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91" r:id="rId1"/>
  </p:sldMasterIdLst>
  <p:notesMasterIdLst>
    <p:notesMasterId r:id="rId2"/>
  </p:notesMasterIdLst>
  <p:sldIdLst>
    <p:sldId id="256" r:id="rId3"/>
    <p:sldId id="287" r:id="rId4"/>
    <p:sldId id="270" r:id="rId5"/>
    <p:sldId id="271" r:id="rId6"/>
    <p:sldId id="259" r:id="rId7"/>
    <p:sldId id="272" r:id="rId8"/>
    <p:sldId id="273" r:id="rId9"/>
    <p:sldId id="288" r:id="rId10"/>
    <p:sldId id="274" r:id="rId11"/>
    <p:sldId id="289" r:id="rId12"/>
    <p:sldId id="275" r:id="rId13"/>
    <p:sldId id="276" r:id="rId14"/>
    <p:sldId id="278" r:id="rId15"/>
    <p:sldId id="281" r:id="rId16"/>
    <p:sldId id="290" r:id="rId17"/>
    <p:sldId id="279" r:id="rId18"/>
    <p:sldId id="280" r:id="rId19"/>
    <p:sldId id="285" r:id="rId20"/>
    <p:sldId id="286" r:id="rId21"/>
    <p:sldId id="291" r:id="rId22"/>
    <p:sldId id="292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7529"/>
    <p:restoredTop sz="90000"/>
  </p:normalViewPr>
  <p:slideViewPr>
    <p:cSldViewPr snapToGrid="0" snapToObjects="1">
      <p:cViewPr>
        <p:scale>
          <a:sx n="50" d="100"/>
          <a:sy n="50" d="100"/>
        </p:scale>
        <p:origin x="114" y="72"/>
      </p:cViewPr>
      <p:guideLst>
        <p:guide orient="horz" pos="2157"/>
        <p:guide pos="3839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2.png"  /><Relationship Id="rId5" Type="http://schemas.openxmlformats.org/officeDocument/2006/relationships/hyperlink" Target="https://ubuntu.com/download" TargetMode="External" /><Relationship Id="rId6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hyperlink" Target="https://www.youtube.com/watch?v=qKRhJhYejH8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hyperlink" Target="http://www.grc.com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hyperlink" Target="https://www.virtualbox.org/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-681035" y="1958975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5400" b="1">
                <a:solidFill>
                  <a:schemeClr val="lt1"/>
                </a:solidFill>
                <a:latin typeface="Segoe UI Semibold"/>
                <a:cs typeface="Segoe UI Semibold"/>
              </a:rPr>
              <a:t>버추얼 머신을 이용한 </a:t>
            </a:r>
            <a:br>
              <a:rPr lang="ko-KR" altLang="en-US" sz="5400" b="1">
                <a:solidFill>
                  <a:schemeClr val="lt1"/>
                </a:solidFill>
                <a:latin typeface="Segoe UI Semibold"/>
                <a:cs typeface="Segoe UI Semibold"/>
              </a:rPr>
            </a:br>
            <a:r>
              <a:rPr lang="ko-KR" altLang="en-US" sz="5400" b="1">
                <a:solidFill>
                  <a:schemeClr val="lt1"/>
                </a:solidFill>
                <a:latin typeface="Segoe UI Semibold"/>
                <a:cs typeface="Segoe UI Semibold"/>
              </a:rPr>
              <a:t>프론트</a:t>
            </a:r>
            <a:r>
              <a:rPr lang="en-US" altLang="ko-KR" sz="5400" b="1">
                <a:solidFill>
                  <a:schemeClr val="lt1"/>
                </a:solidFill>
                <a:latin typeface="Segoe UI Semibold"/>
                <a:cs typeface="Segoe UI Semibold"/>
              </a:rPr>
              <a:t>/</a:t>
            </a:r>
            <a:r>
              <a:rPr lang="ko-KR" altLang="en-US" sz="5400" b="1">
                <a:solidFill>
                  <a:schemeClr val="lt1"/>
                </a:solidFill>
                <a:latin typeface="Segoe UI Semibold"/>
                <a:cs typeface="Segoe UI Semibold"/>
              </a:rPr>
              <a:t>백엔드 개발</a:t>
            </a:r>
            <a:endParaRPr lang="ko-KR" altLang="en-US" sz="54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85749" y="5744210"/>
            <a:ext cx="3528882" cy="38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2016548045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 박준호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2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2" y="847484"/>
            <a:ext cx="4205718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개발 비용 산정</a:t>
            </a:r>
            <a:endParaRPr lang="ko-KR" altLang="en-US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7967449" y="3277204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6" name="TextBox 1025"/>
          <p:cNvSpPr txBox="1"/>
          <p:nvPr/>
        </p:nvSpPr>
        <p:spPr>
          <a:xfrm>
            <a:off x="6096000" y="5854590"/>
            <a:ext cx="4730749" cy="36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772" y="1999200"/>
            <a:ext cx="4643357" cy="1660254"/>
          </a:xfrm>
          <a:prstGeom prst="rect">
            <a:avLst/>
          </a:prstGeom>
        </p:spPr>
      </p:pic>
      <p:sp>
        <p:nvSpPr>
          <p:cNvPr id="1034" name=""/>
          <p:cNvSpPr txBox="1"/>
          <p:nvPr/>
        </p:nvSpPr>
        <p:spPr>
          <a:xfrm>
            <a:off x="680772" y="3659454"/>
            <a:ext cx="4277321" cy="63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VirtualBox Extension Pack</a:t>
            </a:r>
            <a:r>
              <a:rPr lang="ko-KR" altLang="en-US">
                <a:solidFill>
                  <a:srgbClr val="000000"/>
                </a:solidFill>
              </a:rPr>
              <a:t> 확장패 설치하기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버추얼 박스 실행 후 파일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  <a:r>
              <a:rPr lang="ko-KR" altLang="en-US">
                <a:solidFill>
                  <a:srgbClr val="000000"/>
                </a:solidFill>
              </a:rPr>
              <a:t>환경설정 메뉴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007" y="4481592"/>
            <a:ext cx="3086530" cy="1952897"/>
          </a:xfrm>
          <a:prstGeom prst="rect">
            <a:avLst/>
          </a:prstGeom>
        </p:spPr>
      </p:pic>
      <p:sp>
        <p:nvSpPr>
          <p:cNvPr id="1036" name=""/>
          <p:cNvSpPr txBox="1"/>
          <p:nvPr/>
        </p:nvSpPr>
        <p:spPr>
          <a:xfrm>
            <a:off x="3957338" y="4823625"/>
            <a:ext cx="1882562" cy="365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환경 설정에서 확장탭 클릭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1334400"/>
            <a:ext cx="3327916" cy="2094599"/>
          </a:xfrm>
          <a:prstGeom prst="rect">
            <a:avLst/>
          </a:prstGeom>
        </p:spPr>
      </p:pic>
      <p:sp>
        <p:nvSpPr>
          <p:cNvPr id="1038" name=""/>
          <p:cNvSpPr txBox="1"/>
          <p:nvPr/>
        </p:nvSpPr>
        <p:spPr>
          <a:xfrm>
            <a:off x="9551384" y="1199596"/>
            <a:ext cx="1882563" cy="90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확장화면 우측 </a:t>
            </a:r>
            <a:r>
              <a:rPr lang="en-US" altLang="ko-KR">
                <a:solidFill>
                  <a:srgbClr val="000000"/>
                </a:solidFill>
              </a:rPr>
              <a:t>+</a:t>
            </a:r>
            <a:r>
              <a:rPr lang="ko-KR" altLang="en-US">
                <a:solidFill>
                  <a:srgbClr val="000000"/>
                </a:solidFill>
              </a:rPr>
              <a:t>버튼 클릭 후 확장팩 선택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6096000" y="3976662"/>
            <a:ext cx="4407780" cy="6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이 이후는 일반 적인 설치방법 과동일 라이센스 확인 후 동의 하면 완료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6700" b="1">
                <a:solidFill>
                  <a:schemeClr val="lt1"/>
                </a:solidFill>
                <a:latin typeface="Segoe UI Semibold"/>
                <a:cs typeface="Segoe UI Semibold"/>
              </a:rPr>
              <a:t>Ubuntu </a:t>
            </a:r>
            <a:r>
              <a:rPr lang="ko-KR" altLang="en-US" sz="6700" b="1">
                <a:solidFill>
                  <a:schemeClr val="lt1"/>
                </a:solidFill>
                <a:latin typeface="Segoe UI Semibold"/>
                <a:cs typeface="Segoe UI Semibold"/>
              </a:rPr>
              <a:t>설치 후 실행</a:t>
            </a:r>
            <a:endParaRPr lang="ko-KR" altLang="en-US" sz="67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3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1" y="847484"/>
            <a:ext cx="4078717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3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Ubuntu</a:t>
            </a:r>
            <a:r>
              <a:rPr lang="ko-KR" altLang="en-US" sz="33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설치 후 실행</a:t>
            </a:r>
            <a:endParaRPr lang="ko-KR" altLang="en-US" sz="33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pic>
        <p:nvPicPr>
          <p:cNvPr id="10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772" y="1839757"/>
            <a:ext cx="5198340" cy="1203109"/>
          </a:xfrm>
          <a:prstGeom prst="rect">
            <a:avLst/>
          </a:prstGeom>
        </p:spPr>
      </p:pic>
      <p:sp>
        <p:nvSpPr>
          <p:cNvPr id="1017" name=""/>
          <p:cNvSpPr/>
          <p:nvPr/>
        </p:nvSpPr>
        <p:spPr>
          <a:xfrm rot="10406448">
            <a:off x="5723208" y="2297904"/>
            <a:ext cx="357580" cy="286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680772" y="3221764"/>
            <a:ext cx="4277321" cy="64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  <a:hlinkClick r:id="rId5"/>
              </a:rPr>
              <a:t>https://ubuntu.com/download</a:t>
            </a:r>
            <a:r>
              <a:rPr lang="ko-KR" altLang="en-US">
                <a:solidFill>
                  <a:srgbClr val="000000"/>
                </a:solidFill>
              </a:rPr>
              <a:t> 접속후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Get Ubuntu </a:t>
            </a:r>
            <a:r>
              <a:rPr lang="ko-KR" altLang="en-US">
                <a:solidFill>
                  <a:srgbClr val="000000"/>
                </a:solidFill>
              </a:rPr>
              <a:t>접속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0772" y="3865245"/>
            <a:ext cx="2786670" cy="2219015"/>
          </a:xfrm>
          <a:prstGeom prst="rect">
            <a:avLst/>
          </a:prstGeom>
        </p:spPr>
      </p:pic>
      <p:sp>
        <p:nvSpPr>
          <p:cNvPr id="1020" name=""/>
          <p:cNvSpPr txBox="1"/>
          <p:nvPr/>
        </p:nvSpPr>
        <p:spPr>
          <a:xfrm>
            <a:off x="3569337" y="3818051"/>
            <a:ext cx="2332662" cy="63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22.04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LTS</a:t>
            </a:r>
            <a:r>
              <a:rPr lang="ko-KR" altLang="en-US">
                <a:solidFill>
                  <a:srgbClr val="000000"/>
                </a:solidFill>
              </a:rPr>
              <a:t> 클릭 후 다운로드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1" name=""/>
          <p:cNvSpPr/>
          <p:nvPr/>
        </p:nvSpPr>
        <p:spPr>
          <a:xfrm rot="10406448">
            <a:off x="1895316" y="5537110"/>
            <a:ext cx="357580" cy="286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2" name=""/>
          <p:cNvSpPr txBox="1"/>
          <p:nvPr/>
        </p:nvSpPr>
        <p:spPr>
          <a:xfrm>
            <a:off x="6730998" y="1756929"/>
            <a:ext cx="5025142" cy="33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터미널에서 관리자 권한으로 업데이트 및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네트워크 매니져 설치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$sudo apt update &amp;&amp; sudo apt upgrade-y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$sudo snap install network-manager &amp;&amp; sudo snap remove network-manager &amp;&amp; sudo shutdown -r now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이후로는 설치 해둔 버추얼 박스를 실행 후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우분투 환경 설정 후 실행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7200" b="1">
                <a:solidFill>
                  <a:schemeClr val="lt1"/>
                </a:solidFill>
                <a:latin typeface="Segoe UI Semibold"/>
                <a:cs typeface="Segoe UI Semibold"/>
              </a:rPr>
              <a:t>Cockpit</a:t>
            </a:r>
            <a:r>
              <a:rPr lang="ko-KR" altLang="en-US" sz="7200" b="1">
                <a:solidFill>
                  <a:schemeClr val="lt1"/>
                </a:solidFill>
                <a:latin typeface="Segoe UI Semibold"/>
                <a:cs typeface="Segoe UI Semibold"/>
              </a:rPr>
              <a:t> 설치 및 </a:t>
            </a:r>
            <a:br>
              <a:rPr lang="ko-KR" altLang="en-US" sz="7200" b="1">
                <a:solidFill>
                  <a:schemeClr val="lt1"/>
                </a:solidFill>
                <a:latin typeface="Segoe UI Semibold"/>
                <a:cs typeface="Segoe UI Semibold"/>
              </a:rPr>
            </a:br>
            <a:r>
              <a:rPr lang="ko-KR" altLang="en-US" sz="7200" b="1">
                <a:solidFill>
                  <a:schemeClr val="lt1"/>
                </a:solidFill>
                <a:latin typeface="Segoe UI Semibold"/>
                <a:cs typeface="Segoe UI Semibold"/>
              </a:rPr>
              <a:t>방화벽 설정</a:t>
            </a:r>
            <a:endParaRPr lang="ko-KR" altLang="en-US" sz="72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4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7003" y="623738"/>
            <a:ext cx="4078717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2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Cockpit </a:t>
            </a:r>
            <a:r>
              <a:rPr lang="ko-KR" altLang="en-US" sz="32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설치 및 </a:t>
            </a:r>
            <a:endParaRPr lang="ko-KR" altLang="en-US" sz="32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  <a:p>
            <a:pPr algn="just">
              <a:defRPr/>
            </a:pPr>
            <a:r>
              <a:rPr lang="ko-KR" altLang="en-US" sz="32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방화벽 설정</a:t>
            </a:r>
            <a:endParaRPr lang="ko-KR" altLang="en-US" sz="32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4" name=""/>
          <p:cNvSpPr txBox="1"/>
          <p:nvPr/>
        </p:nvSpPr>
        <p:spPr>
          <a:xfrm>
            <a:off x="655782" y="2057582"/>
            <a:ext cx="4277321" cy="417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solidFill>
                  <a:srgbClr val="000000"/>
                </a:solidFill>
              </a:rPr>
              <a:t>COCKPIT</a:t>
            </a:r>
            <a:endParaRPr lang="en-US" altLang="ko-KR" sz="2200">
              <a:solidFill>
                <a:srgbClr val="000000"/>
              </a:solidFill>
            </a:endParaRPr>
          </a:p>
        </p:txBody>
      </p:sp>
      <p:sp>
        <p:nvSpPr>
          <p:cNvPr id="1025" name=""/>
          <p:cNvSpPr txBox="1"/>
          <p:nvPr/>
        </p:nvSpPr>
        <p:spPr>
          <a:xfrm>
            <a:off x="680772" y="2631087"/>
            <a:ext cx="10575264" cy="11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Ubuntu </a:t>
            </a:r>
            <a:r>
              <a:rPr lang="ko-KR" altLang="en-US">
                <a:solidFill>
                  <a:srgbClr val="000000"/>
                </a:solidFill>
              </a:rPr>
              <a:t>리눅스를 원격에서 쉽게 관리하기 위한 툴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기본적으로 </a:t>
            </a:r>
            <a:r>
              <a:rPr lang="en-US" altLang="ko-KR">
                <a:solidFill>
                  <a:srgbClr val="000000"/>
                </a:solidFill>
              </a:rPr>
              <a:t>Cloud</a:t>
            </a:r>
            <a:r>
              <a:rPr lang="ko-KR" altLang="en-US">
                <a:solidFill>
                  <a:srgbClr val="000000"/>
                </a:solidFill>
              </a:rPr>
              <a:t>를 사용하던 홈서버를 사용하던 원격에서 </a:t>
            </a:r>
            <a:r>
              <a:rPr lang="en-US" altLang="ko-KR">
                <a:solidFill>
                  <a:srgbClr val="000000"/>
                </a:solidFill>
              </a:rPr>
              <a:t>ssh</a:t>
            </a:r>
            <a:r>
              <a:rPr lang="ko-KR" altLang="en-US">
                <a:solidFill>
                  <a:srgbClr val="000000"/>
                </a:solidFill>
              </a:rPr>
              <a:t>를 열기에는 부담이 될 수가 있는데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Cockpit</a:t>
            </a:r>
            <a:r>
              <a:rPr lang="ko-KR" altLang="en-US">
                <a:solidFill>
                  <a:srgbClr val="000000"/>
                </a:solidFill>
              </a:rPr>
              <a:t>을 사용하면 보안적으로도 안전하게 외부에서 서버에 접속 할 수 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4249" y="3859339"/>
            <a:ext cx="6163502" cy="28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4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7003" y="623738"/>
            <a:ext cx="4078717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2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Cockpit </a:t>
            </a:r>
            <a:r>
              <a:rPr lang="ko-KR" altLang="en-US" sz="32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설치 및 </a:t>
            </a:r>
            <a:endParaRPr lang="ko-KR" altLang="en-US" sz="32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  <a:p>
            <a:pPr algn="just">
              <a:defRPr/>
            </a:pPr>
            <a:r>
              <a:rPr lang="ko-KR" altLang="en-US" sz="32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방화벽 설정</a:t>
            </a:r>
            <a:endParaRPr lang="ko-KR" altLang="en-US" sz="32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7" name=""/>
          <p:cNvSpPr txBox="1"/>
          <p:nvPr/>
        </p:nvSpPr>
        <p:spPr>
          <a:xfrm>
            <a:off x="680772" y="2078061"/>
            <a:ext cx="6753752" cy="1453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우분투에서는 </a:t>
            </a:r>
            <a:r>
              <a:rPr lang="en-US" altLang="ko-KR">
                <a:solidFill>
                  <a:srgbClr val="000000"/>
                </a:solidFill>
              </a:rPr>
              <a:t>16.04</a:t>
            </a:r>
            <a:r>
              <a:rPr lang="ko-KR" altLang="en-US">
                <a:solidFill>
                  <a:srgbClr val="000000"/>
                </a:solidFill>
              </a:rPr>
              <a:t>버젼 부터 기본 패키지에 포함되어있기 때문에 </a:t>
            </a:r>
            <a:r>
              <a:rPr lang="en-US" altLang="ko-KR">
                <a:solidFill>
                  <a:srgbClr val="000000"/>
                </a:solidFill>
              </a:rPr>
              <a:t>apt</a:t>
            </a:r>
            <a:r>
              <a:rPr lang="ko-KR" altLang="en-US">
                <a:solidFill>
                  <a:srgbClr val="000000"/>
                </a:solidFill>
              </a:rPr>
              <a:t>패키지 관리자를 사용하면 쉽게 사용가능하다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$sudo apt install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설치 후 실행하고 정상작동되는지 확인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772" y="3671236"/>
            <a:ext cx="5028440" cy="2784981"/>
          </a:xfrm>
          <a:prstGeom prst="rect">
            <a:avLst/>
          </a:prstGeom>
        </p:spPr>
      </p:pic>
      <p:sp>
        <p:nvSpPr>
          <p:cNvPr id="1029" name=""/>
          <p:cNvSpPr txBox="1"/>
          <p:nvPr/>
        </p:nvSpPr>
        <p:spPr>
          <a:xfrm>
            <a:off x="6096000" y="3609918"/>
            <a:ext cx="5160036" cy="2274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Cockpit</a:t>
            </a:r>
            <a:r>
              <a:rPr lang="ko-KR" altLang="en-US">
                <a:solidFill>
                  <a:srgbClr val="000000"/>
                </a:solidFill>
              </a:rPr>
              <a:t>은 기본적으로 </a:t>
            </a:r>
            <a:r>
              <a:rPr lang="en-US" altLang="ko-KR">
                <a:solidFill>
                  <a:srgbClr val="000000"/>
                </a:solidFill>
              </a:rPr>
              <a:t>9090</a:t>
            </a:r>
            <a:r>
              <a:rPr lang="ko-KR" altLang="en-US">
                <a:solidFill>
                  <a:srgbClr val="000000"/>
                </a:solidFill>
              </a:rPr>
              <a:t>포트를 사용한다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만약 </a:t>
            </a:r>
            <a:r>
              <a:rPr lang="en-US" altLang="ko-KR">
                <a:solidFill>
                  <a:srgbClr val="000000"/>
                </a:solidFill>
              </a:rPr>
              <a:t>AWS, GCP, Oracle Cloud</a:t>
            </a:r>
            <a:r>
              <a:rPr lang="ko-KR" altLang="en-US">
                <a:solidFill>
                  <a:srgbClr val="000000"/>
                </a:solidFill>
              </a:rPr>
              <a:t>를 사용한다면 방화벽도 따로 오픈해주어야 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$sudo systemctl enable cockpit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$sudo ufw allow 9090/tcp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0900" b="1">
                <a:solidFill>
                  <a:schemeClr val="lt1"/>
                </a:solidFill>
                <a:latin typeface="Segoe UI Semibold"/>
                <a:cs typeface="Segoe UI Semibold"/>
              </a:rPr>
              <a:t>Cloud Panel</a:t>
            </a:r>
            <a:r>
              <a:rPr lang="ko-KR" altLang="en-US" sz="10900" b="1">
                <a:solidFill>
                  <a:schemeClr val="lt1"/>
                </a:solidFill>
                <a:latin typeface="Segoe UI Semibold"/>
                <a:cs typeface="Segoe UI Semibold"/>
              </a:rPr>
              <a:t>    </a:t>
            </a:r>
            <a:endParaRPr lang="ko-KR" altLang="en-US" sz="109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5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1" y="847484"/>
            <a:ext cx="4078717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Cloud Panel</a:t>
            </a:r>
            <a:endParaRPr lang="en-US" altLang="ko-KR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10" name="TextBox 1009"/>
          <p:cNvSpPr txBox="1"/>
          <p:nvPr/>
        </p:nvSpPr>
        <p:spPr>
          <a:xfrm>
            <a:off x="460660" y="1967230"/>
            <a:ext cx="8657940" cy="227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서버를 효율적으로 관리할 수 있는 무료 제어판</a:t>
            </a:r>
            <a:r>
              <a:rPr lang="en-US" altLang="ko-KR"/>
              <a:t>.</a:t>
            </a:r>
            <a:r>
              <a:rPr lang="ko-KR" altLang="en-US"/>
              <a:t> 짧은 시간으로 가동된다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$apt update &amp;&amp; apt -y upgrade &amp;&amp; apt -y install curl wget sudo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$curl -sSL https://installer.cloudpanel.io/ce/v2/install.sh | sudo DB_ENGINE=MARIADB_10.9 bash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위 코드를 사용하여 터미넬에서 설치 및 실행</a:t>
            </a:r>
            <a:endParaRPr lang="ko-KR" altLang="en-US"/>
          </a:p>
        </p:txBody>
      </p:sp>
      <p:pic>
        <p:nvPicPr>
          <p:cNvPr id="10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95141" y="2642646"/>
            <a:ext cx="3953917" cy="3637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2400" b="1">
                <a:solidFill>
                  <a:schemeClr val="lt1"/>
                </a:solidFill>
                <a:latin typeface="Segoe UI Semibold"/>
                <a:cs typeface="Segoe UI Semibold"/>
              </a:rPr>
              <a:t>Appwrite</a:t>
            </a:r>
            <a:r>
              <a:rPr lang="ko-KR" altLang="en-US" sz="12400" b="1">
                <a:solidFill>
                  <a:schemeClr val="lt1"/>
                </a:solidFill>
                <a:latin typeface="Segoe UI Semibold"/>
                <a:cs typeface="Segoe UI Semibold"/>
              </a:rPr>
              <a:t>    </a:t>
            </a:r>
            <a:endParaRPr lang="ko-KR" altLang="en-US" sz="124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6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1" y="847484"/>
            <a:ext cx="4078717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Appwrite</a:t>
            </a:r>
            <a:endParaRPr lang="en-US" altLang="ko-KR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6" name=""/>
          <p:cNvSpPr txBox="1"/>
          <p:nvPr/>
        </p:nvSpPr>
        <p:spPr>
          <a:xfrm>
            <a:off x="680772" y="1898947"/>
            <a:ext cx="10144652" cy="39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웹과 모바일 응용 프로그램에 사용되는 소스 오픈 백엔드 서버이다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Firebase, AWS </a:t>
            </a:r>
            <a:r>
              <a:rPr lang="ko-KR" altLang="en-US">
                <a:solidFill>
                  <a:srgbClr val="000000"/>
                </a:solidFill>
              </a:rPr>
              <a:t>등과 기능 및 </a:t>
            </a:r>
            <a:r>
              <a:rPr lang="en-US" altLang="ko-KR">
                <a:solidFill>
                  <a:srgbClr val="000000"/>
                </a:solidFill>
              </a:rPr>
              <a:t>,Api </a:t>
            </a:r>
            <a:r>
              <a:rPr lang="ko-KR" altLang="en-US">
                <a:solidFill>
                  <a:srgbClr val="000000"/>
                </a:solidFill>
              </a:rPr>
              <a:t>면에서 인증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데이터베이스 관리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저장 및 클라우드 기능을 포함한다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핵심 백엔드 요구 사항을 관리하기 위해 </a:t>
            </a:r>
            <a:r>
              <a:rPr lang="en-US" altLang="ko-KR">
                <a:solidFill>
                  <a:srgbClr val="000000"/>
                </a:solidFill>
              </a:rPr>
              <a:t>REST API</a:t>
            </a:r>
            <a:r>
              <a:rPr lang="ko-KR" altLang="en-US">
                <a:solidFill>
                  <a:srgbClr val="000000"/>
                </a:solidFill>
              </a:rPr>
              <a:t>를 통합하고 사용하기 쉬운 자체 관리형 솔루션 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실행을 하는 가장 간단한 방법은 터미널에서 </a:t>
            </a:r>
            <a:r>
              <a:rPr lang="en-US" altLang="ko-KR">
                <a:solidFill>
                  <a:srgbClr val="000000"/>
                </a:solidFill>
              </a:rPr>
              <a:t>Docker </a:t>
            </a:r>
            <a:r>
              <a:rPr lang="ko-KR" altLang="en-US">
                <a:solidFill>
                  <a:srgbClr val="000000"/>
                </a:solidFill>
              </a:rPr>
              <a:t>설치 도구를 실행 하는 것이다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Windows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docker run -it --rm ^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--volume //var/run/docker.sock:/var/run/docker.sock ^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--volume "%cd%"/appwrite:/usr/src/code/appwrite:rw ^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--entrypoint="install" ^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appwrite/appwrite:0.11.0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96238" y="1290284"/>
            <a:ext cx="8199522" cy="583914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Segoe UI Semibold"/>
                <a:cs typeface="Segoe UI Semibold"/>
              </a:rPr>
              <a:t>CONTENTS</a:t>
            </a:r>
            <a:endParaRPr lang="en-US" altLang="ko-KR" sz="24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Segoe UI Semibold"/>
              <a:cs typeface="Segoe UI Semibold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73100" y="2229344"/>
          <a:ext cx="10845800" cy="23993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49400"/>
                <a:gridCol w="1549400"/>
                <a:gridCol w="1549400"/>
                <a:gridCol w="1549400"/>
                <a:gridCol w="1549400"/>
                <a:gridCol w="1549400"/>
                <a:gridCol w="1549400"/>
              </a:tblGrid>
              <a:tr h="11996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01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02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03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04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05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06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600" b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한컴 백제 B"/>
                          <a:ea typeface="한컴 백제 B"/>
                          <a:cs typeface="함초롬바탕"/>
                        </a:rPr>
                        <a:t>07</a:t>
                      </a:r>
                      <a:endParaRPr lang="en-US" altLang="ko-KR" sz="4600" b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996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버추얼 머신 </a:t>
                      </a:r>
                      <a:endParaRPr lang="ko-KR" altLang="en-US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가ㆍ불 확인</a:t>
                      </a:r>
                      <a:endParaRPr lang="ko-KR" altLang="en-US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Virtual Box</a:t>
                      </a:r>
                      <a:endParaRPr lang="en-US" altLang="ko-KR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설치</a:t>
                      </a:r>
                      <a:endParaRPr lang="ko-KR" altLang="en-US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Ubuntu 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설치 후 실행</a:t>
                      </a:r>
                      <a:endParaRPr lang="ko-KR" altLang="en-US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COCKPIT</a:t>
                      </a:r>
                      <a:endParaRPr lang="en-US" altLang="ko-KR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설치 및 방화벽</a:t>
                      </a:r>
                      <a:endParaRPr lang="ko-KR" altLang="en-US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설정</a:t>
                      </a:r>
                      <a:endParaRPr lang="ko-KR" altLang="en-US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Cloud Panel</a:t>
                      </a:r>
                      <a:endParaRPr lang="en-US" altLang="ko-KR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Appwrite</a:t>
                      </a:r>
                      <a:endParaRPr lang="en-US" altLang="ko-KR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latin typeface="한컴 백제 B"/>
                          <a:ea typeface="한컴 백제 B"/>
                          <a:cs typeface="함초롬바탕"/>
                        </a:rPr>
                        <a:t>Reference</a:t>
                      </a:r>
                      <a:endParaRPr lang="en-US" altLang="ko-KR" b="1">
                        <a:solidFill>
                          <a:schemeClr val="lt1"/>
                        </a:solidFill>
                        <a:latin typeface="한컴 백제 B"/>
                        <a:ea typeface="한컴 백제 B"/>
                        <a:cs typeface="함초롬바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2400" b="1">
                <a:solidFill>
                  <a:schemeClr val="lt1"/>
                </a:solidFill>
                <a:latin typeface="Segoe UI Semibold"/>
                <a:cs typeface="Segoe UI Semibold"/>
              </a:rPr>
              <a:t>Reference</a:t>
            </a:r>
            <a:r>
              <a:rPr lang="ko-KR" altLang="en-US" sz="12400" b="1">
                <a:solidFill>
                  <a:schemeClr val="lt1"/>
                </a:solidFill>
                <a:latin typeface="Segoe UI Semibold"/>
                <a:cs typeface="Segoe UI Semibold"/>
              </a:rPr>
              <a:t>    </a:t>
            </a:r>
            <a:endParaRPr lang="ko-KR" altLang="en-US" sz="124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7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1" y="847484"/>
            <a:ext cx="4078717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Reference</a:t>
            </a:r>
            <a:endParaRPr lang="en-US" altLang="ko-KR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6" name=""/>
          <p:cNvSpPr txBox="1"/>
          <p:nvPr/>
        </p:nvSpPr>
        <p:spPr>
          <a:xfrm>
            <a:off x="680772" y="1898947"/>
            <a:ext cx="10144652" cy="201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grc : </a:t>
            </a:r>
            <a:r>
              <a:rPr lang="en-US" altLang="ko-KR">
                <a:solidFill>
                  <a:srgbClr val="000000"/>
                </a:solidFill>
                <a:hlinkClick r:id="rId4"/>
              </a:rPr>
              <a:t>https://www.youtube.com/watch?v=qKRhJhYejH8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    https://www.grc.com/securable.htm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Virtual Box : https://phantom.tistory.com/6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Ubuntu : https://ubuntu.com/download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Cockpit : https://blog.dalso.org/linux/ubuntu-20-04-lts/17453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Cloudpanel : https://www.cloudpanel.io/blog/what-is-cloudpanel/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Appwrite : https://intrepidgeeks.com/tutorial/open-source-backend-server-appwrite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2400" b="1">
                <a:solidFill>
                  <a:schemeClr val="lt1"/>
                </a:solidFill>
                <a:latin typeface="Segoe UI Semibold"/>
                <a:cs typeface="Segoe UI Semibold"/>
              </a:rPr>
              <a:t>감사합니다</a:t>
            </a:r>
            <a:r>
              <a:rPr lang="en-US" altLang="ko-KR" sz="12400" b="1">
                <a:solidFill>
                  <a:schemeClr val="lt1"/>
                </a:solidFill>
                <a:latin typeface="Segoe UI Semibold"/>
                <a:cs typeface="Segoe UI Semi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6600" b="1">
                <a:solidFill>
                  <a:schemeClr val="lt1"/>
                </a:solidFill>
                <a:latin typeface="Segoe UI Semibold"/>
                <a:cs typeface="Segoe UI Semibold"/>
              </a:rPr>
              <a:t>가상 머신</a:t>
            </a:r>
            <a:br>
              <a:rPr lang="ko-KR" altLang="en-US" sz="6600" b="1">
                <a:solidFill>
                  <a:schemeClr val="lt1"/>
                </a:solidFill>
                <a:latin typeface="Segoe UI Semibold"/>
                <a:cs typeface="Segoe UI Semibold"/>
              </a:rPr>
            </a:br>
            <a:r>
              <a:rPr lang="ko-KR" altLang="en-US" sz="6600" b="1">
                <a:solidFill>
                  <a:schemeClr val="lt1"/>
                </a:solidFill>
                <a:latin typeface="Segoe UI Semibold"/>
                <a:cs typeface="Segoe UI Semibold"/>
              </a:rPr>
              <a:t>가ㆍ불확인</a:t>
            </a:r>
            <a:endParaRPr lang="ko-KR" altLang="en-US" sz="66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01</a:t>
            </a:r>
            <a:endParaRPr lang="en-US" sz="13600"/>
          </a:p>
        </p:txBody>
      </p:sp>
      <p:sp>
        <p:nvSpPr>
          <p:cNvPr id="21" name="Object 21"/>
          <p:cNvSpPr txBox="1"/>
          <p:nvPr/>
        </p:nvSpPr>
        <p:spPr>
          <a:xfrm>
            <a:off x="2652282" y="623738"/>
            <a:ext cx="3443718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7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가상머신 </a:t>
            </a:r>
            <a:endParaRPr lang="ko-KR" altLang="en-US" sz="27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  <a:p>
            <a:pPr algn="just">
              <a:defRPr/>
            </a:pPr>
            <a:r>
              <a:rPr lang="ko-KR" altLang="en-US" sz="27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가ㆍ불확인</a:t>
            </a:r>
            <a:endParaRPr lang="ko-KR" altLang="en-US" sz="27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pic>
        <p:nvPicPr>
          <p:cNvPr id="10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660" y="2015708"/>
            <a:ext cx="7627505" cy="3372653"/>
          </a:xfrm>
          <a:prstGeom prst="rect">
            <a:avLst/>
          </a:prstGeom>
        </p:spPr>
      </p:pic>
      <p:sp>
        <p:nvSpPr>
          <p:cNvPr id="1014" name=""/>
          <p:cNvSpPr/>
          <p:nvPr/>
        </p:nvSpPr>
        <p:spPr>
          <a:xfrm rot="10406448">
            <a:off x="5594701" y="3017114"/>
            <a:ext cx="480844" cy="3856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 txBox="1"/>
          <p:nvPr/>
        </p:nvSpPr>
        <p:spPr>
          <a:xfrm>
            <a:off x="8632656" y="1948494"/>
            <a:ext cx="3198395" cy="9071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000000"/>
                </a:solidFill>
                <a:hlinkClick r:id="rId5"/>
              </a:rPr>
              <a:t>www.grc.com</a:t>
            </a:r>
            <a:r>
              <a:rPr lang="ko-KR" altLang="en-US">
                <a:solidFill>
                  <a:srgbClr val="000000"/>
                </a:solidFill>
              </a:rPr>
              <a:t>에 접속 후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왼쪽 그림과 같은 순서로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접속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8307" y="1791465"/>
            <a:ext cx="5032272" cy="4135748"/>
          </a:xfrm>
          <a:prstGeom prst="rect">
            <a:avLst/>
          </a:prstGeom>
        </p:spPr>
      </p:pic>
      <p:sp>
        <p:nvSpPr>
          <p:cNvPr id="1022" name=""/>
          <p:cNvSpPr/>
          <p:nvPr/>
        </p:nvSpPr>
        <p:spPr>
          <a:xfrm rot="10406448">
            <a:off x="3803519" y="5325496"/>
            <a:ext cx="357580" cy="286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74475" y="582282"/>
            <a:ext cx="4277322" cy="3277057"/>
          </a:xfrm>
          <a:prstGeom prst="rect">
            <a:avLst/>
          </a:prstGeom>
        </p:spPr>
      </p:pic>
      <p:sp>
        <p:nvSpPr>
          <p:cNvPr id="1024" name=""/>
          <p:cNvSpPr/>
          <p:nvPr/>
        </p:nvSpPr>
        <p:spPr>
          <a:xfrm>
            <a:off x="9444344" y="1314964"/>
            <a:ext cx="1811691" cy="1811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26" name="Object 21"/>
          <p:cNvSpPr txBox="1"/>
          <p:nvPr/>
        </p:nvSpPr>
        <p:spPr>
          <a:xfrm>
            <a:off x="2652282" y="623738"/>
            <a:ext cx="3443718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7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가상머신 </a:t>
            </a:r>
            <a:endParaRPr lang="ko-KR" altLang="en-US" sz="27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  <a:p>
            <a:pPr algn="just">
              <a:defRPr/>
            </a:pPr>
            <a:r>
              <a:rPr lang="ko-KR" altLang="en-US" sz="27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가ㆍ불확인</a:t>
            </a:r>
            <a:endParaRPr lang="ko-KR" altLang="en-US" sz="27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sp>
        <p:nvSpPr>
          <p:cNvPr id="1027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01</a:t>
            </a:r>
            <a:endParaRPr lang="en-US" sz="13600"/>
          </a:p>
        </p:txBody>
      </p:sp>
      <p:sp>
        <p:nvSpPr>
          <p:cNvPr id="1028" name=""/>
          <p:cNvSpPr txBox="1"/>
          <p:nvPr/>
        </p:nvSpPr>
        <p:spPr>
          <a:xfrm>
            <a:off x="6874475" y="4156626"/>
            <a:ext cx="4277321" cy="908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다운로드 후 실행하면 위와 같은 화면이 나타나는데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가장 오른쪽 문구가 </a:t>
            </a:r>
            <a:r>
              <a:rPr lang="en-US" altLang="ko-KR">
                <a:solidFill>
                  <a:srgbClr val="000000"/>
                </a:solidFill>
              </a:rPr>
              <a:t>YES</a:t>
            </a:r>
            <a:r>
              <a:rPr lang="ko-KR" altLang="en-US">
                <a:solidFill>
                  <a:srgbClr val="000000"/>
                </a:solidFill>
              </a:rPr>
              <a:t>면 가상화 가능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60bdda">
                <a:alpha val="100000"/>
              </a:srgbClr>
            </a:gs>
            <a:gs pos="71080">
              <a:srgbClr val="916eab">
                <a:alpha val="100000"/>
              </a:srgbClr>
            </a:gs>
            <a:gs pos="100000">
              <a:srgbClr val="e79ebe">
                <a:alpha val="100000"/>
              </a:srgbClr>
            </a:gs>
            <a:gs pos="81080">
              <a:srgbClr val="916eab">
                <a:alpha val="100000"/>
              </a:srgbClr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 Shape"/>
          <p:cNvSpPr>
            <a:spLocks noGrp="1"/>
          </p:cNvSpPr>
          <p:nvPr>
            <p:ph type="ctrTitle" idx="0"/>
          </p:nvPr>
        </p:nvSpPr>
        <p:spPr>
          <a:xfrm>
            <a:off x="1985963" y="2693987"/>
            <a:ext cx="8220073" cy="1470025"/>
          </a:xfrm>
          <a:noFill/>
          <a:ln w="19050" cmpd="thinThick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7700" b="1">
                <a:solidFill>
                  <a:schemeClr val="lt1"/>
                </a:solidFill>
                <a:latin typeface="Segoe UI Semibold"/>
                <a:cs typeface="Segoe UI Semibold"/>
              </a:rPr>
              <a:t>Virtual Box</a:t>
            </a:r>
            <a:r>
              <a:rPr lang="ko-KR" altLang="en-US" sz="7700" b="1">
                <a:solidFill>
                  <a:schemeClr val="lt1"/>
                </a:solidFill>
                <a:latin typeface="Segoe UI Semibold"/>
                <a:cs typeface="Segoe UI Semibold"/>
              </a:rPr>
              <a:t> 설치</a:t>
            </a:r>
            <a:endParaRPr lang="ko-KR" altLang="en-US" sz="7700" b="1">
              <a:solidFill>
                <a:schemeClr val="lt1"/>
              </a:solidFill>
              <a:latin typeface="Segoe UI Semibold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2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2" y="847484"/>
            <a:ext cx="4205718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Virtual Box </a:t>
            </a:r>
            <a:r>
              <a:rPr lang="ko-KR" altLang="en-US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설치</a:t>
            </a:r>
            <a:endParaRPr lang="ko-KR" altLang="en-US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9" name=""/>
          <p:cNvSpPr txBox="1"/>
          <p:nvPr/>
        </p:nvSpPr>
        <p:spPr>
          <a:xfrm>
            <a:off x="655782" y="2057582"/>
            <a:ext cx="4277321" cy="417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solidFill>
                  <a:srgbClr val="000000"/>
                </a:solidFill>
              </a:rPr>
              <a:t>Virtual Box</a:t>
            </a:r>
            <a:r>
              <a:rPr lang="ko-KR" altLang="en-US" sz="2200">
                <a:solidFill>
                  <a:srgbClr val="000000"/>
                </a:solidFill>
              </a:rPr>
              <a:t>란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en-US" altLang="ko-KR" sz="2200">
              <a:solidFill>
                <a:srgbClr val="000000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680772" y="2631087"/>
            <a:ext cx="10575264" cy="201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이노테크(InnoTek)에서 개발한 가상머신 소프트웨어. 썬 마이크로시스템즈가 이노테크를 인수하고, 이후 오라클이 썬을 인수한 이후에는 오라클에서 배포되고 있다. 이전에는 개인용으로만 사용할 수 있는 버전과, 누구나 어디서나 무료로 사용할 수 있는 VirtualBox Open Source Edition(OSE)으로 나뉘어 있었다.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현재는 통합되어 플랫폼 바이너리[3]는 GPLv2로, USB 2.0 지원, 원격 제어 지원 등을 담은 '확장팩'은 개인 한정 평가 라이센스(PUEL)로 배포되고 있다. 다시 말해 누구에게나 무료이나, 확장팩만은 상업적으로는 무료로 사용할 수 없다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2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2" y="847484"/>
            <a:ext cx="4205718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Virtual Box </a:t>
            </a:r>
            <a:r>
              <a:rPr lang="ko-KR" altLang="en-US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설치</a:t>
            </a:r>
            <a:endParaRPr lang="ko-KR" altLang="en-US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8088165" y="3859339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2209" y="2376803"/>
            <a:ext cx="5233736" cy="2543073"/>
          </a:xfrm>
          <a:prstGeom prst="rect">
            <a:avLst/>
          </a:prstGeom>
        </p:spPr>
      </p:pic>
      <p:pic>
        <p:nvPicPr>
          <p:cNvPr id="10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0" y="1199596"/>
            <a:ext cx="3646029" cy="3088717"/>
          </a:xfrm>
          <a:prstGeom prst="rect">
            <a:avLst/>
          </a:prstGeom>
        </p:spPr>
      </p:pic>
      <p:sp>
        <p:nvSpPr>
          <p:cNvPr id="1026" name=""/>
          <p:cNvSpPr/>
          <p:nvPr/>
        </p:nvSpPr>
        <p:spPr>
          <a:xfrm rot="10406448">
            <a:off x="4214598" y="4155233"/>
            <a:ext cx="357580" cy="286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 rot="10406448">
            <a:off x="8308223" y="3285592"/>
            <a:ext cx="357580" cy="286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8" name=""/>
          <p:cNvSpPr txBox="1"/>
          <p:nvPr/>
        </p:nvSpPr>
        <p:spPr>
          <a:xfrm>
            <a:off x="730417" y="5450022"/>
            <a:ext cx="4277321" cy="63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  <a:hlinkClick r:id="rId7"/>
              </a:rPr>
              <a:t>https://www.virtualbox.org/</a:t>
            </a:r>
            <a:r>
              <a:rPr lang="ko-KR" altLang="en-US">
                <a:solidFill>
                  <a:srgbClr val="000000"/>
                </a:solidFill>
              </a:rPr>
              <a:t> 접속 후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위 사진의 다운로드 클릭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6857999" y="4541253"/>
            <a:ext cx="4277321" cy="638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각 플랫폼에 맞는 패키지 설치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발표자는 윈도우 환경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 rot="0">
            <a:off x="680772" y="883244"/>
            <a:ext cx="2113671" cy="1493559"/>
            <a:chOff x="11148387" y="1728055"/>
            <a:chExt cx="3170507" cy="2240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148387" y="1728055"/>
              <a:ext cx="3170507" cy="22403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0660" y="0"/>
            <a:ext cx="3345878" cy="23991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3600" kern="0" spc="1000">
                <a:solidFill>
                  <a:srgbClr val="000000"/>
                </a:solidFill>
                <a:latin typeface="Bebas"/>
                <a:cs typeface="Bebas"/>
              </a:rPr>
              <a:t>0</a:t>
            </a:r>
            <a:r>
              <a:rPr lang="en-US" altLang="ko-KR" sz="13600" kern="0" spc="1000">
                <a:solidFill>
                  <a:srgbClr val="000000"/>
                </a:solidFill>
                <a:latin typeface="Bebas"/>
                <a:cs typeface="Bebas"/>
              </a:rPr>
              <a:t>2</a:t>
            </a:r>
            <a:endParaRPr lang="en-US" altLang="ko-KR" sz="13600" kern="0" spc="1000">
              <a:solidFill>
                <a:srgbClr val="000000"/>
              </a:solidFill>
              <a:latin typeface="Bebas"/>
              <a:cs typeface="Beb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282" y="847484"/>
            <a:ext cx="4205718" cy="11517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200">
                <a:solidFill>
                  <a:srgbClr val="000000"/>
                </a:solidFill>
                <a:latin typeface="맑은 고딕"/>
                <a:cs typeface="THE명품고딕M"/>
              </a:rPr>
              <a:t>개발 비용 산정</a:t>
            </a:r>
            <a:endParaRPr lang="ko-KR" altLang="en-US" sz="3600" b="1" kern="0" spc="-200">
              <a:solidFill>
                <a:srgbClr val="000000"/>
              </a:solidFill>
              <a:latin typeface="맑은 고딕"/>
              <a:cs typeface="THE명품고딕M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7967449" y="3277204"/>
            <a:ext cx="3167871" cy="1204388"/>
            <a:chOff x="12132248" y="5789009"/>
            <a:chExt cx="4751807" cy="18065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132248" y="5789009"/>
              <a:ext cx="4751807" cy="1806583"/>
            </a:xfrm>
            <a:prstGeom prst="rect">
              <a:avLst/>
            </a:prstGeom>
          </p:spPr>
        </p:pic>
      </p:grpSp>
      <p:sp>
        <p:nvSpPr>
          <p:cNvPr id="1026" name="TextBox 1025"/>
          <p:cNvSpPr txBox="1"/>
          <p:nvPr/>
        </p:nvSpPr>
        <p:spPr>
          <a:xfrm>
            <a:off x="6096000" y="5854590"/>
            <a:ext cx="4730749" cy="36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772" y="2136617"/>
            <a:ext cx="5928840" cy="3485563"/>
          </a:xfrm>
          <a:prstGeom prst="rect">
            <a:avLst/>
          </a:prstGeom>
        </p:spPr>
      </p:pic>
      <p:sp>
        <p:nvSpPr>
          <p:cNvPr id="1032" name=""/>
          <p:cNvSpPr txBox="1"/>
          <p:nvPr/>
        </p:nvSpPr>
        <p:spPr>
          <a:xfrm>
            <a:off x="7210775" y="2136617"/>
            <a:ext cx="4277321" cy="642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정상적으로 설치 완료 후 버추얼 박스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실행 시 옆과 같은 화면을 확인 할 수 있다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469</ep:Words>
  <ep:PresentationFormat>와이드스크린</ep:PresentationFormat>
  <ep:Paragraphs>98</ep:Paragraphs>
  <ep:Slides>22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버추얼 머신을 이용한  프론트/백엔드 개발</vt:lpstr>
      <vt:lpstr>CONTENTS</vt:lpstr>
      <vt:lpstr>가상 머신 가ㆍ불확인</vt:lpstr>
      <vt:lpstr>슬라이드 4</vt:lpstr>
      <vt:lpstr>슬라이드 5</vt:lpstr>
      <vt:lpstr>Virtual Box 설치</vt:lpstr>
      <vt:lpstr>슬라이드 7</vt:lpstr>
      <vt:lpstr>슬라이드 8</vt:lpstr>
      <vt:lpstr>슬라이드 9</vt:lpstr>
      <vt:lpstr>슬라이드 10</vt:lpstr>
      <vt:lpstr>Ubuntu 설치 후 실행</vt:lpstr>
      <vt:lpstr>슬라이드 12</vt:lpstr>
      <vt:lpstr>Cockpit 설치 및  방화벽 설정</vt:lpstr>
      <vt:lpstr>슬라이드 14</vt:lpstr>
      <vt:lpstr>슬라이드 15</vt:lpstr>
      <vt:lpstr>Cloud Panel</vt:lpstr>
      <vt:lpstr>슬라이드 17</vt:lpstr>
      <vt:lpstr>Appwrite</vt:lpstr>
      <vt:lpstr>슬라이드 19</vt:lpstr>
      <vt:lpstr>Reference</vt:lpstr>
      <vt:lpstr>슬라이드 21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2022-03-16T07:08:40.000</dcterms:created>
  <dc:creator>home</dc:creator>
  <cp:lastModifiedBy>p0104</cp:lastModifiedBy>
  <dcterms:modified xsi:type="dcterms:W3CDTF">2022-10-28T20:54:53.860</dcterms:modified>
  <cp:revision>151</cp:revision>
  <dc:title>프로젝트 계획서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