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58" r:id="rId4"/>
    <p:sldId id="267" r:id="rId5"/>
    <p:sldId id="262" r:id="rId6"/>
    <p:sldId id="264" r:id="rId7"/>
    <p:sldId id="266" r:id="rId8"/>
    <p:sldId id="263" r:id="rId9"/>
    <p:sldId id="272" r:id="rId10"/>
    <p:sldId id="275" r:id="rId11"/>
    <p:sldId id="268" r:id="rId12"/>
    <p:sldId id="271" r:id="rId13"/>
    <p:sldId id="27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7D9"/>
    <a:srgbClr val="F9E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34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84E75-99DB-406E-A7F6-2ABB7727F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345D10-29FF-483B-82E5-B7C83C75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C344A-F770-466B-8E54-8B211C9D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4479-ECB0-4E91-B815-3164EA5B77A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21C78-6289-427C-82CC-2644A7B5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009A8-FD81-45F9-992E-2D80F980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0140-B79A-4E3A-AC11-09A3BE39B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DBD1-2514-4645-9DA5-78D6424F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BE2ECD-F018-4C5A-8830-8734D54A4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17E92-D3F8-489C-A292-0A2B70DA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4479-ECB0-4E91-B815-3164EA5B77A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FB937-8001-407A-812D-9BBF114B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8E768-496F-4EFC-8EB6-00C3FCCD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0140-B79A-4E3A-AC11-09A3BE39B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89141F-50E6-4A08-8B0C-DBA5405B3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D7CAB-449D-43C2-944C-74B9230B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6BAF2-9A42-44A3-BBF2-E32BB03E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4479-ECB0-4E91-B815-3164EA5B77A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9E8D6-5752-4859-9996-2445BC68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5AD3F-1260-441C-AFCE-5CCE2731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0140-B79A-4E3A-AC11-09A3BE39B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68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63BE2-A371-4501-BC85-75B5BCFC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5131A-71F8-4F4B-85F5-0D1C2DCFA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5211D-120D-4935-A2A2-B1D9E097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4479-ECB0-4E91-B815-3164EA5B77A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E9D98-D726-4320-8746-91768A14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CCC2F-EEB3-4009-B0D9-7184B2B7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0140-B79A-4E3A-AC11-09A3BE39B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0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61875-AAC4-4587-8D02-33EF48D7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DE0A1-290B-4284-8D34-97D4B52A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4D860-61D8-433B-B5A1-0374B916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4479-ECB0-4E91-B815-3164EA5B77A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703BC5-86B1-4087-97AE-D7C7A5E2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048E9-799B-48BF-ACCA-6EA86697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0140-B79A-4E3A-AC11-09A3BE39B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1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ECF52-D3EF-4F5B-88A7-D8679867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FB1BA-0743-40F8-B8EA-F6EDFA98D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0EB3D-BACA-4482-8F3A-976DBDC0D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B7508-1573-43D1-B6B4-12E7D1B5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4479-ECB0-4E91-B815-3164EA5B77A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2478D-3AC0-467C-9629-06F01BCB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36E24-540B-4D97-90BC-BA78BE91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0140-B79A-4E3A-AC11-09A3BE39B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4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8823-3E27-4144-B9C0-F50FD274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56A21-7509-4406-81E0-BA30C2B78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EA6C85-B1D4-4202-95F0-83897DDCA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D96B01-379D-4CA3-B716-55EC227D8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086E86-24CB-4F62-B861-8BF8852D5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5F8E19-5CFE-48F1-BFC1-A232FD22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4479-ECB0-4E91-B815-3164EA5B77A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ADE9A4-C0F9-48C4-AB3A-10FB47EF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8829F1-16A5-4CCC-AE24-5E577D84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0140-B79A-4E3A-AC11-09A3BE39B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5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DD12C-EAC8-4F0A-B087-E5466D9C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D1027-967B-4F76-900D-1BD5D862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4479-ECB0-4E91-B815-3164EA5B77A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A667B-70A5-4DF8-9AFB-C85D3F2E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C67C0-CB3F-4605-B967-44931A4F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0140-B79A-4E3A-AC11-09A3BE39B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4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1225D7-7657-4F6E-A70B-B53469ED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4479-ECB0-4E91-B815-3164EA5B77A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BCB85B-9498-4B9A-8699-9BDB6375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7A062-2F3E-48AA-A254-F2454133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0140-B79A-4E3A-AC11-09A3BE39B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0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E3387-001E-4D6C-8F9E-A1D65C49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89B42-7E9D-4553-81D6-E58FDF58D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3CBA4-804F-45A5-BDD4-7DEC23EA4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91F41-305D-4C99-BA82-F13535F9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4479-ECB0-4E91-B815-3164EA5B77A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EDFD5B-045D-48AE-A975-E71F7EEF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6338F7-B0BE-41CB-8C6C-2DFD3CA4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0140-B79A-4E3A-AC11-09A3BE39B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DFD3C-946B-4A4E-BF2A-3309F03B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B47ECB-B03B-44FB-92D7-C4CD69520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ED7C6-8D3D-4DC1-9595-8A764E7B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9DA50-B3F9-4E14-972B-EC16915C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4479-ECB0-4E91-B815-3164EA5B77A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0DFEA-C0E4-4D2E-94B3-F59C11BC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86441A-F1C1-4822-BE80-BA4AC5CE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0140-B79A-4E3A-AC11-09A3BE39B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2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3D96F4-162C-4B16-A780-68F8539B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E12D11-DF35-45EB-B386-4ABA2BEB4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8D7D8-6CBC-4A5D-8D1C-EF38722C1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14479-ECB0-4E91-B815-3164EA5B77A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E1E4A-1A25-4D4F-9B14-DBFF6A948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FA99B-ECD4-41ED-9F27-8C9947EFE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0140-B79A-4E3A-AC11-09A3BE39B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05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ED2B1-B16E-44E7-B526-AA6FCC514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웹툰추천시스템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B8807-08BD-4265-9269-45964E92C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‘N</a:t>
            </a:r>
            <a:r>
              <a:rPr lang="ko-KR" altLang="en-US" dirty="0"/>
              <a:t>사 </a:t>
            </a:r>
            <a:r>
              <a:rPr lang="en-US" altLang="ko-KR" dirty="0"/>
              <a:t>D</a:t>
            </a:r>
            <a:r>
              <a:rPr lang="ko-KR" altLang="en-US" dirty="0"/>
              <a:t>사의 웹툰 분석 및 추천＇</a:t>
            </a:r>
          </a:p>
        </p:txBody>
      </p:sp>
    </p:spTree>
    <p:extLst>
      <p:ext uri="{BB962C8B-B14F-4D97-AF65-F5344CB8AC3E}">
        <p14:creationId xmlns:p14="http://schemas.microsoft.com/office/powerpoint/2010/main" val="216898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B5D67-433A-4B46-84ED-276EEB2D0F71}"/>
              </a:ext>
            </a:extLst>
          </p:cNvPr>
          <p:cNvSpPr/>
          <p:nvPr/>
        </p:nvSpPr>
        <p:spPr>
          <a:xfrm>
            <a:off x="2189283" y="870435"/>
            <a:ext cx="4352193" cy="5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B4669-4B2C-4AC5-9EC0-4201D937B9E5}"/>
              </a:ext>
            </a:extLst>
          </p:cNvPr>
          <p:cNvSpPr txBox="1"/>
          <p:nvPr/>
        </p:nvSpPr>
        <p:spPr>
          <a:xfrm>
            <a:off x="2189283" y="226892"/>
            <a:ext cx="89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추천시스템 구성 </a:t>
            </a:r>
            <a:r>
              <a:rPr lang="en-US" altLang="ko-KR" sz="2400" b="1" dirty="0"/>
              <a:t>– </a:t>
            </a:r>
            <a:r>
              <a:rPr lang="ko-KR" altLang="en-US" sz="2400" b="1" dirty="0" err="1"/>
              <a:t>프론트앤드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데이터 전송 규칙</a:t>
            </a:r>
            <a:endParaRPr lang="en-US" altLang="ko-KR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A860FA-B585-4296-964F-0EF26FF6B3B1}"/>
              </a:ext>
            </a:extLst>
          </p:cNvPr>
          <p:cNvSpPr/>
          <p:nvPr/>
        </p:nvSpPr>
        <p:spPr>
          <a:xfrm>
            <a:off x="0" y="0"/>
            <a:ext cx="1995854" cy="6858000"/>
          </a:xfrm>
          <a:prstGeom prst="rect">
            <a:avLst/>
          </a:prstGeom>
          <a:gradFill>
            <a:gsLst>
              <a:gs pos="90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서비스 개요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사용환경 및 분석결과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환경에 대한 요약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EDA </a:t>
            </a:r>
            <a:r>
              <a:rPr lang="ko-KR" altLang="en-US" sz="1000" dirty="0">
                <a:solidFill>
                  <a:schemeClr val="tx1"/>
                </a:solidFill>
              </a:rPr>
              <a:t>및 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추천시스템 구성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시스템 개요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b="1" dirty="0" err="1">
                <a:solidFill>
                  <a:schemeClr val="tx1"/>
                </a:solidFill>
              </a:rPr>
              <a:t>프론트앤드</a:t>
            </a:r>
            <a:r>
              <a:rPr lang="ko-KR" altLang="en-US" sz="1000" b="1" dirty="0">
                <a:solidFill>
                  <a:schemeClr val="tx1"/>
                </a:solidFill>
              </a:rPr>
              <a:t> 구성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tx1"/>
                </a:solidFill>
              </a:rPr>
              <a:t>1. UI/UX</a:t>
            </a:r>
          </a:p>
          <a:p>
            <a:pPr lvl="2"/>
            <a:r>
              <a:rPr lang="en-US" altLang="ko-KR" sz="1000" b="1" dirty="0">
                <a:solidFill>
                  <a:schemeClr val="tx1"/>
                </a:solidFill>
              </a:rPr>
              <a:t>2. DT</a:t>
            </a:r>
            <a:r>
              <a:rPr lang="ko-KR" altLang="en-US" sz="1000" b="1" dirty="0">
                <a:solidFill>
                  <a:schemeClr val="tx1"/>
                </a:solidFill>
              </a:rPr>
              <a:t>구성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백앤드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성향분석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핵심 상세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성향판별기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서비스 제공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결론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50D188A-E8C2-4A7A-B13D-026873CAEC9E}"/>
              </a:ext>
            </a:extLst>
          </p:cNvPr>
          <p:cNvSpPr/>
          <p:nvPr/>
        </p:nvSpPr>
        <p:spPr>
          <a:xfrm rot="16200000">
            <a:off x="1757776" y="3008329"/>
            <a:ext cx="257452" cy="2308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152400" dist="88900" dir="108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72F4D-1985-49D8-AB1F-297550B18C35}"/>
              </a:ext>
            </a:extLst>
          </p:cNvPr>
          <p:cNvGrpSpPr/>
          <p:nvPr/>
        </p:nvGrpSpPr>
        <p:grpSpPr>
          <a:xfrm>
            <a:off x="2331435" y="2556055"/>
            <a:ext cx="2984591" cy="2327981"/>
            <a:chOff x="4738145" y="2490188"/>
            <a:chExt cx="2715709" cy="2118253"/>
          </a:xfrm>
        </p:grpSpPr>
        <p:pic>
          <p:nvPicPr>
            <p:cNvPr id="2050" name="Picture 2" descr="ëª¨ëí° ì¼ë¬ì¤í¸ì ëí ì´ë¯¸ì§ ê²ìê²°ê³¼">
              <a:extLst>
                <a:ext uri="{FF2B5EF4-FFF2-40B4-BE49-F238E27FC236}">
                  <a16:creationId xmlns:a16="http://schemas.microsoft.com/office/drawing/2014/main" id="{60F9F648-8401-4596-8A43-C290A5D1FA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8145" y="2490188"/>
              <a:ext cx="2715709" cy="2118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D03F43B-BEDC-4815-9D18-2AD4C1368CC0}"/>
                </a:ext>
              </a:extLst>
            </p:cNvPr>
            <p:cNvSpPr/>
            <p:nvPr/>
          </p:nvSpPr>
          <p:spPr>
            <a:xfrm>
              <a:off x="5193437" y="2885243"/>
              <a:ext cx="1864311" cy="9232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627B5E-6A98-4E8F-8214-B7B1D26E1CEE}"/>
              </a:ext>
            </a:extLst>
          </p:cNvPr>
          <p:cNvSpPr/>
          <p:nvPr/>
        </p:nvSpPr>
        <p:spPr>
          <a:xfrm>
            <a:off x="3023702" y="5038302"/>
            <a:ext cx="1600056" cy="559806"/>
          </a:xfrm>
          <a:prstGeom prst="rect">
            <a:avLst/>
          </a:prstGeom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Front-end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3AA2A1-EDCC-483F-A382-2EF913B164B0}"/>
              </a:ext>
            </a:extLst>
          </p:cNvPr>
          <p:cNvSpPr/>
          <p:nvPr/>
        </p:nvSpPr>
        <p:spPr>
          <a:xfrm>
            <a:off x="10379456" y="5752051"/>
            <a:ext cx="1600056" cy="559806"/>
          </a:xfrm>
          <a:prstGeom prst="rect">
            <a:avLst/>
          </a:prstGeom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Back-end</a:t>
            </a:r>
            <a:endParaRPr lang="ko-KR" altLang="en-US" dirty="0"/>
          </a:p>
        </p:txBody>
      </p:sp>
      <p:pic>
        <p:nvPicPr>
          <p:cNvPr id="2056" name="Picture 8" descr="desktop illustrationì ëí ì´ë¯¸ì§ ê²ìê²°ê³¼">
            <a:extLst>
              <a:ext uri="{FF2B5EF4-FFF2-40B4-BE49-F238E27FC236}">
                <a16:creationId xmlns:a16="http://schemas.microsoft.com/office/drawing/2014/main" id="{A273BA42-1CC6-4C63-94EF-9B6B6AE40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21564" r="74847" b="27194"/>
          <a:stretch/>
        </p:blipFill>
        <p:spPr bwMode="auto">
          <a:xfrm>
            <a:off x="10735593" y="2427978"/>
            <a:ext cx="777419" cy="16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9BA16EB-7D56-4162-9B28-12B43D43C878}"/>
              </a:ext>
            </a:extLst>
          </p:cNvPr>
          <p:cNvSpPr/>
          <p:nvPr/>
        </p:nvSpPr>
        <p:spPr>
          <a:xfrm>
            <a:off x="6571190" y="3107825"/>
            <a:ext cx="642717" cy="297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94D59E1-CF59-4801-9F40-C62DC83D7F0E}"/>
              </a:ext>
            </a:extLst>
          </p:cNvPr>
          <p:cNvSpPr/>
          <p:nvPr/>
        </p:nvSpPr>
        <p:spPr>
          <a:xfrm rot="10800000">
            <a:off x="6526799" y="3582211"/>
            <a:ext cx="642717" cy="297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F168D2-D24A-4314-936A-630AEE55BCAD}"/>
              </a:ext>
            </a:extLst>
          </p:cNvPr>
          <p:cNvSpPr txBox="1"/>
          <p:nvPr/>
        </p:nvSpPr>
        <p:spPr>
          <a:xfrm>
            <a:off x="6476668" y="2774780"/>
            <a:ext cx="7986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유저 선호</a:t>
            </a:r>
            <a:endParaRPr lang="en-US" altLang="ko-KR" sz="1050" dirty="0"/>
          </a:p>
          <a:p>
            <a:pPr algn="ctr"/>
            <a:r>
              <a:rPr lang="ko-KR" altLang="en-US" sz="1050" dirty="0"/>
              <a:t>데이터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A3455E-D5D8-4D73-9946-34D9629A2A6C}"/>
              </a:ext>
            </a:extLst>
          </p:cNvPr>
          <p:cNvSpPr txBox="1"/>
          <p:nvPr/>
        </p:nvSpPr>
        <p:spPr>
          <a:xfrm>
            <a:off x="6379688" y="3832055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/>
              <a:t>추천웹툰목록</a:t>
            </a:r>
            <a:endParaRPr lang="en-US" altLang="ko-KR" sz="1050" dirty="0"/>
          </a:p>
          <a:p>
            <a:pPr algn="ctr"/>
            <a:r>
              <a:rPr lang="ko-KR" altLang="en-US" sz="1050" dirty="0"/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330517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820E0C7-56D1-4A80-9B46-0183B3010CA7}"/>
              </a:ext>
            </a:extLst>
          </p:cNvPr>
          <p:cNvSpPr/>
          <p:nvPr/>
        </p:nvSpPr>
        <p:spPr>
          <a:xfrm rot="16386573">
            <a:off x="4378199" y="3257802"/>
            <a:ext cx="4871471" cy="1094228"/>
          </a:xfrm>
          <a:prstGeom prst="triangle">
            <a:avLst>
              <a:gd name="adj" fmla="val 8393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FB5D67-433A-4B46-84ED-276EEB2D0F71}"/>
              </a:ext>
            </a:extLst>
          </p:cNvPr>
          <p:cNvSpPr/>
          <p:nvPr/>
        </p:nvSpPr>
        <p:spPr>
          <a:xfrm>
            <a:off x="2189283" y="870435"/>
            <a:ext cx="4352193" cy="5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A860FA-B585-4296-964F-0EF26FF6B3B1}"/>
              </a:ext>
            </a:extLst>
          </p:cNvPr>
          <p:cNvSpPr/>
          <p:nvPr/>
        </p:nvSpPr>
        <p:spPr>
          <a:xfrm>
            <a:off x="0" y="0"/>
            <a:ext cx="1995854" cy="6858000"/>
          </a:xfrm>
          <a:prstGeom prst="rect">
            <a:avLst/>
          </a:prstGeom>
          <a:gradFill>
            <a:gsLst>
              <a:gs pos="90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서비스 개요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사용환경 및 분석결과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환경에 대한 요약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EDA </a:t>
            </a:r>
            <a:r>
              <a:rPr lang="ko-KR" altLang="en-US" sz="1000" dirty="0">
                <a:solidFill>
                  <a:schemeClr val="tx1"/>
                </a:solidFill>
              </a:rPr>
              <a:t>및 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추천시스템 구성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시스템 개요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프론트앤드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1. UI/UX</a:t>
            </a: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2. DT</a:t>
            </a:r>
            <a:r>
              <a:rPr lang="ko-KR" altLang="en-US" sz="1000" dirty="0">
                <a:solidFill>
                  <a:schemeClr val="tx1"/>
                </a:solidFill>
              </a:rPr>
              <a:t>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b="1" dirty="0" err="1">
                <a:solidFill>
                  <a:schemeClr val="tx1"/>
                </a:solidFill>
              </a:rPr>
              <a:t>백앤드</a:t>
            </a:r>
            <a:r>
              <a:rPr lang="ko-KR" altLang="en-US" sz="1000" b="1" dirty="0">
                <a:solidFill>
                  <a:schemeClr val="tx1"/>
                </a:solidFill>
              </a:rPr>
              <a:t> 구성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altLang="ko-KR" sz="1000" b="1" dirty="0">
                <a:solidFill>
                  <a:schemeClr val="tx1"/>
                </a:solidFill>
              </a:rPr>
              <a:t>1. </a:t>
            </a:r>
            <a:r>
              <a:rPr lang="ko-KR" altLang="en-US" sz="1000" b="1" dirty="0">
                <a:solidFill>
                  <a:schemeClr val="tx1"/>
                </a:solidFill>
              </a:rPr>
              <a:t>성향분석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핵심 상세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성향판별기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서비스 제공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결론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50D188A-E8C2-4A7A-B13D-026873CAEC9E}"/>
              </a:ext>
            </a:extLst>
          </p:cNvPr>
          <p:cNvSpPr/>
          <p:nvPr/>
        </p:nvSpPr>
        <p:spPr>
          <a:xfrm rot="16200000">
            <a:off x="1757776" y="3465530"/>
            <a:ext cx="257452" cy="2308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152400" dist="88900" dir="108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0AEAF4-2B84-4CD3-AE37-0FB0A681894D}"/>
              </a:ext>
            </a:extLst>
          </p:cNvPr>
          <p:cNvGrpSpPr/>
          <p:nvPr/>
        </p:nvGrpSpPr>
        <p:grpSpPr>
          <a:xfrm>
            <a:off x="2357259" y="1269384"/>
            <a:ext cx="4441308" cy="2919108"/>
            <a:chOff x="7491234" y="2288559"/>
            <a:chExt cx="4441308" cy="2919108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B09CF12-AF8C-4C4A-9161-16CB24296407}"/>
                </a:ext>
              </a:extLst>
            </p:cNvPr>
            <p:cNvSpPr/>
            <p:nvPr/>
          </p:nvSpPr>
          <p:spPr>
            <a:xfrm>
              <a:off x="7800100" y="2288559"/>
              <a:ext cx="4132442" cy="2919108"/>
            </a:xfrm>
            <a:prstGeom prst="roundRect">
              <a:avLst/>
            </a:prstGeom>
            <a:noFill/>
            <a:ln w="25400">
              <a:solidFill>
                <a:schemeClr val="accent1">
                  <a:shade val="50000"/>
                  <a:alpha val="6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8" descr="desktop illustrationì ëí ì´ë¯¸ì§ ê²ìê²°ê³¼">
              <a:extLst>
                <a:ext uri="{FF2B5EF4-FFF2-40B4-BE49-F238E27FC236}">
                  <a16:creationId xmlns:a16="http://schemas.microsoft.com/office/drawing/2014/main" id="{9800A596-90A7-4B7E-8825-9ABE728F99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" t="21564" r="74847" b="27194"/>
            <a:stretch/>
          </p:blipFill>
          <p:spPr bwMode="auto">
            <a:xfrm>
              <a:off x="7491234" y="2427978"/>
              <a:ext cx="777419" cy="165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F7C552C-FBE5-4CB5-AA1A-F30EF2169222}"/>
                </a:ext>
              </a:extLst>
            </p:cNvPr>
            <p:cNvSpPr/>
            <p:nvPr/>
          </p:nvSpPr>
          <p:spPr>
            <a:xfrm>
              <a:off x="9132776" y="3047769"/>
              <a:ext cx="2535600" cy="562390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65000"/>
                  <a:lumOff val="3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웹툰 성향 분석기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C607DF5-67C8-4A55-88D6-7001A3370014}"/>
                </a:ext>
              </a:extLst>
            </p:cNvPr>
            <p:cNvSpPr/>
            <p:nvPr/>
          </p:nvSpPr>
          <p:spPr>
            <a:xfrm>
              <a:off x="9132775" y="3890502"/>
              <a:ext cx="2535600" cy="56239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>
                  <a:lumMod val="65000"/>
                  <a:lumOff val="3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웹툰 품질 필터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64613E2-085C-432F-B8FD-1CDDD7D73A29}"/>
                </a:ext>
              </a:extLst>
            </p:cNvPr>
            <p:cNvSpPr/>
            <p:nvPr/>
          </p:nvSpPr>
          <p:spPr>
            <a:xfrm>
              <a:off x="8548281" y="2390402"/>
              <a:ext cx="1636729" cy="2983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>
                  <a:lumMod val="65000"/>
                  <a:lumOff val="3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데이터 전처리기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E857C08-FE4E-4156-AB80-7D9C6CDA9413}"/>
                </a:ext>
              </a:extLst>
            </p:cNvPr>
            <p:cNvSpPr/>
            <p:nvPr/>
          </p:nvSpPr>
          <p:spPr>
            <a:xfrm>
              <a:off x="8548281" y="4806224"/>
              <a:ext cx="1636729" cy="2983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>
                  <a:lumMod val="65000"/>
                  <a:lumOff val="3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데이터 후처리기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9A51F4-C405-40C7-B4A3-5B1D624896E7}"/>
              </a:ext>
            </a:extLst>
          </p:cNvPr>
          <p:cNvSpPr/>
          <p:nvPr/>
        </p:nvSpPr>
        <p:spPr>
          <a:xfrm>
            <a:off x="7181850" y="1371227"/>
            <a:ext cx="4800600" cy="5162923"/>
          </a:xfrm>
          <a:prstGeom prst="roundRect">
            <a:avLst>
              <a:gd name="adj" fmla="val 8929"/>
            </a:avLst>
          </a:prstGeom>
          <a:solidFill>
            <a:srgbClr val="F9E8CF"/>
          </a:solidFill>
          <a:ln w="38100">
            <a:solidFill>
              <a:schemeClr val="accent2"/>
            </a:solidFill>
          </a:ln>
          <a:effectLst>
            <a:innerShdw blurRad="228600">
              <a:prstClr val="black">
                <a:alpha val="4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CBBBE41-6C0A-437B-9EE1-F2162D631DA1}"/>
              </a:ext>
            </a:extLst>
          </p:cNvPr>
          <p:cNvSpPr/>
          <p:nvPr/>
        </p:nvSpPr>
        <p:spPr>
          <a:xfrm>
            <a:off x="8719288" y="1851943"/>
            <a:ext cx="1725724" cy="56239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장르</a:t>
            </a:r>
            <a:r>
              <a:rPr lang="en-US" altLang="ko-KR" dirty="0"/>
              <a:t>/</a:t>
            </a:r>
            <a:r>
              <a:rPr lang="ko-KR" altLang="en-US" dirty="0"/>
              <a:t>키워드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334B602-A4A3-451C-8B1B-9ABD82A27929}"/>
              </a:ext>
            </a:extLst>
          </p:cNvPr>
          <p:cNvSpPr/>
          <p:nvPr/>
        </p:nvSpPr>
        <p:spPr>
          <a:xfrm>
            <a:off x="8719288" y="3281469"/>
            <a:ext cx="1725724" cy="56239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썸네일 이미지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397FC0-C0B3-4596-9FD7-ED688530CCDA}"/>
              </a:ext>
            </a:extLst>
          </p:cNvPr>
          <p:cNvSpPr/>
          <p:nvPr/>
        </p:nvSpPr>
        <p:spPr>
          <a:xfrm>
            <a:off x="8719288" y="3996232"/>
            <a:ext cx="1725724" cy="56239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댓글 성향 유사도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BDAF2D-83BC-4F74-ADDB-023DA1D09BB4}"/>
              </a:ext>
            </a:extLst>
          </p:cNvPr>
          <p:cNvSpPr/>
          <p:nvPr/>
        </p:nvSpPr>
        <p:spPr>
          <a:xfrm>
            <a:off x="8719288" y="4710995"/>
            <a:ext cx="1725724" cy="56239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댓글기반 사용자 유사도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AA3FB3-9E3E-4F26-AEB6-726544BD9226}"/>
              </a:ext>
            </a:extLst>
          </p:cNvPr>
          <p:cNvSpPr/>
          <p:nvPr/>
        </p:nvSpPr>
        <p:spPr>
          <a:xfrm>
            <a:off x="8719288" y="2566706"/>
            <a:ext cx="1725724" cy="56239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동일작가작품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109E786-8F2E-4A9C-A5A7-1FD445455E03}"/>
              </a:ext>
            </a:extLst>
          </p:cNvPr>
          <p:cNvSpPr/>
          <p:nvPr/>
        </p:nvSpPr>
        <p:spPr>
          <a:xfrm>
            <a:off x="8719288" y="5425759"/>
            <a:ext cx="1725724" cy="56239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유사성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6A349B97-20D8-40F4-94CF-69316DA70652}"/>
              </a:ext>
            </a:extLst>
          </p:cNvPr>
          <p:cNvSpPr/>
          <p:nvPr/>
        </p:nvSpPr>
        <p:spPr>
          <a:xfrm>
            <a:off x="10587466" y="3200401"/>
            <a:ext cx="1423134" cy="13689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협업필터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AB615E6-136B-4E57-AADD-B7A72FD31E35}"/>
              </a:ext>
            </a:extLst>
          </p:cNvPr>
          <p:cNvGrpSpPr/>
          <p:nvPr/>
        </p:nvGrpSpPr>
        <p:grpSpPr>
          <a:xfrm>
            <a:off x="6965414" y="3381559"/>
            <a:ext cx="1725724" cy="389789"/>
            <a:chOff x="6965414" y="3381559"/>
            <a:chExt cx="1725724" cy="389789"/>
          </a:xfrm>
        </p:grpSpPr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BF6CEF15-A1F0-49B8-93CE-B7CE129D8381}"/>
                </a:ext>
              </a:extLst>
            </p:cNvPr>
            <p:cNvSpPr/>
            <p:nvPr/>
          </p:nvSpPr>
          <p:spPr>
            <a:xfrm>
              <a:off x="6965414" y="3452213"/>
              <a:ext cx="1725724" cy="268186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양쪽 중괄호 28">
              <a:extLst>
                <a:ext uri="{FF2B5EF4-FFF2-40B4-BE49-F238E27FC236}">
                  <a16:creationId xmlns:a16="http://schemas.microsoft.com/office/drawing/2014/main" id="{F565A4E5-874B-40B6-925B-86BBAD0CFB3F}"/>
                </a:ext>
              </a:extLst>
            </p:cNvPr>
            <p:cNvSpPr/>
            <p:nvPr/>
          </p:nvSpPr>
          <p:spPr>
            <a:xfrm>
              <a:off x="7355337" y="3381559"/>
              <a:ext cx="1105966" cy="389789"/>
            </a:xfrm>
            <a:prstGeom prst="brace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Image</a:t>
              </a:r>
            </a:p>
            <a:p>
              <a:pPr algn="ctr"/>
              <a:r>
                <a:rPr lang="en-US" altLang="ko-KR" b="1" dirty="0"/>
                <a:t>data</a:t>
              </a:r>
              <a:endParaRPr lang="ko-KR" altLang="en-US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1EFDA83-783F-4BB7-A0DC-0D689E3F14B7}"/>
              </a:ext>
            </a:extLst>
          </p:cNvPr>
          <p:cNvGrpSpPr/>
          <p:nvPr/>
        </p:nvGrpSpPr>
        <p:grpSpPr>
          <a:xfrm>
            <a:off x="6965414" y="5502534"/>
            <a:ext cx="1725724" cy="389789"/>
            <a:chOff x="6965414" y="5502534"/>
            <a:chExt cx="1725724" cy="3897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5EBC0358-34B3-447F-9256-DFF6EC776019}"/>
                </a:ext>
              </a:extLst>
            </p:cNvPr>
            <p:cNvSpPr/>
            <p:nvPr/>
          </p:nvSpPr>
          <p:spPr>
            <a:xfrm>
              <a:off x="6965414" y="5565359"/>
              <a:ext cx="1725724" cy="268186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양쪽 중괄호 30">
              <a:extLst>
                <a:ext uri="{FF2B5EF4-FFF2-40B4-BE49-F238E27FC236}">
                  <a16:creationId xmlns:a16="http://schemas.microsoft.com/office/drawing/2014/main" id="{B5215AD2-5178-439A-B493-EF3295190C9D}"/>
                </a:ext>
              </a:extLst>
            </p:cNvPr>
            <p:cNvSpPr/>
            <p:nvPr/>
          </p:nvSpPr>
          <p:spPr>
            <a:xfrm>
              <a:off x="7513033" y="5502534"/>
              <a:ext cx="790575" cy="389789"/>
            </a:xfrm>
            <a:prstGeom prst="brace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Prep</a:t>
              </a:r>
            </a:p>
            <a:p>
              <a:pPr algn="ctr"/>
              <a:r>
                <a:rPr lang="en-US" altLang="ko-KR" b="1" dirty="0"/>
                <a:t>data</a:t>
              </a:r>
              <a:endParaRPr lang="ko-KR" altLang="en-US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AA7C0FD-9F0F-4015-A212-B017BCE530F8}"/>
              </a:ext>
            </a:extLst>
          </p:cNvPr>
          <p:cNvGrpSpPr/>
          <p:nvPr/>
        </p:nvGrpSpPr>
        <p:grpSpPr>
          <a:xfrm>
            <a:off x="6965414" y="2136877"/>
            <a:ext cx="1747697" cy="661465"/>
            <a:chOff x="6965414" y="2136877"/>
            <a:chExt cx="1747697" cy="661465"/>
          </a:xfrm>
        </p:grpSpPr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548EB2FF-75A6-46DD-9E5A-A4C25C3D06F1}"/>
                </a:ext>
              </a:extLst>
            </p:cNvPr>
            <p:cNvSpPr/>
            <p:nvPr/>
          </p:nvSpPr>
          <p:spPr>
            <a:xfrm>
              <a:off x="6965414" y="2335773"/>
              <a:ext cx="1611420" cy="266194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양쪽 중괄호 25">
              <a:extLst>
                <a:ext uri="{FF2B5EF4-FFF2-40B4-BE49-F238E27FC236}">
                  <a16:creationId xmlns:a16="http://schemas.microsoft.com/office/drawing/2014/main" id="{D24651CD-33C8-4200-A287-C18D9A0FC175}"/>
                </a:ext>
              </a:extLst>
            </p:cNvPr>
            <p:cNvSpPr/>
            <p:nvPr/>
          </p:nvSpPr>
          <p:spPr>
            <a:xfrm>
              <a:off x="7513033" y="2233518"/>
              <a:ext cx="790575" cy="389789"/>
            </a:xfrm>
            <a:prstGeom prst="brace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웹툰 </a:t>
              </a:r>
              <a:r>
                <a:rPr lang="en-US" altLang="ko-KR" b="1" dirty="0"/>
                <a:t>data</a:t>
              </a:r>
              <a:endParaRPr lang="ko-KR" altLang="en-US" b="1" dirty="0"/>
            </a:p>
          </p:txBody>
        </p:sp>
        <p:sp>
          <p:nvSpPr>
            <p:cNvPr id="36" name="화살표: 갈매기형 수장 35">
              <a:extLst>
                <a:ext uri="{FF2B5EF4-FFF2-40B4-BE49-F238E27FC236}">
                  <a16:creationId xmlns:a16="http://schemas.microsoft.com/office/drawing/2014/main" id="{0C5109E6-09F9-4E34-983C-FC491FFD6305}"/>
                </a:ext>
              </a:extLst>
            </p:cNvPr>
            <p:cNvSpPr/>
            <p:nvPr/>
          </p:nvSpPr>
          <p:spPr>
            <a:xfrm rot="18900000">
              <a:off x="8498370" y="2136877"/>
              <a:ext cx="214741" cy="193789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화살표: 갈매기형 수장 36">
              <a:extLst>
                <a:ext uri="{FF2B5EF4-FFF2-40B4-BE49-F238E27FC236}">
                  <a16:creationId xmlns:a16="http://schemas.microsoft.com/office/drawing/2014/main" id="{34FFE1D5-D5D2-49B1-9983-F5E8C6BEC596}"/>
                </a:ext>
              </a:extLst>
            </p:cNvPr>
            <p:cNvSpPr/>
            <p:nvPr/>
          </p:nvSpPr>
          <p:spPr>
            <a:xfrm rot="2700000">
              <a:off x="8498370" y="2594077"/>
              <a:ext cx="214741" cy="193789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9DBF37A-43AE-4636-B45C-29A627F8D271}"/>
              </a:ext>
            </a:extLst>
          </p:cNvPr>
          <p:cNvGrpSpPr/>
          <p:nvPr/>
        </p:nvGrpSpPr>
        <p:grpSpPr>
          <a:xfrm>
            <a:off x="6965414" y="4299169"/>
            <a:ext cx="1747697" cy="661465"/>
            <a:chOff x="6965414" y="4299169"/>
            <a:chExt cx="1747697" cy="661465"/>
          </a:xfrm>
        </p:grpSpPr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F30B61D3-3C6F-4D9B-939C-41F0BC5C2DA1}"/>
                </a:ext>
              </a:extLst>
            </p:cNvPr>
            <p:cNvSpPr/>
            <p:nvPr/>
          </p:nvSpPr>
          <p:spPr>
            <a:xfrm>
              <a:off x="6965414" y="4508786"/>
              <a:ext cx="1611420" cy="266194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양쪽 중괄호 29">
              <a:extLst>
                <a:ext uri="{FF2B5EF4-FFF2-40B4-BE49-F238E27FC236}">
                  <a16:creationId xmlns:a16="http://schemas.microsoft.com/office/drawing/2014/main" id="{E678147D-1199-43CB-9909-528AC35E5002}"/>
                </a:ext>
              </a:extLst>
            </p:cNvPr>
            <p:cNvSpPr/>
            <p:nvPr/>
          </p:nvSpPr>
          <p:spPr>
            <a:xfrm>
              <a:off x="7348916" y="4387183"/>
              <a:ext cx="1118809" cy="389789"/>
            </a:xfrm>
            <a:prstGeom prst="brace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Comment</a:t>
              </a:r>
            </a:p>
            <a:p>
              <a:pPr algn="ctr"/>
              <a:r>
                <a:rPr lang="en-US" altLang="ko-KR" sz="1400" b="1" dirty="0"/>
                <a:t>data</a:t>
              </a:r>
              <a:endParaRPr lang="ko-KR" altLang="en-US" sz="1400" b="1" dirty="0"/>
            </a:p>
          </p:txBody>
        </p:sp>
        <p:sp>
          <p:nvSpPr>
            <p:cNvPr id="38" name="화살표: 갈매기형 수장 37">
              <a:extLst>
                <a:ext uri="{FF2B5EF4-FFF2-40B4-BE49-F238E27FC236}">
                  <a16:creationId xmlns:a16="http://schemas.microsoft.com/office/drawing/2014/main" id="{86EED3B1-63BB-41F7-A3A6-174C7E5F158F}"/>
                </a:ext>
              </a:extLst>
            </p:cNvPr>
            <p:cNvSpPr/>
            <p:nvPr/>
          </p:nvSpPr>
          <p:spPr>
            <a:xfrm rot="18900000">
              <a:off x="8498370" y="4299169"/>
              <a:ext cx="214741" cy="193789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화살표: 갈매기형 수장 38">
              <a:extLst>
                <a:ext uri="{FF2B5EF4-FFF2-40B4-BE49-F238E27FC236}">
                  <a16:creationId xmlns:a16="http://schemas.microsoft.com/office/drawing/2014/main" id="{DC6EA6C7-2644-4500-9155-E2D1C74C7D95}"/>
                </a:ext>
              </a:extLst>
            </p:cNvPr>
            <p:cNvSpPr/>
            <p:nvPr/>
          </p:nvSpPr>
          <p:spPr>
            <a:xfrm rot="2700000">
              <a:off x="8498370" y="4756369"/>
              <a:ext cx="214741" cy="193789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E1EE4DF-7B53-4DC4-9506-B0B760930EA5}"/>
              </a:ext>
            </a:extLst>
          </p:cNvPr>
          <p:cNvSpPr txBox="1"/>
          <p:nvPr/>
        </p:nvSpPr>
        <p:spPr>
          <a:xfrm>
            <a:off x="2189283" y="226892"/>
            <a:ext cx="89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추천시스템 구성 </a:t>
            </a:r>
            <a:r>
              <a:rPr lang="en-US" altLang="ko-KR" sz="2400" b="1" dirty="0"/>
              <a:t>– </a:t>
            </a:r>
            <a:r>
              <a:rPr lang="ko-KR" altLang="en-US" sz="2400" b="1" dirty="0" err="1"/>
              <a:t>백앤드</a:t>
            </a:r>
            <a:r>
              <a:rPr lang="ko-KR" altLang="en-US" sz="2400" b="1" dirty="0"/>
              <a:t> 구성 </a:t>
            </a:r>
            <a:r>
              <a:rPr lang="en-US" altLang="ko-KR" sz="2400" b="1" dirty="0"/>
              <a:t>1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005BB570-BB49-45AE-8EC7-07AA63EA59CC}"/>
              </a:ext>
            </a:extLst>
          </p:cNvPr>
          <p:cNvCxnSpPr>
            <a:cxnSpLocks/>
            <a:stCxn id="23" idx="2"/>
            <a:endCxn id="12" idx="2"/>
          </p:cNvCxnSpPr>
          <p:nvPr/>
        </p:nvCxnSpPr>
        <p:spPr>
          <a:xfrm rot="5400000" flipH="1">
            <a:off x="7715020" y="985298"/>
            <a:ext cx="1135594" cy="6032433"/>
          </a:xfrm>
          <a:prstGeom prst="bentConnector3">
            <a:avLst>
              <a:gd name="adj1" fmla="val -185367"/>
            </a:avLst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F2688E-815F-4FD3-B0BD-3F248CA28FDC}"/>
              </a:ext>
            </a:extLst>
          </p:cNvPr>
          <p:cNvSpPr txBox="1"/>
          <p:nvPr/>
        </p:nvSpPr>
        <p:spPr>
          <a:xfrm rot="5400000">
            <a:off x="4832373" y="4967352"/>
            <a:ext cx="1393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</a:t>
            </a:r>
            <a:r>
              <a:rPr lang="ko-KR" altLang="en-US" sz="1600" b="1" dirty="0"/>
              <a:t>차 분석된 웹툰 데이터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8D6572-9D07-40D0-B8E2-757638BE8F14}"/>
              </a:ext>
            </a:extLst>
          </p:cNvPr>
          <p:cNvSpPr/>
          <p:nvPr/>
        </p:nvSpPr>
        <p:spPr>
          <a:xfrm>
            <a:off x="6965414" y="1476945"/>
            <a:ext cx="107327" cy="427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668704D-7A5F-4ACF-A333-C2D0D3CE5C77}"/>
              </a:ext>
            </a:extLst>
          </p:cNvPr>
          <p:cNvSpPr/>
          <p:nvPr/>
        </p:nvSpPr>
        <p:spPr>
          <a:xfrm rot="16200000">
            <a:off x="6012287" y="516375"/>
            <a:ext cx="100094" cy="202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300176B-40F9-48C3-8CBB-3278F32F2A70}"/>
              </a:ext>
            </a:extLst>
          </p:cNvPr>
          <p:cNvGrpSpPr/>
          <p:nvPr/>
        </p:nvGrpSpPr>
        <p:grpSpPr>
          <a:xfrm>
            <a:off x="5051037" y="1476945"/>
            <a:ext cx="2022595" cy="4279422"/>
            <a:chOff x="5051037" y="1476945"/>
            <a:chExt cx="2022595" cy="4279422"/>
          </a:xfrm>
          <a:solidFill>
            <a:srgbClr val="C00000"/>
          </a:soli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FCAD142-445F-43FD-920B-B9BADD3A3531}"/>
                </a:ext>
              </a:extLst>
            </p:cNvPr>
            <p:cNvSpPr/>
            <p:nvPr/>
          </p:nvSpPr>
          <p:spPr>
            <a:xfrm>
              <a:off x="6965415" y="1476945"/>
              <a:ext cx="107327" cy="42794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2EA96BB-BA36-4127-8644-F4945093BC71}"/>
                </a:ext>
              </a:extLst>
            </p:cNvPr>
            <p:cNvSpPr/>
            <p:nvPr/>
          </p:nvSpPr>
          <p:spPr>
            <a:xfrm rot="16200000">
              <a:off x="6012288" y="516375"/>
              <a:ext cx="100094" cy="20225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66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B830429-1B97-4B3A-B91E-39ABA74377F1}"/>
              </a:ext>
            </a:extLst>
          </p:cNvPr>
          <p:cNvSpPr/>
          <p:nvPr/>
        </p:nvSpPr>
        <p:spPr>
          <a:xfrm rot="16386573">
            <a:off x="4378199" y="3257802"/>
            <a:ext cx="4871471" cy="1094228"/>
          </a:xfrm>
          <a:prstGeom prst="triangle">
            <a:avLst>
              <a:gd name="adj" fmla="val 6508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FB5D67-433A-4B46-84ED-276EEB2D0F71}"/>
              </a:ext>
            </a:extLst>
          </p:cNvPr>
          <p:cNvSpPr/>
          <p:nvPr/>
        </p:nvSpPr>
        <p:spPr>
          <a:xfrm>
            <a:off x="2189283" y="870435"/>
            <a:ext cx="4352193" cy="5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B4669-4B2C-4AC5-9EC0-4201D937B9E5}"/>
              </a:ext>
            </a:extLst>
          </p:cNvPr>
          <p:cNvSpPr txBox="1"/>
          <p:nvPr/>
        </p:nvSpPr>
        <p:spPr>
          <a:xfrm>
            <a:off x="2189283" y="217367"/>
            <a:ext cx="89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추천시스템 구성 </a:t>
            </a:r>
            <a:r>
              <a:rPr lang="en-US" altLang="ko-KR" sz="2400" b="1" dirty="0"/>
              <a:t>– </a:t>
            </a:r>
            <a:r>
              <a:rPr lang="ko-KR" altLang="en-US" sz="2400" b="1" dirty="0" err="1"/>
              <a:t>백앤드</a:t>
            </a:r>
            <a:r>
              <a:rPr lang="ko-KR" altLang="en-US" sz="2400" b="1" dirty="0"/>
              <a:t> 구성 </a:t>
            </a:r>
            <a:r>
              <a:rPr lang="en-US" altLang="ko-KR" sz="2400" b="1" dirty="0"/>
              <a:t>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A860FA-B585-4296-964F-0EF26FF6B3B1}"/>
              </a:ext>
            </a:extLst>
          </p:cNvPr>
          <p:cNvSpPr/>
          <p:nvPr/>
        </p:nvSpPr>
        <p:spPr>
          <a:xfrm>
            <a:off x="0" y="0"/>
            <a:ext cx="1995854" cy="6858000"/>
          </a:xfrm>
          <a:prstGeom prst="rect">
            <a:avLst/>
          </a:prstGeom>
          <a:gradFill>
            <a:gsLst>
              <a:gs pos="90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서비스 개요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사용환경 및 분석결과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환경에 대한 요약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EDA </a:t>
            </a:r>
            <a:r>
              <a:rPr lang="ko-KR" altLang="en-US" sz="1000" dirty="0">
                <a:solidFill>
                  <a:schemeClr val="tx1"/>
                </a:solidFill>
              </a:rPr>
              <a:t>및 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추천시스템 구성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시스템 개요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프론트앤드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1. UI/UX</a:t>
            </a: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2. DT</a:t>
            </a:r>
            <a:r>
              <a:rPr lang="ko-KR" altLang="en-US" sz="1000" dirty="0">
                <a:solidFill>
                  <a:schemeClr val="tx1"/>
                </a:solidFill>
              </a:rPr>
              <a:t>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b="1" dirty="0" err="1">
                <a:solidFill>
                  <a:schemeClr val="tx1"/>
                </a:solidFill>
              </a:rPr>
              <a:t>백앤드</a:t>
            </a:r>
            <a:r>
              <a:rPr lang="ko-KR" altLang="en-US" sz="1000" b="1" dirty="0">
                <a:solidFill>
                  <a:schemeClr val="tx1"/>
                </a:solidFill>
              </a:rPr>
              <a:t> 구성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성향분석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tx1"/>
                </a:solidFill>
              </a:rPr>
              <a:t>2. </a:t>
            </a:r>
            <a:r>
              <a:rPr lang="ko-KR" altLang="en-US" sz="1000" b="1" dirty="0">
                <a:solidFill>
                  <a:schemeClr val="tx1"/>
                </a:solidFill>
              </a:rPr>
              <a:t>품질필터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핵심 상세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성향판별기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서비스 제공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결론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50D188A-E8C2-4A7A-B13D-026873CAEC9E}"/>
              </a:ext>
            </a:extLst>
          </p:cNvPr>
          <p:cNvSpPr/>
          <p:nvPr/>
        </p:nvSpPr>
        <p:spPr>
          <a:xfrm rot="16200000">
            <a:off x="1757776" y="3627455"/>
            <a:ext cx="257452" cy="2308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152400" dist="88900" dir="108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0AEAF4-2B84-4CD3-AE37-0FB0A681894D}"/>
              </a:ext>
            </a:extLst>
          </p:cNvPr>
          <p:cNvGrpSpPr/>
          <p:nvPr/>
        </p:nvGrpSpPr>
        <p:grpSpPr>
          <a:xfrm>
            <a:off x="2357259" y="1269384"/>
            <a:ext cx="4441308" cy="2919108"/>
            <a:chOff x="7491234" y="2288559"/>
            <a:chExt cx="4441308" cy="2919108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B09CF12-AF8C-4C4A-9161-16CB24296407}"/>
                </a:ext>
              </a:extLst>
            </p:cNvPr>
            <p:cNvSpPr/>
            <p:nvPr/>
          </p:nvSpPr>
          <p:spPr>
            <a:xfrm>
              <a:off x="7800100" y="2288559"/>
              <a:ext cx="4132442" cy="2919108"/>
            </a:xfrm>
            <a:prstGeom prst="roundRect">
              <a:avLst/>
            </a:prstGeom>
            <a:noFill/>
            <a:ln w="25400">
              <a:solidFill>
                <a:schemeClr val="accent1">
                  <a:shade val="50000"/>
                  <a:alpha val="6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8" descr="desktop illustrationì ëí ì´ë¯¸ì§ ê²ìê²°ê³¼">
              <a:extLst>
                <a:ext uri="{FF2B5EF4-FFF2-40B4-BE49-F238E27FC236}">
                  <a16:creationId xmlns:a16="http://schemas.microsoft.com/office/drawing/2014/main" id="{9800A596-90A7-4B7E-8825-9ABE728F99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" t="21564" r="74847" b="27194"/>
            <a:stretch/>
          </p:blipFill>
          <p:spPr bwMode="auto">
            <a:xfrm>
              <a:off x="7491234" y="2427978"/>
              <a:ext cx="777419" cy="165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F7C552C-FBE5-4CB5-AA1A-F30EF2169222}"/>
                </a:ext>
              </a:extLst>
            </p:cNvPr>
            <p:cNvSpPr/>
            <p:nvPr/>
          </p:nvSpPr>
          <p:spPr>
            <a:xfrm>
              <a:off x="9132776" y="3047769"/>
              <a:ext cx="2535600" cy="562390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65000"/>
                  <a:lumOff val="3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웹툰 성향 분석기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C607DF5-67C8-4A55-88D6-7001A3370014}"/>
                </a:ext>
              </a:extLst>
            </p:cNvPr>
            <p:cNvSpPr/>
            <p:nvPr/>
          </p:nvSpPr>
          <p:spPr>
            <a:xfrm>
              <a:off x="9132775" y="3890502"/>
              <a:ext cx="2535600" cy="56239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>
                  <a:lumMod val="65000"/>
                  <a:lumOff val="3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웹툰 품질 필터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64613E2-085C-432F-B8FD-1CDDD7D73A29}"/>
                </a:ext>
              </a:extLst>
            </p:cNvPr>
            <p:cNvSpPr/>
            <p:nvPr/>
          </p:nvSpPr>
          <p:spPr>
            <a:xfrm>
              <a:off x="8548281" y="2390402"/>
              <a:ext cx="1636729" cy="2983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>
                  <a:lumMod val="65000"/>
                  <a:lumOff val="3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데이터 전처리기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E857C08-FE4E-4156-AB80-7D9C6CDA9413}"/>
                </a:ext>
              </a:extLst>
            </p:cNvPr>
            <p:cNvSpPr/>
            <p:nvPr/>
          </p:nvSpPr>
          <p:spPr>
            <a:xfrm>
              <a:off x="8548281" y="4806224"/>
              <a:ext cx="1636729" cy="2983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>
                  <a:lumMod val="65000"/>
                  <a:lumOff val="3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데이터 후처리기</a:t>
              </a: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3D888E9-F6FE-428C-98DA-4E69C9D4AB0F}"/>
              </a:ext>
            </a:extLst>
          </p:cNvPr>
          <p:cNvSpPr/>
          <p:nvPr/>
        </p:nvSpPr>
        <p:spPr>
          <a:xfrm>
            <a:off x="7181850" y="1371227"/>
            <a:ext cx="4800600" cy="5162923"/>
          </a:xfrm>
          <a:prstGeom prst="roundRect">
            <a:avLst>
              <a:gd name="adj" fmla="val 8929"/>
            </a:avLst>
          </a:prstGeom>
          <a:solidFill>
            <a:srgbClr val="DBE7D9"/>
          </a:solidFill>
          <a:ln w="38100">
            <a:solidFill>
              <a:schemeClr val="accent6">
                <a:lumMod val="75000"/>
              </a:schemeClr>
            </a:solidFill>
          </a:ln>
          <a:effectLst>
            <a:innerShdw blurRad="228600">
              <a:prstClr val="black">
                <a:alpha val="4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AAF418-DCEA-4004-A647-13BB3A3AE436}"/>
              </a:ext>
            </a:extLst>
          </p:cNvPr>
          <p:cNvSpPr/>
          <p:nvPr/>
        </p:nvSpPr>
        <p:spPr>
          <a:xfrm>
            <a:off x="7652488" y="1851943"/>
            <a:ext cx="1725724" cy="562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00B05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추천수경향성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기울기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EBC9C2B-F1E7-4E3D-A4BF-9AEA80868AAA}"/>
              </a:ext>
            </a:extLst>
          </p:cNvPr>
          <p:cNvSpPr/>
          <p:nvPr/>
        </p:nvSpPr>
        <p:spPr>
          <a:xfrm>
            <a:off x="7652488" y="3542339"/>
            <a:ext cx="1725724" cy="562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00B05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별점평균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D49246E-83B0-4FB6-AF97-4358A6B2B2E8}"/>
              </a:ext>
            </a:extLst>
          </p:cNvPr>
          <p:cNvSpPr/>
          <p:nvPr/>
        </p:nvSpPr>
        <p:spPr>
          <a:xfrm>
            <a:off x="7652488" y="4387537"/>
            <a:ext cx="1725724" cy="562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00B05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댓글감정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E42F3A6-5924-4DCA-9614-BDAD6E62DE76}"/>
              </a:ext>
            </a:extLst>
          </p:cNvPr>
          <p:cNvSpPr/>
          <p:nvPr/>
        </p:nvSpPr>
        <p:spPr>
          <a:xfrm>
            <a:off x="7652488" y="5232736"/>
            <a:ext cx="1725724" cy="562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00B05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작가품질특성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207A20D-AB9A-4BB5-848E-B8F98FEC97B4}"/>
              </a:ext>
            </a:extLst>
          </p:cNvPr>
          <p:cNvSpPr/>
          <p:nvPr/>
        </p:nvSpPr>
        <p:spPr>
          <a:xfrm>
            <a:off x="7652488" y="2697141"/>
            <a:ext cx="1725724" cy="562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00B05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 반응성</a:t>
            </a:r>
            <a:endParaRPr lang="en-US" altLang="ko-KR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레버리지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D5C18C6-46E2-4472-B45F-810B2011F834}"/>
              </a:ext>
            </a:extLst>
          </p:cNvPr>
          <p:cNvSpPr/>
          <p:nvPr/>
        </p:nvSpPr>
        <p:spPr>
          <a:xfrm>
            <a:off x="10111190" y="2551912"/>
            <a:ext cx="1328781" cy="9010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00B05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시간특성</a:t>
            </a:r>
            <a:endParaRPr lang="en-US" altLang="ko-KR" dirty="0"/>
          </a:p>
          <a:p>
            <a:pPr algn="ctr"/>
            <a:r>
              <a:rPr lang="ko-KR" altLang="en-US" dirty="0"/>
              <a:t>가중치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E547302-1E86-4853-AB7B-12B1C411F548}"/>
              </a:ext>
            </a:extLst>
          </p:cNvPr>
          <p:cNvSpPr/>
          <p:nvPr/>
        </p:nvSpPr>
        <p:spPr>
          <a:xfrm>
            <a:off x="9582150" y="2871327"/>
            <a:ext cx="421623" cy="271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979A52-07F7-4B11-B15F-5A9387E81E2D}"/>
              </a:ext>
            </a:extLst>
          </p:cNvPr>
          <p:cNvSpPr/>
          <p:nvPr/>
        </p:nvSpPr>
        <p:spPr>
          <a:xfrm rot="2700000">
            <a:off x="9582150" y="2207668"/>
            <a:ext cx="421623" cy="271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88A01956-6FBD-41BC-9A11-AC476474D014}"/>
              </a:ext>
            </a:extLst>
          </p:cNvPr>
          <p:cNvSpPr/>
          <p:nvPr/>
        </p:nvSpPr>
        <p:spPr>
          <a:xfrm rot="18900000">
            <a:off x="9582151" y="3528738"/>
            <a:ext cx="421623" cy="271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361C3DD9-11B7-4802-BAC5-9681AF3D8399}"/>
              </a:ext>
            </a:extLst>
          </p:cNvPr>
          <p:cNvSpPr/>
          <p:nvPr/>
        </p:nvSpPr>
        <p:spPr>
          <a:xfrm>
            <a:off x="9999292" y="4283576"/>
            <a:ext cx="1552575" cy="1552575"/>
          </a:xfrm>
          <a:prstGeom prst="star5">
            <a:avLst>
              <a:gd name="adj" fmla="val 2797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품질</a:t>
            </a:r>
            <a:endParaRPr lang="en-US" altLang="ko-KR" dirty="0"/>
          </a:p>
          <a:p>
            <a:pPr algn="ctr"/>
            <a:r>
              <a:rPr lang="ko-KR" altLang="en-US" dirty="0"/>
              <a:t>필터링</a:t>
            </a: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0DF5560E-DACD-4F5D-90A8-A841474D57E9}"/>
              </a:ext>
            </a:extLst>
          </p:cNvPr>
          <p:cNvSpPr/>
          <p:nvPr/>
        </p:nvSpPr>
        <p:spPr>
          <a:xfrm>
            <a:off x="10534650" y="3542339"/>
            <a:ext cx="490413" cy="646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22423979-0949-40FF-9D94-CB160C9E79DB}"/>
              </a:ext>
            </a:extLst>
          </p:cNvPr>
          <p:cNvSpPr/>
          <p:nvPr/>
        </p:nvSpPr>
        <p:spPr>
          <a:xfrm>
            <a:off x="9582150" y="4532770"/>
            <a:ext cx="421623" cy="271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157EE6B6-8E22-4AE1-B223-9D6AF1D2C7F5}"/>
              </a:ext>
            </a:extLst>
          </p:cNvPr>
          <p:cNvSpPr/>
          <p:nvPr/>
        </p:nvSpPr>
        <p:spPr>
          <a:xfrm>
            <a:off x="9582150" y="5377969"/>
            <a:ext cx="421623" cy="271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5FED738-3686-4D83-8233-B8063166B0FD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6534401" y="2309789"/>
            <a:ext cx="1118087" cy="32041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748C871-D751-46EE-9170-B17F9B970A26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6534401" y="2309789"/>
            <a:ext cx="1118087" cy="2358943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DD78223-3A33-4AE1-80B9-8CECC1FCA42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34401" y="2309789"/>
            <a:ext cx="1118087" cy="151374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9A547B0-3836-4BAD-B9A2-A08EC745FC6E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6534401" y="2309789"/>
            <a:ext cx="1118087" cy="66854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2AB0A2B-4DA1-4526-8967-A339870AFCF8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6534401" y="2133138"/>
            <a:ext cx="1118087" cy="17665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1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B5D67-433A-4B46-84ED-276EEB2D0F71}"/>
              </a:ext>
            </a:extLst>
          </p:cNvPr>
          <p:cNvSpPr/>
          <p:nvPr/>
        </p:nvSpPr>
        <p:spPr>
          <a:xfrm>
            <a:off x="2189283" y="870435"/>
            <a:ext cx="4352193" cy="5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B4669-4B2C-4AC5-9EC0-4201D937B9E5}"/>
              </a:ext>
            </a:extLst>
          </p:cNvPr>
          <p:cNvSpPr txBox="1"/>
          <p:nvPr/>
        </p:nvSpPr>
        <p:spPr>
          <a:xfrm>
            <a:off x="2189283" y="217367"/>
            <a:ext cx="89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추천시스템 구성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상세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성향분석기</a:t>
            </a:r>
            <a:endParaRPr lang="en-US" altLang="ko-KR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A860FA-B585-4296-964F-0EF26FF6B3B1}"/>
              </a:ext>
            </a:extLst>
          </p:cNvPr>
          <p:cNvSpPr/>
          <p:nvPr/>
        </p:nvSpPr>
        <p:spPr>
          <a:xfrm>
            <a:off x="0" y="0"/>
            <a:ext cx="1995854" cy="6858000"/>
          </a:xfrm>
          <a:prstGeom prst="rect">
            <a:avLst/>
          </a:prstGeom>
          <a:gradFill>
            <a:gsLst>
              <a:gs pos="90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서비스 개요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사용환경 및 분석결과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환경에 대한 요약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EDA </a:t>
            </a:r>
            <a:r>
              <a:rPr lang="ko-KR" altLang="en-US" sz="1000" dirty="0">
                <a:solidFill>
                  <a:schemeClr val="tx1"/>
                </a:solidFill>
              </a:rPr>
              <a:t>및 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구성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시스템 개요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프론트앤드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1. UI/UX</a:t>
            </a: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2. DT</a:t>
            </a:r>
            <a:r>
              <a:rPr lang="ko-KR" altLang="en-US" sz="1000" dirty="0">
                <a:solidFill>
                  <a:schemeClr val="tx1"/>
                </a:solidFill>
              </a:rPr>
              <a:t>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백앤드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성향분석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추천시스템 상세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lvl="1"/>
            <a:r>
              <a:rPr lang="en-US" altLang="ko-KR" sz="1000" b="1" dirty="0">
                <a:solidFill>
                  <a:schemeClr val="tx1"/>
                </a:solidFill>
              </a:rPr>
              <a:t>1. </a:t>
            </a:r>
            <a:r>
              <a:rPr lang="ko-KR" altLang="en-US" sz="1000" b="1" dirty="0">
                <a:solidFill>
                  <a:schemeClr val="tx1"/>
                </a:solidFill>
              </a:rPr>
              <a:t>성향분석기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lvl="1"/>
            <a:r>
              <a:rPr lang="en-US" altLang="ko-KR" sz="1000" dirty="0">
                <a:solidFill>
                  <a:schemeClr val="tx1"/>
                </a:solidFill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서비스 제공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결론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50D188A-E8C2-4A7A-B13D-026873CAEC9E}"/>
              </a:ext>
            </a:extLst>
          </p:cNvPr>
          <p:cNvSpPr/>
          <p:nvPr/>
        </p:nvSpPr>
        <p:spPr>
          <a:xfrm rot="16200000">
            <a:off x="1757776" y="4289606"/>
            <a:ext cx="257452" cy="2308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152400" dist="88900" dir="108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1F3F940-1068-4797-846A-24AD249A5377}"/>
              </a:ext>
            </a:extLst>
          </p:cNvPr>
          <p:cNvGrpSpPr/>
          <p:nvPr/>
        </p:nvGrpSpPr>
        <p:grpSpPr>
          <a:xfrm>
            <a:off x="2284047" y="1213572"/>
            <a:ext cx="2918574" cy="3162515"/>
            <a:chOff x="2284046" y="1371227"/>
            <a:chExt cx="4074713" cy="4616338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4442A22-F95A-4C78-8524-5AEEDE7B7410}"/>
                </a:ext>
              </a:extLst>
            </p:cNvPr>
            <p:cNvSpPr/>
            <p:nvPr/>
          </p:nvSpPr>
          <p:spPr>
            <a:xfrm>
              <a:off x="2284046" y="1371227"/>
              <a:ext cx="4074713" cy="4616338"/>
            </a:xfrm>
            <a:prstGeom prst="roundRect">
              <a:avLst>
                <a:gd name="adj" fmla="val 8929"/>
              </a:avLst>
            </a:prstGeom>
            <a:solidFill>
              <a:srgbClr val="F9E8CF"/>
            </a:solidFill>
            <a:ln w="38100">
              <a:solidFill>
                <a:schemeClr val="accent2"/>
              </a:solidFill>
            </a:ln>
            <a:effectLst>
              <a:innerShdw blurRad="228600">
                <a:prstClr val="black">
                  <a:alpha val="4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F021D31-320E-44FA-94DC-748EA1522ACE}"/>
                </a:ext>
              </a:extLst>
            </p:cNvPr>
            <p:cNvSpPr/>
            <p:nvPr/>
          </p:nvSpPr>
          <p:spPr>
            <a:xfrm>
              <a:off x="2539224" y="1610207"/>
              <a:ext cx="1725724" cy="562390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65000"/>
                  <a:lumOff val="3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장르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키워드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E175D83-BC5C-405B-B962-2C3086B0DA5E}"/>
                </a:ext>
              </a:extLst>
            </p:cNvPr>
            <p:cNvSpPr/>
            <p:nvPr/>
          </p:nvSpPr>
          <p:spPr>
            <a:xfrm>
              <a:off x="2539224" y="3039733"/>
              <a:ext cx="1725724" cy="562390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65000"/>
                  <a:lumOff val="3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썸네일 이미지</a:t>
              </a:r>
              <a:endParaRPr lang="ko-KR" altLang="en-US" sz="12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BB3031A-92DE-421D-A589-4564CD7D05D7}"/>
                </a:ext>
              </a:extLst>
            </p:cNvPr>
            <p:cNvSpPr/>
            <p:nvPr/>
          </p:nvSpPr>
          <p:spPr>
            <a:xfrm>
              <a:off x="2539224" y="3754496"/>
              <a:ext cx="1725724" cy="562390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65000"/>
                  <a:lumOff val="3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댓글 성향 유사도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F7E3D6F-4FEC-41CC-BE88-6455B353731D}"/>
                </a:ext>
              </a:extLst>
            </p:cNvPr>
            <p:cNvSpPr/>
            <p:nvPr/>
          </p:nvSpPr>
          <p:spPr>
            <a:xfrm>
              <a:off x="2539224" y="4469259"/>
              <a:ext cx="1725724" cy="562390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65000"/>
                  <a:lumOff val="3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댓글기반 사용자 유사도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9E9F7DB8-AEF1-40A8-A128-A50DECD399E7}"/>
                </a:ext>
              </a:extLst>
            </p:cNvPr>
            <p:cNvSpPr/>
            <p:nvPr/>
          </p:nvSpPr>
          <p:spPr>
            <a:xfrm>
              <a:off x="2539224" y="2324970"/>
              <a:ext cx="1725724" cy="562390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65000"/>
                  <a:lumOff val="3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동일작가작품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BAF3F76-1394-493B-B412-C3524F65D51F}"/>
                </a:ext>
              </a:extLst>
            </p:cNvPr>
            <p:cNvSpPr/>
            <p:nvPr/>
          </p:nvSpPr>
          <p:spPr>
            <a:xfrm>
              <a:off x="2539224" y="5184023"/>
              <a:ext cx="1725724" cy="562390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65000"/>
                  <a:lumOff val="3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스토리 유사성</a:t>
              </a:r>
            </a:p>
          </p:txBody>
        </p:sp>
        <p:sp>
          <p:nvSpPr>
            <p:cNvPr id="43" name="다이아몬드 42">
              <a:extLst>
                <a:ext uri="{FF2B5EF4-FFF2-40B4-BE49-F238E27FC236}">
                  <a16:creationId xmlns:a16="http://schemas.microsoft.com/office/drawing/2014/main" id="{4FA94549-8726-4860-8913-900A74A55A37}"/>
                </a:ext>
              </a:extLst>
            </p:cNvPr>
            <p:cNvSpPr/>
            <p:nvPr/>
          </p:nvSpPr>
          <p:spPr>
            <a:xfrm>
              <a:off x="4672866" y="4316886"/>
              <a:ext cx="1423134" cy="136891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협업필터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33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B5D67-433A-4B46-84ED-276EEB2D0F71}"/>
              </a:ext>
            </a:extLst>
          </p:cNvPr>
          <p:cNvSpPr/>
          <p:nvPr/>
        </p:nvSpPr>
        <p:spPr>
          <a:xfrm>
            <a:off x="2189283" y="870435"/>
            <a:ext cx="4352193" cy="5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B4669-4B2C-4AC5-9EC0-4201D937B9E5}"/>
              </a:ext>
            </a:extLst>
          </p:cNvPr>
          <p:cNvSpPr txBox="1"/>
          <p:nvPr/>
        </p:nvSpPr>
        <p:spPr>
          <a:xfrm>
            <a:off x="2189283" y="217367"/>
            <a:ext cx="89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추천시스템 구성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상세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품질필터</a:t>
            </a:r>
            <a:endParaRPr lang="en-US" altLang="ko-KR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A860FA-B585-4296-964F-0EF26FF6B3B1}"/>
              </a:ext>
            </a:extLst>
          </p:cNvPr>
          <p:cNvSpPr/>
          <p:nvPr/>
        </p:nvSpPr>
        <p:spPr>
          <a:xfrm>
            <a:off x="0" y="0"/>
            <a:ext cx="1995854" cy="6858000"/>
          </a:xfrm>
          <a:prstGeom prst="rect">
            <a:avLst/>
          </a:prstGeom>
          <a:gradFill>
            <a:gsLst>
              <a:gs pos="90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서비스 개요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사용환경 및 분석결과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환경에 대한 요약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EDA </a:t>
            </a:r>
            <a:r>
              <a:rPr lang="ko-KR" altLang="en-US" sz="1000" dirty="0">
                <a:solidFill>
                  <a:schemeClr val="tx1"/>
                </a:solidFill>
              </a:rPr>
              <a:t>및 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구성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시스템 개요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프론트앤드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1. UI/UX</a:t>
            </a: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2. DT</a:t>
            </a:r>
            <a:r>
              <a:rPr lang="ko-KR" altLang="en-US" sz="1000" dirty="0">
                <a:solidFill>
                  <a:schemeClr val="tx1"/>
                </a:solidFill>
              </a:rPr>
              <a:t>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백앤드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성향분석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추천시스템 상세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lvl="1"/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성향분석기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1"/>
            <a:r>
              <a:rPr lang="en-US" altLang="ko-KR" sz="1000" b="1" dirty="0">
                <a:solidFill>
                  <a:schemeClr val="tx1"/>
                </a:solidFill>
              </a:rPr>
              <a:t>2. </a:t>
            </a:r>
            <a:r>
              <a:rPr lang="ko-KR" altLang="en-US" sz="1000" b="1" dirty="0">
                <a:solidFill>
                  <a:schemeClr val="tx1"/>
                </a:solidFill>
              </a:rPr>
              <a:t>품질필터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서비스 제공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결론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50D188A-E8C2-4A7A-B13D-026873CAEC9E}"/>
              </a:ext>
            </a:extLst>
          </p:cNvPr>
          <p:cNvSpPr/>
          <p:nvPr/>
        </p:nvSpPr>
        <p:spPr>
          <a:xfrm rot="16200000">
            <a:off x="1757776" y="4447261"/>
            <a:ext cx="257452" cy="2308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152400" dist="88900" dir="108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6B3E874-749E-479D-9FD1-2A9B716AFCDB}"/>
              </a:ext>
            </a:extLst>
          </p:cNvPr>
          <p:cNvGrpSpPr/>
          <p:nvPr/>
        </p:nvGrpSpPr>
        <p:grpSpPr>
          <a:xfrm>
            <a:off x="2286419" y="1199891"/>
            <a:ext cx="3057767" cy="3203741"/>
            <a:chOff x="7483366" y="1660634"/>
            <a:chExt cx="4183117" cy="4382814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C085C2A-C4D3-4CE3-9ADD-EFF061CE01A7}"/>
                </a:ext>
              </a:extLst>
            </p:cNvPr>
            <p:cNvSpPr/>
            <p:nvPr/>
          </p:nvSpPr>
          <p:spPr>
            <a:xfrm>
              <a:off x="7483366" y="1660634"/>
              <a:ext cx="4183117" cy="4382814"/>
            </a:xfrm>
            <a:prstGeom prst="roundRect">
              <a:avLst>
                <a:gd name="adj" fmla="val 8929"/>
              </a:avLst>
            </a:prstGeom>
            <a:solidFill>
              <a:srgbClr val="DBE7D9"/>
            </a:solidFill>
            <a:ln w="38100">
              <a:solidFill>
                <a:schemeClr val="accent6">
                  <a:lumMod val="75000"/>
                </a:schemeClr>
              </a:solidFill>
            </a:ln>
            <a:effectLst>
              <a:innerShdw blurRad="228600">
                <a:prstClr val="black">
                  <a:alpha val="4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D9BB93E-435C-42DE-9609-AC5D9B92585F}"/>
                </a:ext>
              </a:extLst>
            </p:cNvPr>
            <p:cNvSpPr/>
            <p:nvPr/>
          </p:nvSpPr>
          <p:spPr>
            <a:xfrm>
              <a:off x="7652488" y="1851943"/>
              <a:ext cx="1725724" cy="56239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B05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추천수경향성</a:t>
              </a:r>
              <a:endParaRPr lang="en-US" altLang="ko-KR" sz="120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기울기</a:t>
              </a:r>
              <a:r>
                <a:rPr lang="en-US" altLang="ko-KR" sz="1050" dirty="0"/>
                <a:t>)</a:t>
              </a:r>
              <a:endParaRPr lang="ko-KR" altLang="en-US" sz="1050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C29B62C-AC2A-4CB9-BCA3-D401EBF6E026}"/>
                </a:ext>
              </a:extLst>
            </p:cNvPr>
            <p:cNvSpPr/>
            <p:nvPr/>
          </p:nvSpPr>
          <p:spPr>
            <a:xfrm>
              <a:off x="7652488" y="3542339"/>
              <a:ext cx="1725724" cy="56239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B05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별점평균</a:t>
              </a:r>
              <a:endParaRPr lang="ko-KR" altLang="en-US" sz="1200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98FF809-F98A-4A0C-AD9E-EAF873F96D85}"/>
                </a:ext>
              </a:extLst>
            </p:cNvPr>
            <p:cNvSpPr/>
            <p:nvPr/>
          </p:nvSpPr>
          <p:spPr>
            <a:xfrm>
              <a:off x="7652488" y="4387537"/>
              <a:ext cx="1725724" cy="56239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B05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댓글감정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63F9498-4D1F-4307-A919-E54D687511E6}"/>
                </a:ext>
              </a:extLst>
            </p:cNvPr>
            <p:cNvSpPr/>
            <p:nvPr/>
          </p:nvSpPr>
          <p:spPr>
            <a:xfrm>
              <a:off x="7652488" y="5232736"/>
              <a:ext cx="1725724" cy="56239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B05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작가품질특성</a:t>
              </a:r>
              <a:endParaRPr lang="ko-KR" altLang="en-US" sz="12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308ACD0-2F19-491B-9BE0-8D7F2688A2CA}"/>
                </a:ext>
              </a:extLst>
            </p:cNvPr>
            <p:cNvSpPr/>
            <p:nvPr/>
          </p:nvSpPr>
          <p:spPr>
            <a:xfrm>
              <a:off x="7652488" y="2697141"/>
              <a:ext cx="1725724" cy="56239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B05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추천 반응성</a:t>
              </a:r>
              <a:endParaRPr lang="en-US" altLang="ko-KR" sz="1200" dirty="0"/>
            </a:p>
            <a:p>
              <a:pPr algn="ctr"/>
              <a:r>
                <a:rPr lang="en-US" altLang="ko-KR" sz="1000" dirty="0"/>
                <a:t>(</a:t>
              </a:r>
              <a:r>
                <a:rPr lang="ko-KR" altLang="en-US" sz="1000" dirty="0"/>
                <a:t>레버리지</a:t>
              </a:r>
              <a:r>
                <a:rPr lang="en-US" altLang="ko-KR" sz="1000" dirty="0"/>
                <a:t>)</a:t>
              </a:r>
              <a:endParaRPr lang="ko-KR" altLang="en-US" sz="12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752683B-F1CE-43D5-B7BD-EEF235762D9A}"/>
                </a:ext>
              </a:extLst>
            </p:cNvPr>
            <p:cNvSpPr/>
            <p:nvPr/>
          </p:nvSpPr>
          <p:spPr>
            <a:xfrm>
              <a:off x="10111190" y="2551912"/>
              <a:ext cx="1328781" cy="90100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B05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시간특성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가중치</a:t>
              </a: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12A068F8-4DB4-4967-A543-D212F3EAFEC2}"/>
                </a:ext>
              </a:extLst>
            </p:cNvPr>
            <p:cNvSpPr/>
            <p:nvPr/>
          </p:nvSpPr>
          <p:spPr>
            <a:xfrm>
              <a:off x="9582150" y="2871327"/>
              <a:ext cx="421623" cy="2719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C848AC29-A0F3-4AF7-9A4D-E0F1CA20E47B}"/>
                </a:ext>
              </a:extLst>
            </p:cNvPr>
            <p:cNvSpPr/>
            <p:nvPr/>
          </p:nvSpPr>
          <p:spPr>
            <a:xfrm rot="2700000">
              <a:off x="9582150" y="2207668"/>
              <a:ext cx="421623" cy="2719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DBC4CDE1-1988-4ABA-A0C1-D3184358BEE2}"/>
                </a:ext>
              </a:extLst>
            </p:cNvPr>
            <p:cNvSpPr/>
            <p:nvPr/>
          </p:nvSpPr>
          <p:spPr>
            <a:xfrm rot="18900000">
              <a:off x="9582151" y="3528738"/>
              <a:ext cx="421623" cy="2719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별: 꼭짓점 5개 25">
              <a:extLst>
                <a:ext uri="{FF2B5EF4-FFF2-40B4-BE49-F238E27FC236}">
                  <a16:creationId xmlns:a16="http://schemas.microsoft.com/office/drawing/2014/main" id="{255AE6C8-2B00-456C-AC5E-B06BBB9CBCDD}"/>
                </a:ext>
              </a:extLst>
            </p:cNvPr>
            <p:cNvSpPr/>
            <p:nvPr/>
          </p:nvSpPr>
          <p:spPr>
            <a:xfrm>
              <a:off x="9999292" y="4283576"/>
              <a:ext cx="1552575" cy="1552575"/>
            </a:xfrm>
            <a:prstGeom prst="star5">
              <a:avLst>
                <a:gd name="adj" fmla="val 27977"/>
                <a:gd name="hf" fmla="val 105146"/>
                <a:gd name="vf" fmla="val 1105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품질</a:t>
              </a:r>
              <a:endParaRPr lang="en-US" altLang="ko-KR" sz="1200" dirty="0"/>
            </a:p>
            <a:p>
              <a:pPr algn="ctr"/>
              <a:r>
                <a:rPr lang="ko-KR" altLang="en-US" sz="1100" dirty="0"/>
                <a:t>필터링</a:t>
              </a:r>
              <a:endParaRPr lang="ko-KR" altLang="en-US" sz="1200" dirty="0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6D5A690F-9AFA-46A3-8158-73BFD3F632A3}"/>
                </a:ext>
              </a:extLst>
            </p:cNvPr>
            <p:cNvSpPr/>
            <p:nvPr/>
          </p:nvSpPr>
          <p:spPr>
            <a:xfrm>
              <a:off x="10534650" y="3542339"/>
              <a:ext cx="490413" cy="6461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BFA5E0F9-A3A5-431C-9312-D77CA8FD9681}"/>
                </a:ext>
              </a:extLst>
            </p:cNvPr>
            <p:cNvSpPr/>
            <p:nvPr/>
          </p:nvSpPr>
          <p:spPr>
            <a:xfrm>
              <a:off x="9582150" y="4532770"/>
              <a:ext cx="421623" cy="2719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EB99D88A-EB71-4CEA-972A-9451A8175298}"/>
                </a:ext>
              </a:extLst>
            </p:cNvPr>
            <p:cNvSpPr/>
            <p:nvPr/>
          </p:nvSpPr>
          <p:spPr>
            <a:xfrm>
              <a:off x="9582150" y="5377969"/>
              <a:ext cx="421623" cy="2719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28034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1BFF2F-98B7-4A62-8937-4DA00F76C7C6}"/>
              </a:ext>
            </a:extLst>
          </p:cNvPr>
          <p:cNvSpPr txBox="1"/>
          <p:nvPr/>
        </p:nvSpPr>
        <p:spPr>
          <a:xfrm>
            <a:off x="1084769" y="366623"/>
            <a:ext cx="6186043" cy="6124754"/>
          </a:xfrm>
          <a:prstGeom prst="rect">
            <a:avLst/>
          </a:prstGeom>
          <a:gradFill>
            <a:gsLst>
              <a:gs pos="90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Index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서비스 개요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사용환경 및 분석결과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ko-KR" altLang="en-US" dirty="0"/>
              <a:t>환경에 대한 요약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EDA </a:t>
            </a:r>
            <a:r>
              <a:rPr lang="ko-KR" altLang="en-US" dirty="0"/>
              <a:t>및 </a:t>
            </a:r>
            <a:r>
              <a:rPr lang="en-US" altLang="ko-KR" dirty="0"/>
              <a:t>Feature </a:t>
            </a:r>
            <a:r>
              <a:rPr lang="en-US" altLang="ko-KR" dirty="0" err="1"/>
              <a:t>Engeneering</a:t>
            </a:r>
            <a:r>
              <a:rPr lang="en-US" altLang="ko-KR" dirty="0"/>
              <a:t> </a:t>
            </a:r>
            <a:r>
              <a:rPr lang="ko-KR" altLang="en-US" dirty="0"/>
              <a:t>결과 도출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추천시스템 구성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ko-KR" altLang="en-US" dirty="0"/>
              <a:t>시스템 개요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 err="1"/>
              <a:t>프론트앤드</a:t>
            </a:r>
            <a:r>
              <a:rPr lang="ko-KR" altLang="en-US" dirty="0"/>
              <a:t> 구성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sz="1400" dirty="0"/>
              <a:t>서비스디자인 </a:t>
            </a:r>
            <a:r>
              <a:rPr lang="en-US" altLang="ko-KR" sz="1400" dirty="0"/>
              <a:t>&amp;</a:t>
            </a:r>
            <a:r>
              <a:rPr lang="ko-KR" altLang="en-US" sz="1400" dirty="0"/>
              <a:t> </a:t>
            </a:r>
            <a:r>
              <a:rPr lang="en-US" altLang="ko-KR" sz="1400" dirty="0"/>
              <a:t>UI/UX</a:t>
            </a:r>
          </a:p>
          <a:p>
            <a:pPr marL="1257300" lvl="2" indent="-342900">
              <a:buAutoNum type="arabicPeriod"/>
            </a:pPr>
            <a:r>
              <a:rPr lang="ko-KR" altLang="en-US" sz="1400" dirty="0"/>
              <a:t>데이터의 구성</a:t>
            </a:r>
            <a:endParaRPr lang="en-US" altLang="ko-KR" sz="1400" dirty="0"/>
          </a:p>
          <a:p>
            <a:pPr marL="800100" lvl="1" indent="-342900">
              <a:buAutoNum type="arabicPeriod"/>
            </a:pPr>
            <a:r>
              <a:rPr lang="ko-KR" altLang="en-US" dirty="0" err="1"/>
              <a:t>백앤드</a:t>
            </a:r>
            <a:r>
              <a:rPr lang="ko-KR" altLang="en-US" dirty="0"/>
              <a:t> 구성</a:t>
            </a:r>
            <a:r>
              <a:rPr lang="en-US" altLang="ko-KR" dirty="0"/>
              <a:t> </a:t>
            </a:r>
          </a:p>
          <a:p>
            <a:pPr marL="1257300" lvl="2" indent="-342900">
              <a:buAutoNum type="arabicPeriod"/>
            </a:pPr>
            <a:r>
              <a:rPr lang="ko-KR" altLang="en-US" sz="1400" dirty="0"/>
              <a:t>성향분석기</a:t>
            </a:r>
            <a:endParaRPr lang="en-US" altLang="ko-KR" sz="1400" dirty="0"/>
          </a:p>
          <a:p>
            <a:pPr marL="1257300" lvl="2" indent="-342900">
              <a:buAutoNum type="arabicPeriod"/>
            </a:pPr>
            <a:r>
              <a:rPr lang="ko-KR" altLang="en-US" sz="1400" dirty="0"/>
              <a:t>품질필터</a:t>
            </a:r>
            <a:endParaRPr lang="en-US" altLang="ko-KR" sz="1400" dirty="0"/>
          </a:p>
          <a:p>
            <a:pPr marL="1257300" lvl="2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추천시스템 핵심요소 상세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ko-KR" altLang="en-US" dirty="0" err="1"/>
              <a:t>성향판별기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품질필터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서비스 제공 및 결론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33F25981-8D2C-4685-8594-9AF38FCA8069}"/>
              </a:ext>
            </a:extLst>
          </p:cNvPr>
          <p:cNvSpPr/>
          <p:nvPr/>
        </p:nvSpPr>
        <p:spPr>
          <a:xfrm rot="16200000">
            <a:off x="7031126" y="417246"/>
            <a:ext cx="257452" cy="2308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152400" dist="88900" dir="108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737752-BEB2-409D-BE49-6095A9582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83" b="5123"/>
          <a:stretch/>
        </p:blipFill>
        <p:spPr>
          <a:xfrm>
            <a:off x="7800996" y="640251"/>
            <a:ext cx="3180938" cy="2662246"/>
          </a:xfrm>
          <a:prstGeom prst="rect">
            <a:avLst/>
          </a:prstGeom>
        </p:spPr>
      </p:pic>
      <p:pic>
        <p:nvPicPr>
          <p:cNvPr id="1026" name="Picture 2" descr="ë¤ìì¹í°ì ëí ì´ë¯¸ì§ ê²ìê²°ê³¼">
            <a:extLst>
              <a:ext uri="{FF2B5EF4-FFF2-40B4-BE49-F238E27FC236}">
                <a16:creationId xmlns:a16="http://schemas.microsoft.com/office/drawing/2014/main" id="{1573FF90-A8DE-4A28-848C-5845CCBE8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18915"/>
          <a:stretch/>
        </p:blipFill>
        <p:spPr bwMode="auto">
          <a:xfrm>
            <a:off x="7800996" y="3526657"/>
            <a:ext cx="3180938" cy="248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86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B5D67-433A-4B46-84ED-276EEB2D0F71}"/>
              </a:ext>
            </a:extLst>
          </p:cNvPr>
          <p:cNvSpPr/>
          <p:nvPr/>
        </p:nvSpPr>
        <p:spPr>
          <a:xfrm>
            <a:off x="2189283" y="870435"/>
            <a:ext cx="4352193" cy="5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3F6DE2-13C9-4399-A0B4-9B920D21B197}"/>
              </a:ext>
            </a:extLst>
          </p:cNvPr>
          <p:cNvSpPr/>
          <p:nvPr/>
        </p:nvSpPr>
        <p:spPr>
          <a:xfrm>
            <a:off x="0" y="0"/>
            <a:ext cx="1995854" cy="6858000"/>
          </a:xfrm>
          <a:prstGeom prst="rect">
            <a:avLst/>
          </a:prstGeom>
          <a:gradFill>
            <a:gsLst>
              <a:gs pos="90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서비스 개요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사용환경 및 분석결과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환경에 대한 요약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EDA </a:t>
            </a:r>
            <a:r>
              <a:rPr lang="ko-KR" altLang="en-US" sz="1000" dirty="0">
                <a:solidFill>
                  <a:schemeClr val="tx1"/>
                </a:solidFill>
              </a:rPr>
              <a:t>및 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구성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시스템 개요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프론트앤드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UI/UX</a:t>
            </a:r>
          </a:p>
          <a:p>
            <a:pPr marL="1257300" lvl="2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DT</a:t>
            </a:r>
            <a:r>
              <a:rPr lang="ko-KR" altLang="en-US" sz="1000" dirty="0">
                <a:solidFill>
                  <a:schemeClr val="tx1"/>
                </a:solidFill>
              </a:rPr>
              <a:t>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백앤드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marL="1257300" lvl="2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성향분석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핵심 상세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성향판별기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서비스 제공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결론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B4669-4B2C-4AC5-9EC0-4201D937B9E5}"/>
              </a:ext>
            </a:extLst>
          </p:cNvPr>
          <p:cNvSpPr txBox="1"/>
          <p:nvPr/>
        </p:nvSpPr>
        <p:spPr>
          <a:xfrm>
            <a:off x="2189283" y="226892"/>
            <a:ext cx="89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서비스 개요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사용자 제공용</a:t>
            </a:r>
            <a:endParaRPr lang="en-US" altLang="ko-KR" sz="2400" b="1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550A079-C29E-41A7-B4A4-53CCF0071BAA}"/>
              </a:ext>
            </a:extLst>
          </p:cNvPr>
          <p:cNvSpPr/>
          <p:nvPr/>
        </p:nvSpPr>
        <p:spPr>
          <a:xfrm rot="16200000">
            <a:off x="1757776" y="1216239"/>
            <a:ext cx="257452" cy="2308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152400" dist="88900" dir="108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13DA28-6209-4648-8E55-D644C30D8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83" b="5123"/>
          <a:stretch/>
        </p:blipFill>
        <p:spPr>
          <a:xfrm>
            <a:off x="2394495" y="2097877"/>
            <a:ext cx="3180938" cy="2662246"/>
          </a:xfrm>
          <a:prstGeom prst="rect">
            <a:avLst/>
          </a:prstGeom>
        </p:spPr>
      </p:pic>
      <p:pic>
        <p:nvPicPr>
          <p:cNvPr id="9" name="Picture 2" descr="ë¤ìì¹í°ì ëí ì´ë¯¸ì§ ê²ìê²°ê³¼">
            <a:extLst>
              <a:ext uri="{FF2B5EF4-FFF2-40B4-BE49-F238E27FC236}">
                <a16:creationId xmlns:a16="http://schemas.microsoft.com/office/drawing/2014/main" id="{45C4A44C-37C7-4A8C-9713-D5723982A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18915"/>
          <a:stretch/>
        </p:blipFill>
        <p:spPr bwMode="auto">
          <a:xfrm>
            <a:off x="8002876" y="2271576"/>
            <a:ext cx="3180938" cy="248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944E21-92F2-4785-AA6D-80CB669E3BAA}"/>
              </a:ext>
            </a:extLst>
          </p:cNvPr>
          <p:cNvSpPr/>
          <p:nvPr/>
        </p:nvSpPr>
        <p:spPr>
          <a:xfrm>
            <a:off x="2281561" y="1202922"/>
            <a:ext cx="9099612" cy="468297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8FBA16-DD9A-40C1-B643-44AE4DA12D3F}"/>
              </a:ext>
            </a:extLst>
          </p:cNvPr>
          <p:cNvSpPr txBox="1"/>
          <p:nvPr/>
        </p:nvSpPr>
        <p:spPr>
          <a:xfrm>
            <a:off x="2189283" y="1411550"/>
            <a:ext cx="96446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1" dirty="0"/>
              <a:t>`</a:t>
            </a:r>
            <a:r>
              <a:rPr lang="ko-KR" altLang="en-US" b="1" dirty="0"/>
              <a:t>당신에게 가장 맞는 웹툰을 최신의 분석기술을 활용해 추천해드립니다</a:t>
            </a:r>
            <a:r>
              <a:rPr lang="en-US" altLang="ko-KR" b="1" dirty="0"/>
              <a:t>.`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현재 여러 웹툰 서비스에서 제공하는 추천방식은 </a:t>
            </a:r>
            <a:r>
              <a:rPr lang="ko-KR" altLang="en-US" dirty="0" err="1"/>
              <a:t>유저개인을</a:t>
            </a:r>
            <a:r>
              <a:rPr lang="ko-KR" altLang="en-US" dirty="0"/>
              <a:t> 위한 추천이 아닌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최신의 웹툰을 상용화하여 사용자를 </a:t>
            </a:r>
            <a:r>
              <a:rPr lang="ko-KR" altLang="en-US" dirty="0" err="1"/>
              <a:t>늘리기위해</a:t>
            </a:r>
            <a:r>
              <a:rPr lang="ko-KR" altLang="en-US" dirty="0"/>
              <a:t> 사용하는 방식입니다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 서비스는 기존의 웹툰 서비스들이 가지지 못한 추천 서비스를 여러분께 제공하여</a:t>
            </a:r>
            <a:endParaRPr lang="en-US" altLang="ko-KR" dirty="0"/>
          </a:p>
          <a:p>
            <a:pPr lvl="1"/>
            <a:r>
              <a:rPr lang="ko-KR" altLang="en-US" dirty="0"/>
              <a:t>과거 </a:t>
            </a:r>
            <a:r>
              <a:rPr lang="ko-KR" altLang="en-US" dirty="0" err="1"/>
              <a:t>많은사람이</a:t>
            </a:r>
            <a:r>
              <a:rPr lang="ko-KR" altLang="en-US" dirty="0"/>
              <a:t> 극찬하고 사랑했던 웹툰과 숨겨진 보석과 같은 웹툰들을 당신의 성향에 맞추어 </a:t>
            </a:r>
            <a:r>
              <a:rPr lang="ko-KR" altLang="en-US" dirty="0" err="1"/>
              <a:t>추천드립니다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좋은 품질이면서 여러분의 성향에 맞는 웹툰은 플랫폼에 </a:t>
            </a:r>
            <a:r>
              <a:rPr lang="ko-KR" altLang="en-US" dirty="0" err="1"/>
              <a:t>구애받지</a:t>
            </a:r>
            <a:r>
              <a:rPr lang="ko-KR" altLang="en-US" dirty="0"/>
              <a:t> 않고 당신을 기다리고 있습니다</a:t>
            </a:r>
            <a:r>
              <a:rPr lang="en-US" altLang="ko-KR" dirty="0"/>
              <a:t>. </a:t>
            </a:r>
            <a:r>
              <a:rPr lang="ko-KR" altLang="en-US" dirty="0"/>
              <a:t>모든 플랫폼을 상대로 원하는 새로운 </a:t>
            </a:r>
            <a:r>
              <a:rPr lang="ko-KR" altLang="en-US" dirty="0" err="1"/>
              <a:t>웹툰세계를</a:t>
            </a:r>
            <a:r>
              <a:rPr lang="ko-KR" altLang="en-US" dirty="0"/>
              <a:t> 탐험하고 찾아보세요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웹툰 작가라면 장르의 키워드</a:t>
            </a:r>
            <a:r>
              <a:rPr lang="en-US" altLang="ko-KR" dirty="0"/>
              <a:t>, </a:t>
            </a:r>
            <a:r>
              <a:rPr lang="ko-KR" altLang="en-US" dirty="0"/>
              <a:t>스토리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그림체</a:t>
            </a:r>
            <a:r>
              <a:rPr lang="en-US" altLang="ko-KR" dirty="0"/>
              <a:t>, </a:t>
            </a:r>
            <a:r>
              <a:rPr lang="ko-KR" altLang="en-US" dirty="0"/>
              <a:t>댓글반응에 따른 </a:t>
            </a:r>
            <a:r>
              <a:rPr lang="ko-KR" altLang="en-US" dirty="0" err="1"/>
              <a:t>유저친숙도를</a:t>
            </a:r>
            <a:r>
              <a:rPr lang="ko-KR" altLang="en-US" dirty="0"/>
              <a:t> 알 수 있는 </a:t>
            </a:r>
            <a:r>
              <a:rPr lang="ko-KR" altLang="en-US" dirty="0" err="1"/>
              <a:t>웹툰정보서비스가</a:t>
            </a:r>
            <a:r>
              <a:rPr lang="ko-KR" altLang="en-US" dirty="0"/>
              <a:t> 따로 제공됩니다</a:t>
            </a:r>
            <a:r>
              <a:rPr lang="en-US" altLang="ko-KR" dirty="0"/>
              <a:t>.)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FB3DD7-1A96-4EA7-93AB-28227B168067}"/>
              </a:ext>
            </a:extLst>
          </p:cNvPr>
          <p:cNvSpPr/>
          <p:nvPr/>
        </p:nvSpPr>
        <p:spPr>
          <a:xfrm>
            <a:off x="2160231" y="6266292"/>
            <a:ext cx="9349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※ </a:t>
            </a:r>
            <a:r>
              <a:rPr lang="ko-KR" altLang="en-US" sz="1200" dirty="0"/>
              <a:t>시범서비스로 제공하는 이 추천시스템은 사용자에게 무료로 제공되고 있습니다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웹툰추천만을</a:t>
            </a:r>
            <a:r>
              <a:rPr lang="ko-KR" altLang="en-US" sz="1200" dirty="0"/>
              <a:t> 위한 서비스로 타 플랫폼의 웹툰을 직접 배포하거나</a:t>
            </a:r>
            <a:r>
              <a:rPr lang="en-US" altLang="ko-KR" sz="1200" dirty="0"/>
              <a:t> </a:t>
            </a:r>
            <a:r>
              <a:rPr lang="ko-KR" altLang="en-US" sz="1200" dirty="0"/>
              <a:t>제공하지는 않습니다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08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B5D67-433A-4B46-84ED-276EEB2D0F71}"/>
              </a:ext>
            </a:extLst>
          </p:cNvPr>
          <p:cNvSpPr/>
          <p:nvPr/>
        </p:nvSpPr>
        <p:spPr>
          <a:xfrm>
            <a:off x="2189283" y="870435"/>
            <a:ext cx="4352193" cy="5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3F6DE2-13C9-4399-A0B4-9B920D21B197}"/>
              </a:ext>
            </a:extLst>
          </p:cNvPr>
          <p:cNvSpPr/>
          <p:nvPr/>
        </p:nvSpPr>
        <p:spPr>
          <a:xfrm>
            <a:off x="0" y="0"/>
            <a:ext cx="1995854" cy="6858000"/>
          </a:xfrm>
          <a:prstGeom prst="rect">
            <a:avLst/>
          </a:prstGeom>
          <a:gradFill>
            <a:gsLst>
              <a:gs pos="90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서비스 개요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사용환경 및 분석결과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환경에 대한 요약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EDA </a:t>
            </a:r>
            <a:r>
              <a:rPr lang="ko-KR" altLang="en-US" sz="1000" dirty="0">
                <a:solidFill>
                  <a:schemeClr val="tx1"/>
                </a:solidFill>
              </a:rPr>
              <a:t>및 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구성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시스템 개요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프론트앤드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UI/UX</a:t>
            </a:r>
          </a:p>
          <a:p>
            <a:pPr marL="1257300" lvl="2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DT</a:t>
            </a:r>
            <a:r>
              <a:rPr lang="ko-KR" altLang="en-US" sz="1000" dirty="0">
                <a:solidFill>
                  <a:schemeClr val="tx1"/>
                </a:solidFill>
              </a:rPr>
              <a:t>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백앤드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marL="1257300" lvl="2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성향분석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핵심 상세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성향판별기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서비스 제공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결론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B4669-4B2C-4AC5-9EC0-4201D937B9E5}"/>
              </a:ext>
            </a:extLst>
          </p:cNvPr>
          <p:cNvSpPr txBox="1"/>
          <p:nvPr/>
        </p:nvSpPr>
        <p:spPr>
          <a:xfrm>
            <a:off x="2189283" y="226892"/>
            <a:ext cx="89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서비스 개요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개발용</a:t>
            </a:r>
            <a:endParaRPr lang="en-US" altLang="ko-KR" sz="2400" b="1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550A079-C29E-41A7-B4A4-53CCF0071BAA}"/>
              </a:ext>
            </a:extLst>
          </p:cNvPr>
          <p:cNvSpPr/>
          <p:nvPr/>
        </p:nvSpPr>
        <p:spPr>
          <a:xfrm rot="16200000">
            <a:off x="1757776" y="1216239"/>
            <a:ext cx="257452" cy="2308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152400" dist="88900" dir="108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13DA28-6209-4648-8E55-D644C30D8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83" b="5123"/>
          <a:stretch/>
        </p:blipFill>
        <p:spPr>
          <a:xfrm>
            <a:off x="2394495" y="2097877"/>
            <a:ext cx="3180938" cy="2662246"/>
          </a:xfrm>
          <a:prstGeom prst="rect">
            <a:avLst/>
          </a:prstGeom>
        </p:spPr>
      </p:pic>
      <p:pic>
        <p:nvPicPr>
          <p:cNvPr id="9" name="Picture 2" descr="ë¤ìì¹í°ì ëí ì´ë¯¸ì§ ê²ìê²°ê³¼">
            <a:extLst>
              <a:ext uri="{FF2B5EF4-FFF2-40B4-BE49-F238E27FC236}">
                <a16:creationId xmlns:a16="http://schemas.microsoft.com/office/drawing/2014/main" id="{45C4A44C-37C7-4A8C-9713-D5723982A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18915"/>
          <a:stretch/>
        </p:blipFill>
        <p:spPr bwMode="auto">
          <a:xfrm>
            <a:off x="8002876" y="2271576"/>
            <a:ext cx="3180938" cy="248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944E21-92F2-4785-AA6D-80CB669E3BAA}"/>
              </a:ext>
            </a:extLst>
          </p:cNvPr>
          <p:cNvSpPr/>
          <p:nvPr/>
        </p:nvSpPr>
        <p:spPr>
          <a:xfrm>
            <a:off x="2281561" y="1202922"/>
            <a:ext cx="9099612" cy="468297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8FBA16-DD9A-40C1-B643-44AE4DA12D3F}"/>
              </a:ext>
            </a:extLst>
          </p:cNvPr>
          <p:cNvSpPr txBox="1"/>
          <p:nvPr/>
        </p:nvSpPr>
        <p:spPr>
          <a:xfrm>
            <a:off x="2189283" y="1411550"/>
            <a:ext cx="96446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1" dirty="0"/>
              <a:t>`</a:t>
            </a:r>
            <a:r>
              <a:rPr lang="ko-KR" altLang="en-US" b="1" dirty="0"/>
              <a:t>당신에게 가장 맞는 웹툰을 최신의 분석기술을 활용해 추천해드립니다</a:t>
            </a:r>
            <a:r>
              <a:rPr lang="en-US" altLang="ko-KR" b="1" dirty="0"/>
              <a:t>.`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플랫폼을 관통하는 고품질의 </a:t>
            </a:r>
            <a:r>
              <a:rPr lang="ko-KR" altLang="en-US" dirty="0" err="1"/>
              <a:t>웹툰추천시스템이</a:t>
            </a:r>
            <a:r>
              <a:rPr lang="ko-KR" altLang="en-US" dirty="0"/>
              <a:t> 부재하다는 사실을 파악하고</a:t>
            </a:r>
            <a:endParaRPr lang="en-US" altLang="ko-KR" dirty="0"/>
          </a:p>
          <a:p>
            <a:pPr lvl="1"/>
            <a:r>
              <a:rPr lang="ko-KR" altLang="en-US" dirty="0" err="1"/>
              <a:t>웹툰추천시스템을</a:t>
            </a:r>
            <a:r>
              <a:rPr lang="ko-KR" altLang="en-US" dirty="0"/>
              <a:t> </a:t>
            </a:r>
            <a:r>
              <a:rPr lang="ko-KR" altLang="en-US" dirty="0" err="1"/>
              <a:t>기획하게되었습니다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A. </a:t>
            </a:r>
            <a:r>
              <a:rPr lang="ko-KR" altLang="en-US" dirty="0"/>
              <a:t>기존의 </a:t>
            </a:r>
            <a:r>
              <a:rPr lang="ko-KR" altLang="en-US" dirty="0" err="1"/>
              <a:t>웹툰서비스에서</a:t>
            </a:r>
            <a:r>
              <a:rPr lang="ko-KR" altLang="en-US" dirty="0"/>
              <a:t> 추천하는 방식을 넘어 다관점에서 성향을 분석합니다</a:t>
            </a:r>
            <a:r>
              <a:rPr lang="en-US" altLang="ko-KR" dirty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dirty="0"/>
              <a:t>장르</a:t>
            </a:r>
            <a:r>
              <a:rPr lang="en-US" altLang="ko-KR" dirty="0"/>
              <a:t>,</a:t>
            </a:r>
            <a:r>
              <a:rPr lang="ko-KR" altLang="en-US" dirty="0"/>
              <a:t>소분류</a:t>
            </a:r>
            <a:r>
              <a:rPr lang="en-US" altLang="ko-KR" dirty="0"/>
              <a:t>,</a:t>
            </a:r>
            <a:r>
              <a:rPr lang="ko-KR" altLang="en-US" dirty="0"/>
              <a:t>키워드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선호하는</a:t>
            </a:r>
            <a:r>
              <a:rPr lang="en-US" altLang="ko-KR" dirty="0"/>
              <a:t> </a:t>
            </a:r>
            <a:r>
              <a:rPr lang="ko-KR" altLang="en-US" dirty="0" err="1"/>
              <a:t>그림체</a:t>
            </a:r>
            <a:r>
              <a:rPr lang="en-US" altLang="ko-KR" dirty="0"/>
              <a:t> </a:t>
            </a:r>
            <a:r>
              <a:rPr lang="ko-KR" altLang="en-US" dirty="0"/>
              <a:t>및 색체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댓글의 성향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사용자 기반 추천 </a:t>
            </a:r>
            <a:r>
              <a:rPr lang="en-US" altLang="ko-KR" dirty="0"/>
              <a:t>+ </a:t>
            </a:r>
            <a:r>
              <a:rPr lang="ko-KR" altLang="en-US" dirty="0"/>
              <a:t>감정분석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작가 작품 기반</a:t>
            </a:r>
            <a:endParaRPr lang="en-US" altLang="ko-KR" dirty="0"/>
          </a:p>
          <a:p>
            <a:pPr marL="1257300" lvl="2" indent="-342900">
              <a:buAutoNum type="arabicPeriod"/>
            </a:pPr>
            <a:endParaRPr lang="en-US" altLang="ko-KR" dirty="0"/>
          </a:p>
          <a:p>
            <a:pPr lvl="1"/>
            <a:r>
              <a:rPr lang="en-US" altLang="ko-KR" dirty="0"/>
              <a:t>B. </a:t>
            </a:r>
            <a:r>
              <a:rPr lang="ko-KR" altLang="en-US" dirty="0" err="1"/>
              <a:t>웹툰별로</a:t>
            </a:r>
            <a:r>
              <a:rPr lang="ko-KR" altLang="en-US" dirty="0"/>
              <a:t> 사람들이 생각하는 품질의 척도를 결정합니다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	1. </a:t>
            </a:r>
            <a:r>
              <a:rPr lang="ko-KR" altLang="en-US" dirty="0" err="1"/>
              <a:t>회차별</a:t>
            </a:r>
            <a:r>
              <a:rPr lang="ko-KR" altLang="en-US" dirty="0"/>
              <a:t> </a:t>
            </a:r>
            <a:r>
              <a:rPr lang="ko-KR" altLang="en-US" dirty="0" err="1"/>
              <a:t>추천수</a:t>
            </a:r>
            <a:r>
              <a:rPr lang="en-US" altLang="ko-KR" dirty="0"/>
              <a:t> </a:t>
            </a:r>
            <a:r>
              <a:rPr lang="ko-KR" altLang="en-US" dirty="0"/>
              <a:t>및 경향</a:t>
            </a:r>
            <a:endParaRPr lang="en-US" altLang="ko-KR" dirty="0"/>
          </a:p>
          <a:p>
            <a:pPr lvl="1"/>
            <a:r>
              <a:rPr lang="en-US" altLang="ko-KR" dirty="0"/>
              <a:t>	2. </a:t>
            </a:r>
            <a:r>
              <a:rPr lang="ko-KR" altLang="en-US" dirty="0"/>
              <a:t>사용자의 추천반응성</a:t>
            </a:r>
            <a:endParaRPr lang="en-US" altLang="ko-KR" dirty="0"/>
          </a:p>
          <a:p>
            <a:pPr lvl="1"/>
            <a:r>
              <a:rPr lang="en-US" altLang="ko-KR" dirty="0"/>
              <a:t>	3. </a:t>
            </a:r>
            <a:r>
              <a:rPr lang="ko-KR" altLang="en-US" dirty="0"/>
              <a:t>웹툰의 </a:t>
            </a:r>
            <a:r>
              <a:rPr lang="ko-KR" altLang="en-US" dirty="0" err="1"/>
              <a:t>별점평균</a:t>
            </a:r>
            <a:endParaRPr lang="en-US" altLang="ko-KR" dirty="0"/>
          </a:p>
          <a:p>
            <a:pPr lvl="1"/>
            <a:r>
              <a:rPr lang="en-US" altLang="ko-KR" dirty="0"/>
              <a:t>	4. </a:t>
            </a:r>
            <a:r>
              <a:rPr lang="ko-KR" altLang="en-US" dirty="0" err="1"/>
              <a:t>순수댓글감정</a:t>
            </a:r>
            <a:endParaRPr lang="en-US" altLang="ko-KR" dirty="0"/>
          </a:p>
          <a:p>
            <a:pPr lvl="1"/>
            <a:r>
              <a:rPr lang="en-US" altLang="ko-KR" dirty="0"/>
              <a:t>	5. </a:t>
            </a:r>
            <a:r>
              <a:rPr lang="ko-KR" altLang="en-US" dirty="0"/>
              <a:t>작가의 품질특성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203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B5D67-433A-4B46-84ED-276EEB2D0F71}"/>
              </a:ext>
            </a:extLst>
          </p:cNvPr>
          <p:cNvSpPr/>
          <p:nvPr/>
        </p:nvSpPr>
        <p:spPr>
          <a:xfrm>
            <a:off x="2189283" y="870435"/>
            <a:ext cx="4352193" cy="5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B4669-4B2C-4AC5-9EC0-4201D937B9E5}"/>
              </a:ext>
            </a:extLst>
          </p:cNvPr>
          <p:cNvSpPr txBox="1"/>
          <p:nvPr/>
        </p:nvSpPr>
        <p:spPr>
          <a:xfrm>
            <a:off x="2189283" y="209136"/>
            <a:ext cx="89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사용환경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개발환경에 대한 요약</a:t>
            </a:r>
            <a:endParaRPr lang="en-US" altLang="ko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6432D-FDE5-4A0B-A7F3-A46C9AF87988}"/>
              </a:ext>
            </a:extLst>
          </p:cNvPr>
          <p:cNvSpPr txBox="1"/>
          <p:nvPr/>
        </p:nvSpPr>
        <p:spPr>
          <a:xfrm>
            <a:off x="2189283" y="1411550"/>
            <a:ext cx="96446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 About Team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개발 구성원 </a:t>
            </a:r>
            <a:r>
              <a:rPr lang="en-US" altLang="ko-KR" sz="1600" dirty="0"/>
              <a:t>: Bright Kim, Juno Kim (2</a:t>
            </a:r>
            <a:r>
              <a:rPr lang="ko-KR" altLang="en-US" sz="1600" dirty="0"/>
              <a:t>인</a:t>
            </a:r>
            <a:r>
              <a:rPr lang="en-US" altLang="ko-KR" sz="1600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서비스 개발 목표 </a:t>
            </a:r>
            <a:r>
              <a:rPr lang="en-US" altLang="ko-KR" sz="1600" dirty="0"/>
              <a:t>: </a:t>
            </a:r>
            <a:r>
              <a:rPr lang="ko-KR" altLang="en-US" sz="1600" dirty="0"/>
              <a:t>추천에 대한 피드백까지 가능한 </a:t>
            </a:r>
            <a:r>
              <a:rPr lang="ko-KR" altLang="en-US" sz="1600" dirty="0" err="1"/>
              <a:t>웹툰추천서비스</a:t>
            </a:r>
            <a:r>
              <a:rPr lang="ko-KR" altLang="en-US" sz="1600" dirty="0"/>
              <a:t> 개발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Data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N</a:t>
            </a:r>
            <a:r>
              <a:rPr lang="ko-KR" altLang="en-US" sz="1600" dirty="0"/>
              <a:t>사 웹툰 </a:t>
            </a:r>
            <a:r>
              <a:rPr lang="en-US" altLang="ko-KR" sz="1600" dirty="0"/>
              <a:t>700</a:t>
            </a:r>
            <a:r>
              <a:rPr lang="ko-KR" altLang="en-US" sz="1600" dirty="0"/>
              <a:t>여개</a:t>
            </a:r>
            <a:r>
              <a:rPr lang="en-US" altLang="ko-KR" sz="1600" dirty="0"/>
              <a:t>, D</a:t>
            </a:r>
            <a:r>
              <a:rPr lang="ko-KR" altLang="en-US" sz="1600" dirty="0"/>
              <a:t>사 웹툰 </a:t>
            </a:r>
            <a:r>
              <a:rPr lang="en-US" altLang="ko-KR" sz="1600" dirty="0"/>
              <a:t>700</a:t>
            </a:r>
            <a:r>
              <a:rPr lang="ko-KR" altLang="en-US" sz="1600" dirty="0"/>
              <a:t>여개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Data </a:t>
            </a:r>
            <a:r>
              <a:rPr lang="ko-KR" altLang="en-US" sz="1600" dirty="0"/>
              <a:t>종류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웹툰정보</a:t>
            </a:r>
            <a:r>
              <a:rPr lang="ko-KR" altLang="en-US" sz="1600" dirty="0"/>
              <a:t> 테이블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웹툰회차별</a:t>
            </a:r>
            <a:r>
              <a:rPr lang="ko-KR" altLang="en-US" sz="1600" dirty="0"/>
              <a:t> 테이블</a:t>
            </a:r>
            <a:r>
              <a:rPr lang="en-US" altLang="ko-KR" sz="1600" dirty="0"/>
              <a:t>, </a:t>
            </a:r>
            <a:r>
              <a:rPr lang="ko-KR" altLang="en-US" sz="1600" dirty="0"/>
              <a:t>웹툰 댓글정보 테이블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데이터 확보 </a:t>
            </a:r>
            <a:r>
              <a:rPr lang="en-US" altLang="ko-KR" sz="1600" dirty="0"/>
              <a:t>: json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crowling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서비스구축 및 분석에 활용한 서비스</a:t>
            </a:r>
            <a:r>
              <a:rPr lang="en-US" altLang="ko-KR" dirty="0"/>
              <a:t>/</a:t>
            </a:r>
            <a:r>
              <a:rPr lang="ko-KR" altLang="en-US" dirty="0"/>
              <a:t>패키지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언어 </a:t>
            </a:r>
            <a:r>
              <a:rPr lang="en-US" altLang="ko-KR" sz="1600" dirty="0"/>
              <a:t>: Python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버전관리 </a:t>
            </a:r>
            <a:r>
              <a:rPr lang="en-US" altLang="ko-KR" sz="1600" dirty="0"/>
              <a:t>: Git,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Github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DB : AWS-RDS MySQL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핸들링 패키지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SQLAlchemy</a:t>
            </a:r>
            <a:r>
              <a:rPr lang="en-US" altLang="ko-KR" sz="1600" dirty="0"/>
              <a:t>, pandas, </a:t>
            </a:r>
            <a:r>
              <a:rPr lang="en-US" altLang="ko-KR" sz="1600" dirty="0" err="1"/>
              <a:t>numpy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분석용 패키지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Scikit</a:t>
            </a:r>
            <a:r>
              <a:rPr lang="en-US" altLang="ko-KR" sz="1600" dirty="0"/>
              <a:t>-learn(</a:t>
            </a:r>
            <a:r>
              <a:rPr lang="ko-KR" altLang="en-US" sz="1600" dirty="0" err="1"/>
              <a:t>나이브</a:t>
            </a:r>
            <a:r>
              <a:rPr lang="ko-KR" altLang="en-US" sz="1600" dirty="0"/>
              <a:t> 모형</a:t>
            </a:r>
            <a:r>
              <a:rPr lang="en-US" altLang="ko-KR" sz="1600" dirty="0"/>
              <a:t>, OLS)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신경망 패키지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Tensorflow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resnet</a:t>
            </a:r>
            <a:r>
              <a:rPr lang="en-US" altLang="ko-KR" sz="1600" dirty="0"/>
              <a:t>, DC-GAN) , </a:t>
            </a:r>
            <a:r>
              <a:rPr lang="en-US" altLang="ko-KR" sz="1600" dirty="0" err="1"/>
              <a:t>Keras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Quick&amp;Dirty</a:t>
            </a:r>
            <a:r>
              <a:rPr lang="ko-KR" altLang="en-US" sz="1600" dirty="0"/>
              <a:t>방식</a:t>
            </a:r>
            <a:r>
              <a:rPr lang="en-US" altLang="ko-KR" sz="1600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서비스 </a:t>
            </a:r>
            <a:r>
              <a:rPr lang="ko-KR" altLang="en-US" sz="1600" dirty="0" err="1"/>
              <a:t>백앤드</a:t>
            </a:r>
            <a:r>
              <a:rPr lang="ko-KR" altLang="en-US" sz="1600" dirty="0"/>
              <a:t> </a:t>
            </a:r>
            <a:r>
              <a:rPr lang="en-US" altLang="ko-KR" sz="1600" dirty="0"/>
              <a:t>: Flask(</a:t>
            </a:r>
            <a:r>
              <a:rPr lang="ko-KR" altLang="en-US" sz="1600" dirty="0"/>
              <a:t>예정</a:t>
            </a:r>
            <a:r>
              <a:rPr lang="en-US" altLang="ko-KR" sz="1600" dirty="0"/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DC7284-030D-4FFD-AFA7-7E8F10A86C0E}"/>
              </a:ext>
            </a:extLst>
          </p:cNvPr>
          <p:cNvSpPr/>
          <p:nvPr/>
        </p:nvSpPr>
        <p:spPr>
          <a:xfrm>
            <a:off x="0" y="0"/>
            <a:ext cx="1995854" cy="6858000"/>
          </a:xfrm>
          <a:prstGeom prst="rect">
            <a:avLst/>
          </a:prstGeom>
          <a:gradFill>
            <a:gsLst>
              <a:gs pos="90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서비스 개요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사용환경 및 분석결과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lvl="1"/>
            <a:r>
              <a:rPr lang="en-US" altLang="ko-KR" sz="1000" b="1" dirty="0">
                <a:solidFill>
                  <a:schemeClr val="tx1"/>
                </a:solidFill>
              </a:rPr>
              <a:t>1. </a:t>
            </a:r>
            <a:r>
              <a:rPr lang="ko-KR" altLang="en-US" sz="1000" b="1" dirty="0">
                <a:solidFill>
                  <a:schemeClr val="tx1"/>
                </a:solidFill>
              </a:rPr>
              <a:t>환경에 대한 요약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lvl="1"/>
            <a:r>
              <a:rPr lang="en-US" altLang="ko-KR" sz="1000" dirty="0">
                <a:solidFill>
                  <a:schemeClr val="tx1"/>
                </a:solidFill>
              </a:rPr>
              <a:t>2. EDA </a:t>
            </a:r>
            <a:r>
              <a:rPr lang="ko-KR" altLang="en-US" sz="1000" dirty="0">
                <a:solidFill>
                  <a:schemeClr val="tx1"/>
                </a:solidFill>
              </a:rPr>
              <a:t>및 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구성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시스템 개요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프론트앤드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UI/UX</a:t>
            </a:r>
          </a:p>
          <a:p>
            <a:pPr marL="1257300" lvl="2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DT</a:t>
            </a:r>
            <a:r>
              <a:rPr lang="ko-KR" altLang="en-US" sz="1000" dirty="0">
                <a:solidFill>
                  <a:schemeClr val="tx1"/>
                </a:solidFill>
              </a:rPr>
              <a:t>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백앤드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marL="1257300" lvl="2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성향분석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핵심 상세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성향판별기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서비스 제공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결론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57B7815C-73D3-4DA3-909A-8D8F199A8032}"/>
              </a:ext>
            </a:extLst>
          </p:cNvPr>
          <p:cNvSpPr/>
          <p:nvPr/>
        </p:nvSpPr>
        <p:spPr>
          <a:xfrm rot="16200000">
            <a:off x="1757776" y="2006250"/>
            <a:ext cx="257452" cy="2308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152400" dist="88900" dir="108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11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27F27A-F288-477C-88E4-30967E353DFD}"/>
              </a:ext>
            </a:extLst>
          </p:cNvPr>
          <p:cNvSpPr/>
          <p:nvPr/>
        </p:nvSpPr>
        <p:spPr>
          <a:xfrm>
            <a:off x="0" y="0"/>
            <a:ext cx="1995854" cy="6858000"/>
          </a:xfrm>
          <a:prstGeom prst="rect">
            <a:avLst/>
          </a:prstGeom>
          <a:gradFill>
            <a:gsLst>
              <a:gs pos="90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서비스 개요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사용환경 및 분석결과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lvl="1"/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환경에 대한 요약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1"/>
            <a:r>
              <a:rPr lang="en-US" altLang="ko-KR" sz="1000" b="1" dirty="0">
                <a:solidFill>
                  <a:schemeClr val="tx1"/>
                </a:solidFill>
              </a:rPr>
              <a:t>2. EDA </a:t>
            </a:r>
            <a:r>
              <a:rPr lang="ko-KR" altLang="en-US" sz="1000" b="1" dirty="0">
                <a:solidFill>
                  <a:schemeClr val="tx1"/>
                </a:solidFill>
              </a:rPr>
              <a:t>및 결과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구성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시스템 개요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프론트앤드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UI/UX</a:t>
            </a:r>
          </a:p>
          <a:p>
            <a:pPr marL="1257300" lvl="2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DT</a:t>
            </a:r>
            <a:r>
              <a:rPr lang="ko-KR" altLang="en-US" sz="1000" dirty="0">
                <a:solidFill>
                  <a:schemeClr val="tx1"/>
                </a:solidFill>
              </a:rPr>
              <a:t>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백앤드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marL="1257300" lvl="2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성향분석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핵심 상세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성향판별기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서비스 제공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결론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C54FF-10CD-4D45-90B2-D4A9D6764100}"/>
              </a:ext>
            </a:extLst>
          </p:cNvPr>
          <p:cNvSpPr/>
          <p:nvPr/>
        </p:nvSpPr>
        <p:spPr>
          <a:xfrm>
            <a:off x="2189283" y="870435"/>
            <a:ext cx="4352193" cy="5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D1253-9375-4835-BCD8-A9E5E320D593}"/>
              </a:ext>
            </a:extLst>
          </p:cNvPr>
          <p:cNvSpPr txBox="1"/>
          <p:nvPr/>
        </p:nvSpPr>
        <p:spPr>
          <a:xfrm>
            <a:off x="2189283" y="209136"/>
            <a:ext cx="89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사용환경 </a:t>
            </a:r>
            <a:r>
              <a:rPr lang="en-US" altLang="ko-KR" sz="2400" b="1" dirty="0"/>
              <a:t>– EDA</a:t>
            </a:r>
            <a:r>
              <a:rPr lang="ko-KR" altLang="en-US" sz="2400" b="1" dirty="0"/>
              <a:t> 및 </a:t>
            </a:r>
            <a:r>
              <a:rPr lang="en-US" altLang="ko-KR" sz="2400" b="1" dirty="0" err="1"/>
              <a:t>FeatureEngeneering</a:t>
            </a:r>
            <a:endParaRPr lang="en-US" altLang="ko-KR" sz="2400" b="1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B88356C-7072-4381-978E-46C67FC93609}"/>
              </a:ext>
            </a:extLst>
          </p:cNvPr>
          <p:cNvSpPr/>
          <p:nvPr/>
        </p:nvSpPr>
        <p:spPr>
          <a:xfrm rot="16200000">
            <a:off x="1757776" y="2163906"/>
            <a:ext cx="257452" cy="2308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152400" dist="88900" dir="108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487C9-9C95-4E46-89CB-CBEEC4F12C65}"/>
              </a:ext>
            </a:extLst>
          </p:cNvPr>
          <p:cNvSpPr txBox="1"/>
          <p:nvPr/>
        </p:nvSpPr>
        <p:spPr>
          <a:xfrm>
            <a:off x="2621871" y="1131903"/>
            <a:ext cx="920318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현재까지 </a:t>
            </a:r>
            <a:r>
              <a:rPr lang="en-US" altLang="ko-KR" b="1" dirty="0"/>
              <a:t>EDA</a:t>
            </a:r>
            <a:r>
              <a:rPr lang="ko-KR" altLang="en-US" b="1" dirty="0"/>
              <a:t>로 얻은 </a:t>
            </a:r>
            <a:r>
              <a:rPr lang="en-US" altLang="ko-KR" b="1" dirty="0"/>
              <a:t>Insight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웹툰환경분석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장르의 추이</a:t>
            </a:r>
            <a:r>
              <a:rPr lang="en-US" altLang="ko-KR" dirty="0"/>
              <a:t>, </a:t>
            </a:r>
            <a:r>
              <a:rPr lang="ko-KR" altLang="en-US" dirty="0"/>
              <a:t>소분류 카테고리 추이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작가추이</a:t>
            </a:r>
            <a:r>
              <a:rPr lang="en-US" altLang="ko-KR" dirty="0"/>
              <a:t>, </a:t>
            </a:r>
            <a:r>
              <a:rPr lang="ko-KR" altLang="en-US" dirty="0"/>
              <a:t>싱글</a:t>
            </a:r>
            <a:r>
              <a:rPr lang="en-US" altLang="ko-KR" dirty="0"/>
              <a:t>/</a:t>
            </a:r>
            <a:r>
              <a:rPr lang="ko-KR" altLang="en-US" dirty="0"/>
              <a:t>협업의 비율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 err="1"/>
              <a:t>웹툰별점평균의</a:t>
            </a:r>
            <a:r>
              <a:rPr lang="ko-KR" altLang="en-US" dirty="0"/>
              <a:t> 분포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웹툰정보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장르별 </a:t>
            </a:r>
            <a:r>
              <a:rPr lang="ko-KR" altLang="en-US" dirty="0" err="1"/>
              <a:t>추천수</a:t>
            </a:r>
            <a:r>
              <a:rPr lang="en-US" altLang="ko-KR" dirty="0"/>
              <a:t>/</a:t>
            </a:r>
            <a:r>
              <a:rPr lang="ko-KR" altLang="en-US" dirty="0"/>
              <a:t>댓글의 경향이 다른 </a:t>
            </a:r>
            <a:r>
              <a:rPr lang="en-US" altLang="ko-KR" dirty="0"/>
              <a:t>Insight</a:t>
            </a:r>
          </a:p>
          <a:p>
            <a:r>
              <a:rPr lang="en-US" altLang="ko-KR" dirty="0"/>
              <a:t>    - </a:t>
            </a:r>
            <a:r>
              <a:rPr lang="ko-KR" altLang="en-US" dirty="0" err="1"/>
              <a:t>웹툰별</a:t>
            </a:r>
            <a:r>
              <a:rPr lang="ko-KR" altLang="en-US" dirty="0"/>
              <a:t> 유료</a:t>
            </a:r>
            <a:r>
              <a:rPr lang="en-US" altLang="ko-KR" dirty="0"/>
              <a:t>/</a:t>
            </a:r>
            <a:r>
              <a:rPr lang="ko-KR" altLang="en-US" dirty="0"/>
              <a:t>무료의 비중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웹툰 </a:t>
            </a:r>
            <a:r>
              <a:rPr lang="ko-KR" altLang="en-US" dirty="0" err="1"/>
              <a:t>회차별</a:t>
            </a:r>
            <a:r>
              <a:rPr lang="ko-KR" altLang="en-US" dirty="0"/>
              <a:t> 정보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시간</a:t>
            </a:r>
            <a:r>
              <a:rPr lang="en-US" altLang="ko-KR" dirty="0"/>
              <a:t>/</a:t>
            </a:r>
            <a:r>
              <a:rPr lang="ko-KR" altLang="en-US" dirty="0" err="1"/>
              <a:t>회차의</a:t>
            </a:r>
            <a:r>
              <a:rPr lang="ko-KR" altLang="en-US" dirty="0"/>
              <a:t> 진행에 따른 추천수의 추이가 다름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장르별 유</a:t>
            </a:r>
            <a:r>
              <a:rPr lang="en-US" altLang="ko-KR" dirty="0"/>
              <a:t>/</a:t>
            </a:r>
            <a:r>
              <a:rPr lang="ko-KR" altLang="en-US" dirty="0"/>
              <a:t>무료의 비중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유</a:t>
            </a:r>
            <a:r>
              <a:rPr lang="en-US" altLang="ko-KR" dirty="0"/>
              <a:t>/</a:t>
            </a:r>
            <a:r>
              <a:rPr lang="ko-KR" altLang="en-US" dirty="0"/>
              <a:t>무료의 </a:t>
            </a:r>
            <a:r>
              <a:rPr lang="ko-KR" altLang="en-US" dirty="0" err="1"/>
              <a:t>추천수</a:t>
            </a:r>
            <a:r>
              <a:rPr lang="ko-KR" altLang="en-US" dirty="0"/>
              <a:t> 비중</a:t>
            </a:r>
            <a:r>
              <a:rPr lang="en-US" altLang="ko-KR" dirty="0"/>
              <a:t>(</a:t>
            </a:r>
            <a:r>
              <a:rPr lang="ko-KR" altLang="en-US" dirty="0" err="1"/>
              <a:t>무의미할수도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웹툰 댓글 정보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웹툰마다 특수하게 나타나는 댓글 키워드 </a:t>
            </a:r>
            <a:r>
              <a:rPr lang="en-US" altLang="ko-KR" dirty="0"/>
              <a:t>Insight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회차별로 급등하는 키워드 </a:t>
            </a:r>
            <a:r>
              <a:rPr lang="en-US" altLang="ko-KR" dirty="0"/>
              <a:t>Insight</a:t>
            </a:r>
          </a:p>
          <a:p>
            <a:pPr algn="r"/>
            <a:endParaRPr lang="en-US" altLang="ko-KR" sz="1400" dirty="0"/>
          </a:p>
          <a:p>
            <a:pPr algn="r"/>
            <a:r>
              <a:rPr lang="en-US" altLang="ko-KR" sz="1400" dirty="0"/>
              <a:t>(</a:t>
            </a:r>
            <a:r>
              <a:rPr lang="ko-KR" altLang="en-US" sz="1400" dirty="0"/>
              <a:t>자세한 사항은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EDA.ipnyb</a:t>
            </a:r>
            <a:r>
              <a:rPr lang="ko-KR" altLang="en-US" sz="1400" dirty="0"/>
              <a:t>파일 참고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320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27F27A-F288-477C-88E4-30967E353DFD}"/>
              </a:ext>
            </a:extLst>
          </p:cNvPr>
          <p:cNvSpPr/>
          <p:nvPr/>
        </p:nvSpPr>
        <p:spPr>
          <a:xfrm>
            <a:off x="0" y="0"/>
            <a:ext cx="1995854" cy="6858000"/>
          </a:xfrm>
          <a:prstGeom prst="rect">
            <a:avLst/>
          </a:prstGeom>
          <a:gradFill>
            <a:gsLst>
              <a:gs pos="90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서비스 개요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사용환경 및 분석결과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lvl="1"/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환경에 대한 요약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1"/>
            <a:r>
              <a:rPr lang="en-US" altLang="ko-KR" sz="1000" b="1" dirty="0">
                <a:solidFill>
                  <a:schemeClr val="tx1"/>
                </a:solidFill>
              </a:rPr>
              <a:t>2. EDA </a:t>
            </a:r>
            <a:r>
              <a:rPr lang="ko-KR" altLang="en-US" sz="1000" b="1" dirty="0">
                <a:solidFill>
                  <a:schemeClr val="tx1"/>
                </a:solidFill>
              </a:rPr>
              <a:t>및 결과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구성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시스템 개요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프론트앤드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UI/UX</a:t>
            </a:r>
          </a:p>
          <a:p>
            <a:pPr marL="1257300" lvl="2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DT</a:t>
            </a:r>
            <a:r>
              <a:rPr lang="ko-KR" altLang="en-US" sz="1000" dirty="0">
                <a:solidFill>
                  <a:schemeClr val="tx1"/>
                </a:solidFill>
              </a:rPr>
              <a:t>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백앤드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marL="1257300" lvl="2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성향분석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핵심 상세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성향판별기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서비스 제공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결론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C54FF-10CD-4D45-90B2-D4A9D6764100}"/>
              </a:ext>
            </a:extLst>
          </p:cNvPr>
          <p:cNvSpPr/>
          <p:nvPr/>
        </p:nvSpPr>
        <p:spPr>
          <a:xfrm>
            <a:off x="2189283" y="870435"/>
            <a:ext cx="4352193" cy="5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D1253-9375-4835-BCD8-A9E5E320D593}"/>
              </a:ext>
            </a:extLst>
          </p:cNvPr>
          <p:cNvSpPr txBox="1"/>
          <p:nvPr/>
        </p:nvSpPr>
        <p:spPr>
          <a:xfrm>
            <a:off x="2189283" y="209136"/>
            <a:ext cx="89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사용환경 </a:t>
            </a:r>
            <a:r>
              <a:rPr lang="en-US" altLang="ko-KR" sz="2400" b="1" dirty="0"/>
              <a:t>– EDA</a:t>
            </a:r>
            <a:r>
              <a:rPr lang="ko-KR" altLang="en-US" sz="2400" b="1" dirty="0"/>
              <a:t> 결론</a:t>
            </a:r>
            <a:endParaRPr lang="en-US" altLang="ko-KR" sz="2400" b="1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B88356C-7072-4381-978E-46C67FC93609}"/>
              </a:ext>
            </a:extLst>
          </p:cNvPr>
          <p:cNvSpPr/>
          <p:nvPr/>
        </p:nvSpPr>
        <p:spPr>
          <a:xfrm rot="16200000">
            <a:off x="1757776" y="2163904"/>
            <a:ext cx="257452" cy="2308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152400" dist="88900" dir="108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487263-EC50-425E-904A-48027C119E82}"/>
              </a:ext>
            </a:extLst>
          </p:cNvPr>
          <p:cNvSpPr/>
          <p:nvPr/>
        </p:nvSpPr>
        <p:spPr>
          <a:xfrm>
            <a:off x="2462072" y="1470552"/>
            <a:ext cx="7427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solidFill>
                  <a:srgbClr val="000000"/>
                </a:solidFill>
                <a:latin typeface="Verdana" panose="020B0604030504040204" pitchFamily="34" charset="0"/>
              </a:rPr>
              <a:t>`</a:t>
            </a:r>
            <a:r>
              <a:rPr lang="ko-KR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상관성이 있는 변수들을 활용하여 추천시스템의 협업필터 구성</a:t>
            </a:r>
            <a:r>
              <a:rPr lang="en-US" altLang="ko-KR" b="1" dirty="0">
                <a:solidFill>
                  <a:srgbClr val="000000"/>
                </a:solidFill>
                <a:latin typeface="Verdana" panose="020B0604030504040204" pitchFamily="34" charset="0"/>
              </a:rPr>
              <a:t>`</a:t>
            </a:r>
          </a:p>
          <a:p>
            <a:pPr fontAlgn="base"/>
            <a:endParaRPr lang="en-US" altLang="ko-KR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ko-KR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유사도를 구하는데 사용할 알고리즘</a:t>
            </a:r>
            <a:endParaRPr lang="en-US" altLang="ko-KR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TF-IDF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및 변형 알고리즘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Cosine Similarity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CNN, </a:t>
            </a:r>
            <a:r>
              <a:rPr lang="en-US" altLang="ko-KR" dirty="0" err="1">
                <a:solidFill>
                  <a:srgbClr val="000000"/>
                </a:solidFill>
                <a:latin typeface="Verdana" panose="020B0604030504040204" pitchFamily="34" charset="0"/>
              </a:rPr>
              <a:t>resnet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DC-GAN(image representation)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  Content-based filtering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ko-KR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품질척도를 구하는데 사용할 알고리즘</a:t>
            </a:r>
            <a:endParaRPr lang="en-US" altLang="ko-KR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시계열 기울기 평균 및 가산정도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(??)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아웃라이어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레버리지 파악 알고리즘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정규분포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(??)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댓글 분석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</a:rPr>
              <a:t>TF-IDF</a:t>
            </a:r>
            <a:r>
              <a:rPr lang="ko-KR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변형 알고리즘</a:t>
            </a: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fontAlgn="base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2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B5D67-433A-4B46-84ED-276EEB2D0F71}"/>
              </a:ext>
            </a:extLst>
          </p:cNvPr>
          <p:cNvSpPr/>
          <p:nvPr/>
        </p:nvSpPr>
        <p:spPr>
          <a:xfrm>
            <a:off x="2189283" y="870435"/>
            <a:ext cx="4352193" cy="5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B4669-4B2C-4AC5-9EC0-4201D937B9E5}"/>
              </a:ext>
            </a:extLst>
          </p:cNvPr>
          <p:cNvSpPr txBox="1"/>
          <p:nvPr/>
        </p:nvSpPr>
        <p:spPr>
          <a:xfrm>
            <a:off x="2189283" y="226892"/>
            <a:ext cx="89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추천시스템 구성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시스템 개요</a:t>
            </a:r>
            <a:endParaRPr lang="en-US" altLang="ko-KR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A860FA-B585-4296-964F-0EF26FF6B3B1}"/>
              </a:ext>
            </a:extLst>
          </p:cNvPr>
          <p:cNvSpPr/>
          <p:nvPr/>
        </p:nvSpPr>
        <p:spPr>
          <a:xfrm>
            <a:off x="0" y="0"/>
            <a:ext cx="1995854" cy="6858000"/>
          </a:xfrm>
          <a:prstGeom prst="rect">
            <a:avLst/>
          </a:prstGeom>
          <a:gradFill>
            <a:gsLst>
              <a:gs pos="90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서비스 개요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사용환경 및 분석결과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환경에 대한 요약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EDA </a:t>
            </a:r>
            <a:r>
              <a:rPr lang="ko-KR" altLang="en-US" sz="1000" dirty="0">
                <a:solidFill>
                  <a:schemeClr val="tx1"/>
                </a:solidFill>
              </a:rPr>
              <a:t>및 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추천시스템 구성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</a:rPr>
              <a:t>시스템 개요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프론트앤드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1. UI/UX</a:t>
            </a: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2. DT</a:t>
            </a:r>
            <a:r>
              <a:rPr lang="ko-KR" altLang="en-US" sz="1000" dirty="0">
                <a:solidFill>
                  <a:schemeClr val="tx1"/>
                </a:solidFill>
              </a:rPr>
              <a:t>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백앤드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성향분석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핵심 상세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성향판별기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서비스 제공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결론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50D188A-E8C2-4A7A-B13D-026873CAEC9E}"/>
              </a:ext>
            </a:extLst>
          </p:cNvPr>
          <p:cNvSpPr/>
          <p:nvPr/>
        </p:nvSpPr>
        <p:spPr>
          <a:xfrm rot="16200000">
            <a:off x="1757776" y="2703530"/>
            <a:ext cx="257452" cy="2308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152400" dist="88900" dir="108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0BDB84-D182-44B0-982A-3E647D4D14A6}"/>
              </a:ext>
            </a:extLst>
          </p:cNvPr>
          <p:cNvSpPr/>
          <p:nvPr/>
        </p:nvSpPr>
        <p:spPr>
          <a:xfrm>
            <a:off x="2488481" y="5752051"/>
            <a:ext cx="1600056" cy="559806"/>
          </a:xfrm>
          <a:prstGeom prst="rect">
            <a:avLst/>
          </a:prstGeom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72F4D-1985-49D8-AB1F-297550B18C35}"/>
              </a:ext>
            </a:extLst>
          </p:cNvPr>
          <p:cNvGrpSpPr/>
          <p:nvPr/>
        </p:nvGrpSpPr>
        <p:grpSpPr>
          <a:xfrm>
            <a:off x="4738476" y="2501113"/>
            <a:ext cx="1995854" cy="1556766"/>
            <a:chOff x="4738145" y="2490188"/>
            <a:chExt cx="2715709" cy="2118253"/>
          </a:xfrm>
        </p:grpSpPr>
        <p:pic>
          <p:nvPicPr>
            <p:cNvPr id="2050" name="Picture 2" descr="ëª¨ëí° ì¼ë¬ì¤í¸ì ëí ì´ë¯¸ì§ ê²ìê²°ê³¼">
              <a:extLst>
                <a:ext uri="{FF2B5EF4-FFF2-40B4-BE49-F238E27FC236}">
                  <a16:creationId xmlns:a16="http://schemas.microsoft.com/office/drawing/2014/main" id="{60F9F648-8401-4596-8A43-C290A5D1FA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8145" y="2490188"/>
              <a:ext cx="2715709" cy="2118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D03F43B-BEDC-4815-9D18-2AD4C1368CC0}"/>
                </a:ext>
              </a:extLst>
            </p:cNvPr>
            <p:cNvSpPr/>
            <p:nvPr/>
          </p:nvSpPr>
          <p:spPr>
            <a:xfrm>
              <a:off x="5193437" y="2885243"/>
              <a:ext cx="1864311" cy="9232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2" name="Picture 4" descr="ì¬ì©ì ì¼ë¬ì¤í¸ì ëí ì´ë¯¸ì§ ê²ìê²°ê³¼">
            <a:extLst>
              <a:ext uri="{FF2B5EF4-FFF2-40B4-BE49-F238E27FC236}">
                <a16:creationId xmlns:a16="http://schemas.microsoft.com/office/drawing/2014/main" id="{FE44BF1D-9DAE-4D82-8129-29BFD2F19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0" r="24640"/>
          <a:stretch/>
        </p:blipFill>
        <p:spPr bwMode="auto">
          <a:xfrm>
            <a:off x="2536465" y="2490188"/>
            <a:ext cx="1504089" cy="150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627B5E-6A98-4E8F-8214-B7B1D26E1CEE}"/>
              </a:ext>
            </a:extLst>
          </p:cNvPr>
          <p:cNvSpPr/>
          <p:nvPr/>
        </p:nvSpPr>
        <p:spPr>
          <a:xfrm>
            <a:off x="4934728" y="5752051"/>
            <a:ext cx="1600056" cy="559806"/>
          </a:xfrm>
          <a:prstGeom prst="rect">
            <a:avLst/>
          </a:prstGeom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Front-end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3AA2A1-EDCC-483F-A382-2EF913B164B0}"/>
              </a:ext>
            </a:extLst>
          </p:cNvPr>
          <p:cNvSpPr/>
          <p:nvPr/>
        </p:nvSpPr>
        <p:spPr>
          <a:xfrm>
            <a:off x="8981478" y="5752051"/>
            <a:ext cx="1600056" cy="559806"/>
          </a:xfrm>
          <a:prstGeom prst="rect">
            <a:avLst/>
          </a:prstGeom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Back-end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04FA1F0-DA3B-4C15-B025-269ACA5304FC}"/>
              </a:ext>
            </a:extLst>
          </p:cNvPr>
          <p:cNvSpPr/>
          <p:nvPr/>
        </p:nvSpPr>
        <p:spPr>
          <a:xfrm>
            <a:off x="7800100" y="2288559"/>
            <a:ext cx="4132442" cy="2919108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 descr="desktop illustrationì ëí ì´ë¯¸ì§ ê²ìê²°ê³¼">
            <a:extLst>
              <a:ext uri="{FF2B5EF4-FFF2-40B4-BE49-F238E27FC236}">
                <a16:creationId xmlns:a16="http://schemas.microsoft.com/office/drawing/2014/main" id="{A273BA42-1CC6-4C63-94EF-9B6B6AE40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21564" r="74847" b="27194"/>
          <a:stretch/>
        </p:blipFill>
        <p:spPr bwMode="auto">
          <a:xfrm>
            <a:off x="7491234" y="2427978"/>
            <a:ext cx="777419" cy="16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D36E6D-1F95-4CCD-9729-A2FCBF5B983F}"/>
              </a:ext>
            </a:extLst>
          </p:cNvPr>
          <p:cNvSpPr txBox="1"/>
          <p:nvPr/>
        </p:nvSpPr>
        <p:spPr>
          <a:xfrm>
            <a:off x="4740734" y="2778711"/>
            <a:ext cx="1988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사용자 웹툰 성향 파악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err="1"/>
              <a:t>추천웹툰목록</a:t>
            </a:r>
            <a:r>
              <a:rPr lang="ko-KR" altLang="en-US" sz="1400" dirty="0"/>
              <a:t> </a:t>
            </a:r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898A557-2DA1-4DD7-BD68-CF78862B8BA7}"/>
              </a:ext>
            </a:extLst>
          </p:cNvPr>
          <p:cNvSpPr/>
          <p:nvPr/>
        </p:nvSpPr>
        <p:spPr>
          <a:xfrm>
            <a:off x="9132776" y="3047769"/>
            <a:ext cx="2535600" cy="56239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웹툰 성향 분석기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BE13676-4E59-4FEF-9FD8-F5C7F039189C}"/>
              </a:ext>
            </a:extLst>
          </p:cNvPr>
          <p:cNvSpPr/>
          <p:nvPr/>
        </p:nvSpPr>
        <p:spPr>
          <a:xfrm>
            <a:off x="9132775" y="3890502"/>
            <a:ext cx="2535600" cy="562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웹툰 품질 필터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9BA16EB-7D56-4162-9B28-12B43D43C878}"/>
              </a:ext>
            </a:extLst>
          </p:cNvPr>
          <p:cNvSpPr/>
          <p:nvPr/>
        </p:nvSpPr>
        <p:spPr>
          <a:xfrm>
            <a:off x="6785237" y="2673657"/>
            <a:ext cx="642717" cy="297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94D59E1-CF59-4801-9F40-C62DC83D7F0E}"/>
              </a:ext>
            </a:extLst>
          </p:cNvPr>
          <p:cNvSpPr/>
          <p:nvPr/>
        </p:nvSpPr>
        <p:spPr>
          <a:xfrm rot="10800000">
            <a:off x="6740846" y="3148043"/>
            <a:ext cx="642717" cy="297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9494ABD-418D-4FC0-A62E-FDB79AC9EC50}"/>
              </a:ext>
            </a:extLst>
          </p:cNvPr>
          <p:cNvSpPr/>
          <p:nvPr/>
        </p:nvSpPr>
        <p:spPr>
          <a:xfrm>
            <a:off x="8548281" y="2390402"/>
            <a:ext cx="1636729" cy="2983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데이터 전처리기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5E38806-7AA1-4FA2-8011-630EFF9C2F82}"/>
              </a:ext>
            </a:extLst>
          </p:cNvPr>
          <p:cNvSpPr/>
          <p:nvPr/>
        </p:nvSpPr>
        <p:spPr>
          <a:xfrm>
            <a:off x="8548281" y="4806224"/>
            <a:ext cx="1636729" cy="2983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데이터 후처리기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F168D2-D24A-4314-936A-630AEE55BCAD}"/>
              </a:ext>
            </a:extLst>
          </p:cNvPr>
          <p:cNvSpPr txBox="1"/>
          <p:nvPr/>
        </p:nvSpPr>
        <p:spPr>
          <a:xfrm>
            <a:off x="6690715" y="2340612"/>
            <a:ext cx="7986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유저 선호</a:t>
            </a:r>
            <a:endParaRPr lang="en-US" altLang="ko-KR" sz="1050" dirty="0"/>
          </a:p>
          <a:p>
            <a:pPr algn="ctr"/>
            <a:r>
              <a:rPr lang="ko-KR" altLang="en-US" sz="1050" dirty="0"/>
              <a:t>데이터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A3455E-D5D8-4D73-9946-34D9629A2A6C}"/>
              </a:ext>
            </a:extLst>
          </p:cNvPr>
          <p:cNvSpPr txBox="1"/>
          <p:nvPr/>
        </p:nvSpPr>
        <p:spPr>
          <a:xfrm>
            <a:off x="6593735" y="3397887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/>
              <a:t>추천웹툰목록</a:t>
            </a:r>
            <a:endParaRPr lang="en-US" altLang="ko-KR" sz="1050" dirty="0"/>
          </a:p>
          <a:p>
            <a:pPr algn="ctr"/>
            <a:r>
              <a:rPr lang="ko-KR" altLang="en-US" sz="1050" dirty="0"/>
              <a:t>데이터</a:t>
            </a:r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04E63539-CEC5-4C98-A910-CA594FBB7DF9}"/>
              </a:ext>
            </a:extLst>
          </p:cNvPr>
          <p:cNvSpPr/>
          <p:nvPr/>
        </p:nvSpPr>
        <p:spPr>
          <a:xfrm>
            <a:off x="4152900" y="3044996"/>
            <a:ext cx="515619" cy="2671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2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B5D67-433A-4B46-84ED-276EEB2D0F71}"/>
              </a:ext>
            </a:extLst>
          </p:cNvPr>
          <p:cNvSpPr/>
          <p:nvPr/>
        </p:nvSpPr>
        <p:spPr>
          <a:xfrm>
            <a:off x="2189283" y="870435"/>
            <a:ext cx="4352193" cy="5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B4669-4B2C-4AC5-9EC0-4201D937B9E5}"/>
              </a:ext>
            </a:extLst>
          </p:cNvPr>
          <p:cNvSpPr txBox="1"/>
          <p:nvPr/>
        </p:nvSpPr>
        <p:spPr>
          <a:xfrm>
            <a:off x="2189283" y="226892"/>
            <a:ext cx="89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추천시스템 구성 </a:t>
            </a:r>
            <a:r>
              <a:rPr lang="en-US" altLang="ko-KR" sz="2400" b="1" dirty="0"/>
              <a:t>– </a:t>
            </a:r>
            <a:r>
              <a:rPr lang="ko-KR" altLang="en-US" sz="2400" b="1" dirty="0" err="1"/>
              <a:t>프론트앤드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유저 인터페이스 구성</a:t>
            </a:r>
            <a:endParaRPr lang="en-US" altLang="ko-KR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A860FA-B585-4296-964F-0EF26FF6B3B1}"/>
              </a:ext>
            </a:extLst>
          </p:cNvPr>
          <p:cNvSpPr/>
          <p:nvPr/>
        </p:nvSpPr>
        <p:spPr>
          <a:xfrm>
            <a:off x="0" y="0"/>
            <a:ext cx="1995854" cy="6858000"/>
          </a:xfrm>
          <a:prstGeom prst="rect">
            <a:avLst/>
          </a:prstGeom>
          <a:gradFill>
            <a:gsLst>
              <a:gs pos="90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서비스 개요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사용환경 및 분석결과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환경에 대한 요약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EDA </a:t>
            </a:r>
            <a:r>
              <a:rPr lang="ko-KR" altLang="en-US" sz="1000" dirty="0">
                <a:solidFill>
                  <a:schemeClr val="tx1"/>
                </a:solidFill>
              </a:rPr>
              <a:t>및 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추천시스템 구성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시스템 개요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b="1" dirty="0" err="1">
                <a:solidFill>
                  <a:schemeClr val="tx1"/>
                </a:solidFill>
              </a:rPr>
              <a:t>프론트앤드</a:t>
            </a:r>
            <a:r>
              <a:rPr lang="ko-KR" altLang="en-US" sz="1000" b="1" dirty="0">
                <a:solidFill>
                  <a:schemeClr val="tx1"/>
                </a:solidFill>
              </a:rPr>
              <a:t> 구성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lvl="2"/>
            <a:r>
              <a:rPr lang="en-US" altLang="ko-KR" sz="1000" b="1" dirty="0">
                <a:solidFill>
                  <a:schemeClr val="tx1"/>
                </a:solidFill>
              </a:rPr>
              <a:t>1. UI/UX</a:t>
            </a:r>
          </a:p>
          <a:p>
            <a:pPr lvl="2"/>
            <a:r>
              <a:rPr lang="en-US" altLang="ko-KR" sz="1000" b="1" dirty="0">
                <a:solidFill>
                  <a:schemeClr val="tx1"/>
                </a:solidFill>
              </a:rPr>
              <a:t>2. DT</a:t>
            </a:r>
            <a:r>
              <a:rPr lang="ko-KR" altLang="en-US" sz="1000" b="1" dirty="0">
                <a:solidFill>
                  <a:schemeClr val="tx1"/>
                </a:solidFill>
              </a:rPr>
              <a:t>구성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백앤드</a:t>
            </a:r>
            <a:r>
              <a:rPr lang="ko-KR" altLang="en-US" sz="1000" dirty="0">
                <a:solidFill>
                  <a:schemeClr val="tx1"/>
                </a:solidFill>
              </a:rPr>
              <a:t> 구성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성향분석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2"/>
            <a:r>
              <a:rPr lang="en-US" altLang="ko-KR" sz="1000" dirty="0">
                <a:solidFill>
                  <a:schemeClr val="tx1"/>
                </a:solidFill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추천시스템 핵심 상세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 err="1">
                <a:solidFill>
                  <a:schemeClr val="tx1"/>
                </a:solidFill>
              </a:rPr>
              <a:t>성향판별기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</a:rPr>
              <a:t>품질필터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서비스 제공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결론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50D188A-E8C2-4A7A-B13D-026873CAEC9E}"/>
              </a:ext>
            </a:extLst>
          </p:cNvPr>
          <p:cNvSpPr/>
          <p:nvPr/>
        </p:nvSpPr>
        <p:spPr>
          <a:xfrm rot="16200000">
            <a:off x="1757776" y="3008329"/>
            <a:ext cx="257452" cy="2308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152400" dist="88900" dir="10800000" algn="ctr" rotWithShape="0">
              <a:schemeClr val="accent2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72F4D-1985-49D8-AB1F-297550B18C35}"/>
              </a:ext>
            </a:extLst>
          </p:cNvPr>
          <p:cNvGrpSpPr/>
          <p:nvPr/>
        </p:nvGrpSpPr>
        <p:grpSpPr>
          <a:xfrm>
            <a:off x="2408453" y="2211000"/>
            <a:ext cx="4501839" cy="3511434"/>
            <a:chOff x="4738145" y="2490188"/>
            <a:chExt cx="2715709" cy="2118253"/>
          </a:xfrm>
        </p:grpSpPr>
        <p:pic>
          <p:nvPicPr>
            <p:cNvPr id="2050" name="Picture 2" descr="ëª¨ëí° ì¼ë¬ì¤í¸ì ëí ì´ë¯¸ì§ ê²ìê²°ê³¼">
              <a:extLst>
                <a:ext uri="{FF2B5EF4-FFF2-40B4-BE49-F238E27FC236}">
                  <a16:creationId xmlns:a16="http://schemas.microsoft.com/office/drawing/2014/main" id="{60F9F648-8401-4596-8A43-C290A5D1FA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8145" y="2490188"/>
              <a:ext cx="2715709" cy="2118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D03F43B-BEDC-4815-9D18-2AD4C1368CC0}"/>
                </a:ext>
              </a:extLst>
            </p:cNvPr>
            <p:cNvSpPr/>
            <p:nvPr/>
          </p:nvSpPr>
          <p:spPr>
            <a:xfrm>
              <a:off x="5193437" y="2885243"/>
              <a:ext cx="1864311" cy="9232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627B5E-6A98-4E8F-8214-B7B1D26E1CEE}"/>
              </a:ext>
            </a:extLst>
          </p:cNvPr>
          <p:cNvSpPr/>
          <p:nvPr/>
        </p:nvSpPr>
        <p:spPr>
          <a:xfrm>
            <a:off x="2868535" y="5825643"/>
            <a:ext cx="3500734" cy="559806"/>
          </a:xfrm>
          <a:prstGeom prst="rect">
            <a:avLst/>
          </a:prstGeom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Front-end : </a:t>
            </a:r>
            <a:r>
              <a:rPr lang="ko-KR" altLang="en-US" dirty="0"/>
              <a:t>유저 데이터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90C88C9-CCBB-4AFD-9580-23D67D0EE1E2}"/>
              </a:ext>
            </a:extLst>
          </p:cNvPr>
          <p:cNvGrpSpPr/>
          <p:nvPr/>
        </p:nvGrpSpPr>
        <p:grpSpPr>
          <a:xfrm>
            <a:off x="7256393" y="2211000"/>
            <a:ext cx="4501839" cy="3511434"/>
            <a:chOff x="4738145" y="2490188"/>
            <a:chExt cx="2715709" cy="2118253"/>
          </a:xfrm>
        </p:grpSpPr>
        <p:pic>
          <p:nvPicPr>
            <p:cNvPr id="29" name="Picture 2" descr="ëª¨ëí° ì¼ë¬ì¤í¸ì ëí ì´ë¯¸ì§ ê²ìê²°ê³¼">
              <a:extLst>
                <a:ext uri="{FF2B5EF4-FFF2-40B4-BE49-F238E27FC236}">
                  <a16:creationId xmlns:a16="http://schemas.microsoft.com/office/drawing/2014/main" id="{65F9747B-C989-464B-AD4E-E0B72EC5F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8145" y="2490188"/>
              <a:ext cx="2715709" cy="2118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47CBCD5-D874-417F-99F7-0D1994E7A928}"/>
                </a:ext>
              </a:extLst>
            </p:cNvPr>
            <p:cNvSpPr/>
            <p:nvPr/>
          </p:nvSpPr>
          <p:spPr>
            <a:xfrm>
              <a:off x="5193437" y="2885243"/>
              <a:ext cx="1864311" cy="9232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ED22DC-7926-46CA-8253-1B713A85E298}"/>
              </a:ext>
            </a:extLst>
          </p:cNvPr>
          <p:cNvSpPr/>
          <p:nvPr/>
        </p:nvSpPr>
        <p:spPr>
          <a:xfrm>
            <a:off x="7806002" y="5825643"/>
            <a:ext cx="3500734" cy="559806"/>
          </a:xfrm>
          <a:prstGeom prst="rect">
            <a:avLst/>
          </a:prstGeom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Front-end : </a:t>
            </a:r>
            <a:r>
              <a:rPr lang="ko-KR" altLang="en-US" dirty="0"/>
              <a:t>추천 데이터 </a:t>
            </a:r>
            <a:r>
              <a:rPr lang="en-US" altLang="ko-KR" dirty="0"/>
              <a:t>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63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1247</Words>
  <Application>Microsoft Office PowerPoint</Application>
  <PresentationFormat>와이드스크린</PresentationFormat>
  <Paragraphs>504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Verdana</vt:lpstr>
      <vt:lpstr>Office 테마</vt:lpstr>
      <vt:lpstr>웹툰추천시스템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MinWoo</dc:creator>
  <cp:lastModifiedBy>Kim MinWoo</cp:lastModifiedBy>
  <cp:revision>21</cp:revision>
  <dcterms:created xsi:type="dcterms:W3CDTF">2018-09-28T00:14:53Z</dcterms:created>
  <dcterms:modified xsi:type="dcterms:W3CDTF">2018-09-28T05:35:25Z</dcterms:modified>
</cp:coreProperties>
</file>