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254179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2254179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3e2aab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13e2aab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3e2aab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3e2aab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43b45f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43b45f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3e2aab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13e2aab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2254179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2254179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090a77a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090a77a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090a77a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090a77a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090a77a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090a77a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2254179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2254179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225417938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225417938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254179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254179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225417938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225417938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225417938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225417938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254179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2254179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3f2560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3f2560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3f27b0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13f27b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254179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254179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090a77a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090a77a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90a77aea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090a77ae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3e2aab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13e2aa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05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UVic Course Registration System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282025" y="4162300"/>
            <a:ext cx="273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Zhanchi Guan, Aaron Yin,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Rui Sun, Junhong Deng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647725" y="2779350"/>
            <a:ext cx="344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B03 - Group 6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338875" y="206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CAPP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923" y="775475"/>
            <a:ext cx="5642699" cy="41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36425" y="1623550"/>
            <a:ext cx="2892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-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year 1 - year 4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-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required, elective 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ctrTitle"/>
          </p:nvPr>
        </p:nvSpPr>
        <p:spPr>
          <a:xfrm>
            <a:off x="202450" y="1133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or drop classes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100" y="952192"/>
            <a:ext cx="4123175" cy="303710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395650" y="1528050"/>
            <a:ext cx="3397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-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Search courses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-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 courses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-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Drop courses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110" y="4191300"/>
            <a:ext cx="412316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ctrTitle"/>
          </p:nvPr>
        </p:nvSpPr>
        <p:spPr>
          <a:xfrm>
            <a:off x="338875" y="1653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indications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7140" l="0" r="35815" t="25428"/>
          <a:stretch/>
        </p:blipFill>
        <p:spPr>
          <a:xfrm>
            <a:off x="234275" y="1467725"/>
            <a:ext cx="4099859" cy="11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338" y="2883175"/>
            <a:ext cx="4151731" cy="12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5">
            <a:alphaModFix/>
          </a:blip>
          <a:srcRect b="42713" l="0" r="0" t="0"/>
          <a:stretch/>
        </p:blipFill>
        <p:spPr>
          <a:xfrm>
            <a:off x="4571998" y="824350"/>
            <a:ext cx="4156902" cy="11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6">
            <a:alphaModFix/>
          </a:blip>
          <a:srcRect b="0" l="0" r="0" t="23617"/>
          <a:stretch/>
        </p:blipFill>
        <p:spPr>
          <a:xfrm>
            <a:off x="4572000" y="2183699"/>
            <a:ext cx="4156901" cy="123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7">
            <a:alphaModFix/>
          </a:blip>
          <a:srcRect b="19750" l="0" r="0" t="12818"/>
          <a:stretch/>
        </p:blipFill>
        <p:spPr>
          <a:xfrm>
            <a:off x="4572000" y="3545700"/>
            <a:ext cx="4229050" cy="9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ctrTitle"/>
          </p:nvPr>
        </p:nvSpPr>
        <p:spPr>
          <a:xfrm>
            <a:off x="161525" y="2335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timetable 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725" y="1072347"/>
            <a:ext cx="5100602" cy="37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627600" y="1896400"/>
            <a:ext cx="311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-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Review courses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ctrTitle"/>
          </p:nvPr>
        </p:nvSpPr>
        <p:spPr>
          <a:xfrm>
            <a:off x="460950" y="542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Final Evaluation With Users</a:t>
            </a:r>
            <a:endParaRPr sz="6100"/>
          </a:p>
        </p:txBody>
      </p:sp>
      <p:sp>
        <p:nvSpPr>
          <p:cNvPr id="178" name="Google Shape;178;p26"/>
          <p:cNvSpPr txBox="1"/>
          <p:nvPr/>
        </p:nvSpPr>
        <p:spPr>
          <a:xfrm>
            <a:off x="736725" y="1746350"/>
            <a:ext cx="47751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988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3"/>
              <a:buFont typeface="Roboto"/>
              <a:buChar char="-"/>
            </a:pPr>
            <a:r>
              <a:rPr lang="en" sz="238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Zoom</a:t>
            </a:r>
            <a:endParaRPr sz="238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238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988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3"/>
              <a:buFont typeface="Roboto"/>
              <a:buChar char="-"/>
            </a:pPr>
            <a:r>
              <a:rPr lang="en" sz="238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Remote usability test</a:t>
            </a:r>
            <a:endParaRPr sz="238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988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3"/>
              <a:buFont typeface="Roboto"/>
              <a:buChar char="-"/>
            </a:pPr>
            <a:r>
              <a:rPr lang="en" sz="238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Interview</a:t>
            </a:r>
            <a:endParaRPr sz="238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ctrTitle"/>
          </p:nvPr>
        </p:nvSpPr>
        <p:spPr>
          <a:xfrm>
            <a:off x="270675" y="2881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Participants Distribution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125" y="1524900"/>
            <a:ext cx="4928525" cy="304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270675" y="2176475"/>
            <a:ext cx="36585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-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 UVic students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-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 from previous research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ctrTitle"/>
          </p:nvPr>
        </p:nvSpPr>
        <p:spPr>
          <a:xfrm>
            <a:off x="393450" y="383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completion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607" y="1322983"/>
            <a:ext cx="4438400" cy="274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286525" y="1950975"/>
            <a:ext cx="39975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average time: 10.2 min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average mistakes:  3.6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average hints: 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ctrTitle"/>
          </p:nvPr>
        </p:nvSpPr>
        <p:spPr>
          <a:xfrm>
            <a:off x="460950" y="4849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subTitle"/>
          </p:nvPr>
        </p:nvSpPr>
        <p:spPr>
          <a:xfrm>
            <a:off x="276900" y="1422175"/>
            <a:ext cx="42951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Unanimously positive: simple and convenient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Average score: 8.92/10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Special indications not intuitive enough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CAPP not clear enough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550" y="311125"/>
            <a:ext cx="4756449" cy="4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ctrTitle"/>
          </p:nvPr>
        </p:nvSpPr>
        <p:spPr>
          <a:xfrm>
            <a:off x="229725" y="1653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Future work</a:t>
            </a:r>
            <a:endParaRPr sz="6400"/>
          </a:p>
        </p:txBody>
      </p:sp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460950" y="1290226"/>
            <a:ext cx="8222100" cy="3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Implementing more help functions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More clear indications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(i.e warning &amp; </a:t>
            </a:r>
            <a:r>
              <a:rPr lang="en"/>
              <a:t>confirmation messages </a:t>
            </a:r>
            <a:r>
              <a:rPr lang="en"/>
              <a:t>)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Completing the prototype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Increasing data size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ctrTitle"/>
          </p:nvPr>
        </p:nvSpPr>
        <p:spPr>
          <a:xfrm>
            <a:off x="229725" y="1653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>
            <p:ph idx="1" type="subTitle"/>
          </p:nvPr>
        </p:nvSpPr>
        <p:spPr>
          <a:xfrm>
            <a:off x="366175" y="1569894"/>
            <a:ext cx="82221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Combined search,add,drop courses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Clearly CAPP page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Friendly to new users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900" y="81850"/>
            <a:ext cx="3147099" cy="24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 rotWithShape="1">
          <a:blip r:embed="rId4">
            <a:alphaModFix/>
          </a:blip>
          <a:srcRect b="-6791" l="-6791" r="0" t="0"/>
          <a:stretch/>
        </p:blipFill>
        <p:spPr>
          <a:xfrm>
            <a:off x="5792425" y="2583975"/>
            <a:ext cx="3351575" cy="25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75175" y="151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Project overview </a:t>
            </a:r>
            <a:endParaRPr sz="67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100" y="1272849"/>
            <a:ext cx="82221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Outdated interface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No visible timetable when registering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Clearer interface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Better visuals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More interactive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625400" y="18979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4560"/>
              <a:t>                     Q&amp;A</a:t>
            </a:r>
            <a:endParaRPr sz="456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ctrTitle"/>
          </p:nvPr>
        </p:nvSpPr>
        <p:spPr>
          <a:xfrm>
            <a:off x="625400" y="18979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4560"/>
              <a:t>                      </a:t>
            </a:r>
            <a:endParaRPr sz="456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4560"/>
              <a:t>                 Thank you</a:t>
            </a:r>
            <a:endParaRPr sz="45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175150" y="2471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Brief related work</a:t>
            </a:r>
            <a:endParaRPr sz="61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284238" y="16872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schedulecourses.com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3836" r="0" t="0"/>
          <a:stretch/>
        </p:blipFill>
        <p:spPr>
          <a:xfrm>
            <a:off x="3773725" y="453325"/>
            <a:ext cx="5203400" cy="388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336550" y="345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sketch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02700" y="1791918"/>
            <a:ext cx="82221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Visible timetable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Search bar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drag-and-drop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4013" l="6579" r="8961" t="1539"/>
          <a:stretch/>
        </p:blipFill>
        <p:spPr>
          <a:xfrm>
            <a:off x="4476425" y="507875"/>
            <a:ext cx="3613700" cy="44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404000" y="387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Participants</a:t>
            </a:r>
            <a:endParaRPr sz="3600"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642925" y="1847825"/>
            <a:ext cx="3263100" cy="23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-5 UVic students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-different year standing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-mostly different faculties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12549" l="9397" r="5015" t="0"/>
          <a:stretch/>
        </p:blipFill>
        <p:spPr>
          <a:xfrm>
            <a:off x="4500550" y="1105925"/>
            <a:ext cx="4221975" cy="26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175150" y="2471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Key user research findings</a:t>
            </a:r>
            <a:endParaRPr sz="3600"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1031125" y="2764500"/>
            <a:ext cx="59982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Unsatisfied: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Lack of visible timetable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Opening multiple tabs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Memorizing CRN’s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0"/>
              <a:buFont typeface="Arial"/>
              <a:buChar char="-"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"Timetable builder" not savable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031125" y="1396650"/>
            <a:ext cx="38820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S</a:t>
            </a:r>
            <a:r>
              <a:rPr lang="en" sz="2100">
                <a:solidFill>
                  <a:schemeClr val="lt1"/>
                </a:solidFill>
              </a:rPr>
              <a:t>atisfied: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>
                <a:solidFill>
                  <a:schemeClr val="lt1"/>
                </a:solidFill>
              </a:rPr>
              <a:t>Categorization of subjects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405225" y="553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Design requirements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555250" y="1772973"/>
            <a:ext cx="8222100" cy="21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Update/merge tools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Easy-to-understand user interface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Easy access to helpful information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New user friendly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296400" y="226650"/>
            <a:ext cx="3696300" cy="12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Sketches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50" y="1659195"/>
            <a:ext cx="4370551" cy="34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675" y="0"/>
            <a:ext cx="40723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311600" y="4518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evolution: Medium fidelity</a:t>
            </a:r>
            <a:endParaRPr/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598100" y="1991920"/>
            <a:ext cx="8222100" cy="25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Balsamiq for creating pages and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Invision for implementing interactions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