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89" r:id="rId4"/>
    <p:sldId id="258" r:id="rId5"/>
    <p:sldId id="278" r:id="rId6"/>
    <p:sldId id="260" r:id="rId7"/>
    <p:sldId id="279" r:id="rId8"/>
    <p:sldId id="315" r:id="rId9"/>
    <p:sldId id="313" r:id="rId10"/>
    <p:sldId id="314" r:id="rId11"/>
    <p:sldId id="280" r:id="rId12"/>
    <p:sldId id="281" r:id="rId13"/>
    <p:sldId id="291" r:id="rId14"/>
    <p:sldId id="292" r:id="rId15"/>
    <p:sldId id="302" r:id="rId16"/>
    <p:sldId id="301" r:id="rId17"/>
    <p:sldId id="294" r:id="rId18"/>
    <p:sldId id="295" r:id="rId19"/>
    <p:sldId id="296" r:id="rId20"/>
    <p:sldId id="305" r:id="rId21"/>
    <p:sldId id="304" r:id="rId22"/>
    <p:sldId id="306" r:id="rId23"/>
    <p:sldId id="309" r:id="rId24"/>
    <p:sldId id="310" r:id="rId25"/>
    <p:sldId id="307" r:id="rId26"/>
    <p:sldId id="308" r:id="rId27"/>
    <p:sldId id="316" r:id="rId28"/>
    <p:sldId id="311" r:id="rId29"/>
    <p:sldId id="317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F0"/>
    <a:srgbClr val="F4E9E9"/>
    <a:srgbClr val="FFE6E6"/>
    <a:srgbClr val="562B71"/>
    <a:srgbClr val="FFC8C8"/>
    <a:srgbClr val="2B1639"/>
    <a:srgbClr val="A065C4"/>
    <a:srgbClr val="CCCC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122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9E5FA023-DBD5-4520-ABBB-078AEE641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4E579AF-A99B-46FB-882F-843A070DD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D9232-8709-4601-AB39-60EE652FFE53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D5836D6-DCAD-4998-9370-25389DD6F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DC4759E-1865-461F-B547-CD23615899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DE72-75AE-45A5-87FB-26365B45A0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474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87E2-7BA6-4C54-993A-EC5B2BC820EB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A9354-32E2-4E01-BC44-1808FB132D4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463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06E70C3-0867-4119-BCBD-AB49558914A9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3" r:id="rId12"/>
    <p:sldLayoutId id="2147483668" r:id="rId13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E2E7D3-8C1E-4003-9FF1-C2FF159290CF}"/>
              </a:ext>
            </a:extLst>
          </p:cNvPr>
          <p:cNvSpPr txBox="1"/>
          <p:nvPr/>
        </p:nvSpPr>
        <p:spPr>
          <a:xfrm>
            <a:off x="4071574" y="4884893"/>
            <a:ext cx="41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최동철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김준혁</a:t>
            </a:r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김동범</a:t>
            </a: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경주마 결과 예측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E0B3A16-A147-40B3-903A-23D83495F0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52" y="338956"/>
            <a:ext cx="3184641" cy="31846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55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3570533"/>
              </p:ext>
            </p:extLst>
          </p:nvPr>
        </p:nvGraphicFramePr>
        <p:xfrm>
          <a:off x="465511" y="1951003"/>
          <a:ext cx="8212976" cy="230657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37494">
                  <a:extLst>
                    <a:ext uri="{9D8B030D-6E8A-4147-A177-3AD203B41FA5}">
                      <a16:colId xmlns="" xmlns:a16="http://schemas.microsoft.com/office/drawing/2014/main" val="2588701263"/>
                    </a:ext>
                  </a:extLst>
                </a:gridCol>
                <a:gridCol w="1399639">
                  <a:extLst>
                    <a:ext uri="{9D8B030D-6E8A-4147-A177-3AD203B41FA5}">
                      <a16:colId xmlns="" xmlns:a16="http://schemas.microsoft.com/office/drawing/2014/main" val="3394725915"/>
                    </a:ext>
                  </a:extLst>
                </a:gridCol>
                <a:gridCol w="4753491">
                  <a:extLst>
                    <a:ext uri="{9D8B030D-6E8A-4147-A177-3AD203B41FA5}">
                      <a16:colId xmlns="" xmlns:a16="http://schemas.microsoft.com/office/drawing/2014/main" val="1610697239"/>
                    </a:ext>
                  </a:extLst>
                </a:gridCol>
                <a:gridCol w="561176">
                  <a:extLst>
                    <a:ext uri="{9D8B030D-6E8A-4147-A177-3AD203B41FA5}">
                      <a16:colId xmlns="" xmlns:a16="http://schemas.microsoft.com/office/drawing/2014/main" val="2729701427"/>
                    </a:ext>
                  </a:extLst>
                </a:gridCol>
                <a:gridCol w="561176">
                  <a:extLst>
                    <a:ext uri="{9D8B030D-6E8A-4147-A177-3AD203B41FA5}">
                      <a16:colId xmlns="" xmlns:a16="http://schemas.microsoft.com/office/drawing/2014/main" val="2098527646"/>
                    </a:ext>
                  </a:extLst>
                </a:gridCol>
              </a:tblGrid>
              <a:tr h="4613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effectLst/>
                        </a:rPr>
                        <a:t>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effectLst/>
                        </a:rPr>
                        <a:t>세부 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effectLst/>
                        </a:rPr>
                        <a:t>요구사항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effectLst/>
                        </a:rPr>
                        <a:t>우선순위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진행상황</a:t>
                      </a:r>
                      <a:endParaRPr kumimoji="0" lang="ko-KR" alt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Helvetica Neue"/>
                      </a:endParaRPr>
                    </a:p>
                  </a:txBody>
                  <a:tcPr marL="47777" marR="47777" marT="47777" marB="47777" anchor="ctr"/>
                </a:tc>
                <a:extLst>
                  <a:ext uri="{0D108BD9-81ED-4DB2-BD59-A6C34878D82A}">
                    <a16:rowId xmlns="" xmlns:a16="http://schemas.microsoft.com/office/drawing/2014/main" val="3732295109"/>
                  </a:ext>
                </a:extLst>
              </a:tr>
              <a:tr h="461314">
                <a:tc row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경마게</a:t>
                      </a:r>
                      <a:r>
                        <a:rPr kumimoji="0" lang="ko-KR" altLang="en-US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</a:t>
                      </a:r>
                      <a:endParaRPr kumimoji="0" lang="en-US" altLang="ko-KR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kumimoji="0" lang="ko-KR" altLang="en-US" sz="120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경주마 할당</a:t>
                      </a: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171450" indent="-17145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예측결과를 통하여 추려진 말</a:t>
                      </a:r>
                      <a:r>
                        <a:rPr kumimoji="0" lang="en-US" altLang="ko-KR" sz="11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1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마리에 </a:t>
                      </a:r>
                      <a:r>
                        <a:rPr kumimoji="0" lang="ko-KR" altLang="en-US" sz="110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대한 정보를 </a:t>
                      </a:r>
                      <a:r>
                        <a:rPr kumimoji="0" lang="en-US" altLang="ko-KR" sz="110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 table</a:t>
                      </a:r>
                      <a:r>
                        <a:rPr kumimoji="0" lang="ko-KR" altLang="en-US" sz="110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ko-KR" altLang="en-US" sz="11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가져옴</a:t>
                      </a:r>
                      <a:endParaRPr kumimoji="0" lang="en-US" altLang="ko-KR" sz="11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3500" marR="63500" marT="63500" marB="63500" anchor="ctr"/>
                </a:tc>
              </a:tr>
              <a:tr h="461314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게임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171450" indent="-17145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경주마를 겨루게 하는 경마 게임을 진행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  <a:tr h="461314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결과값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171450" indent="-17145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마리 경주마 중 랜덤으로 </a:t>
                      </a:r>
                      <a:r>
                        <a:rPr kumimoji="0" lang="en-US" altLang="ko-KR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1~3</a:t>
                      </a: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순위를 정하고 최종결과값 제시</a:t>
                      </a:r>
                      <a:endParaRPr kumimoji="0" lang="en-US" altLang="ko-KR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  <a:tr h="461314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altLang="ko-KR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700020" algn="l"/>
                          <a:tab pos="5400040" algn="l"/>
                        </a:tabLst>
                      </a:pPr>
                      <a:r>
                        <a:rPr kumimoji="0" lang="ko-KR" altLang="en-US" sz="120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 갱신</a:t>
                      </a: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marL="171450" indent="-171450"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20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경주마에 대한 전적과 계정에 대하여 정보를 갱신 할 수 있어야 한다</a:t>
                      </a:r>
                    </a:p>
                  </a:txBody>
                  <a:tcPr marL="62230" marR="62230" marT="0" marB="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A8CD1E-70E4-4C59-A44E-0BC7C12C2B4E}"/>
              </a:ext>
            </a:extLst>
          </p:cNvPr>
          <p:cNvSpPr txBox="1"/>
          <p:nvPr/>
        </p:nvSpPr>
        <p:spPr>
          <a:xfrm>
            <a:off x="323189" y="1482898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ko-KR" altLang="en-US" sz="2000" dirty="0" smtClean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요구사항정의서</a:t>
            </a:r>
            <a:endParaRPr lang="ko-KR" altLang="en-US" sz="20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BCCB221-A3F5-4674-826E-6E2CDDF5EAFC}"/>
              </a:ext>
            </a:extLst>
          </p:cNvPr>
          <p:cNvSpPr txBox="1"/>
          <p:nvPr/>
        </p:nvSpPr>
        <p:spPr>
          <a:xfrm>
            <a:off x="457200" y="1577494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en-US" altLang="ko-KR" sz="2000" dirty="0" smtClean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endParaRPr lang="ko-KR" altLang="en-US" sz="20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pic>
        <p:nvPicPr>
          <p:cNvPr id="10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372" y="2155831"/>
            <a:ext cx="2500140" cy="32035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82" y="2155831"/>
            <a:ext cx="2546259" cy="40481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16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="" xmlns:a16="http://schemas.microsoft.com/office/drawing/2014/main" id="{FF33B8AD-A2CB-4790-99F1-22739F022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659" r="43467" b="75987"/>
          <a:stretch>
            <a:fillRect/>
          </a:stretch>
        </p:blipFill>
        <p:spPr>
          <a:xfrm>
            <a:off x="588963" y="2087396"/>
            <a:ext cx="1271587" cy="1038392"/>
          </a:xfr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7E4E2E5-4632-4B92-BBA7-2387EAA17CA0}"/>
              </a:ext>
            </a:extLst>
          </p:cNvPr>
          <p:cNvSpPr txBox="1"/>
          <p:nvPr/>
        </p:nvSpPr>
        <p:spPr>
          <a:xfrm>
            <a:off x="457200" y="1632675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en-US" altLang="ko-KR" sz="2000" dirty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lang="ko-KR" altLang="en-US" sz="20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 txBox="1">
            <a:spLocks/>
          </p:cNvSpPr>
          <p:nvPr/>
        </p:nvSpPr>
        <p:spPr>
          <a:xfrm>
            <a:off x="457200" y="472945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프로젝트 개요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12" name="내용 개체 틀 6" descr="하드디스크, 영수증, 텍스트이(가) 표시된 사진&#10;&#10;매우 높은 신뢰도로 생성된 설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9298" y="2014621"/>
            <a:ext cx="6520844" cy="46762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544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9EBD09-E443-437F-B272-B79BCB8056B0}"/>
              </a:ext>
            </a:extLst>
          </p:cNvPr>
          <p:cNvSpPr txBox="1">
            <a:spLocks/>
          </p:cNvSpPr>
          <p:nvPr/>
        </p:nvSpPr>
        <p:spPr>
          <a:xfrm>
            <a:off x="212827" y="2819573"/>
            <a:ext cx="8229600" cy="1218854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경주마 예측</a:t>
            </a:r>
            <a:endParaRPr lang="ko-KR" altLang="en-US" sz="7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0B37D524-A073-40DA-9ED1-5383DBA4010A}"/>
              </a:ext>
            </a:extLst>
          </p:cNvPr>
          <p:cNvSpPr/>
          <p:nvPr/>
        </p:nvSpPr>
        <p:spPr bwMode="gray">
          <a:xfrm>
            <a:off x="0" y="2819573"/>
            <a:ext cx="6991004" cy="127730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1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경마 용어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 b="43757"/>
          <a:stretch>
            <a:fillRect/>
          </a:stretch>
        </p:blipFill>
        <p:spPr bwMode="auto">
          <a:xfrm>
            <a:off x="461469" y="2400633"/>
            <a:ext cx="8362950" cy="248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30195" y="1764894"/>
            <a:ext cx="725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경마의 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3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요소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2192702" y="4947037"/>
            <a:ext cx="7259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말</a:t>
            </a:r>
            <a:endParaRPr lang="en-US" altLang="ko-KR" sz="32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 algn="ctr"/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1734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845" y="4938601"/>
            <a:ext cx="7259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기수</a:t>
            </a:r>
            <a:endParaRPr lang="en-US" altLang="ko-KR" sz="32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 algn="ctr"/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57</a:t>
            </a:r>
          </a:p>
          <a:p>
            <a:pPr algn="ctr"/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2557" y="4916197"/>
            <a:ext cx="7259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조교사</a:t>
            </a:r>
            <a:endParaRPr lang="en-US" altLang="ko-KR" sz="32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 algn="ctr"/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69</a:t>
            </a:r>
          </a:p>
          <a:p>
            <a:pPr algn="ctr"/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3083" y="6476545"/>
            <a:ext cx="725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한국마사회 서울 기준 제공 정보</a:t>
            </a:r>
          </a:p>
        </p:txBody>
      </p:sp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경마 용어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0195" y="2280324"/>
            <a:ext cx="870953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경기 결과표	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각 경기의 결과를 요약</a:t>
            </a:r>
            <a:endParaRPr lang="ko-KR" altLang="en-US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출전표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	 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해당 경기에 참여한 말</a:t>
            </a:r>
            <a:r>
              <a:rPr lang="en-US" altLang="ko-KR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기수</a:t>
            </a:r>
            <a:r>
              <a:rPr lang="en-US" altLang="ko-KR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조교사에 관한 정보</a:t>
            </a:r>
            <a:endParaRPr lang="ko-KR" altLang="en-US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경주거리 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: </a:t>
            </a:r>
            <a:r>
              <a:rPr lang="en-US" altLang="ko-KR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1000</a:t>
            </a:r>
            <a:r>
              <a:rPr lang="ko-KR" altLang="en-US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부터 </a:t>
            </a:r>
            <a:r>
              <a:rPr lang="en-US" altLang="ko-KR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2300</a:t>
            </a:r>
            <a:r>
              <a:rPr lang="ko-KR" altLang="en-US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까지 </a:t>
            </a:r>
            <a:r>
              <a:rPr lang="en-US" altLang="ko-KR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10</a:t>
            </a:r>
            <a:r>
              <a:rPr lang="ko-KR" altLang="en-US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가지 종류</a:t>
            </a:r>
            <a:endParaRPr lang="ko-KR" altLang="en-US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군 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말의 수준에 따라 나누는 군</a:t>
            </a:r>
            <a:endParaRPr lang="ko-KR" altLang="en-US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승군점수 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:</a:t>
            </a:r>
            <a:r>
              <a:rPr lang="en-US" altLang="ko-KR" sz="2400" b="1" spc="-15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</a:t>
            </a:r>
            <a:r>
              <a:rPr lang="ko-KR" altLang="en-US" sz="2000" b="1" spc="-15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비슷한 수준의 말끼리 겨루도록 하기 위해  사용되는 점수</a:t>
            </a:r>
            <a:r>
              <a:rPr lang="en-US" altLang="ko-KR" sz="2000" b="1" spc="-15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, </a:t>
            </a:r>
            <a:r>
              <a:rPr lang="ko-KR" altLang="en-US" sz="2000" b="1" spc="-15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군을 결정</a:t>
            </a:r>
            <a:endParaRPr lang="en-US" altLang="ko-KR" sz="2400" b="1" spc="-15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부담중량 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: </a:t>
            </a:r>
            <a:r>
              <a:rPr lang="ko-KR" altLang="en-US" b="1" spc="-15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경주마 간의 능력차이가 현저하므로 인위적으로 경주 능력을 비슷하게 만들기 </a:t>
            </a:r>
            <a:endParaRPr lang="en-US" altLang="ko-KR" b="1" spc="-15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ko-KR" b="1" spc="-15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	         </a:t>
            </a:r>
            <a:r>
              <a:rPr lang="ko-KR" altLang="en-US" b="1" spc="-150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위해 사용되는 지표</a:t>
            </a:r>
            <a:endParaRPr lang="ko-KR" altLang="en-US" sz="2400" b="1" spc="-150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546" y="1670298"/>
            <a:ext cx="7259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주요 용어</a:t>
            </a:r>
          </a:p>
        </p:txBody>
      </p:sp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경마 정보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r="36658" b="8511"/>
          <a:stretch>
            <a:fillRect/>
          </a:stretch>
        </p:blipFill>
        <p:spPr bwMode="auto">
          <a:xfrm>
            <a:off x="102477" y="1600437"/>
            <a:ext cx="3854668" cy="508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 t="43405"/>
          <a:stretch>
            <a:fillRect/>
          </a:stretch>
        </p:blipFill>
        <p:spPr bwMode="auto">
          <a:xfrm>
            <a:off x="4303903" y="1880661"/>
            <a:ext cx="4382897" cy="225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321" y="4303987"/>
            <a:ext cx="1108660" cy="2200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8782" y="4327637"/>
            <a:ext cx="1111011" cy="207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3338" y="4303990"/>
            <a:ext cx="1447778" cy="229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경마 정보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26" y="4915653"/>
            <a:ext cx="725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각 </a:t>
            </a:r>
            <a:r>
              <a:rPr lang="ko-KR" altLang="en-US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경주별로</a:t>
            </a:r>
            <a:r>
              <a:rPr lang="ko-KR" altLang="en-US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거리가 다르기 때문에 기록을 동일 거리로 환산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024" y="5329958"/>
            <a:ext cx="7434012" cy="120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108" y="2149768"/>
            <a:ext cx="8804408" cy="237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 t="50170" b="26065"/>
          <a:stretch>
            <a:fillRect/>
          </a:stretch>
        </p:blipFill>
        <p:spPr bwMode="auto">
          <a:xfrm>
            <a:off x="77489" y="3287112"/>
            <a:ext cx="1003850" cy="21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 t="72761"/>
          <a:stretch>
            <a:fillRect/>
          </a:stretch>
        </p:blipFill>
        <p:spPr bwMode="auto">
          <a:xfrm>
            <a:off x="127410" y="4035967"/>
            <a:ext cx="1003850" cy="24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 b="72128"/>
          <a:stretch>
            <a:fillRect/>
          </a:stretch>
        </p:blipFill>
        <p:spPr bwMode="auto">
          <a:xfrm>
            <a:off x="56470" y="1831433"/>
            <a:ext cx="1003850" cy="24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 t="26112" b="49243"/>
          <a:stretch>
            <a:fillRect/>
          </a:stretch>
        </p:blipFill>
        <p:spPr bwMode="auto">
          <a:xfrm>
            <a:off x="56470" y="2561899"/>
            <a:ext cx="1003850" cy="22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6122" y="2855660"/>
            <a:ext cx="8772006" cy="27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4003" y="3583534"/>
            <a:ext cx="7189077" cy="30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9960" y="4407007"/>
            <a:ext cx="8897327" cy="2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설명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8" name="Picture 2" descr="C:\Users\acorn\Desktop\KakaoTalk_20170828_185502699.png"/>
          <p:cNvPicPr>
            <a:picLocks noChangeAspect="1" noChangeArrowheads="1"/>
          </p:cNvPicPr>
          <p:nvPr/>
        </p:nvPicPr>
        <p:blipFill>
          <a:blip r:embed="rId2"/>
          <a:srcRect t="698"/>
          <a:stretch>
            <a:fillRect/>
          </a:stretch>
        </p:blipFill>
        <p:spPr bwMode="auto">
          <a:xfrm>
            <a:off x="136354" y="1543050"/>
            <a:ext cx="8564482" cy="2841849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2915" y="4432032"/>
            <a:ext cx="8238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[1:15]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경주결과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[16]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경주 횟수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[17:40]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순위와 순위백분율 변수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[41:48]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승리 횟수와 승률 변수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[49:50]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최초 경주일과 최종 경주일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[51:53]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경주 횟수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기간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주기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[54:59]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경주결과를 기수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/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조교사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/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마주 측면에서 집계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[60:69]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경주마 정보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[70:72]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최근 경기 결과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endParaRPr lang="ko-KR" altLang="en-US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5761" y="4418751"/>
            <a:ext cx="8238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[73:76]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최근 경기 패턴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[77:163]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구간별 경주기록의 요약 변수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[164:179]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마체중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관련 변수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[180:203] 1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위와의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기록차에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대한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            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기수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/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조교사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/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마주별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요약 변수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[204:213]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기수</a:t>
            </a:r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/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조교사 변수</a:t>
            </a:r>
            <a:endParaRPr lang="en-US" altLang="ko-KR" sz="16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[214:215] </a:t>
            </a:r>
            <a:r>
              <a:rPr lang="ko-KR" altLang="en-US" sz="16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배당률 변수</a:t>
            </a:r>
          </a:p>
        </p:txBody>
      </p:sp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KNN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195" y="2040799"/>
            <a:ext cx="8466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K-Nearest Neighbor</a:t>
            </a:r>
          </a:p>
          <a:p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기존 데이터 중 가장 유사한 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K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개의 데이터를 이용해서 새로운 데이터를 예측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818" y="4054415"/>
            <a:ext cx="84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주요 코드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 t="2446" r="21015" b="77631"/>
          <a:stretch>
            <a:fillRect/>
          </a:stretch>
        </p:blipFill>
        <p:spPr bwMode="auto">
          <a:xfrm>
            <a:off x="421727" y="4596768"/>
            <a:ext cx="8561852" cy="158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2534A0D6-7742-47E3-AE49-C8FC2E6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81" y="409881"/>
            <a:ext cx="8229600" cy="1069848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3226417F-656B-4AE3-AC0C-04049F0C02BA}"/>
              </a:ext>
            </a:extLst>
          </p:cNvPr>
          <p:cNvCxnSpPr/>
          <p:nvPr/>
        </p:nvCxnSpPr>
        <p:spPr>
          <a:xfrm>
            <a:off x="673331" y="1408173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78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F7ECA074-56BE-48A0-8B55-52CD73DD1D81}"/>
              </a:ext>
            </a:extLst>
          </p:cNvPr>
          <p:cNvGrpSpPr/>
          <p:nvPr/>
        </p:nvGrpSpPr>
        <p:grpSpPr>
          <a:xfrm>
            <a:off x="457200" y="2080300"/>
            <a:ext cx="8229600" cy="3903241"/>
            <a:chOff x="457200" y="1941818"/>
            <a:chExt cx="8229600" cy="3591937"/>
          </a:xfrm>
        </p:grpSpPr>
        <p:sp>
          <p:nvSpPr>
            <p:cNvPr id="5" name="Shape 174">
              <a:extLst>
                <a:ext uri="{FF2B5EF4-FFF2-40B4-BE49-F238E27FC236}">
                  <a16:creationId xmlns="" xmlns:a16="http://schemas.microsoft.com/office/drawing/2014/main" id="{E2952632-ED77-4D9A-9FB9-7954F19A464B}"/>
                </a:ext>
              </a:extLst>
            </p:cNvPr>
            <p:cNvSpPr txBox="1">
              <a:spLocks/>
            </p:cNvSpPr>
            <p:nvPr/>
          </p:nvSpPr>
          <p:spPr>
            <a:xfrm>
              <a:off x="457200" y="1941818"/>
              <a:ext cx="3823009" cy="359193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3" pitchFamily="18" charset="2"/>
                <a:buChar char="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chemeClr val="accent4"/>
                </a:buClr>
                <a:buSzPct val="90000"/>
                <a:buFont typeface="Wingdings 3" pitchFamily="18" charset="2"/>
                <a:buChar char="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chemeClr val="accent5"/>
                </a:buClr>
                <a:buSzPct val="90000"/>
                <a:buFont typeface="Wingdings 3" pitchFamily="18" charset="2"/>
                <a:buChar char="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sz="6000">
                  <a:solidFill>
                    <a:srgbClr val="FFFFFF"/>
                  </a:solidFill>
                </a:defRPr>
              </a:pPr>
              <a:r>
                <a:rPr lang="en-US" altLang="ko-KR" sz="3600" dirty="0" smtClean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1. </a:t>
              </a:r>
              <a:r>
                <a:rPr lang="ko-KR" altLang="en-US" sz="3600" dirty="0" smtClean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ko-KR" altLang="en-US" sz="36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개요</a:t>
              </a:r>
              <a:endParaRPr lang="en-US" altLang="ko-KR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 smtClean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목적 및 범위</a:t>
              </a:r>
              <a:endParaRPr lang="en-US" altLang="ko-KR" sz="25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 smtClean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업무 분담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 스케쥴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 smtClean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개발환경</a:t>
              </a:r>
              <a:endParaRPr lang="en-US" altLang="ko-KR" sz="25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en-US" altLang="ko-KR" sz="2500" dirty="0" smtClean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Use Case</a:t>
              </a: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 smtClean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요구사항정의서</a:t>
              </a:r>
              <a:endParaRPr lang="en-US" altLang="ko-KR" sz="2500" dirty="0" smtClean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en-US" altLang="ko-KR" sz="2500" dirty="0" smtClean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&amp; ER Diagram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Shape 174">
              <a:extLst>
                <a:ext uri="{FF2B5EF4-FFF2-40B4-BE49-F238E27FC236}">
                  <a16:creationId xmlns="" xmlns:a16="http://schemas.microsoft.com/office/drawing/2014/main" id="{3B676808-4081-4C0F-9C4D-BFF7CF0C797D}"/>
                </a:ext>
              </a:extLst>
            </p:cNvPr>
            <p:cNvSpPr txBox="1">
              <a:spLocks/>
            </p:cNvSpPr>
            <p:nvPr/>
          </p:nvSpPr>
          <p:spPr>
            <a:xfrm>
              <a:off x="4863791" y="1941818"/>
              <a:ext cx="3823009" cy="359193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3" pitchFamily="18" charset="2"/>
                <a:buChar char="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 3" pitchFamily="18" charset="2"/>
                <a:buChar char="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Clr>
                  <a:schemeClr val="accent3"/>
                </a:buClr>
                <a:buSzPct val="90000"/>
                <a:buFont typeface="Wingdings 3" pitchFamily="18" charset="2"/>
                <a:buChar char="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Clr>
                  <a:schemeClr val="accent4"/>
                </a:buClr>
                <a:buSzPct val="90000"/>
                <a:buFont typeface="Wingdings 3" pitchFamily="18" charset="2"/>
                <a:buChar char="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Clr>
                  <a:schemeClr val="accent5"/>
                </a:buClr>
                <a:buSzPct val="90000"/>
                <a:buFont typeface="Wingdings 3" pitchFamily="18" charset="2"/>
                <a:buChar char="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  <a:defRPr sz="6000">
                  <a:solidFill>
                    <a:srgbClr val="FFFFFF"/>
                  </a:solidFill>
                </a:defRPr>
              </a:pPr>
              <a:r>
                <a:rPr lang="en-US" altLang="ko-KR" sz="3600" dirty="0">
                  <a:solidFill>
                    <a:schemeClr val="accent1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 </a:t>
              </a:r>
              <a:r>
                <a:rPr lang="ko-KR" altLang="en-US" sz="3600" dirty="0" smtClean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경주마 예측</a:t>
              </a:r>
              <a:endParaRPr lang="en-US" altLang="ko-KR" sz="36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계정 관리</a:t>
              </a: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(MY</a:t>
              </a: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PAGE)</a:t>
              </a: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en-US" altLang="ko-KR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DB </a:t>
              </a: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검색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 err="1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북마크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캘린더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5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이력서</a:t>
              </a:r>
              <a:endParaRPr lang="en-US" altLang="ko-KR" sz="25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lvl="1">
                <a:buFont typeface="Arial" panose="020B0604020202020204" pitchFamily="34" charset="0"/>
                <a:buChar char="•"/>
                <a:defRPr sz="6000">
                  <a:solidFill>
                    <a:srgbClr val="FFFFFF"/>
                  </a:solidFill>
                </a:defRPr>
              </a:pPr>
              <a:r>
                <a:rPr lang="ko-KR" altLang="en-US" sz="2000" dirty="0">
                  <a:solidFill>
                    <a:schemeClr val="tx2">
                      <a:lumMod val="7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 업로드 및 다운로드</a:t>
              </a:r>
              <a:endParaRPr lang="en-US" altLang="ko-KR" sz="20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728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KNN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450" y="3938785"/>
            <a:ext cx="84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P307 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시각화 그래프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51933" b="220"/>
          <a:stretch>
            <a:fillRect/>
          </a:stretch>
        </p:blipFill>
        <p:spPr bwMode="auto">
          <a:xfrm>
            <a:off x="411480" y="1678969"/>
            <a:ext cx="3963670" cy="266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 r="59482"/>
          <a:stretch>
            <a:fillRect/>
          </a:stretch>
        </p:blipFill>
        <p:spPr bwMode="auto">
          <a:xfrm>
            <a:off x="411941" y="4552690"/>
            <a:ext cx="3455209" cy="115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 descr="C:\Users\acorn\Documents\horse-predictor\modeling\knn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3250" y="2051051"/>
            <a:ext cx="4517709" cy="3811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C5.0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195" y="2040799"/>
            <a:ext cx="8466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C5.0 Decision Trees and Rule-Based Models</a:t>
            </a:r>
          </a:p>
          <a:p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의사결정나무를 이용하여 어떤 항목에 대한 관측 값과 목표 값을 연결하여 예측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818" y="4054415"/>
            <a:ext cx="84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주요 코드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t="26661" r="30332" b="55902"/>
          <a:stretch>
            <a:fillRect/>
          </a:stretch>
        </p:blipFill>
        <p:spPr bwMode="auto">
          <a:xfrm>
            <a:off x="412740" y="4559832"/>
            <a:ext cx="7785330" cy="1431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C5.0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43432"/>
          <a:stretch>
            <a:fillRect/>
          </a:stretch>
        </p:blipFill>
        <p:spPr bwMode="auto">
          <a:xfrm>
            <a:off x="367723" y="1760596"/>
            <a:ext cx="4562340" cy="279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r="59231"/>
          <a:stretch>
            <a:fillRect/>
          </a:stretch>
        </p:blipFill>
        <p:spPr bwMode="auto">
          <a:xfrm>
            <a:off x="381144" y="4701829"/>
            <a:ext cx="3689206" cy="132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C:\Users\acorn\Documents\horse-predictor\modeling\c50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0450" y="2129820"/>
            <a:ext cx="4273550" cy="3605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8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randomForest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195" y="2040799"/>
            <a:ext cx="8466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Breiman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and </a:t>
            </a:r>
            <a:r>
              <a:rPr lang="en-US" altLang="ko-KR" sz="24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Culter’s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random forests for </a:t>
            </a:r>
            <a:r>
              <a:rPr lang="en-US" altLang="ko-KR" sz="24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classifiation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and regression</a:t>
            </a:r>
          </a:p>
          <a:p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의사결정나무를 랜덤으로 만들어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나온 결과를 투표방식으로 예측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818" y="4054415"/>
            <a:ext cx="84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주요 코드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t="48793" r="9007" b="30551"/>
          <a:stretch>
            <a:fillRect/>
          </a:stretch>
        </p:blipFill>
        <p:spPr bwMode="auto">
          <a:xfrm>
            <a:off x="413840" y="4587762"/>
            <a:ext cx="8604032" cy="143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48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randomForest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52507"/>
          <a:stretch>
            <a:fillRect/>
          </a:stretch>
        </p:blipFill>
        <p:spPr bwMode="auto">
          <a:xfrm>
            <a:off x="317500" y="2177532"/>
            <a:ext cx="4479732" cy="221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r="58948" b="3231"/>
          <a:stretch>
            <a:fillRect/>
          </a:stretch>
        </p:blipFill>
        <p:spPr bwMode="auto">
          <a:xfrm>
            <a:off x="322594" y="4566343"/>
            <a:ext cx="4131330" cy="141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C:\Users\acorn\Documents\horse-predictor\modeling\rf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38816" y="2267373"/>
            <a:ext cx="4305184" cy="363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8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svmRadial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0195" y="1615117"/>
            <a:ext cx="8466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Support Vector Machine</a:t>
            </a:r>
          </a:p>
          <a:p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두 카테고리 중 어느 하나에 속한 데이터의 집합이 주어졌을 때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주어진 데이터 집합을 바탕으로 하여 새로운 데이터가 어느 카테고리에 속할지 판단하는 비확률적 이진 선형 분류 모델을 이용</a:t>
            </a:r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, 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예측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818" y="4172660"/>
            <a:ext cx="84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주요 코드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t="72936"/>
          <a:stretch>
            <a:fillRect/>
          </a:stretch>
        </p:blipFill>
        <p:spPr bwMode="auto">
          <a:xfrm>
            <a:off x="441434" y="4729659"/>
            <a:ext cx="8623056" cy="171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sz="48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4800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svmRadial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r="50929"/>
          <a:stretch>
            <a:fillRect/>
          </a:stretch>
        </p:blipFill>
        <p:spPr bwMode="auto">
          <a:xfrm>
            <a:off x="320618" y="2079135"/>
            <a:ext cx="4321232" cy="243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t="1248" r="58897"/>
          <a:stretch>
            <a:fillRect/>
          </a:stretch>
        </p:blipFill>
        <p:spPr bwMode="auto">
          <a:xfrm>
            <a:off x="304924" y="4699000"/>
            <a:ext cx="3809876" cy="136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C:\Users\acorn\Documents\horse-predictor\modeling\svm-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4508" y="2438401"/>
            <a:ext cx="4305684" cy="363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예측결과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65" r="71269" b="89849"/>
          <a:stretch>
            <a:fillRect/>
          </a:stretch>
        </p:blipFill>
        <p:spPr bwMode="auto">
          <a:xfrm>
            <a:off x="600459" y="2103602"/>
            <a:ext cx="4244630" cy="56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77598" y="1585946"/>
            <a:ext cx="84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1~3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등 </a:t>
            </a:r>
            <a:r>
              <a:rPr lang="ko-KR" altLang="en-US" sz="24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세팅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661" y="2808773"/>
            <a:ext cx="8466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모델별</a:t>
            </a:r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예측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결과 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모음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12539" r="48623" b="58531"/>
          <a:stretch>
            <a:fillRect/>
          </a:stretch>
        </p:blipFill>
        <p:spPr bwMode="auto">
          <a:xfrm>
            <a:off x="2194559" y="2837317"/>
            <a:ext cx="5532121" cy="84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t="4336" r="56376"/>
          <a:stretch>
            <a:fillRect/>
          </a:stretch>
        </p:blipFill>
        <p:spPr bwMode="auto">
          <a:xfrm>
            <a:off x="2065020" y="3827722"/>
            <a:ext cx="6499860" cy="286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예측결과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43858" b="48976"/>
          <a:stretch>
            <a:fillRect/>
          </a:stretch>
        </p:blipFill>
        <p:spPr bwMode="auto">
          <a:xfrm>
            <a:off x="439913" y="2368506"/>
            <a:ext cx="7797139" cy="21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32818" y="1744696"/>
            <a:ext cx="84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모델 조합에 따른 정확성 도출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t="13010" r="63739"/>
          <a:stretch>
            <a:fillRect/>
          </a:stretch>
        </p:blipFill>
        <p:spPr bwMode="auto">
          <a:xfrm>
            <a:off x="2108836" y="3063240"/>
            <a:ext cx="4589144" cy="300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예측결과</a:t>
            </a:r>
            <a:endParaRPr lang="ko-KR" altLang="en-US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818" y="1744696"/>
            <a:ext cx="8466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Accurate by day / round</a:t>
            </a:r>
            <a:endParaRPr lang="en-US" altLang="ko-KR" sz="2400" b="1" dirty="0" smtClean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pic>
        <p:nvPicPr>
          <p:cNvPr id="8" name="Picture 2" descr="C:\Users\acorn\Documents\horse-predictor\modeling\acByDay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0798" y="2613343"/>
            <a:ext cx="3982870" cy="3360737"/>
          </a:xfrm>
          <a:prstGeom prst="rect">
            <a:avLst/>
          </a:prstGeom>
          <a:noFill/>
        </p:spPr>
      </p:pic>
      <p:pic>
        <p:nvPicPr>
          <p:cNvPr id="9" name="Picture 3" descr="C:\Users\acorn\Documents\horse-predictor\modeling\acByRoun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3238" y="2792413"/>
            <a:ext cx="3815804" cy="32197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="" xmlns:a16="http://schemas.microsoft.com/office/drawing/2014/main" id="{918187EF-B6CE-4401-A031-23FEA0FE5815}"/>
              </a:ext>
            </a:extLst>
          </p:cNvPr>
          <p:cNvSpPr txBox="1">
            <a:spLocks/>
          </p:cNvSpPr>
          <p:nvPr/>
        </p:nvSpPr>
        <p:spPr>
          <a:xfrm>
            <a:off x="457200" y="2819573"/>
            <a:ext cx="8229600" cy="1218854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8887B15D-9851-4026-9E01-54365CE75F46}"/>
              </a:ext>
            </a:extLst>
          </p:cNvPr>
          <p:cNvSpPr/>
          <p:nvPr/>
        </p:nvSpPr>
        <p:spPr bwMode="gray">
          <a:xfrm>
            <a:off x="-1" y="2819573"/>
            <a:ext cx="7672647" cy="1277303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91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="" xmlns:a16="http://schemas.microsoft.com/office/drawing/2014/main" id="{09DB4664-E258-457B-BB49-97559082558C}"/>
              </a:ext>
            </a:extLst>
          </p:cNvPr>
          <p:cNvSpPr txBox="1">
            <a:spLocks/>
          </p:cNvSpPr>
          <p:nvPr/>
        </p:nvSpPr>
        <p:spPr>
          <a:xfrm>
            <a:off x="457200" y="2438746"/>
            <a:ext cx="8229600" cy="1980507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9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E32B719F-C052-49E5-A203-EF3DE8BCCFE5}"/>
              </a:ext>
            </a:extLst>
          </p:cNvPr>
          <p:cNvCxnSpPr/>
          <p:nvPr/>
        </p:nvCxnSpPr>
        <p:spPr>
          <a:xfrm>
            <a:off x="673331" y="3868740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87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057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9DF04F-0102-40C0-9072-98696216C0FF}"/>
              </a:ext>
            </a:extLst>
          </p:cNvPr>
          <p:cNvSpPr txBox="1"/>
          <p:nvPr/>
        </p:nvSpPr>
        <p:spPr>
          <a:xfrm>
            <a:off x="1912638" y="2997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3286C5D-528F-40C8-8F23-B7E84442F77B}"/>
              </a:ext>
            </a:extLst>
          </p:cNvPr>
          <p:cNvSpPr txBox="1"/>
          <p:nvPr/>
        </p:nvSpPr>
        <p:spPr>
          <a:xfrm>
            <a:off x="2662138" y="2637730"/>
            <a:ext cx="596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정부</a:t>
            </a:r>
            <a:r>
              <a:rPr lang="en-US" altLang="ko-KR" b="1" dirty="0" smtClean="0"/>
              <a:t>3.0 </a:t>
            </a:r>
            <a:r>
              <a:rPr lang="ko-KR" altLang="en-US" b="1" dirty="0" smtClean="0"/>
              <a:t>공공데이터 기반으로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 및 활용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기술포트폴리오를 웹으로 구현</a:t>
            </a:r>
            <a:endParaRPr lang="en-US" altLang="ko-KR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5AEFC9B-5CB8-4DF4-87D1-AD08E868D18D}"/>
              </a:ext>
            </a:extLst>
          </p:cNvPr>
          <p:cNvSpPr txBox="1"/>
          <p:nvPr/>
        </p:nvSpPr>
        <p:spPr>
          <a:xfrm>
            <a:off x="2670021" y="4042585"/>
            <a:ext cx="6275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buFont typeface="+mj-lt"/>
              <a:buAutoNum type="arabicPeriod"/>
            </a:pPr>
            <a:endParaRPr lang="en-US" altLang="ko-KR" b="1" dirty="0" smtClean="0"/>
          </a:p>
          <a:p>
            <a:pPr marL="342900" lvl="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공공데이터 </a:t>
            </a:r>
            <a:r>
              <a:rPr lang="en-US" altLang="ko-KR" b="1" dirty="0" smtClean="0"/>
              <a:t>Open API</a:t>
            </a:r>
            <a:r>
              <a:rPr lang="ko-KR" altLang="en-US" b="1" dirty="0" smtClean="0"/>
              <a:t>를 통한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수집 및 가공</a:t>
            </a:r>
            <a:endParaRPr lang="en-US" altLang="ko-KR" b="1" dirty="0" smtClean="0"/>
          </a:p>
          <a:p>
            <a:pPr marL="342900" lvl="0" indent="-342900" latinLnBrk="1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KNN, C5.0, </a:t>
            </a:r>
            <a:r>
              <a:rPr lang="en-US" altLang="ko-KR" b="1" dirty="0" err="1" smtClean="0"/>
              <a:t>RandomForest</a:t>
            </a:r>
            <a:r>
              <a:rPr lang="en-US" altLang="ko-KR" b="1" dirty="0" smtClean="0"/>
              <a:t>, Support Vector Machine </a:t>
            </a:r>
            <a:r>
              <a:rPr lang="ko-KR" altLang="en-US" b="1" dirty="0" smtClean="0"/>
              <a:t>모델링을 통한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분석</a:t>
            </a:r>
            <a:r>
              <a:rPr lang="en-US" altLang="ko-KR" b="1" dirty="0" smtClean="0"/>
              <a:t> </a:t>
            </a:r>
            <a:endParaRPr lang="ko-KR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경마게임을 통한 예측 결과값 제시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806C0487-D87C-4055-B349-9E95984E3C15}"/>
              </a:ext>
            </a:extLst>
          </p:cNvPr>
          <p:cNvSpPr/>
          <p:nvPr/>
        </p:nvSpPr>
        <p:spPr>
          <a:xfrm>
            <a:off x="649103" y="2228599"/>
            <a:ext cx="1764149" cy="1764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목적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C0E8F2D-2BC9-48E4-8CC0-8AEA9A92B84E}"/>
              </a:ext>
            </a:extLst>
          </p:cNvPr>
          <p:cNvSpPr/>
          <p:nvPr/>
        </p:nvSpPr>
        <p:spPr>
          <a:xfrm>
            <a:off x="649103" y="4363178"/>
            <a:ext cx="1764149" cy="17641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범위</a:t>
            </a:r>
          </a:p>
        </p:txBody>
      </p:sp>
    </p:spTree>
    <p:extLst>
      <p:ext uri="{BB962C8B-B14F-4D97-AF65-F5344CB8AC3E}">
        <p14:creationId xmlns="" xmlns:p14="http://schemas.microsoft.com/office/powerpoint/2010/main" val="27879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="" xmlns:a16="http://schemas.microsoft.com/office/drawing/2014/main" id="{A87E3417-DA71-4ACE-A762-A70172988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81286719"/>
              </p:ext>
            </p:extLst>
          </p:nvPr>
        </p:nvGraphicFramePr>
        <p:xfrm>
          <a:off x="550262" y="2489047"/>
          <a:ext cx="8043476" cy="25633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7947">
                  <a:extLst>
                    <a:ext uri="{9D8B030D-6E8A-4147-A177-3AD203B41FA5}">
                      <a16:colId xmlns="" xmlns:a16="http://schemas.microsoft.com/office/drawing/2014/main" val="4102910579"/>
                    </a:ext>
                  </a:extLst>
                </a:gridCol>
                <a:gridCol w="2130678">
                  <a:extLst>
                    <a:ext uri="{9D8B030D-6E8A-4147-A177-3AD203B41FA5}">
                      <a16:colId xmlns="" xmlns:a16="http://schemas.microsoft.com/office/drawing/2014/main" val="1271424377"/>
                    </a:ext>
                  </a:extLst>
                </a:gridCol>
                <a:gridCol w="3904851">
                  <a:extLst>
                    <a:ext uri="{9D8B030D-6E8A-4147-A177-3AD203B41FA5}">
                      <a16:colId xmlns="" xmlns:a16="http://schemas.microsoft.com/office/drawing/2014/main" val="39415060"/>
                    </a:ext>
                  </a:extLst>
                </a:gridCol>
              </a:tblGrid>
              <a:tr h="30903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2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분야</a:t>
                      </a:r>
                    </a:p>
                  </a:txBody>
                  <a:tcPr marL="62865" marR="6286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2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인원</a:t>
                      </a:r>
                    </a:p>
                  </a:txBody>
                  <a:tcPr marL="62865" marR="6286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2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비고</a:t>
                      </a:r>
                    </a:p>
                  </a:txBody>
                  <a:tcPr marL="62865" marR="62865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2410101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김준혁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최동철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김동범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프로젝트 주제 선정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콘텐츠 선정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7674811"/>
                  </a:ext>
                </a:extLst>
              </a:tr>
              <a:tr h="349135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00" dirty="0">
                          <a:effectLst/>
                          <a:latin typeface="+mn-ea"/>
                          <a:ea typeface="+mn-ea"/>
                        </a:rPr>
                        <a:t>VIEW </a:t>
                      </a:r>
                      <a:r>
                        <a:rPr lang="ko-KR" sz="1100" b="1" kern="100" dirty="0">
                          <a:effectLst/>
                          <a:latin typeface="+mn-ea"/>
                          <a:ea typeface="+mn-ea"/>
                        </a:rPr>
                        <a:t>화면 디자인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김준혁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최동철</a:t>
                      </a:r>
                      <a:r>
                        <a:rPr lang="en-US" sz="1100" kern="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+mn-ea"/>
                          <a:ea typeface="+mn-ea"/>
                        </a:rPr>
                        <a:t>김동범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Bootstrap, </a:t>
                      </a:r>
                      <a:r>
                        <a:rPr lang="en-US" sz="1000" kern="100" dirty="0" err="1"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sz="1000" kern="1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000" kern="100" dirty="0">
                          <a:effectLst/>
                          <a:latin typeface="+mn-ea"/>
                          <a:ea typeface="+mn-ea"/>
                        </a:rPr>
                        <a:t>활용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5320613"/>
                  </a:ext>
                </a:extLst>
              </a:tr>
              <a:tr h="648392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kern="100" dirty="0" err="1" smtClean="0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ko-KR" altLang="en-US" sz="1100" b="1" kern="100" dirty="0" smtClean="0">
                          <a:effectLst/>
                          <a:latin typeface="+mn-ea"/>
                          <a:ea typeface="+mn-ea"/>
                        </a:rPr>
                        <a:t> 수집 및 가공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kern="100" dirty="0" smtClean="0">
                          <a:effectLst/>
                          <a:latin typeface="+mn-ea"/>
                          <a:ea typeface="+mn-ea"/>
                        </a:rPr>
                        <a:t>최동철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+mn-ea"/>
                          <a:ea typeface="+mn-ea"/>
                        </a:rPr>
                        <a:t>한국마사회 </a:t>
                      </a:r>
                      <a:r>
                        <a:rPr lang="ko-KR" altLang="en-US" sz="1000" kern="100" dirty="0" err="1" smtClean="0">
                          <a:effectLst/>
                          <a:latin typeface="+mn-ea"/>
                          <a:ea typeface="+mn-ea"/>
                        </a:rPr>
                        <a:t>공공데이터포털에서</a:t>
                      </a:r>
                      <a:r>
                        <a:rPr lang="ko-KR" altLang="en-US" sz="1000" kern="100" dirty="0" smtClean="0">
                          <a:effectLst/>
                          <a:latin typeface="+mn-ea"/>
                          <a:ea typeface="+mn-ea"/>
                        </a:rPr>
                        <a:t> 제공되는 </a:t>
                      </a:r>
                      <a:r>
                        <a:rPr lang="en-US" altLang="ko-KR" sz="1000" kern="100" dirty="0" smtClean="0"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kern="100" dirty="0" smtClean="0">
                          <a:effectLst/>
                          <a:latin typeface="+mn-ea"/>
                          <a:ea typeface="+mn-ea"/>
                        </a:rPr>
                        <a:t>기반으로 </a:t>
                      </a:r>
                      <a:r>
                        <a:rPr lang="ko-KR" altLang="en-US" sz="1000" kern="100" dirty="0" err="1" smtClean="0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ko-KR" altLang="en-US" sz="1000" kern="100" dirty="0" smtClean="0">
                          <a:effectLst/>
                          <a:latin typeface="+mn-ea"/>
                          <a:ea typeface="+mn-ea"/>
                        </a:rPr>
                        <a:t> 수집 및 가공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3165719"/>
                  </a:ext>
                </a:extLst>
              </a:tr>
              <a:tr h="465513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100" b="1" kern="100" dirty="0" err="1" smtClean="0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ko-KR" altLang="en-US" sz="1100" b="1" kern="100" dirty="0" smtClean="0">
                          <a:effectLst/>
                          <a:latin typeface="+mn-ea"/>
                          <a:ea typeface="+mn-ea"/>
                        </a:rPr>
                        <a:t> 분석 및 예측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100" kern="100" dirty="0" smtClean="0">
                          <a:effectLst/>
                          <a:latin typeface="+mn-ea"/>
                          <a:ea typeface="+mn-ea"/>
                        </a:rPr>
                        <a:t>김준혁</a:t>
                      </a:r>
                      <a:r>
                        <a:rPr lang="en-US" altLang="ko-KR" sz="1100" kern="100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100" dirty="0" smtClean="0">
                          <a:effectLst/>
                          <a:latin typeface="+mn-ea"/>
                          <a:ea typeface="+mn-ea"/>
                        </a:rPr>
                        <a:t>김동범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000" kern="100" dirty="0" smtClean="0">
                          <a:effectLst/>
                          <a:latin typeface="+mn-ea"/>
                          <a:ea typeface="+mn-ea"/>
                        </a:rPr>
                        <a:t>변수 생성 및 </a:t>
                      </a:r>
                      <a:r>
                        <a:rPr lang="en-US" altLang="ko-KR" sz="1000" kern="100" dirty="0" smtClean="0">
                          <a:effectLst/>
                          <a:latin typeface="+mn-ea"/>
                          <a:ea typeface="+mn-ea"/>
                        </a:rPr>
                        <a:t>KNN, C5.0, </a:t>
                      </a:r>
                      <a:r>
                        <a:rPr lang="en-US" altLang="ko-KR" sz="1000" kern="100" dirty="0" err="1" smtClean="0">
                          <a:effectLst/>
                          <a:latin typeface="+mn-ea"/>
                          <a:ea typeface="+mn-ea"/>
                        </a:rPr>
                        <a:t>RandomForest</a:t>
                      </a:r>
                      <a:r>
                        <a:rPr lang="en-US" altLang="ko-KR" sz="1000" kern="100" dirty="0" smtClean="0">
                          <a:effectLst/>
                          <a:latin typeface="+mn-ea"/>
                          <a:ea typeface="+mn-ea"/>
                        </a:rPr>
                        <a:t>, SVM</a:t>
                      </a:r>
                      <a:r>
                        <a:rPr lang="ko-KR" altLang="en-US" sz="1000" kern="100" baseline="0" dirty="0" smtClean="0">
                          <a:effectLst/>
                          <a:latin typeface="+mn-ea"/>
                          <a:ea typeface="+mn-ea"/>
                        </a:rPr>
                        <a:t> 모델링을 통한 </a:t>
                      </a:r>
                      <a:r>
                        <a:rPr lang="ko-KR" altLang="en-US" sz="1000" kern="100" baseline="0" dirty="0" err="1" smtClean="0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ko-KR" altLang="en-US" sz="1000" kern="100" baseline="0" dirty="0" smtClean="0">
                          <a:effectLst/>
                          <a:latin typeface="+mn-ea"/>
                          <a:ea typeface="+mn-ea"/>
                        </a:rPr>
                        <a:t> 분석</a:t>
                      </a:r>
                      <a:endParaRPr lang="ko-KR" sz="10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760072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총 인원</a:t>
                      </a: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3 </a:t>
                      </a:r>
                      <a:r>
                        <a:rPr lang="ko-KR" sz="1600" kern="100" dirty="0">
                          <a:effectLst/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ko-KR" sz="16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479077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AC0A42-1859-4E0F-97FD-0CED05DE55A1}"/>
              </a:ext>
            </a:extLst>
          </p:cNvPr>
          <p:cNvSpPr txBox="1"/>
          <p:nvPr/>
        </p:nvSpPr>
        <p:spPr>
          <a:xfrm>
            <a:off x="457200" y="1900697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ko-KR" altLang="en-US" sz="2000" dirty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="" xmlns:p14="http://schemas.microsoft.com/office/powerpoint/2010/main" val="6644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18">
            <a:extLst>
              <a:ext uri="{FF2B5EF4-FFF2-40B4-BE49-F238E27FC236}">
                <a16:creationId xmlns="" xmlns:a16="http://schemas.microsoft.com/office/drawing/2014/main" id="{532431C0-090A-4504-A8AF-D1A2A58B1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056722224"/>
              </p:ext>
            </p:extLst>
          </p:nvPr>
        </p:nvGraphicFramePr>
        <p:xfrm>
          <a:off x="422056" y="1862169"/>
          <a:ext cx="8299888" cy="46961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487">
                  <a:extLst>
                    <a:ext uri="{9D8B030D-6E8A-4147-A177-3AD203B41FA5}">
                      <a16:colId xmlns="" xmlns:a16="http://schemas.microsoft.com/office/drawing/2014/main" val="1238875313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1043239907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1534217181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3790416318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1267013036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2415075042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1572191164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1286477197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517465314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1235221317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60216087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3340117501"/>
                    </a:ext>
                  </a:extLst>
                </a:gridCol>
                <a:gridCol w="340666">
                  <a:extLst>
                    <a:ext uri="{9D8B030D-6E8A-4147-A177-3AD203B41FA5}">
                      <a16:colId xmlns="" xmlns:a16="http://schemas.microsoft.com/office/drawing/2014/main" val="4210267251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1523591689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320501106"/>
                    </a:ext>
                  </a:extLst>
                </a:gridCol>
                <a:gridCol w="340666">
                  <a:extLst>
                    <a:ext uri="{9D8B030D-6E8A-4147-A177-3AD203B41FA5}">
                      <a16:colId xmlns="" xmlns:a16="http://schemas.microsoft.com/office/drawing/2014/main" val="1470814040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2368868459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3740156106"/>
                    </a:ext>
                  </a:extLst>
                </a:gridCol>
                <a:gridCol w="358617">
                  <a:extLst>
                    <a:ext uri="{9D8B030D-6E8A-4147-A177-3AD203B41FA5}">
                      <a16:colId xmlns="" xmlns:a16="http://schemas.microsoft.com/office/drawing/2014/main" val="1472470751"/>
                    </a:ext>
                  </a:extLst>
                </a:gridCol>
                <a:gridCol w="358617">
                  <a:extLst>
                    <a:ext uri="{9D8B030D-6E8A-4147-A177-3AD203B41FA5}">
                      <a16:colId xmlns="" xmlns:a16="http://schemas.microsoft.com/office/drawing/2014/main" val="2030249470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2135416013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292317826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3485945651"/>
                    </a:ext>
                  </a:extLst>
                </a:gridCol>
                <a:gridCol w="351582">
                  <a:extLst>
                    <a:ext uri="{9D8B030D-6E8A-4147-A177-3AD203B41FA5}">
                      <a16:colId xmlns="" xmlns:a16="http://schemas.microsoft.com/office/drawing/2014/main" val="1647615797"/>
                    </a:ext>
                  </a:extLst>
                </a:gridCol>
                <a:gridCol w="327487">
                  <a:extLst>
                    <a:ext uri="{9D8B030D-6E8A-4147-A177-3AD203B41FA5}">
                      <a16:colId xmlns="" xmlns:a16="http://schemas.microsoft.com/office/drawing/2014/main" val="2531769145"/>
                    </a:ext>
                  </a:extLst>
                </a:gridCol>
              </a:tblGrid>
              <a:tr h="317921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ko-KR" altLang="en-US" sz="1600" dirty="0" smtClean="0">
                          <a:solidFill>
                            <a:srgbClr val="FFFFFF"/>
                          </a:solidFill>
                        </a:rPr>
                        <a:t>월</a:t>
                      </a:r>
                      <a:endParaRPr lang="ko-KR" alt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solidFill>
                            <a:srgbClr val="FFFFFF"/>
                          </a:solidFill>
                        </a:rPr>
                        <a:t>9</a:t>
                      </a:r>
                      <a:r>
                        <a:rPr lang="ko-KR" altLang="en-US" sz="1600" dirty="0" smtClean="0">
                          <a:solidFill>
                            <a:srgbClr val="FFFFFF"/>
                          </a:solidFill>
                        </a:rPr>
                        <a:t>월</a:t>
                      </a:r>
                      <a:endParaRPr lang="ko-KR" alt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488583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7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8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~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17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18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19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20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21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22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23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24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25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26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27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28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29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30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31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1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2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3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4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5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6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/>
                        <a:t>7</a:t>
                      </a:r>
                      <a:endParaRPr lang="ko-KR" altLang="en-US" sz="1000" b="1" spc="-1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918584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7017082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508753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rgbClr val="FFFFFF"/>
                          </a:solidFill>
                        </a:rPr>
                        <a:t>설계</a:t>
                      </a: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379368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설계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69997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solidFill>
                            <a:srgbClr val="FFFFFF"/>
                          </a:solidFill>
                        </a:rPr>
                        <a:t>빅데이터</a:t>
                      </a:r>
                      <a:r>
                        <a:rPr lang="ko-KR" altLang="en-US" sz="1200" b="1" dirty="0" smtClean="0">
                          <a:solidFill>
                            <a:srgbClr val="FFFFFF"/>
                          </a:solidFill>
                        </a:rPr>
                        <a:t> 수집 및 가공</a:t>
                      </a: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993875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빅데이터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수집 및 가공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2782022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FFFFFF"/>
                          </a:solidFill>
                        </a:rPr>
                        <a:t>빅데이터</a:t>
                      </a:r>
                      <a:r>
                        <a:rPr lang="ko-KR" altLang="en-US" sz="1200" b="1" dirty="0" smtClean="0">
                          <a:solidFill>
                            <a:srgbClr val="FFFFFF"/>
                          </a:solidFill>
                        </a:rPr>
                        <a:t> 모델링 및 분석</a:t>
                      </a: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703788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rgbClr val="FF0000"/>
                          </a:solidFill>
                        </a:rPr>
                        <a:t>빅데이터</a:t>
                      </a: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</a:rPr>
                        <a:t> 모델링 및 분석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457726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 smtClean="0">
                          <a:solidFill>
                            <a:srgbClr val="FFFFFF"/>
                          </a:solidFill>
                        </a:rPr>
                        <a:t>웹 구현 </a:t>
                      </a:r>
                      <a:r>
                        <a:rPr lang="en-US" altLang="ko-KR" sz="1200" b="1" spc="0" dirty="0" smtClean="0">
                          <a:solidFill>
                            <a:srgbClr val="FFFFFF"/>
                          </a:solidFill>
                        </a:rPr>
                        <a:t>/ </a:t>
                      </a:r>
                      <a:r>
                        <a:rPr lang="ko-KR" altLang="en-US" sz="1200" b="1" spc="0" dirty="0" smtClean="0">
                          <a:solidFill>
                            <a:srgbClr val="FFFFFF"/>
                          </a:solidFill>
                        </a:rPr>
                        <a:t>디버깅</a:t>
                      </a: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8657779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 smtClean="0">
                          <a:solidFill>
                            <a:srgbClr val="FF0000"/>
                          </a:solidFill>
                        </a:rPr>
                        <a:t>웹 구현 </a:t>
                      </a:r>
                      <a:r>
                        <a:rPr lang="en-US" altLang="ko-KR" sz="1200" b="1" spc="0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1200" b="1" spc="0" dirty="0" smtClean="0">
                          <a:solidFill>
                            <a:srgbClr val="FF0000"/>
                          </a:solidFill>
                        </a:rPr>
                        <a:t>디버깅</a:t>
                      </a:r>
                      <a:endParaRPr lang="ko-KR" altLang="en-US" sz="1200" b="1" spc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34885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 txBox="1">
            <a:spLocks/>
          </p:cNvSpPr>
          <p:nvPr/>
        </p:nvSpPr>
        <p:spPr>
          <a:xfrm>
            <a:off x="457200" y="472945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프로젝트 개요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EAC0A42-1859-4E0F-97FD-0CED05DE55A1}"/>
              </a:ext>
            </a:extLst>
          </p:cNvPr>
          <p:cNvSpPr txBox="1"/>
          <p:nvPr/>
        </p:nvSpPr>
        <p:spPr>
          <a:xfrm>
            <a:off x="268008" y="1435600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ko-KR" altLang="en-US" sz="2000" smtClean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스케줄</a:t>
            </a:r>
            <a:endParaRPr lang="ko-KR" altLang="en-US" sz="20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62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="" xmlns:a16="http://schemas.microsoft.com/office/drawing/2014/main" id="{1FD0EFDE-3508-4237-8C6E-1ED639EDA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57189739"/>
              </p:ext>
            </p:extLst>
          </p:nvPr>
        </p:nvGraphicFramePr>
        <p:xfrm>
          <a:off x="614859" y="3807376"/>
          <a:ext cx="7985234" cy="2670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7082">
                  <a:extLst>
                    <a:ext uri="{9D8B030D-6E8A-4147-A177-3AD203B41FA5}">
                      <a16:colId xmlns="" xmlns:a16="http://schemas.microsoft.com/office/drawing/2014/main" val="3376420717"/>
                    </a:ext>
                  </a:extLst>
                </a:gridCol>
                <a:gridCol w="2334882">
                  <a:extLst>
                    <a:ext uri="{9D8B030D-6E8A-4147-A177-3AD203B41FA5}">
                      <a16:colId xmlns="" xmlns:a16="http://schemas.microsoft.com/office/drawing/2014/main" val="1163222403"/>
                    </a:ext>
                  </a:extLst>
                </a:gridCol>
                <a:gridCol w="3963270">
                  <a:extLst>
                    <a:ext uri="{9D8B030D-6E8A-4147-A177-3AD203B41FA5}">
                      <a16:colId xmlns="" xmlns:a16="http://schemas.microsoft.com/office/drawing/2014/main" val="2220027049"/>
                    </a:ext>
                  </a:extLst>
                </a:gridCol>
              </a:tblGrid>
              <a:tr h="445038">
                <a:tc rowSpan="6"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400" kern="100" dirty="0" err="1" smtClean="0">
                          <a:effectLst/>
                          <a:latin typeface="+mn-ea"/>
                          <a:ea typeface="+mn-ea"/>
                        </a:rPr>
                        <a:t>웹페이지</a:t>
                      </a:r>
                      <a:endParaRPr lang="ko-KR" sz="14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400" kern="100" dirty="0" smtClean="0">
                          <a:effectLst/>
                          <a:latin typeface="+mn-ea"/>
                          <a:ea typeface="+mn-ea"/>
                        </a:rPr>
                        <a:t>구현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Program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tool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Eclipse Neon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1171581"/>
                  </a:ext>
                </a:extLst>
              </a:tr>
              <a:tr h="44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Database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419181"/>
                  </a:ext>
                </a:extLst>
              </a:tr>
              <a:tr h="44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Database </a:t>
                      </a: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연동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 err="1">
                          <a:effectLst/>
                          <a:latin typeface="+mn-ea"/>
                          <a:ea typeface="+mn-ea"/>
                        </a:rPr>
                        <a:t>MyBatis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5019000"/>
                  </a:ext>
                </a:extLst>
              </a:tr>
              <a:tr h="44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Web Server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Tomcat 8.5, Tomcat 9.0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8582271"/>
                  </a:ext>
                </a:extLst>
              </a:tr>
              <a:tr h="44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400" kern="100" dirty="0">
                          <a:effectLst/>
                          <a:latin typeface="+mn-ea"/>
                          <a:ea typeface="+mn-ea"/>
                        </a:rPr>
                        <a:t>사용 언어</a:t>
                      </a: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java, spring framework, </a:t>
                      </a:r>
                      <a:r>
                        <a:rPr lang="en-US" sz="1400" kern="100" dirty="0" err="1"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, JSP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122673"/>
                  </a:ext>
                </a:extLst>
              </a:tr>
              <a:tr h="445038">
                <a:tc vMerge="1"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바탕체" panose="02030609000101010101" pitchFamily="17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</a:rPr>
                        <a:t>라이브러리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ko-KR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jQuery, </a:t>
                      </a:r>
                      <a:r>
                        <a:rPr kumimoji="0" lang="en-US" altLang="ko-KR" sz="14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Bootstrap</a:t>
                      </a:r>
                      <a:endParaRPr kumimoji="0" lang="ko-KR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50948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CA8CD1E-70E4-4C59-A44E-0BC7C12C2B4E}"/>
              </a:ext>
            </a:extLst>
          </p:cNvPr>
          <p:cNvSpPr txBox="1"/>
          <p:nvPr/>
        </p:nvSpPr>
        <p:spPr>
          <a:xfrm>
            <a:off x="457200" y="1656324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ko-KR" altLang="en-US" sz="2000" dirty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graphicFrame>
        <p:nvGraphicFramePr>
          <p:cNvPr id="9" name="내용 개체 틀 3">
            <a:extLst>
              <a:ext uri="{FF2B5EF4-FFF2-40B4-BE49-F238E27FC236}">
                <a16:creationId xmlns="" xmlns:a16="http://schemas.microsoft.com/office/drawing/2014/main" id="{1FD0EFDE-3508-4237-8C6E-1ED639EDA6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757189739"/>
              </p:ext>
            </p:extLst>
          </p:nvPr>
        </p:nvGraphicFramePr>
        <p:xfrm>
          <a:off x="609603" y="2201894"/>
          <a:ext cx="7985234" cy="1549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7082">
                  <a:extLst>
                    <a:ext uri="{9D8B030D-6E8A-4147-A177-3AD203B41FA5}">
                      <a16:colId xmlns="" xmlns:a16="http://schemas.microsoft.com/office/drawing/2014/main" val="3376420717"/>
                    </a:ext>
                  </a:extLst>
                </a:gridCol>
                <a:gridCol w="2334882">
                  <a:extLst>
                    <a:ext uri="{9D8B030D-6E8A-4147-A177-3AD203B41FA5}">
                      <a16:colId xmlns="" xmlns:a16="http://schemas.microsoft.com/office/drawing/2014/main" val="1163222403"/>
                    </a:ext>
                  </a:extLst>
                </a:gridCol>
                <a:gridCol w="3963270">
                  <a:extLst>
                    <a:ext uri="{9D8B030D-6E8A-4147-A177-3AD203B41FA5}">
                      <a16:colId xmlns="" xmlns:a16="http://schemas.microsoft.com/office/drawing/2014/main" val="2220027049"/>
                    </a:ext>
                  </a:extLst>
                </a:gridCol>
              </a:tblGrid>
              <a:tr h="214861"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4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구분</a:t>
                      </a: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400" kern="100" spc="600" dirty="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항목</a:t>
                      </a: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sz="1400" kern="100" spc="600"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프로그램</a:t>
                      </a:r>
                    </a:p>
                  </a:txBody>
                  <a:tcPr marL="62865" marR="6286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18254880"/>
                  </a:ext>
                </a:extLst>
              </a:tr>
              <a:tr h="445038">
                <a:tc rowSpan="3"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kern="100" dirty="0" err="1" smtClean="0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endParaRPr lang="en-US" altLang="ko-KR" sz="1400" kern="10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kern="100" dirty="0" smtClean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kern="100" dirty="0" err="1" smtClean="0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ko-KR" altLang="en-US" sz="1400" kern="100" dirty="0" smtClean="0">
                          <a:effectLst/>
                          <a:latin typeface="+mn-ea"/>
                          <a:ea typeface="+mn-ea"/>
                        </a:rPr>
                        <a:t> 수집</a:t>
                      </a:r>
                      <a:r>
                        <a:rPr lang="ko-KR" sz="1400" kern="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tool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 smtClean="0">
                          <a:effectLst/>
                          <a:latin typeface="+mn-ea"/>
                          <a:ea typeface="+mn-ea"/>
                        </a:rPr>
                        <a:t>Excel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1171581"/>
                  </a:ext>
                </a:extLst>
              </a:tr>
              <a:tr h="4450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kern="100" dirty="0" err="1" smtClean="0">
                          <a:effectLst/>
                          <a:latin typeface="+mn-ea"/>
                          <a:ea typeface="+mn-ea"/>
                        </a:rPr>
                        <a:t>빅데이터</a:t>
                      </a:r>
                      <a:r>
                        <a:rPr lang="ko-KR" altLang="en-US" sz="1400" kern="100" dirty="0" smtClean="0">
                          <a:effectLst/>
                          <a:latin typeface="+mn-ea"/>
                          <a:ea typeface="+mn-ea"/>
                        </a:rPr>
                        <a:t> 분석</a:t>
                      </a:r>
                      <a:r>
                        <a:rPr lang="ko-KR" sz="1400" kern="10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tool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Eclipse Neon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419181"/>
                  </a:ext>
                </a:extLst>
              </a:tr>
              <a:tr h="445038">
                <a:tc vMerge="1"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1400" kern="100" dirty="0">
                          <a:effectLst/>
                          <a:latin typeface="+mn-ea"/>
                          <a:ea typeface="+mn-ea"/>
                        </a:rPr>
                        <a:t>라이브러리</a:t>
                      </a:r>
                      <a:endParaRPr lang="ko-KR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l" latinLnBrk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ko-KR" sz="14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KNN, C5.0, </a:t>
                      </a:r>
                      <a:r>
                        <a:rPr kumimoji="0" lang="en-US" altLang="ko-KR" sz="1400" kern="1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RandomForest</a:t>
                      </a:r>
                      <a:r>
                        <a:rPr kumimoji="0" lang="en-US" altLang="ko-KR" sz="14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400" kern="1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svmRadial</a:t>
                      </a:r>
                      <a:endParaRPr kumimoji="0" lang="ko-KR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9199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5650" y="1828800"/>
            <a:ext cx="4820631" cy="4857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BCCB221-A3F5-4674-826E-6E2CDDF5EAFC}"/>
              </a:ext>
            </a:extLst>
          </p:cNvPr>
          <p:cNvSpPr txBox="1"/>
          <p:nvPr/>
        </p:nvSpPr>
        <p:spPr>
          <a:xfrm>
            <a:off x="457200" y="1577494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en-US" altLang="ko-KR" sz="2000" dirty="0" smtClean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Use Case</a:t>
            </a:r>
            <a:endParaRPr lang="ko-KR" altLang="en-US" sz="20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="" xmlns:p14="http://schemas.microsoft.com/office/powerpoint/2010/main" val="16616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3570533"/>
              </p:ext>
            </p:extLst>
          </p:nvPr>
        </p:nvGraphicFramePr>
        <p:xfrm>
          <a:off x="465511" y="1951003"/>
          <a:ext cx="8212976" cy="46131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37494">
                  <a:extLst>
                    <a:ext uri="{9D8B030D-6E8A-4147-A177-3AD203B41FA5}">
                      <a16:colId xmlns="" xmlns:a16="http://schemas.microsoft.com/office/drawing/2014/main" val="2588701263"/>
                    </a:ext>
                  </a:extLst>
                </a:gridCol>
                <a:gridCol w="1399639">
                  <a:extLst>
                    <a:ext uri="{9D8B030D-6E8A-4147-A177-3AD203B41FA5}">
                      <a16:colId xmlns="" xmlns:a16="http://schemas.microsoft.com/office/drawing/2014/main" val="3394725915"/>
                    </a:ext>
                  </a:extLst>
                </a:gridCol>
                <a:gridCol w="4753491">
                  <a:extLst>
                    <a:ext uri="{9D8B030D-6E8A-4147-A177-3AD203B41FA5}">
                      <a16:colId xmlns="" xmlns:a16="http://schemas.microsoft.com/office/drawing/2014/main" val="1610697239"/>
                    </a:ext>
                  </a:extLst>
                </a:gridCol>
                <a:gridCol w="561176">
                  <a:extLst>
                    <a:ext uri="{9D8B030D-6E8A-4147-A177-3AD203B41FA5}">
                      <a16:colId xmlns="" xmlns:a16="http://schemas.microsoft.com/office/drawing/2014/main" val="2729701427"/>
                    </a:ext>
                  </a:extLst>
                </a:gridCol>
                <a:gridCol w="561176">
                  <a:extLst>
                    <a:ext uri="{9D8B030D-6E8A-4147-A177-3AD203B41FA5}">
                      <a16:colId xmlns="" xmlns:a16="http://schemas.microsoft.com/office/drawing/2014/main" val="2098527646"/>
                    </a:ext>
                  </a:extLst>
                </a:gridCol>
              </a:tblGrid>
              <a:tr h="4613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effectLst/>
                        </a:rPr>
                        <a:t>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effectLst/>
                        </a:rPr>
                        <a:t>세부 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effectLst/>
                        </a:rPr>
                        <a:t>요구사항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u="none" strike="noStrike" dirty="0">
                          <a:effectLst/>
                        </a:rPr>
                        <a:t>우선순위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Helvetica Neue"/>
                        </a:rPr>
                        <a:t>진행상황</a:t>
                      </a:r>
                      <a:endParaRPr kumimoji="0" lang="ko-KR" altLang="en-US" sz="9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sym typeface="Helvetica Neue"/>
                      </a:endParaRPr>
                    </a:p>
                  </a:txBody>
                  <a:tcPr marL="47777" marR="47777" marT="47777" marB="47777" anchor="ctr"/>
                </a:tc>
                <a:extLst>
                  <a:ext uri="{0D108BD9-81ED-4DB2-BD59-A6C34878D82A}">
                    <a16:rowId xmlns="" xmlns:a16="http://schemas.microsoft.com/office/drawing/2014/main" val="3732295109"/>
                  </a:ext>
                </a:extLst>
              </a:tr>
              <a:tr h="461314">
                <a:tc row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빅데이터</a:t>
                      </a:r>
                      <a:endParaRPr kumimoji="0" lang="en-US" altLang="ko-KR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endParaRPr kumimoji="0" lang="ko-KR" alt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빅데이터</a:t>
                      </a: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수집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spc="-1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한국마사회에서 제공하는 </a:t>
                      </a:r>
                      <a:r>
                        <a:rPr kumimoji="0" lang="en-US" altLang="ko-KR" sz="1200" u="none" strike="noStrike" kern="1200" spc="-1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  <a:r>
                        <a:rPr kumimoji="0" lang="ko-KR" altLang="en-US" sz="1200" u="none" strike="noStrike" kern="1200" spc="-1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통해 해당 조건에 맞는 </a:t>
                      </a:r>
                      <a:r>
                        <a:rPr kumimoji="0" lang="ko-KR" altLang="en-US" sz="1200" u="none" strike="noStrike" kern="1200" spc="-15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빅데이터</a:t>
                      </a:r>
                      <a:r>
                        <a:rPr kumimoji="0" lang="ko-KR" altLang="en-US" sz="1200" u="none" strike="noStrike" kern="1200" spc="-15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수집</a:t>
                      </a:r>
                      <a:endParaRPr kumimoji="0" lang="ko-KR" altLang="en-US" sz="1200" u="none" strike="noStrike" kern="1200" spc="-1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  <a:tr h="461314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빅데이터</a:t>
                      </a: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가공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엑셀을 이용하여 </a:t>
                      </a:r>
                      <a:r>
                        <a:rPr kumimoji="0" lang="ko-KR" altLang="en-US" sz="140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빅데이터</a:t>
                      </a:r>
                      <a:r>
                        <a:rPr kumimoji="0" lang="ko-KR" altLang="en-US" sz="14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종합 및 가공</a:t>
                      </a:r>
                      <a:endParaRPr kumimoji="0" lang="ko-KR" altLang="en-US" sz="14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  <a:tr h="461314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모델링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KNN, C5.0, </a:t>
                      </a:r>
                      <a:r>
                        <a:rPr kumimoji="0" lang="en-US" altLang="ko-KR" sz="1200" kern="1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RandomForest</a:t>
                      </a:r>
                      <a:r>
                        <a:rPr kumimoji="0" lang="en-US" altLang="ko-KR" sz="1200" kern="1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ko-KR" sz="1200" kern="1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svmRadial</a:t>
                      </a:r>
                      <a:r>
                        <a:rPr kumimoji="0" lang="ko-KR" altLang="en-US" sz="120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을 기반으로한 모델링</a:t>
                      </a:r>
                      <a:endParaRPr kumimoji="0" lang="ko-KR" altLang="en-US" sz="1200" kern="100" dirty="0" smtClean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  <a:tr h="461314">
                <a:tc v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ko-KR" alt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 및 예측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라이브러리 이용</a:t>
                      </a:r>
                      <a:r>
                        <a:rPr kumimoji="0" lang="en-US" altLang="ko-KR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빅데이터</a:t>
                      </a: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분석 및 예측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  <a:tr h="461314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 </a:t>
                      </a:r>
                      <a:r>
                        <a:rPr kumimoji="0" lang="ko-KR" altLang="en-US" sz="14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</a:t>
                      </a:r>
                      <a:endParaRPr kumimoji="0" lang="en-US" altLang="ko-KR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4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폴리오</a:t>
                      </a:r>
                      <a:endParaRPr kumimoji="0" lang="ko-KR" altLang="en-U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u="none" strike="noStrike" kern="1200" dirty="0" smtClean="0">
                          <a:effectLst/>
                        </a:rPr>
                        <a:t>View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빅데이터</a:t>
                      </a: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분석</a:t>
                      </a:r>
                      <a:r>
                        <a:rPr kumimoji="0" lang="en-US" altLang="ko-KR" sz="120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예측 결과를 보여주는 </a:t>
                      </a:r>
                      <a:r>
                        <a:rPr kumimoji="0" lang="en-US" altLang="ko-KR" sz="120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View </a:t>
                      </a:r>
                      <a:r>
                        <a:rPr kumimoji="0" lang="ko-KR" altLang="en-US" sz="120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페이지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smtClean="0">
                          <a:effectLst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214615472"/>
                  </a:ext>
                </a:extLst>
              </a:tr>
              <a:tr h="461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u="none" strike="noStrike" kern="1200" dirty="0" smtClean="0">
                          <a:effectLst/>
                        </a:rPr>
                        <a:t>DB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빅데이터</a:t>
                      </a:r>
                      <a:r>
                        <a:rPr kumimoji="0" lang="ko-KR" altLang="en-US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분석 및 예측 결과 저장 </a:t>
                      </a:r>
                      <a:r>
                        <a:rPr kumimoji="0" lang="en-US" altLang="ko-KR" sz="120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smtClean="0">
                          <a:effectLst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</a:rPr>
                        <a:t>X</a:t>
                      </a:r>
                      <a:endParaRPr lang="en-US" sz="12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2573472511"/>
                  </a:ext>
                </a:extLst>
              </a:tr>
              <a:tr h="461314">
                <a:tc rowSpan="3"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u="none" strike="noStrike" dirty="0" smtClean="0">
                          <a:effectLst/>
                        </a:rPr>
                        <a:t>계정 관리</a:t>
                      </a:r>
                      <a:endParaRPr kumimoji="0" lang="en-US" altLang="ko-KR" sz="14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>
                          <a:effectLst/>
                        </a:rPr>
                        <a:t>회원가입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u="none" strike="noStrike" kern="1200" dirty="0">
                          <a:effectLst/>
                        </a:rPr>
                        <a:t>id/pw</a:t>
                      </a:r>
                      <a:r>
                        <a:rPr kumimoji="0" lang="ko-KR" altLang="en-US" sz="1200" u="none" strike="noStrike" kern="1200" dirty="0">
                          <a:effectLst/>
                        </a:rPr>
                        <a:t>와 개인 정보를 입력하여 </a:t>
                      </a:r>
                      <a:r>
                        <a:rPr kumimoji="0" lang="ko-KR" altLang="en-US" sz="1200" u="none" strike="noStrike" kern="1200" dirty="0" smtClean="0">
                          <a:effectLst/>
                        </a:rPr>
                        <a:t>회원가입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  <a:tr h="461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>
                          <a:effectLst/>
                        </a:rPr>
                        <a:t>로그인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u="none" strike="noStrike" kern="1200" dirty="0">
                          <a:effectLst/>
                        </a:rPr>
                        <a:t>DB</a:t>
                      </a:r>
                      <a:r>
                        <a:rPr kumimoji="0" lang="ko-KR" altLang="en-US" sz="1200" u="none" strike="noStrike" kern="1200" dirty="0">
                          <a:effectLst/>
                        </a:rPr>
                        <a:t>에 등록된 계정을 통해 </a:t>
                      </a:r>
                      <a:r>
                        <a:rPr kumimoji="0" lang="ko-KR" altLang="en-US" sz="1200" u="none" strike="noStrike" kern="1200" dirty="0" smtClean="0">
                          <a:effectLst/>
                        </a:rPr>
                        <a:t>로그인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  <a:tr h="461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>
                          <a:effectLst/>
                        </a:rPr>
                        <a:t>로그아웃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200" u="none" strike="noStrike" kern="1200" dirty="0">
                          <a:effectLst/>
                        </a:rPr>
                        <a:t>접속된 계정을 </a:t>
                      </a:r>
                      <a:r>
                        <a:rPr kumimoji="0" lang="ko-KR" altLang="en-US" sz="1200" u="none" strike="noStrike" kern="1200" dirty="0" smtClean="0">
                          <a:effectLst/>
                        </a:rPr>
                        <a:t>로그아웃</a:t>
                      </a:r>
                      <a:endParaRPr kumimoji="0" lang="ko-KR" altLang="en-US" sz="120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/>
                </a:tc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=""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945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A8CD1E-70E4-4C59-A44E-0BC7C12C2B4E}"/>
              </a:ext>
            </a:extLst>
          </p:cNvPr>
          <p:cNvSpPr txBox="1"/>
          <p:nvPr/>
        </p:nvSpPr>
        <p:spPr>
          <a:xfrm>
            <a:off x="323189" y="1482898"/>
            <a:ext cx="648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HY헤드라인M" panose="02030600000101010101" pitchFamily="18" charset="-127"/>
              <a:buChar char="▶"/>
            </a:pPr>
            <a:r>
              <a:rPr lang="ko-KR" altLang="en-US" sz="2000" dirty="0" smtClean="0">
                <a:solidFill>
                  <a:srgbClr val="562B7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요구사항정의서</a:t>
            </a:r>
            <a:endParaRPr lang="ko-KR" altLang="en-US" sz="2000" dirty="0">
              <a:solidFill>
                <a:srgbClr val="562B7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54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1009</TotalTime>
  <Words>754</Words>
  <Application>Microsoft Office PowerPoint</Application>
  <PresentationFormat>화면 슬라이드 쇼(4:3)</PresentationFormat>
  <Paragraphs>267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도시</vt:lpstr>
      <vt:lpstr>경주마 결과 예측</vt:lpstr>
      <vt:lpstr>목차</vt:lpstr>
      <vt:lpstr>슬라이드 3</vt:lpstr>
      <vt:lpstr>프로젝트 개요</vt:lpstr>
      <vt:lpstr>프로젝트 개요</vt:lpstr>
      <vt:lpstr>슬라이드 6</vt:lpstr>
      <vt:lpstr>프로젝트 개요</vt:lpstr>
      <vt:lpstr>프로젝트 개요</vt:lpstr>
      <vt:lpstr>프로젝트 개요</vt:lpstr>
      <vt:lpstr>프로젝트 개요</vt:lpstr>
      <vt:lpstr>프로젝트 개요</vt:lpstr>
      <vt:lpstr>슬라이드 12</vt:lpstr>
      <vt:lpstr>슬라이드 13</vt:lpstr>
      <vt:lpstr>경마 용어</vt:lpstr>
      <vt:lpstr>경마 용어</vt:lpstr>
      <vt:lpstr>경마 정보</vt:lpstr>
      <vt:lpstr>경마 정보</vt:lpstr>
      <vt:lpstr>변수 설명</vt:lpstr>
      <vt:lpstr>모델링 - KNN</vt:lpstr>
      <vt:lpstr>모델링 - KNN</vt:lpstr>
      <vt:lpstr>모델링 - C5.0</vt:lpstr>
      <vt:lpstr>모델링 – C5.0</vt:lpstr>
      <vt:lpstr>모델링 - randomForest</vt:lpstr>
      <vt:lpstr>모델링 – randomForest</vt:lpstr>
      <vt:lpstr>모델링 - svmRadial</vt:lpstr>
      <vt:lpstr>모델링 – svmRadial</vt:lpstr>
      <vt:lpstr>예측결과</vt:lpstr>
      <vt:lpstr>예측결과</vt:lpstr>
      <vt:lpstr>예측결과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acorn</cp:lastModifiedBy>
  <cp:revision>273</cp:revision>
  <dcterms:created xsi:type="dcterms:W3CDTF">2017-06-25T22:22:06Z</dcterms:created>
  <dcterms:modified xsi:type="dcterms:W3CDTF">2017-08-29T08:44:51Z</dcterms:modified>
</cp:coreProperties>
</file>