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59" r:id="rId5"/>
    <p:sldId id="261" r:id="rId6"/>
    <p:sldId id="298" r:id="rId7"/>
    <p:sldId id="283" r:id="rId8"/>
    <p:sldId id="263" r:id="rId9"/>
    <p:sldId id="290" r:id="rId10"/>
    <p:sldId id="291" r:id="rId11"/>
    <p:sldId id="292" r:id="rId12"/>
    <p:sldId id="294" r:id="rId13"/>
    <p:sldId id="297" r:id="rId14"/>
    <p:sldId id="299" r:id="rId15"/>
    <p:sldId id="270" r:id="rId16"/>
    <p:sldId id="296" r:id="rId17"/>
    <p:sldId id="282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FEFF"/>
    <a:srgbClr val="FFC8C8"/>
    <a:srgbClr val="000000"/>
    <a:srgbClr val="F0FFFF"/>
    <a:srgbClr val="A5C0E6"/>
    <a:srgbClr val="99B9CD"/>
    <a:srgbClr val="FF8200"/>
    <a:srgbClr val="40FECC"/>
    <a:srgbClr val="C3F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25400" cap="flat">
              <a:solidFill>
                <a:srgbClr val="66635E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D6D5CB"/>
              </a:solidFill>
              <a:prstDash val="solid"/>
              <a:miter lim="400000"/>
            </a:ln>
          </a:left>
          <a:right>
            <a:ln w="12700" cap="flat">
              <a:solidFill>
                <a:srgbClr val="D6D5CB"/>
              </a:solidFill>
              <a:prstDash val="solid"/>
              <a:miter lim="400000"/>
            </a:ln>
          </a:right>
          <a:top>
            <a:ln w="12700" cap="flat">
              <a:solidFill>
                <a:srgbClr val="D6D5CB"/>
              </a:solidFill>
              <a:prstDash val="solid"/>
              <a:miter lim="400000"/>
            </a:ln>
          </a:top>
          <a:bottom>
            <a:ln w="12700" cap="flat">
              <a:solidFill>
                <a:srgbClr val="D6D5CB"/>
              </a:solidFill>
              <a:prstDash val="solid"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EADA0"/>
              </a:solidFill>
              <a:prstDash val="solid"/>
              <a:miter lim="400000"/>
            </a:ln>
          </a:left>
          <a:right>
            <a:ln w="12700" cap="flat">
              <a:solidFill>
                <a:srgbClr val="AEADA0"/>
              </a:solidFill>
              <a:prstDash val="solid"/>
              <a:miter lim="400000"/>
            </a:ln>
          </a:right>
          <a:top>
            <a:ln w="12700" cap="flat">
              <a:solidFill>
                <a:srgbClr val="AEADA0"/>
              </a:solidFill>
              <a:prstDash val="solid"/>
              <a:miter lim="400000"/>
            </a:ln>
          </a:top>
          <a:bottom>
            <a:ln w="12700" cap="flat">
              <a:solidFill>
                <a:srgbClr val="AEADA0"/>
              </a:solidFill>
              <a:prstDash val="solid"/>
              <a:miter lim="400000"/>
            </a:ln>
          </a:bottom>
          <a:insideH>
            <a:ln w="12700" cap="flat">
              <a:solidFill>
                <a:srgbClr val="AEADA0"/>
              </a:solidFill>
              <a:prstDash val="solid"/>
              <a:miter lim="400000"/>
            </a:ln>
          </a:insideH>
          <a:insideV>
            <a:ln w="12700" cap="flat">
              <a:solidFill>
                <a:srgbClr val="AEADA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83827D"/>
              </a:solidFill>
              <a:prstDash val="solid"/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flat">
              <a:solidFill>
                <a:srgbClr val="83827D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flat">
              <a:solidFill>
                <a:srgbClr val="83827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83827D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422400" y="5245100"/>
            <a:ext cx="10541000" cy="26289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1422400" y="7861300"/>
            <a:ext cx="10541000" cy="13716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6349999" y="9474200"/>
            <a:ext cx="312015" cy="2998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3장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278468" y="8356600"/>
            <a:ext cx="12459504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pic" sz="quarter" idx="13"/>
          </p:nvPr>
        </p:nvSpPr>
        <p:spPr>
          <a:xfrm>
            <a:off x="8597900" y="4356100"/>
            <a:ext cx="4038600" cy="3911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pic" idx="14"/>
          </p:nvPr>
        </p:nvSpPr>
        <p:spPr>
          <a:xfrm>
            <a:off x="368899" y="368300"/>
            <a:ext cx="8140701" cy="7899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sz="quarter" idx="15"/>
          </p:nvPr>
        </p:nvSpPr>
        <p:spPr>
          <a:xfrm>
            <a:off x="8597900" y="368300"/>
            <a:ext cx="4038600" cy="3911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368300" y="8369300"/>
            <a:ext cx="122682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368300" y="9017000"/>
            <a:ext cx="122682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1장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278468" y="8356600"/>
            <a:ext cx="12459504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pic" idx="13"/>
          </p:nvPr>
        </p:nvSpPr>
        <p:spPr>
          <a:xfrm>
            <a:off x="368899" y="368300"/>
            <a:ext cx="12268201" cy="7899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368300" y="8369300"/>
            <a:ext cx="122682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368300" y="9017000"/>
            <a:ext cx="122682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body" sz="quarter" idx="13"/>
          </p:nvPr>
        </p:nvSpPr>
        <p:spPr>
          <a:xfrm>
            <a:off x="1270000" y="4272761"/>
            <a:ext cx="10464800" cy="6746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r>
              <a:t>“여기에 인용을 입력하십시오.”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4"/>
          </p:nvPr>
        </p:nvSpPr>
        <p:spPr>
          <a:xfrm>
            <a:off x="1270000" y="6362700"/>
            <a:ext cx="10464800" cy="52344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2800" i="1"/>
            </a:lvl1pPr>
          </a:lstStyle>
          <a:p>
            <a:r>
              <a:t>–Johnny Appleseed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평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278468" y="89154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5256995" y="8902700"/>
            <a:ext cx="1" cy="592215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78468" y="71882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3"/>
          </p:nvPr>
        </p:nvSpPr>
        <p:spPr>
          <a:xfrm>
            <a:off x="6359707" y="8769349"/>
            <a:ext cx="1212851" cy="863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이름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quarter" idx="14"/>
          </p:nvPr>
        </p:nvSpPr>
        <p:spPr>
          <a:xfrm>
            <a:off x="339858" y="7200900"/>
            <a:ext cx="935424" cy="3683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프로젝트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sz="quarter" idx="15"/>
          </p:nvPr>
        </p:nvSpPr>
        <p:spPr>
          <a:xfrm>
            <a:off x="339908" y="8915400"/>
            <a:ext cx="579724" cy="3683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날짜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sz="quarter" idx="16"/>
          </p:nvPr>
        </p:nvSpPr>
        <p:spPr>
          <a:xfrm>
            <a:off x="5143195" y="8915400"/>
            <a:ext cx="1102996" cy="3683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클라이언트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sz="quarter" idx="17"/>
          </p:nvPr>
        </p:nvSpPr>
        <p:spPr>
          <a:xfrm>
            <a:off x="1422400" y="8769349"/>
            <a:ext cx="1212850" cy="863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날짜</a:t>
            </a:r>
          </a:p>
        </p:txBody>
      </p:sp>
      <p:sp>
        <p:nvSpPr>
          <p:cNvPr id="30" name="Shape 30"/>
          <p:cNvSpPr>
            <a:spLocks noGrp="1"/>
          </p:cNvSpPr>
          <p:nvPr>
            <p:ph type="pic" idx="18"/>
          </p:nvPr>
        </p:nvSpPr>
        <p:spPr>
          <a:xfrm>
            <a:off x="368300" y="355600"/>
            <a:ext cx="12268200" cy="673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평으로 4장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278468" y="89154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5256995" y="8902700"/>
            <a:ext cx="1" cy="592215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78468" y="71882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3"/>
          </p:nvPr>
        </p:nvSpPr>
        <p:spPr>
          <a:xfrm>
            <a:off x="6359707" y="8769349"/>
            <a:ext cx="1212851" cy="863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이름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sz="quarter" idx="14"/>
          </p:nvPr>
        </p:nvSpPr>
        <p:spPr>
          <a:xfrm>
            <a:off x="339858" y="7200900"/>
            <a:ext cx="935424" cy="3683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프로젝트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sz="quarter" idx="15"/>
          </p:nvPr>
        </p:nvSpPr>
        <p:spPr>
          <a:xfrm>
            <a:off x="339908" y="8915400"/>
            <a:ext cx="579724" cy="3683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날짜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sz="quarter" idx="16"/>
          </p:nvPr>
        </p:nvSpPr>
        <p:spPr>
          <a:xfrm>
            <a:off x="5143195" y="8915400"/>
            <a:ext cx="1102996" cy="3683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클라이언트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7"/>
          </p:nvPr>
        </p:nvSpPr>
        <p:spPr>
          <a:xfrm>
            <a:off x="1419408" y="8769349"/>
            <a:ext cx="1212851" cy="863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날짜</a:t>
            </a:r>
          </a:p>
        </p:txBody>
      </p:sp>
      <p:sp>
        <p:nvSpPr>
          <p:cNvPr id="49" name="Shape 49"/>
          <p:cNvSpPr>
            <a:spLocks noGrp="1"/>
          </p:cNvSpPr>
          <p:nvPr>
            <p:ph type="pic" sz="half" idx="18"/>
          </p:nvPr>
        </p:nvSpPr>
        <p:spPr>
          <a:xfrm>
            <a:off x="368300" y="368300"/>
            <a:ext cx="4851400" cy="673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pic" sz="quarter" idx="19"/>
          </p:nvPr>
        </p:nvSpPr>
        <p:spPr>
          <a:xfrm>
            <a:off x="5295900" y="368300"/>
            <a:ext cx="2413000" cy="3327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sz="quarter" idx="20"/>
          </p:nvPr>
        </p:nvSpPr>
        <p:spPr>
          <a:xfrm>
            <a:off x="5295900" y="3771900"/>
            <a:ext cx="2413000" cy="3327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sz="half" idx="21"/>
          </p:nvPr>
        </p:nvSpPr>
        <p:spPr>
          <a:xfrm>
            <a:off x="7785100" y="368300"/>
            <a:ext cx="4851400" cy="673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- 가운데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423122" y="0"/>
            <a:ext cx="12158556" cy="1419622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3" name="Shape 63"/>
          <p:cNvSpPr/>
          <p:nvPr/>
        </p:nvSpPr>
        <p:spPr>
          <a:xfrm>
            <a:off x="423122" y="1431396"/>
            <a:ext cx="12158557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000">
                <a:solidFill>
                  <a:srgbClr val="7373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6349999" y="9474200"/>
            <a:ext cx="312015" cy="2998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pic" sz="quarter" idx="13"/>
          </p:nvPr>
        </p:nvSpPr>
        <p:spPr>
          <a:xfrm>
            <a:off x="6578600" y="952045"/>
            <a:ext cx="5628324" cy="384855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1041400" y="1295400"/>
            <a:ext cx="5334000" cy="3924300"/>
          </a:xfrm>
          <a:prstGeom prst="rect">
            <a:avLst/>
          </a:prstGeom>
        </p:spPr>
        <p:txBody>
          <a:bodyPr anchor="b"/>
          <a:lstStyle>
            <a:lvl1pPr>
              <a:defRPr sz="65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1041400" y="5207000"/>
            <a:ext cx="5334000" cy="3225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Shape 74"/>
          <p:cNvSpPr>
            <a:spLocks noGrp="1"/>
          </p:cNvSpPr>
          <p:nvPr>
            <p:ph type="pic" sz="quarter" idx="14"/>
          </p:nvPr>
        </p:nvSpPr>
        <p:spPr>
          <a:xfrm>
            <a:off x="6578600" y="4953000"/>
            <a:ext cx="5628324" cy="384855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1041400" y="2768600"/>
            <a:ext cx="10922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pic" sz="quarter" idx="13"/>
          </p:nvPr>
        </p:nvSpPr>
        <p:spPr>
          <a:xfrm>
            <a:off x="7645400" y="2768600"/>
            <a:ext cx="42926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sz="half" idx="1"/>
          </p:nvPr>
        </p:nvSpPr>
        <p:spPr>
          <a:xfrm>
            <a:off x="1041400" y="2768600"/>
            <a:ext cx="5334000" cy="57150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2800"/>
              </a:spcBef>
              <a:buBlip>
                <a:blip r:embed="rId2"/>
              </a:buBlip>
              <a:defRPr sz="3000"/>
            </a:lvl1pPr>
            <a:lvl2pPr marL="762000" indent="-381000">
              <a:spcBef>
                <a:spcPts val="2800"/>
              </a:spcBef>
              <a:buBlip>
                <a:blip r:embed="rId2"/>
              </a:buBlip>
              <a:defRPr sz="3000"/>
            </a:lvl2pPr>
            <a:lvl3pPr marL="1143000" indent="-381000">
              <a:spcBef>
                <a:spcPts val="2800"/>
              </a:spcBef>
              <a:buBlip>
                <a:blip r:embed="rId2"/>
              </a:buBlip>
              <a:defRPr sz="3000"/>
            </a:lvl3pPr>
            <a:lvl4pPr marL="1524000" indent="-381000">
              <a:spcBef>
                <a:spcPts val="2800"/>
              </a:spcBef>
              <a:buBlip>
                <a:blip r:embed="rId2"/>
              </a:buBlip>
              <a:defRPr sz="3000"/>
            </a:lvl4pPr>
            <a:lvl5pPr marL="1905000" indent="-3810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41400" y="1473200"/>
            <a:ext cx="10922000" cy="680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7"/>
              </a:buBlip>
            </a:lvl1pPr>
            <a:lvl2pPr>
              <a:buBlip>
                <a:blip r:embed="rId17"/>
              </a:buBlip>
            </a:lvl2pPr>
            <a:lvl3pPr>
              <a:buBlip>
                <a:blip r:embed="rId17"/>
              </a:buBlip>
            </a:lvl3pPr>
            <a:lvl4pPr>
              <a:buBlip>
                <a:blip r:embed="rId17"/>
              </a:buBlip>
            </a:lvl4pPr>
            <a:lvl5pPr>
              <a:buBlip>
                <a:blip r:embed="rId17"/>
              </a:buBlip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041400" y="254000"/>
            <a:ext cx="10922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352743" y="9474200"/>
            <a:ext cx="312014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400">
                <a:solidFill>
                  <a:srgbClr val="5C88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ctrTitle"/>
          </p:nvPr>
        </p:nvSpPr>
        <p:spPr>
          <a:xfrm>
            <a:off x="266700" y="266700"/>
            <a:ext cx="10541000" cy="2628900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ko-KR" altLang="en-US" dirty="0">
                <a:solidFill>
                  <a:srgbClr val="FFFFFF"/>
                </a:solidFill>
              </a:rPr>
              <a:t>채용 정보 웹 사이트 구현</a:t>
            </a:r>
            <a:endParaRPr dirty="0"/>
          </a:p>
        </p:txBody>
      </p:sp>
      <p:sp>
        <p:nvSpPr>
          <p:cNvPr id="170" name="Shape 170"/>
          <p:cNvSpPr>
            <a:spLocks noGrp="1"/>
          </p:cNvSpPr>
          <p:nvPr>
            <p:ph type="subTitle" sz="quarter" idx="1"/>
          </p:nvPr>
        </p:nvSpPr>
        <p:spPr>
          <a:xfrm>
            <a:off x="279226" y="2979793"/>
            <a:ext cx="12471400" cy="1371600"/>
          </a:xfrm>
          <a:prstGeom prst="rect">
            <a:avLst/>
          </a:prstGeom>
        </p:spPr>
        <p:txBody>
          <a:bodyPr>
            <a:normAutofit/>
          </a:bodyPr>
          <a:lstStyle>
            <a:lvl1pPr algn="r"/>
          </a:lstStyle>
          <a:p>
            <a:pPr algn="l"/>
            <a:r>
              <a:rPr lang="en-US" sz="6000" dirty="0"/>
              <a:t>PENTACORN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71" name="Shape 171"/>
          <p:cNvSpPr/>
          <p:nvPr/>
        </p:nvSpPr>
        <p:spPr>
          <a:xfrm>
            <a:off x="10528762" y="8576471"/>
            <a:ext cx="215443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201</a:t>
            </a:r>
            <a:r>
              <a:rPr lang="en-US" altLang="ko-KR" dirty="0"/>
              <a:t>7</a:t>
            </a:r>
            <a:r>
              <a:rPr dirty="0"/>
              <a:t>.</a:t>
            </a:r>
            <a:r>
              <a:rPr lang="en-US" altLang="ko-KR" dirty="0"/>
              <a:t>6.16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81"/>
          <p:cNvSpPr txBox="1">
            <a:spLocks/>
          </p:cNvSpPr>
          <p:nvPr/>
        </p:nvSpPr>
        <p:spPr>
          <a:xfrm>
            <a:off x="423122" y="384308"/>
            <a:ext cx="12158556" cy="101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6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사항</a:t>
            </a:r>
          </a:p>
        </p:txBody>
      </p:sp>
      <p:sp>
        <p:nvSpPr>
          <p:cNvPr id="4" name="Shape 302"/>
          <p:cNvSpPr/>
          <p:nvPr/>
        </p:nvSpPr>
        <p:spPr>
          <a:xfrm>
            <a:off x="11640278" y="766602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달력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07" y="3394554"/>
            <a:ext cx="11619015" cy="544882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48840" y="2291677"/>
            <a:ext cx="6158349" cy="7200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algun Gothic"/>
                <a:ea typeface="Malgun Gothic"/>
                <a:cs typeface="Malgun Gothic"/>
                <a:sym typeface="Malgun Gothic"/>
              </a:rPr>
              <a:t>접수 시작 및 마감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12250762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81"/>
          <p:cNvSpPr txBox="1">
            <a:spLocks/>
          </p:cNvSpPr>
          <p:nvPr/>
        </p:nvSpPr>
        <p:spPr>
          <a:xfrm>
            <a:off x="423122" y="384308"/>
            <a:ext cx="12158556" cy="101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6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사항</a:t>
            </a:r>
          </a:p>
        </p:txBody>
      </p:sp>
      <p:sp>
        <p:nvSpPr>
          <p:cNvPr id="4" name="Shape 302"/>
          <p:cNvSpPr/>
          <p:nvPr/>
        </p:nvSpPr>
        <p:spPr>
          <a:xfrm>
            <a:off x="8821928" y="766602"/>
            <a:ext cx="383438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13" y="3093929"/>
            <a:ext cx="6188844" cy="39794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707532" y="2409271"/>
            <a:ext cx="3419606" cy="564257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algun Gothic"/>
                <a:ea typeface="Malgun Gothic"/>
                <a:cs typeface="Malgun Gothic"/>
                <a:sym typeface="Malgun Gothic"/>
              </a:rPr>
              <a:t>로그인 화면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186" y="3093929"/>
            <a:ext cx="4646292" cy="589444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222529" y="2409270"/>
            <a:ext cx="3419606" cy="564257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algun Gothic"/>
                <a:ea typeface="Malgun Gothic"/>
                <a:cs typeface="Malgun Gothic"/>
                <a:sym typeface="Malgun Gothic"/>
              </a:rPr>
              <a:t>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233687835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9127182" y="792002"/>
            <a:ext cx="34881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정의서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Shape 181"/>
          <p:cNvSpPr txBox="1">
            <a:spLocks/>
          </p:cNvSpPr>
          <p:nvPr/>
        </p:nvSpPr>
        <p:spPr>
          <a:xfrm>
            <a:off x="423122" y="384308"/>
            <a:ext cx="12158556" cy="101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6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사항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C6A7FEE-99EC-4FF0-9411-994B07F7B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145948"/>
              </p:ext>
            </p:extLst>
          </p:nvPr>
        </p:nvGraphicFramePr>
        <p:xfrm>
          <a:off x="423122" y="2394162"/>
          <a:ext cx="12158556" cy="5710176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387873">
                  <a:extLst>
                    <a:ext uri="{9D8B030D-6E8A-4147-A177-3AD203B41FA5}">
                      <a16:colId xmlns:a16="http://schemas.microsoft.com/office/drawing/2014/main" val="3361426543"/>
                    </a:ext>
                  </a:extLst>
                </a:gridCol>
                <a:gridCol w="2072037">
                  <a:extLst>
                    <a:ext uri="{9D8B030D-6E8A-4147-A177-3AD203B41FA5}">
                      <a16:colId xmlns:a16="http://schemas.microsoft.com/office/drawing/2014/main" val="1995166927"/>
                    </a:ext>
                  </a:extLst>
                </a:gridCol>
                <a:gridCol w="7037106">
                  <a:extLst>
                    <a:ext uri="{9D8B030D-6E8A-4147-A177-3AD203B41FA5}">
                      <a16:colId xmlns:a16="http://schemas.microsoft.com/office/drawing/2014/main" val="786149086"/>
                    </a:ext>
                  </a:extLst>
                </a:gridCol>
                <a:gridCol w="1661540">
                  <a:extLst>
                    <a:ext uri="{9D8B030D-6E8A-4147-A177-3AD203B41FA5}">
                      <a16:colId xmlns:a16="http://schemas.microsoft.com/office/drawing/2014/main" val="2354724562"/>
                    </a:ext>
                  </a:extLst>
                </a:gridCol>
              </a:tblGrid>
              <a:tr h="47584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32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기능</a:t>
                      </a:r>
                      <a:endParaRPr lang="ko-KR" altLang="en-US" sz="32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endParaRPr lang="ko-KR" altLang="en-US" sz="32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</a:t>
                      </a:r>
                      <a:endParaRPr lang="ko-KR" altLang="en-US" sz="32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650123"/>
                  </a:ext>
                </a:extLst>
              </a:tr>
              <a:tr h="475848">
                <a:tc rowSpan="1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계정 관리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회원가입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id/pw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와 개인 정보를 입력하여 회원가입을 한다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11978"/>
                  </a:ext>
                </a:extLst>
              </a:tr>
              <a:tr h="475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로그인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>
                          <a:solidFill>
                            <a:srgbClr val="000000"/>
                          </a:solidFill>
                          <a:effectLst/>
                        </a:rPr>
                        <a:t>DB</a:t>
                      </a:r>
                      <a:r>
                        <a:rPr lang="ko-KR" alt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에 등록된 계정을 통해 로그인 한다</a:t>
                      </a:r>
                      <a:endParaRPr lang="ko-KR" altLang="en-US" sz="3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323926"/>
                  </a:ext>
                </a:extLst>
              </a:tr>
              <a:tr h="475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>
                          <a:solidFill>
                            <a:srgbClr val="000000"/>
                          </a:solidFill>
                          <a:effectLst/>
                        </a:rPr>
                        <a:t>facebook </a:t>
                      </a:r>
                      <a:r>
                        <a:rPr lang="ko-KR" alt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계정을 통해 로그인 한다</a:t>
                      </a:r>
                      <a:endParaRPr lang="ko-KR" altLang="en-US" sz="3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C3F2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044975"/>
                  </a:ext>
                </a:extLst>
              </a:tr>
              <a:tr h="475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ID/PW 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찾기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분실한 </a:t>
                      </a: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id/pw 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정보를 등록된 </a:t>
                      </a: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email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을 통해 전달 받도록 한다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40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592055"/>
                  </a:ext>
                </a:extLst>
              </a:tr>
              <a:tr h="475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로그아웃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접속된 계정을 해제한다</a:t>
                      </a: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126940"/>
                  </a:ext>
                </a:extLst>
              </a:tr>
              <a:tr h="475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회원정보 수정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계정의 회원 정보를 수정한다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556097"/>
                  </a:ext>
                </a:extLst>
              </a:tr>
              <a:tr h="475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관심 채용 정보 </a:t>
                      </a:r>
                      <a:endParaRPr lang="ko-KR" altLang="en-US" sz="3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계정에서 등록한 관심 공고 목록을 불러옴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754701"/>
                  </a:ext>
                </a:extLst>
              </a:tr>
              <a:tr h="475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계정에 등록한 관심 공고를 삭제할 수 있다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960693"/>
                  </a:ext>
                </a:extLst>
              </a:tr>
              <a:tr h="475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지원한 채용 정보 </a:t>
                      </a:r>
                      <a:endParaRPr lang="ko-KR" altLang="en-US" sz="3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계정에서 지원한 관심 공고 목록을 불러옴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54881"/>
                  </a:ext>
                </a:extLst>
              </a:tr>
              <a:tr h="475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문의 하기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문의한 정보를 조회할 수 있음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C3F2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03411"/>
                  </a:ext>
                </a:extLst>
              </a:tr>
              <a:tr h="475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문의한 내역을 삭제할 수 있음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40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150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24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30FA02C-6496-43D9-B3E0-EA8317E84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789977"/>
              </p:ext>
            </p:extLst>
          </p:nvPr>
        </p:nvGraphicFramePr>
        <p:xfrm>
          <a:off x="423122" y="1836454"/>
          <a:ext cx="12158556" cy="733597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387873">
                  <a:extLst>
                    <a:ext uri="{9D8B030D-6E8A-4147-A177-3AD203B41FA5}">
                      <a16:colId xmlns:a16="http://schemas.microsoft.com/office/drawing/2014/main" val="2588701263"/>
                    </a:ext>
                  </a:extLst>
                </a:gridCol>
                <a:gridCol w="2072037">
                  <a:extLst>
                    <a:ext uri="{9D8B030D-6E8A-4147-A177-3AD203B41FA5}">
                      <a16:colId xmlns:a16="http://schemas.microsoft.com/office/drawing/2014/main" val="3394725915"/>
                    </a:ext>
                  </a:extLst>
                </a:gridCol>
                <a:gridCol w="7037106">
                  <a:extLst>
                    <a:ext uri="{9D8B030D-6E8A-4147-A177-3AD203B41FA5}">
                      <a16:colId xmlns:a16="http://schemas.microsoft.com/office/drawing/2014/main" val="1610697239"/>
                    </a:ext>
                  </a:extLst>
                </a:gridCol>
                <a:gridCol w="1661540">
                  <a:extLst>
                    <a:ext uri="{9D8B030D-6E8A-4147-A177-3AD203B41FA5}">
                      <a16:colId xmlns:a16="http://schemas.microsoft.com/office/drawing/2014/main" val="2729701427"/>
                    </a:ext>
                  </a:extLst>
                </a:gridCol>
              </a:tblGrid>
              <a:tr h="47798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기능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95109"/>
                  </a:ext>
                </a:extLst>
              </a:tr>
              <a:tr h="477984">
                <a:tc rowSpan="8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채용 정보 조회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검색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ajax 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비동기식으로 연관 검색어가 표시되도록 한다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5472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filter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를 통해 조회할 데이터의 속성을 변경할 수 있도록 한다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472511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정렬 기능으로 원하는 방식으로 데이터를 정렬할 수 있도록 한다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14790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페이지 변경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페이지를 변경하면서 </a:t>
                      </a: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list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되는 정보를 조회한다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584694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관심기업 등록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원하는 공고를 관심 공고로 </a:t>
                      </a: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bookmark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할 수 있도록 한다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57815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세부 정보 조회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공고에 대한 자세한 내용을 </a:t>
                      </a: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popup 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형식으로 표시한다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266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달력으로 표시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calendar 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형태로 채용공고를 나타낸다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782511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ajax 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비동기식으로 </a:t>
                      </a: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filter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를 하면서 나타나는 데이터를 변경한다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708347"/>
                  </a:ext>
                </a:extLst>
              </a:tr>
              <a:tr h="477984"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이력서 관리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자동 저장기능을 통해 이력서가 저장됨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90863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이력서 사진 등록이 가능함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070763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작성된 이력서를 </a:t>
                      </a: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pdf 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형태로 변환함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40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077337"/>
                  </a:ext>
                </a:extLst>
              </a:tr>
              <a:tr h="477984"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자기소개서 관리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계정에서 등록한 자기소개서 목록을 불러옴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977951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drag&amp;drop</a:t>
                      </a: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방식으로 자기소개서를 등록함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854518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계정에 등록된 자기소개서를 삭제할 수 있다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55464"/>
                  </a:ext>
                </a:extLst>
              </a:tr>
            </a:tbl>
          </a:graphicData>
        </a:graphic>
      </p:graphicFrame>
      <p:sp>
        <p:nvSpPr>
          <p:cNvPr id="4" name="Shape 181">
            <a:extLst>
              <a:ext uri="{FF2B5EF4-FFF2-40B4-BE49-F238E27FC236}">
                <a16:creationId xmlns:a16="http://schemas.microsoft.com/office/drawing/2014/main" id="{AA9C9226-0AAE-4561-A884-AC5340926716}"/>
              </a:ext>
            </a:extLst>
          </p:cNvPr>
          <p:cNvSpPr txBox="1">
            <a:spLocks/>
          </p:cNvSpPr>
          <p:nvPr/>
        </p:nvSpPr>
        <p:spPr>
          <a:xfrm>
            <a:off x="423122" y="384308"/>
            <a:ext cx="12158556" cy="101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6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사항</a:t>
            </a:r>
          </a:p>
        </p:txBody>
      </p:sp>
      <p:sp>
        <p:nvSpPr>
          <p:cNvPr id="5" name="Shape 212">
            <a:extLst>
              <a:ext uri="{FF2B5EF4-FFF2-40B4-BE49-F238E27FC236}">
                <a16:creationId xmlns:a16="http://schemas.microsoft.com/office/drawing/2014/main" id="{F808A79E-3516-4E19-A4F5-A8FF36128B6C}"/>
              </a:ext>
            </a:extLst>
          </p:cNvPr>
          <p:cNvSpPr/>
          <p:nvPr/>
        </p:nvSpPr>
        <p:spPr>
          <a:xfrm>
            <a:off x="9127182" y="792002"/>
            <a:ext cx="34881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정의서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52038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1">
            <a:extLst>
              <a:ext uri="{FF2B5EF4-FFF2-40B4-BE49-F238E27FC236}">
                <a16:creationId xmlns:a16="http://schemas.microsoft.com/office/drawing/2014/main" id="{AA9C9226-0AAE-4561-A884-AC5340926716}"/>
              </a:ext>
            </a:extLst>
          </p:cNvPr>
          <p:cNvSpPr txBox="1">
            <a:spLocks/>
          </p:cNvSpPr>
          <p:nvPr/>
        </p:nvSpPr>
        <p:spPr>
          <a:xfrm>
            <a:off x="423122" y="384308"/>
            <a:ext cx="12158556" cy="101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6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사항</a:t>
            </a:r>
          </a:p>
        </p:txBody>
      </p:sp>
      <p:sp>
        <p:nvSpPr>
          <p:cNvPr id="5" name="Shape 212">
            <a:extLst>
              <a:ext uri="{FF2B5EF4-FFF2-40B4-BE49-F238E27FC236}">
                <a16:creationId xmlns:a16="http://schemas.microsoft.com/office/drawing/2014/main" id="{F808A79E-3516-4E19-A4F5-A8FF36128B6C}"/>
              </a:ext>
            </a:extLst>
          </p:cNvPr>
          <p:cNvSpPr/>
          <p:nvPr/>
        </p:nvSpPr>
        <p:spPr>
          <a:xfrm>
            <a:off x="10129262" y="792002"/>
            <a:ext cx="24109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9A0693-549D-446F-87C1-2351E7DF3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032" y="1648203"/>
            <a:ext cx="5544737" cy="752084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41560958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3200"/>
              </a:spcBef>
              <a:defRPr sz="7000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  <a:b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일정</a:t>
            </a:r>
            <a:endParaRPr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7" name="Shape 2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Picture 2" descr="276730335485982E0FA519 (449×337)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3" t="3699" r="22718" b="5197"/>
          <a:stretch/>
        </p:blipFill>
        <p:spPr bwMode="auto">
          <a:xfrm>
            <a:off x="6375400" y="992406"/>
            <a:ext cx="5831524" cy="761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81"/>
          <p:cNvSpPr txBox="1">
            <a:spLocks/>
          </p:cNvSpPr>
          <p:nvPr/>
        </p:nvSpPr>
        <p:spPr>
          <a:xfrm>
            <a:off x="423122" y="429553"/>
            <a:ext cx="12158556" cy="101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6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</a:p>
        </p:txBody>
      </p:sp>
      <p:sp>
        <p:nvSpPr>
          <p:cNvPr id="10" name="Shape 333"/>
          <p:cNvSpPr/>
          <p:nvPr/>
        </p:nvSpPr>
        <p:spPr>
          <a:xfrm>
            <a:off x="11531972" y="792002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내용 개체 틀 18">
            <a:extLst>
              <a:ext uri="{FF2B5EF4-FFF2-40B4-BE49-F238E27FC236}">
                <a16:creationId xmlns:a16="http://schemas.microsoft.com/office/drawing/2014/main" id="{1567673C-D3CE-4B6D-AE89-02D93EB33C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756949"/>
              </p:ext>
            </p:extLst>
          </p:nvPr>
        </p:nvGraphicFramePr>
        <p:xfrm>
          <a:off x="399348" y="1653435"/>
          <a:ext cx="12269260" cy="666884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86342">
                  <a:extLst>
                    <a:ext uri="{9D8B030D-6E8A-4147-A177-3AD203B41FA5}">
                      <a16:colId xmlns:a16="http://schemas.microsoft.com/office/drawing/2014/main" val="1238875313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1043239907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1534217181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3790416318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1267013036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2415075042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1572191164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1286477197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517465314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1235221317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60216087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3340117501"/>
                    </a:ext>
                  </a:extLst>
                </a:gridCol>
                <a:gridCol w="505914">
                  <a:extLst>
                    <a:ext uri="{9D8B030D-6E8A-4147-A177-3AD203B41FA5}">
                      <a16:colId xmlns:a16="http://schemas.microsoft.com/office/drawing/2014/main" val="4210267251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1523591689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320501106"/>
                    </a:ext>
                  </a:extLst>
                </a:gridCol>
                <a:gridCol w="505914">
                  <a:extLst>
                    <a:ext uri="{9D8B030D-6E8A-4147-A177-3AD203B41FA5}">
                      <a16:colId xmlns:a16="http://schemas.microsoft.com/office/drawing/2014/main" val="1470814040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2368868459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3740156106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147247075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1121377858"/>
                    </a:ext>
                  </a:extLst>
                </a:gridCol>
                <a:gridCol w="405285">
                  <a:extLst>
                    <a:ext uri="{9D8B030D-6E8A-4147-A177-3AD203B41FA5}">
                      <a16:colId xmlns:a16="http://schemas.microsoft.com/office/drawing/2014/main" val="2030249470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2135416013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292317826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3485945651"/>
                    </a:ext>
                  </a:extLst>
                </a:gridCol>
                <a:gridCol w="522125">
                  <a:extLst>
                    <a:ext uri="{9D8B030D-6E8A-4147-A177-3AD203B41FA5}">
                      <a16:colId xmlns:a16="http://schemas.microsoft.com/office/drawing/2014/main" val="1647615797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2531769145"/>
                    </a:ext>
                  </a:extLst>
                </a:gridCol>
              </a:tblGrid>
              <a:tr h="606259">
                <a:tc gridSpan="23"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>
                          <a:solidFill>
                            <a:srgbClr val="FFFFFF"/>
                          </a:solidFill>
                        </a:rPr>
                        <a:t>6</a:t>
                      </a:r>
                      <a:r>
                        <a:rPr lang="ko-KR" altLang="en-US" sz="2400" dirty="0">
                          <a:solidFill>
                            <a:srgbClr val="FFFFFF"/>
                          </a:solidFill>
                        </a:rPr>
                        <a:t>월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>
                          <a:solidFill>
                            <a:srgbClr val="FFFFFF"/>
                          </a:solidFill>
                        </a:rPr>
                        <a:t>7</a:t>
                      </a:r>
                      <a:r>
                        <a:rPr lang="ko-KR" altLang="en-US" sz="2400" dirty="0">
                          <a:solidFill>
                            <a:srgbClr val="FFFFFF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88583"/>
                  </a:ext>
                </a:extLst>
              </a:tr>
              <a:tr h="606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5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6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7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8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9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12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13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14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15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16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19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20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21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23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26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27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28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29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30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4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5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6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185845"/>
                  </a:ext>
                </a:extLst>
              </a:tr>
              <a:tr h="606259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rgbClr val="FFFFFF"/>
                          </a:solidFill>
                        </a:rPr>
                        <a:t>기획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170825"/>
                  </a:ext>
                </a:extLst>
              </a:tr>
              <a:tr h="606259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rgbClr val="FF0000"/>
                          </a:solidFill>
                        </a:rPr>
                        <a:t>기획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087536"/>
                  </a:ext>
                </a:extLst>
              </a:tr>
              <a:tr h="60625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rgbClr val="FFFFFF"/>
                          </a:solidFill>
                        </a:rPr>
                        <a:t>자료조사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93681"/>
                  </a:ext>
                </a:extLst>
              </a:tr>
              <a:tr h="60625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rgbClr val="FF0000"/>
                          </a:solidFill>
                        </a:rPr>
                        <a:t>자료조사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999737"/>
                  </a:ext>
                </a:extLst>
              </a:tr>
              <a:tr h="60625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rgbClr val="FFFFFF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387537"/>
                  </a:ext>
                </a:extLst>
              </a:tr>
              <a:tr h="60625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rgbClr val="FF0000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820225"/>
                  </a:ext>
                </a:extLst>
              </a:tr>
              <a:tr h="60625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14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rgbClr val="FFFFFF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037888"/>
                  </a:ext>
                </a:extLst>
              </a:tr>
              <a:tr h="60625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rgbClr val="FF0000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558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577265"/>
                  </a:ext>
                </a:extLst>
              </a:tr>
              <a:tr h="60625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558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spc="0" dirty="0">
                          <a:solidFill>
                            <a:srgbClr val="FFFFFF"/>
                          </a:solidFill>
                        </a:rPr>
                        <a:t>디버깅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657779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B814066B-5235-4378-981B-CC75DD72A61A}"/>
              </a:ext>
            </a:extLst>
          </p:cNvPr>
          <p:cNvGrpSpPr/>
          <p:nvPr/>
        </p:nvGrpSpPr>
        <p:grpSpPr>
          <a:xfrm>
            <a:off x="2443117" y="8616434"/>
            <a:ext cx="8118566" cy="656590"/>
            <a:chOff x="2834207" y="8290758"/>
            <a:chExt cx="8118566" cy="65659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AB4E4C7-0432-496E-9E1C-859EEAC5824E}"/>
                </a:ext>
              </a:extLst>
            </p:cNvPr>
            <p:cNvSpPr/>
            <p:nvPr/>
          </p:nvSpPr>
          <p:spPr>
            <a:xfrm>
              <a:off x="2834207" y="8396616"/>
              <a:ext cx="1563983" cy="444875"/>
            </a:xfrm>
            <a:prstGeom prst="rect">
              <a:avLst/>
            </a:pr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4D1DA92-4C36-4DE4-9EE7-E0D78320E09F}"/>
                </a:ext>
              </a:extLst>
            </p:cNvPr>
            <p:cNvSpPr/>
            <p:nvPr/>
          </p:nvSpPr>
          <p:spPr>
            <a:xfrm>
              <a:off x="6853843" y="8400794"/>
              <a:ext cx="1563982" cy="444875"/>
            </a:xfrm>
            <a:prstGeom prst="rect">
              <a:avLst/>
            </a:prstGeom>
            <a:solidFill>
              <a:srgbClr val="FFC8C8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BC53B1-6370-40D4-B4CD-594E8326F2A6}"/>
                </a:ext>
              </a:extLst>
            </p:cNvPr>
            <p:cNvSpPr txBox="1"/>
            <p:nvPr/>
          </p:nvSpPr>
          <p:spPr>
            <a:xfrm>
              <a:off x="4559474" y="8290758"/>
              <a:ext cx="1295226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3600" b="0" i="0" u="none" strike="noStrike" cap="none" spc="0" normalizeH="0" baseline="0">
                  <a:ln>
                    <a:noFill/>
                  </a:ln>
                  <a:solidFill>
                    <a:srgbClr val="A5C0E6"/>
                  </a:solidFill>
                  <a:effectLst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sym typeface="Helvetica Neue Bold Condensed"/>
                </a:rPr>
                <a:t>: </a:t>
              </a:r>
              <a:r>
                <a:rPr kumimoji="0" lang="ko-KR" altLang="en-US" sz="3600" b="0" i="0" u="none" strike="noStrike" cap="none" spc="0" normalizeH="0" baseline="0" dirty="0">
                  <a:ln>
                    <a:noFill/>
                  </a:ln>
                  <a:solidFill>
                    <a:srgbClr val="A5C0E6"/>
                  </a:solidFill>
                  <a:effectLst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sym typeface="Helvetica Neue Bold Condensed"/>
                </a:rPr>
                <a:t>계획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E06C83-25A3-449E-85D8-0509F4834DE2}"/>
                </a:ext>
              </a:extLst>
            </p:cNvPr>
            <p:cNvSpPr txBox="1"/>
            <p:nvPr/>
          </p:nvSpPr>
          <p:spPr>
            <a:xfrm>
              <a:off x="8580329" y="8290758"/>
              <a:ext cx="2372444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3600" b="0" i="0" u="none" strike="noStrike" cap="none" spc="0" normalizeH="0" baseline="0" dirty="0">
                  <a:ln>
                    <a:noFill/>
                  </a:ln>
                  <a:solidFill>
                    <a:srgbClr val="A5C0E6"/>
                  </a:solidFill>
                  <a:effectLst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sym typeface="Helvetica Neue Bold Condensed"/>
                </a:rPr>
                <a:t>: </a:t>
              </a:r>
              <a:r>
                <a:rPr kumimoji="0" lang="ko-KR" altLang="en-US" sz="3600" b="0" i="0" u="none" strike="noStrike" cap="none" spc="0" normalizeH="0" baseline="0" dirty="0">
                  <a:ln>
                    <a:noFill/>
                  </a:ln>
                  <a:solidFill>
                    <a:srgbClr val="A5C0E6"/>
                  </a:solidFill>
                  <a:effectLst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sym typeface="Helvetica Neue Bold Condensed"/>
                </a:rPr>
                <a:t>실제 진행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82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"/>
          </p:nvPr>
        </p:nvSpPr>
        <p:spPr>
          <a:xfrm>
            <a:off x="1342887" y="4269961"/>
            <a:ext cx="10541000" cy="1371600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6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6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793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목차</a:t>
            </a:r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body" idx="4294967295"/>
          </p:nvPr>
        </p:nvSpPr>
        <p:spPr>
          <a:xfrm>
            <a:off x="423122" y="2019300"/>
            <a:ext cx="12158556" cy="723989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444500" indent="-444500">
              <a:buBlip>
                <a:blip r:embed="rId2"/>
              </a:buBlip>
              <a:defRPr sz="6000">
                <a:solidFill>
                  <a:srgbClr val="FFFFFF"/>
                </a:solidFill>
              </a:defRPr>
            </a:pPr>
            <a:r>
              <a:rPr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lang="en-US" altLang="ko-KR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44500" indent="-444500">
              <a:buBlip>
                <a:blip r:embed="rId2"/>
              </a:buBlip>
              <a:defRPr sz="6000">
                <a:solidFill>
                  <a:srgbClr val="FFFFFF"/>
                </a:solidFill>
              </a:defRPr>
            </a:pPr>
            <a:endParaRPr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44500" indent="-444500">
              <a:buBlip>
                <a:blip r:embed="rId2"/>
              </a:buBlip>
              <a:defRPr sz="6000">
                <a:solidFill>
                  <a:srgbClr val="FFFFFF"/>
                </a:solidFill>
              </a:defRPr>
            </a:pP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요구 사항</a:t>
            </a:r>
            <a:endParaRPr lang="en-US" altLang="ko-KR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44500" indent="-444500">
              <a:buBlip>
                <a:blip r:embed="rId2"/>
              </a:buBlip>
              <a:defRPr sz="6000">
                <a:solidFill>
                  <a:srgbClr val="FFFFFF"/>
                </a:solidFill>
              </a:defRPr>
            </a:pPr>
            <a:endParaRPr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Blip>
                <a:blip r:embed="rId2"/>
              </a:buBlip>
              <a:defRPr sz="6000">
                <a:solidFill>
                  <a:srgbClr val="FFFFFF"/>
                </a:solidFill>
              </a:defRPr>
            </a:pP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분담</a:t>
            </a:r>
            <a:endParaRPr lang="en-US" altLang="ko-KR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44500" indent="-444500">
              <a:buBlip>
                <a:blip r:embed="rId2"/>
              </a:buBlip>
              <a:defRPr sz="6000">
                <a:solidFill>
                  <a:srgbClr val="FFFFFF"/>
                </a:solidFill>
              </a:defRPr>
            </a:pPr>
            <a:endParaRPr lang="en-US" altLang="ko-KR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Blip>
                <a:blip r:embed="rId2"/>
              </a:buBlip>
              <a:defRPr sz="6000">
                <a:solidFill>
                  <a:srgbClr val="FFFFFF"/>
                </a:solidFill>
              </a:defRPr>
            </a:pP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일정</a:t>
            </a:r>
            <a:endParaRPr lang="en-US" altLang="ko-KR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3200"/>
              </a:spcBef>
              <a:defRPr sz="7000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주제 선정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역할 분담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30" name="Picture 6" descr="http://wktvusa.com/wp-content/uploads/2013/11/iStock_000016785771_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679146"/>
            <a:ext cx="5975263" cy="839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423122" y="384308"/>
            <a:ext cx="12158556" cy="1019039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spcBef>
                <a:spcPts val="3200"/>
              </a:spcBef>
              <a:defRPr sz="7000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Shape 191"/>
          <p:cNvSpPr/>
          <p:nvPr/>
        </p:nvSpPr>
        <p:spPr>
          <a:xfrm>
            <a:off x="10551990" y="779302"/>
            <a:ext cx="210314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주제 선정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490608" y="3729287"/>
            <a:ext cx="3547627" cy="3547627"/>
            <a:chOff x="1212262" y="3354158"/>
            <a:chExt cx="3547627" cy="354762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262" y="3354158"/>
              <a:ext cx="3547627" cy="354762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447456" y="5427415"/>
              <a:ext cx="1077238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3600" b="0" i="0" u="none" strike="noStrike" cap="none" spc="0" normalizeH="0" baseline="0" dirty="0">
                  <a:ln>
                    <a:noFill/>
                  </a:ln>
                  <a:solidFill>
                    <a:srgbClr val="558AAB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Bold Condensed"/>
                </a:rPr>
                <a:t>취업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966565" y="3729287"/>
            <a:ext cx="3547627" cy="3547627"/>
            <a:chOff x="8176733" y="3354158"/>
            <a:chExt cx="3547627" cy="354762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733" y="3354158"/>
              <a:ext cx="3547627" cy="354762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963430" y="5427415"/>
              <a:ext cx="1974232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프로젝트</a:t>
              </a:r>
              <a:endPara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558AAB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3" y="2438452"/>
            <a:ext cx="5856561" cy="585656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29" y="2438451"/>
            <a:ext cx="5856561" cy="58565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81"/>
          <p:cNvSpPr>
            <a:spLocks noGrp="1"/>
          </p:cNvSpPr>
          <p:nvPr>
            <p:ph type="title"/>
          </p:nvPr>
        </p:nvSpPr>
        <p:spPr>
          <a:xfrm>
            <a:off x="423122" y="384308"/>
            <a:ext cx="12158556" cy="1019039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spcBef>
                <a:spcPts val="3200"/>
              </a:spcBef>
              <a:defRPr sz="7000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Shape 191"/>
          <p:cNvSpPr/>
          <p:nvPr/>
        </p:nvSpPr>
        <p:spPr>
          <a:xfrm>
            <a:off x="9600014" y="779302"/>
            <a:ext cx="302647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0" name="Picture 2" descr="http://cphoto.asiae.co.kr/listimglink/6/2012032009065718154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41" y="1935074"/>
            <a:ext cx="4800231" cy="13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XA7ZZnR9vkWGad1VqhJ3iJKwRICkC3OB4fwmoiwNKqaLK3cwpdyoWmnAlbcHN9EgTM (512×512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53" b="38014"/>
          <a:stretch/>
        </p:blipFill>
        <p:spPr bwMode="auto">
          <a:xfrm>
            <a:off x="7381863" y="2585287"/>
            <a:ext cx="3731386" cy="123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mxEBeDY.jpg (400×400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26" b="38309"/>
          <a:stretch/>
        </p:blipFill>
        <p:spPr bwMode="auto">
          <a:xfrm>
            <a:off x="2393504" y="4283900"/>
            <a:ext cx="4421340" cy="107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아래쪽 6"/>
          <p:cNvSpPr/>
          <p:nvPr/>
        </p:nvSpPr>
        <p:spPr>
          <a:xfrm>
            <a:off x="4084876" y="5656258"/>
            <a:ext cx="4835047" cy="1691014"/>
          </a:xfrm>
          <a:prstGeom prst="downArrow">
            <a:avLst/>
          </a:prstGeom>
          <a:blipFill rotWithShape="1">
            <a:blip r:embed="rId5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800980" y="7642391"/>
            <a:ext cx="11402838" cy="1260000"/>
          </a:xfrm>
          <a:prstGeom prst="roundRect">
            <a:avLst>
              <a:gd name="adj" fmla="val 26209"/>
            </a:avLst>
          </a:prstGeom>
          <a:blipFill rotWithShape="1">
            <a:blip r:embed="rId5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cene3d>
            <a:camera prst="orthographicFront"/>
            <a:lightRig rig="threePt" dir="t"/>
          </a:scene3d>
          <a:sp3d>
            <a:bevelT w="127000" h="190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  <a:sym typeface="Malgun Gothic"/>
              </a:rPr>
              <a:t>채용 정보를 확인할 수 있는 웹 사이트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81"/>
          <p:cNvSpPr txBox="1">
            <a:spLocks/>
          </p:cNvSpPr>
          <p:nvPr/>
        </p:nvSpPr>
        <p:spPr>
          <a:xfrm>
            <a:off x="423122" y="429553"/>
            <a:ext cx="12158556" cy="101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6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분담</a:t>
            </a:r>
          </a:p>
        </p:txBody>
      </p:sp>
      <p:sp>
        <p:nvSpPr>
          <p:cNvPr id="10" name="Shape 333"/>
          <p:cNvSpPr/>
          <p:nvPr/>
        </p:nvSpPr>
        <p:spPr>
          <a:xfrm>
            <a:off x="10504840" y="792002"/>
            <a:ext cx="210314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역할 분담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BA52E58-9F68-48FE-96E7-36B84771C6D1}"/>
              </a:ext>
            </a:extLst>
          </p:cNvPr>
          <p:cNvGrpSpPr/>
          <p:nvPr/>
        </p:nvGrpSpPr>
        <p:grpSpPr>
          <a:xfrm>
            <a:off x="423122" y="2000213"/>
            <a:ext cx="12134772" cy="7180519"/>
            <a:chOff x="435015" y="2000213"/>
            <a:chExt cx="12146663" cy="7180519"/>
          </a:xfrm>
          <a:effectLst>
            <a:outerShdw blurRad="50800" dist="38100" dir="2700000" algn="tl" rotWithShape="0">
              <a:schemeClr val="tx1">
                <a:lumMod val="40000"/>
                <a:lumOff val="60000"/>
                <a:alpha val="40000"/>
              </a:schemeClr>
            </a:outerShdw>
          </a:effectLst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4454066-0C2F-4362-BD58-1FC481DDDF0D}"/>
                </a:ext>
              </a:extLst>
            </p:cNvPr>
            <p:cNvGrpSpPr/>
            <p:nvPr/>
          </p:nvGrpSpPr>
          <p:grpSpPr>
            <a:xfrm>
              <a:off x="435015" y="2000213"/>
              <a:ext cx="9798750" cy="1933200"/>
              <a:chOff x="435014" y="2000213"/>
              <a:chExt cx="9798750" cy="1933200"/>
            </a:xfrm>
          </p:grpSpPr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18B9525C-4F49-4D4B-AB76-AEC19BB83BCE}"/>
                  </a:ext>
                </a:extLst>
              </p:cNvPr>
              <p:cNvSpPr/>
              <p:nvPr/>
            </p:nvSpPr>
            <p:spPr>
              <a:xfrm>
                <a:off x="435014" y="2295413"/>
                <a:ext cx="9798750" cy="1638000"/>
              </a:xfrm>
              <a:custGeom>
                <a:avLst/>
                <a:gdLst>
                  <a:gd name="connsiteX0" fmla="*/ 0 w 9798750"/>
                  <a:gd name="connsiteY0" fmla="*/ 0 h 1638000"/>
                  <a:gd name="connsiteX1" fmla="*/ 9798750 w 9798750"/>
                  <a:gd name="connsiteY1" fmla="*/ 0 h 1638000"/>
                  <a:gd name="connsiteX2" fmla="*/ 9798750 w 9798750"/>
                  <a:gd name="connsiteY2" fmla="*/ 1638000 h 1638000"/>
                  <a:gd name="connsiteX3" fmla="*/ 0 w 9798750"/>
                  <a:gd name="connsiteY3" fmla="*/ 1638000 h 1638000"/>
                  <a:gd name="connsiteX4" fmla="*/ 0 w 9798750"/>
                  <a:gd name="connsiteY4" fmla="*/ 0 h 163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98750" h="1638000">
                    <a:moveTo>
                      <a:pt x="0" y="0"/>
                    </a:moveTo>
                    <a:lnTo>
                      <a:pt x="9798750" y="0"/>
                    </a:lnTo>
                    <a:lnTo>
                      <a:pt x="9798750" y="1638000"/>
                    </a:lnTo>
                    <a:lnTo>
                      <a:pt x="0" y="1638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0492" tIns="416560" rIns="760492" bIns="170688" numCol="1" spcCol="1270" anchor="t" anchorCtr="0">
                <a:noAutofit/>
              </a:bodyPr>
              <a:lstStyle/>
              <a:p>
                <a:pPr marL="228600" lvl="1" indent="-228600" algn="l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sz="2400" kern="12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메인 페이지</a:t>
                </a:r>
              </a:p>
              <a:p>
                <a:pPr marL="228600" lvl="1" indent="-228600" algn="l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검색 </a:t>
                </a:r>
                <a:r>
                  <a:rPr lang="en-US" altLang="ko-KR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Bar</a:t>
                </a:r>
                <a:endParaRPr lang="ko-KR" altLang="en-US" sz="2400" kern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DE501BA4-DBD4-4372-8C6D-AB3445CB99A2}"/>
                  </a:ext>
                </a:extLst>
              </p:cNvPr>
              <p:cNvSpPr/>
              <p:nvPr/>
            </p:nvSpPr>
            <p:spPr>
              <a:xfrm>
                <a:off x="924951" y="2000213"/>
                <a:ext cx="2564352" cy="590400"/>
              </a:xfrm>
              <a:custGeom>
                <a:avLst/>
                <a:gdLst>
                  <a:gd name="connsiteX0" fmla="*/ 0 w 2564352"/>
                  <a:gd name="connsiteY0" fmla="*/ 98402 h 590400"/>
                  <a:gd name="connsiteX1" fmla="*/ 98402 w 2564352"/>
                  <a:gd name="connsiteY1" fmla="*/ 0 h 590400"/>
                  <a:gd name="connsiteX2" fmla="*/ 2465950 w 2564352"/>
                  <a:gd name="connsiteY2" fmla="*/ 0 h 590400"/>
                  <a:gd name="connsiteX3" fmla="*/ 2564352 w 2564352"/>
                  <a:gd name="connsiteY3" fmla="*/ 98402 h 590400"/>
                  <a:gd name="connsiteX4" fmla="*/ 2564352 w 2564352"/>
                  <a:gd name="connsiteY4" fmla="*/ 491998 h 590400"/>
                  <a:gd name="connsiteX5" fmla="*/ 2465950 w 2564352"/>
                  <a:gd name="connsiteY5" fmla="*/ 590400 h 590400"/>
                  <a:gd name="connsiteX6" fmla="*/ 98402 w 2564352"/>
                  <a:gd name="connsiteY6" fmla="*/ 590400 h 590400"/>
                  <a:gd name="connsiteX7" fmla="*/ 0 w 2564352"/>
                  <a:gd name="connsiteY7" fmla="*/ 491998 h 590400"/>
                  <a:gd name="connsiteX8" fmla="*/ 0 w 2564352"/>
                  <a:gd name="connsiteY8" fmla="*/ 98402 h 59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4352" h="590400">
                    <a:moveTo>
                      <a:pt x="0" y="98402"/>
                    </a:moveTo>
                    <a:cubicBezTo>
                      <a:pt x="0" y="44056"/>
                      <a:pt x="44056" y="0"/>
                      <a:pt x="98402" y="0"/>
                    </a:cubicBezTo>
                    <a:lnTo>
                      <a:pt x="2465950" y="0"/>
                    </a:lnTo>
                    <a:cubicBezTo>
                      <a:pt x="2520296" y="0"/>
                      <a:pt x="2564352" y="44056"/>
                      <a:pt x="2564352" y="98402"/>
                    </a:cubicBezTo>
                    <a:lnTo>
                      <a:pt x="2564352" y="491998"/>
                    </a:lnTo>
                    <a:cubicBezTo>
                      <a:pt x="2564352" y="546344"/>
                      <a:pt x="2520296" y="590400"/>
                      <a:pt x="2465950" y="590400"/>
                    </a:cubicBezTo>
                    <a:lnTo>
                      <a:pt x="98402" y="590400"/>
                    </a:lnTo>
                    <a:cubicBezTo>
                      <a:pt x="44056" y="590400"/>
                      <a:pt x="0" y="546344"/>
                      <a:pt x="0" y="491998"/>
                    </a:cubicBezTo>
                    <a:lnTo>
                      <a:pt x="0" y="98402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288080" tIns="28821" rIns="288080" bIns="28821" numCol="1" spcCol="1270" anchor="ctr" anchorCtr="0">
                <a:noAutofit/>
              </a:bodyPr>
              <a:lstStyle/>
              <a:p>
                <a:pPr marL="0" lvl="0" indent="0" algn="l" defTabSz="1422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3200" b="1" kern="120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최동철</a:t>
                </a:r>
                <a:endParaRPr lang="ko-KR" altLang="en-US" sz="3200" b="1" kern="1200" dirty="0">
                  <a:solidFill>
                    <a:srgbClr val="00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BA127E1-80B2-4AF7-A1EA-66EAC2ACD1A1}"/>
                </a:ext>
              </a:extLst>
            </p:cNvPr>
            <p:cNvGrpSpPr/>
            <p:nvPr/>
          </p:nvGrpSpPr>
          <p:grpSpPr>
            <a:xfrm>
              <a:off x="1603025" y="4623873"/>
              <a:ext cx="9798750" cy="1933200"/>
              <a:chOff x="435014" y="4041413"/>
              <a:chExt cx="9798750" cy="1933200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58CFD101-5185-4F26-884A-7A51499B2567}"/>
                  </a:ext>
                </a:extLst>
              </p:cNvPr>
              <p:cNvSpPr/>
              <p:nvPr/>
            </p:nvSpPr>
            <p:spPr>
              <a:xfrm>
                <a:off x="435014" y="4336613"/>
                <a:ext cx="9798750" cy="1638000"/>
              </a:xfrm>
              <a:custGeom>
                <a:avLst/>
                <a:gdLst>
                  <a:gd name="connsiteX0" fmla="*/ 0 w 9798750"/>
                  <a:gd name="connsiteY0" fmla="*/ 0 h 1638000"/>
                  <a:gd name="connsiteX1" fmla="*/ 9798750 w 9798750"/>
                  <a:gd name="connsiteY1" fmla="*/ 0 h 1638000"/>
                  <a:gd name="connsiteX2" fmla="*/ 9798750 w 9798750"/>
                  <a:gd name="connsiteY2" fmla="*/ 1638000 h 1638000"/>
                  <a:gd name="connsiteX3" fmla="*/ 0 w 9798750"/>
                  <a:gd name="connsiteY3" fmla="*/ 1638000 h 1638000"/>
                  <a:gd name="connsiteX4" fmla="*/ 0 w 9798750"/>
                  <a:gd name="connsiteY4" fmla="*/ 0 h 163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98750" h="1638000">
                    <a:moveTo>
                      <a:pt x="0" y="0"/>
                    </a:moveTo>
                    <a:lnTo>
                      <a:pt x="9798750" y="0"/>
                    </a:lnTo>
                    <a:lnTo>
                      <a:pt x="9798750" y="1638000"/>
                    </a:lnTo>
                    <a:lnTo>
                      <a:pt x="0" y="1638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0492" tIns="416560" rIns="760492" bIns="170688" numCol="1" spcCol="1270" anchor="t" anchorCtr="0">
                <a:noAutofit/>
              </a:bodyPr>
              <a:lstStyle/>
              <a:p>
                <a:pPr marL="228600" lvl="1" indent="-228600" algn="l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채용 공고 </a:t>
                </a:r>
                <a:r>
                  <a:rPr lang="en-US" altLang="ko-KR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List page</a:t>
                </a:r>
                <a:endParaRPr lang="ko-KR" altLang="en-US" sz="2400" kern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28600" lvl="1" indent="-228600" algn="l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회원 정보 수정 </a:t>
                </a:r>
                <a:r>
                  <a:rPr lang="en-US" altLang="ko-KR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page</a:t>
                </a:r>
                <a:endParaRPr lang="ko-KR" altLang="en-US" sz="2400" kern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3DD1F5DD-DD33-48D0-A415-5CA490E606E9}"/>
                  </a:ext>
                </a:extLst>
              </p:cNvPr>
              <p:cNvSpPr/>
              <p:nvPr/>
            </p:nvSpPr>
            <p:spPr>
              <a:xfrm>
                <a:off x="924952" y="4041413"/>
                <a:ext cx="2564352" cy="590400"/>
              </a:xfrm>
              <a:custGeom>
                <a:avLst/>
                <a:gdLst>
                  <a:gd name="connsiteX0" fmla="*/ 0 w 6859125"/>
                  <a:gd name="connsiteY0" fmla="*/ 98402 h 590400"/>
                  <a:gd name="connsiteX1" fmla="*/ 98402 w 6859125"/>
                  <a:gd name="connsiteY1" fmla="*/ 0 h 590400"/>
                  <a:gd name="connsiteX2" fmla="*/ 6760723 w 6859125"/>
                  <a:gd name="connsiteY2" fmla="*/ 0 h 590400"/>
                  <a:gd name="connsiteX3" fmla="*/ 6859125 w 6859125"/>
                  <a:gd name="connsiteY3" fmla="*/ 98402 h 590400"/>
                  <a:gd name="connsiteX4" fmla="*/ 6859125 w 6859125"/>
                  <a:gd name="connsiteY4" fmla="*/ 491998 h 590400"/>
                  <a:gd name="connsiteX5" fmla="*/ 6760723 w 6859125"/>
                  <a:gd name="connsiteY5" fmla="*/ 590400 h 590400"/>
                  <a:gd name="connsiteX6" fmla="*/ 98402 w 6859125"/>
                  <a:gd name="connsiteY6" fmla="*/ 590400 h 590400"/>
                  <a:gd name="connsiteX7" fmla="*/ 0 w 6859125"/>
                  <a:gd name="connsiteY7" fmla="*/ 491998 h 590400"/>
                  <a:gd name="connsiteX8" fmla="*/ 0 w 6859125"/>
                  <a:gd name="connsiteY8" fmla="*/ 98402 h 59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859125" h="590400">
                    <a:moveTo>
                      <a:pt x="0" y="98402"/>
                    </a:moveTo>
                    <a:cubicBezTo>
                      <a:pt x="0" y="44056"/>
                      <a:pt x="44056" y="0"/>
                      <a:pt x="98402" y="0"/>
                    </a:cubicBezTo>
                    <a:lnTo>
                      <a:pt x="6760723" y="0"/>
                    </a:lnTo>
                    <a:cubicBezTo>
                      <a:pt x="6815069" y="0"/>
                      <a:pt x="6859125" y="44056"/>
                      <a:pt x="6859125" y="98402"/>
                    </a:cubicBezTo>
                    <a:lnTo>
                      <a:pt x="6859125" y="491998"/>
                    </a:lnTo>
                    <a:cubicBezTo>
                      <a:pt x="6859125" y="546344"/>
                      <a:pt x="6815069" y="590400"/>
                      <a:pt x="6760723" y="590400"/>
                    </a:cubicBezTo>
                    <a:lnTo>
                      <a:pt x="98402" y="590400"/>
                    </a:lnTo>
                    <a:cubicBezTo>
                      <a:pt x="44056" y="590400"/>
                      <a:pt x="0" y="546344"/>
                      <a:pt x="0" y="491998"/>
                    </a:cubicBezTo>
                    <a:lnTo>
                      <a:pt x="0" y="98402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288080" tIns="28821" rIns="288080" bIns="28821" numCol="1" spcCol="1270" anchor="ctr" anchorCtr="0">
                <a:noAutofit/>
              </a:bodyPr>
              <a:lstStyle/>
              <a:p>
                <a:pPr marL="0" lvl="0" indent="0" algn="l" defTabSz="1422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3200" b="1" kern="120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김준혁</a:t>
                </a:r>
                <a:endParaRPr lang="ko-KR" altLang="en-US" sz="3200" b="1" kern="1200" dirty="0">
                  <a:solidFill>
                    <a:srgbClr val="00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C2EF798-66DB-40D1-B4E6-E29600BF28AB}"/>
                </a:ext>
              </a:extLst>
            </p:cNvPr>
            <p:cNvGrpSpPr/>
            <p:nvPr/>
          </p:nvGrpSpPr>
          <p:grpSpPr>
            <a:xfrm>
              <a:off x="2782928" y="7247532"/>
              <a:ext cx="9798750" cy="1933200"/>
              <a:chOff x="435014" y="6082614"/>
              <a:chExt cx="9798750" cy="1933200"/>
            </a:xfrm>
          </p:grpSpPr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7D9569A2-52D1-4F16-8DFD-F284D5A3E13E}"/>
                  </a:ext>
                </a:extLst>
              </p:cNvPr>
              <p:cNvSpPr/>
              <p:nvPr/>
            </p:nvSpPr>
            <p:spPr>
              <a:xfrm>
                <a:off x="435014" y="6377814"/>
                <a:ext cx="9798750" cy="1638000"/>
              </a:xfrm>
              <a:custGeom>
                <a:avLst/>
                <a:gdLst>
                  <a:gd name="connsiteX0" fmla="*/ 0 w 9798750"/>
                  <a:gd name="connsiteY0" fmla="*/ 0 h 1638000"/>
                  <a:gd name="connsiteX1" fmla="*/ 9798750 w 9798750"/>
                  <a:gd name="connsiteY1" fmla="*/ 0 h 1638000"/>
                  <a:gd name="connsiteX2" fmla="*/ 9798750 w 9798750"/>
                  <a:gd name="connsiteY2" fmla="*/ 1638000 h 1638000"/>
                  <a:gd name="connsiteX3" fmla="*/ 0 w 9798750"/>
                  <a:gd name="connsiteY3" fmla="*/ 1638000 h 1638000"/>
                  <a:gd name="connsiteX4" fmla="*/ 0 w 9798750"/>
                  <a:gd name="connsiteY4" fmla="*/ 0 h 163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98750" h="1638000">
                    <a:moveTo>
                      <a:pt x="0" y="0"/>
                    </a:moveTo>
                    <a:lnTo>
                      <a:pt x="9798750" y="0"/>
                    </a:lnTo>
                    <a:lnTo>
                      <a:pt x="9798750" y="1638000"/>
                    </a:lnTo>
                    <a:lnTo>
                      <a:pt x="0" y="1638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0492" tIns="416560" rIns="760492" bIns="170688" numCol="1" spcCol="1270" anchor="t" anchorCtr="0">
                <a:noAutofit/>
              </a:bodyPr>
              <a:lstStyle/>
              <a:p>
                <a:pPr marL="228600" lvl="1" indent="-228600" algn="l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이력서</a:t>
                </a:r>
                <a:r>
                  <a:rPr lang="en-US" altLang="ko-KR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자소서 </a:t>
                </a:r>
                <a:r>
                  <a:rPr lang="en-US" altLang="ko-KR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page</a:t>
                </a:r>
                <a:endParaRPr lang="ko-KR" altLang="en-US" sz="2400" kern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28600" lvl="1" indent="-228600" algn="l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채용 정보 캘린더</a:t>
                </a:r>
                <a:endParaRPr lang="ko-KR" altLang="en-US" sz="2400" kern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503090AC-B62E-456D-9078-06B27C2F2487}"/>
                  </a:ext>
                </a:extLst>
              </p:cNvPr>
              <p:cNvSpPr/>
              <p:nvPr/>
            </p:nvSpPr>
            <p:spPr>
              <a:xfrm>
                <a:off x="924952" y="6082614"/>
                <a:ext cx="2564352" cy="590400"/>
              </a:xfrm>
              <a:custGeom>
                <a:avLst/>
                <a:gdLst>
                  <a:gd name="connsiteX0" fmla="*/ 0 w 6859125"/>
                  <a:gd name="connsiteY0" fmla="*/ 98402 h 590400"/>
                  <a:gd name="connsiteX1" fmla="*/ 98402 w 6859125"/>
                  <a:gd name="connsiteY1" fmla="*/ 0 h 590400"/>
                  <a:gd name="connsiteX2" fmla="*/ 6760723 w 6859125"/>
                  <a:gd name="connsiteY2" fmla="*/ 0 h 590400"/>
                  <a:gd name="connsiteX3" fmla="*/ 6859125 w 6859125"/>
                  <a:gd name="connsiteY3" fmla="*/ 98402 h 590400"/>
                  <a:gd name="connsiteX4" fmla="*/ 6859125 w 6859125"/>
                  <a:gd name="connsiteY4" fmla="*/ 491998 h 590400"/>
                  <a:gd name="connsiteX5" fmla="*/ 6760723 w 6859125"/>
                  <a:gd name="connsiteY5" fmla="*/ 590400 h 590400"/>
                  <a:gd name="connsiteX6" fmla="*/ 98402 w 6859125"/>
                  <a:gd name="connsiteY6" fmla="*/ 590400 h 590400"/>
                  <a:gd name="connsiteX7" fmla="*/ 0 w 6859125"/>
                  <a:gd name="connsiteY7" fmla="*/ 491998 h 590400"/>
                  <a:gd name="connsiteX8" fmla="*/ 0 w 6859125"/>
                  <a:gd name="connsiteY8" fmla="*/ 98402 h 59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859125" h="590400">
                    <a:moveTo>
                      <a:pt x="0" y="98402"/>
                    </a:moveTo>
                    <a:cubicBezTo>
                      <a:pt x="0" y="44056"/>
                      <a:pt x="44056" y="0"/>
                      <a:pt x="98402" y="0"/>
                    </a:cubicBezTo>
                    <a:lnTo>
                      <a:pt x="6760723" y="0"/>
                    </a:lnTo>
                    <a:cubicBezTo>
                      <a:pt x="6815069" y="0"/>
                      <a:pt x="6859125" y="44056"/>
                      <a:pt x="6859125" y="98402"/>
                    </a:cubicBezTo>
                    <a:lnTo>
                      <a:pt x="6859125" y="491998"/>
                    </a:lnTo>
                    <a:cubicBezTo>
                      <a:pt x="6859125" y="546344"/>
                      <a:pt x="6815069" y="590400"/>
                      <a:pt x="6760723" y="590400"/>
                    </a:cubicBezTo>
                    <a:lnTo>
                      <a:pt x="98402" y="590400"/>
                    </a:lnTo>
                    <a:cubicBezTo>
                      <a:pt x="44056" y="590400"/>
                      <a:pt x="0" y="546344"/>
                      <a:pt x="0" y="491998"/>
                    </a:cubicBezTo>
                    <a:lnTo>
                      <a:pt x="0" y="98402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288080" tIns="28821" rIns="288080" bIns="28821" numCol="1" spcCol="1270" anchor="ctr" anchorCtr="0">
                <a:noAutofit/>
              </a:bodyPr>
              <a:lstStyle/>
              <a:p>
                <a:pPr marL="0" lvl="0" indent="0" algn="l" defTabSz="1422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3200" b="1" kern="120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김동범</a:t>
                </a:r>
                <a:endParaRPr lang="ko-KR" altLang="en-US" sz="3200" b="1" kern="1200" dirty="0">
                  <a:solidFill>
                    <a:srgbClr val="00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364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spcBef>
                <a:spcPts val="3200"/>
              </a:spcBef>
              <a:defRPr sz="6000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ko-KR" altLang="en-US" sz="7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사항</a:t>
            </a:r>
            <a:endParaRPr sz="7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3" name="Shape 2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게시판 기능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장바구니 기능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달력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요구사항정의서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74" name="Picture 2" descr="http://files.idg.co.kr/itworld/slide_01_define-100468618-orig.jp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47" t="293" r="10270" b="479"/>
          <a:stretch/>
        </p:blipFill>
        <p:spPr bwMode="auto">
          <a:xfrm>
            <a:off x="6375400" y="805841"/>
            <a:ext cx="5643286" cy="814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94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10050511" y="792002"/>
            <a:ext cx="256480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게시판 기능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Shape 181"/>
          <p:cNvSpPr txBox="1">
            <a:spLocks/>
          </p:cNvSpPr>
          <p:nvPr/>
        </p:nvSpPr>
        <p:spPr>
          <a:xfrm>
            <a:off x="423122" y="384308"/>
            <a:ext cx="12158556" cy="101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6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사항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10180" y="1621828"/>
            <a:ext cx="5469185" cy="4566030"/>
            <a:chOff x="210180" y="1621828"/>
            <a:chExt cx="5469185" cy="456603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180" y="2279738"/>
              <a:ext cx="5469185" cy="3908120"/>
            </a:xfrm>
            <a:prstGeom prst="rect">
              <a:avLst/>
            </a:prstGeom>
            <a:ln w="69850">
              <a:solidFill>
                <a:srgbClr val="FFFF00"/>
              </a:solidFill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926926" y="1621828"/>
              <a:ext cx="3419606" cy="564257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3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Malgun Gothic"/>
                  <a:ea typeface="Malgun Gothic"/>
                  <a:cs typeface="Malgun Gothic"/>
                  <a:sym typeface="Malgun Gothic"/>
                </a:rPr>
                <a:t>글 목록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668653" y="2424079"/>
            <a:ext cx="6217847" cy="5688513"/>
            <a:chOff x="2668653" y="2110929"/>
            <a:chExt cx="6217847" cy="568851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8653" y="2755727"/>
              <a:ext cx="6217847" cy="5043715"/>
            </a:xfrm>
            <a:prstGeom prst="rect">
              <a:avLst/>
            </a:prstGeom>
            <a:ln w="69850">
              <a:solidFill>
                <a:srgbClr val="FFFF00"/>
              </a:solidFill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4067773" y="2110929"/>
              <a:ext cx="3419606" cy="564257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3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Malgun Gothic"/>
                  <a:ea typeface="Malgun Gothic"/>
                  <a:cs typeface="Malgun Gothic"/>
                  <a:sym typeface="Malgun Gothic"/>
                </a:rPr>
                <a:t>글 내용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928179" y="3198411"/>
            <a:ext cx="6653499" cy="6254565"/>
            <a:chOff x="5928179" y="3198411"/>
            <a:chExt cx="6653499" cy="625456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28179" y="3832965"/>
              <a:ext cx="6653499" cy="5620011"/>
            </a:xfrm>
            <a:prstGeom prst="rect">
              <a:avLst/>
            </a:prstGeom>
            <a:ln w="69850">
              <a:solidFill>
                <a:srgbClr val="FFFF00"/>
              </a:solidFill>
            </a:ln>
          </p:spPr>
        </p:pic>
        <p:sp>
          <p:nvSpPr>
            <p:cNvPr id="12" name="직사각형 11"/>
            <p:cNvSpPr/>
            <p:nvPr/>
          </p:nvSpPr>
          <p:spPr>
            <a:xfrm>
              <a:off x="7545125" y="3198411"/>
              <a:ext cx="3419606" cy="564257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3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Malgun Gothic"/>
                  <a:ea typeface="Malgun Gothic"/>
                  <a:cs typeface="Malgun Gothic"/>
                  <a:sym typeface="Malgun Gothic"/>
                </a:rPr>
                <a:t>댓글</a:t>
              </a:r>
              <a:r>
                <a:rPr kumimoji="0" lang="en-US" altLang="ko-KR" sz="3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Malgun Gothic"/>
                  <a:ea typeface="Malgun Gothic"/>
                  <a:cs typeface="Malgun Gothic"/>
                  <a:sym typeface="Malgun Gothic"/>
                </a:rPr>
                <a:t>(</a:t>
              </a:r>
              <a:r>
                <a:rPr kumimoji="0" lang="ko-KR" altLang="en-US" sz="3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Malgun Gothic"/>
                  <a:ea typeface="Malgun Gothic"/>
                  <a:cs typeface="Malgun Gothic"/>
                  <a:sym typeface="Malgun Gothic"/>
                </a:rPr>
                <a:t>문의</a:t>
              </a:r>
              <a:r>
                <a:rPr kumimoji="0" lang="en-US" altLang="ko-KR" sz="3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Malgun Gothic"/>
                  <a:ea typeface="Malgun Gothic"/>
                  <a:cs typeface="Malgun Gothic"/>
                  <a:sym typeface="Malgun Gothic"/>
                </a:rPr>
                <a:t>) </a:t>
              </a:r>
              <a:r>
                <a:rPr kumimoji="0" lang="ko-KR" altLang="en-US" sz="3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Malgun Gothic"/>
                  <a:ea typeface="Malgun Gothic"/>
                  <a:cs typeface="Malgun Gothic"/>
                  <a:sym typeface="Malgun Gothic"/>
                </a:rPr>
                <a:t>기능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1"/>
          <p:cNvSpPr txBox="1">
            <a:spLocks/>
          </p:cNvSpPr>
          <p:nvPr/>
        </p:nvSpPr>
        <p:spPr>
          <a:xfrm>
            <a:off x="423122" y="384308"/>
            <a:ext cx="12158556" cy="101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6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사항</a:t>
            </a:r>
          </a:p>
        </p:txBody>
      </p:sp>
      <p:sp>
        <p:nvSpPr>
          <p:cNvPr id="8" name="Shape 302"/>
          <p:cNvSpPr/>
          <p:nvPr/>
        </p:nvSpPr>
        <p:spPr>
          <a:xfrm>
            <a:off x="9600019" y="766602"/>
            <a:ext cx="302647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장바구니 기능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44" y="3449549"/>
            <a:ext cx="4021118" cy="33646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540" y="3449549"/>
            <a:ext cx="6280468" cy="442997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39500" y="2760000"/>
            <a:ext cx="3419606" cy="564257"/>
          </a:xfrm>
          <a:prstGeom prst="rect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algun Gothic"/>
                <a:ea typeface="Malgun Gothic"/>
                <a:cs typeface="Malgun Gothic"/>
                <a:sym typeface="Malgun Gothic"/>
              </a:rPr>
              <a:t>자소설</a:t>
            </a:r>
            <a:r>
              <a: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algun Gothic"/>
                <a:ea typeface="Malgun Gothic"/>
                <a:cs typeface="Malgun Gothic"/>
                <a:sym typeface="Malgun Gothic"/>
              </a:rPr>
              <a:t> 닷컴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78971" y="2759999"/>
            <a:ext cx="3419606" cy="564257"/>
          </a:xfrm>
          <a:prstGeom prst="rect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algun Gothic"/>
                <a:ea typeface="Malgun Gothic"/>
                <a:cs typeface="Malgun Gothic"/>
                <a:sym typeface="Malgun Gothic"/>
              </a:rPr>
              <a:t>잡코리아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0032657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ueprint">
  <a:themeElements>
    <a:clrScheme name="Blueprint">
      <a:dk1>
        <a:srgbClr val="AB7655"/>
      </a:dk1>
      <a:lt1>
        <a:srgbClr val="558AAB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Malgun Gothic"/>
            <a:ea typeface="Malgun Gothic"/>
            <a:cs typeface="Malgun Gothic"/>
            <a:sym typeface="Malgun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ueprint">
  <a:themeElements>
    <a:clrScheme name="Bluepri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Malgun Gothic"/>
            <a:ea typeface="Malgun Gothic"/>
            <a:cs typeface="Malgun Gothic"/>
            <a:sym typeface="Malgun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420</Words>
  <Application>Microsoft Office PowerPoint</Application>
  <PresentationFormat>사용자 지정</PresentationFormat>
  <Paragraphs>182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Apple SD 산돌고딕 Neo 일반체</vt:lpstr>
      <vt:lpstr>Helvetica Neue</vt:lpstr>
      <vt:lpstr>Helvetica Neue Bold Condensed</vt:lpstr>
      <vt:lpstr>Helvetica Neue Light</vt:lpstr>
      <vt:lpstr>HY견고딕</vt:lpstr>
      <vt:lpstr>HY헤드라인M</vt:lpstr>
      <vt:lpstr>Malgun Gothic</vt:lpstr>
      <vt:lpstr>Malgun Gothic</vt:lpstr>
      <vt:lpstr>Wingdings</vt:lpstr>
      <vt:lpstr>Blueprint</vt:lpstr>
      <vt:lpstr>채용 정보 웹 사이트 구현</vt:lpstr>
      <vt:lpstr>목차</vt:lpstr>
      <vt:lpstr>프로젝트 개요</vt:lpstr>
      <vt:lpstr>프로젝트 개요</vt:lpstr>
      <vt:lpstr>프로젝트 개요</vt:lpstr>
      <vt:lpstr>PowerPoint 프레젠테이션</vt:lpstr>
      <vt:lpstr>요구 사항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일정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 Spine corrector</dc:title>
  <dc:creator>acorn</dc:creator>
  <cp:lastModifiedBy>김동범</cp:lastModifiedBy>
  <cp:revision>214</cp:revision>
  <dcterms:modified xsi:type="dcterms:W3CDTF">2017-06-16T00:47:10Z</dcterms:modified>
</cp:coreProperties>
</file>