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6" r:id="rId5"/>
    <p:sldId id="267" r:id="rId6"/>
    <p:sldId id="259" r:id="rId7"/>
    <p:sldId id="272" r:id="rId8"/>
    <p:sldId id="260" r:id="rId9"/>
    <p:sldId id="262" r:id="rId10"/>
    <p:sldId id="268" r:id="rId11"/>
    <p:sldId id="263" r:id="rId12"/>
    <p:sldId id="264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65C4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408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5FA023-DBD5-4520-ABBB-078AEE6413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E579AF-A99B-46FB-882F-843A070DD4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D9232-8709-4601-AB39-60EE652FFE53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5836D6-DCAD-4998-9370-25389DD6F8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C4759E-1865-461F-B547-CD23615899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6DE72-75AE-45A5-87FB-26365B45A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49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F87E2-7BA6-4C54-993A-EC5B2BC820EB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A9354-32E2-4E01-BC44-1808FB132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3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70C3-0867-4119-BCBD-AB49558914A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5F43C-3293-4AC9-AADB-0AC854687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24" y="3044952"/>
            <a:ext cx="7790688" cy="1470025"/>
          </a:xfrm>
        </p:spPr>
        <p:txBody>
          <a:bodyPr>
            <a:normAutofit fontScale="90000"/>
          </a:bodyPr>
          <a:lstStyle/>
          <a:p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당신이 일자리를 찾는 가장 쉬운 방법</a:t>
            </a:r>
            <a:b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6000" i="1" spc="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JAVARAJOB!</a:t>
            </a:r>
            <a:r>
              <a:rPr lang="en-US" altLang="ko-KR" sz="6000" i="1" spc="5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6000" i="1" spc="5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2A3844-1180-42C4-847E-FBB08AA88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baseline="30000" dirty="0"/>
              <a:t>rd</a:t>
            </a:r>
            <a:r>
              <a:rPr lang="ko-KR" altLang="en-US" dirty="0"/>
              <a:t> </a:t>
            </a:r>
            <a:r>
              <a:rPr lang="en-US" altLang="ko-KR" dirty="0"/>
              <a:t>PROJECT BY pen</a:t>
            </a:r>
            <a:r>
              <a:rPr lang="en-US" altLang="ko-KR" spc="-100" dirty="0"/>
              <a:t>t A c</a:t>
            </a:r>
            <a:r>
              <a:rPr lang="en-US" altLang="ko-KR" dirty="0"/>
              <a:t>orn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2E7D3-8C1E-4003-9FF1-C2FF159290CF}"/>
              </a:ext>
            </a:extLst>
          </p:cNvPr>
          <p:cNvSpPr txBox="1"/>
          <p:nvPr/>
        </p:nvSpPr>
        <p:spPr>
          <a:xfrm>
            <a:off x="4071574" y="4983587"/>
            <a:ext cx="4139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김준혁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최동철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김동범</a:t>
            </a:r>
          </a:p>
        </p:txBody>
      </p:sp>
    </p:spTree>
    <p:extLst>
      <p:ext uri="{BB962C8B-B14F-4D97-AF65-F5344CB8AC3E}">
        <p14:creationId xmlns:p14="http://schemas.microsoft.com/office/powerpoint/2010/main" val="1685514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597ED13-6433-4115-96D7-A37A68ACE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"/>
          <a:stretch/>
        </p:blipFill>
        <p:spPr>
          <a:xfrm>
            <a:off x="917443" y="2384233"/>
            <a:ext cx="7308000" cy="43668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8E4AFEC-F5A6-48A2-BCB7-849E03C9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D5C23BE-2C40-4B18-BBFC-0734AF5A6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955" r="4232" b="3525"/>
          <a:stretch/>
        </p:blipFill>
        <p:spPr>
          <a:xfrm>
            <a:off x="918556" y="2391838"/>
            <a:ext cx="7306887" cy="4366409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FFF88D-223C-41E2-81AC-BF34559AE895}"/>
              </a:ext>
            </a:extLst>
          </p:cNvPr>
          <p:cNvSpPr txBox="1"/>
          <p:nvPr/>
        </p:nvSpPr>
        <p:spPr>
          <a:xfrm>
            <a:off x="457200" y="1745672"/>
            <a:ext cx="5320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채용 공고 상세 정보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모달을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이용한 팝업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48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8588256-3B16-4A1D-B3F3-4D439CDE6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91838"/>
            <a:ext cx="8229600" cy="3871474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진행 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4467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캘린더 구현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(JAVASCRIPT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02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E00FF-1130-4F9B-A6D8-76A64CD8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764783A-2F44-4839-B530-04076DC7C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999" r="26032" b="29741"/>
          <a:stretch/>
        </p:blipFill>
        <p:spPr>
          <a:xfrm>
            <a:off x="1878676" y="2391838"/>
            <a:ext cx="5386647" cy="4347232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B8AFE6-BBA4-41D6-9841-7544A3E52A44}"/>
              </a:ext>
            </a:extLst>
          </p:cNvPr>
          <p:cNvSpPr txBox="1"/>
          <p:nvPr/>
        </p:nvSpPr>
        <p:spPr>
          <a:xfrm>
            <a:off x="457200" y="1745672"/>
            <a:ext cx="184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이력서 작성</a:t>
            </a:r>
          </a:p>
        </p:txBody>
      </p:sp>
    </p:spTree>
    <p:extLst>
      <p:ext uri="{BB962C8B-B14F-4D97-AF65-F5344CB8AC3E}">
        <p14:creationId xmlns:p14="http://schemas.microsoft.com/office/powerpoint/2010/main" val="2652575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E2B6E-3529-4EB8-985E-6A755205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FF91493-151C-47C7-A8A7-F8865A430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035" y="2391838"/>
            <a:ext cx="6835930" cy="3765666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F25597-31C8-4988-8574-1E1065BFE57F}"/>
              </a:ext>
            </a:extLst>
          </p:cNvPr>
          <p:cNvSpPr txBox="1"/>
          <p:nvPr/>
        </p:nvSpPr>
        <p:spPr>
          <a:xfrm>
            <a:off x="457200" y="1745672"/>
            <a:ext cx="3357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관심기업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장바구니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217354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E2B6E-3529-4EB8-985E-6A755205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25597-31C8-4988-8574-1E1065BFE57F}"/>
              </a:ext>
            </a:extLst>
          </p:cNvPr>
          <p:cNvSpPr txBox="1"/>
          <p:nvPr/>
        </p:nvSpPr>
        <p:spPr>
          <a:xfrm>
            <a:off x="457200" y="1745672"/>
            <a:ext cx="5503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 업로드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이력서 사진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자기소개서 파일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BE9F7F-33E0-4AC6-89A6-117FF4F44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857"/>
          <a:stretch/>
        </p:blipFill>
        <p:spPr>
          <a:xfrm>
            <a:off x="457200" y="2391838"/>
            <a:ext cx="2975956" cy="2841653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F782AB-E834-4942-8617-C1F8C04FC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775"/>
          <a:stretch/>
        </p:blipFill>
        <p:spPr>
          <a:xfrm>
            <a:off x="4452636" y="2391838"/>
            <a:ext cx="4234164" cy="3727912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62804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9DB4664-E258-457B-BB49-97559082558C}"/>
              </a:ext>
            </a:extLst>
          </p:cNvPr>
          <p:cNvSpPr txBox="1">
            <a:spLocks/>
          </p:cNvSpPr>
          <p:nvPr/>
        </p:nvSpPr>
        <p:spPr>
          <a:xfrm>
            <a:off x="457200" y="2438746"/>
            <a:ext cx="8229600" cy="1980507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7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9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9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2B719F-C052-49E5-A203-EF3DE8BCCFE5}"/>
              </a:ext>
            </a:extLst>
          </p:cNvPr>
          <p:cNvCxnSpPr/>
          <p:nvPr/>
        </p:nvCxnSpPr>
        <p:spPr>
          <a:xfrm>
            <a:off x="673331" y="3868740"/>
            <a:ext cx="7797339" cy="0"/>
          </a:xfrm>
          <a:prstGeom prst="line">
            <a:avLst/>
          </a:prstGeom>
          <a:ln w="44450">
            <a:gradFill>
              <a:gsLst>
                <a:gs pos="0">
                  <a:schemeClr val="bg1"/>
                </a:gs>
                <a:gs pos="59000">
                  <a:srgbClr val="805C97"/>
                </a:gs>
                <a:gs pos="87000">
                  <a:schemeClr val="tx2">
                    <a:lumMod val="75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71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534A0D6-7742-47E3-AE49-C8FC2E6D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5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5" name="Shape 174">
            <a:extLst>
              <a:ext uri="{FF2B5EF4-FFF2-40B4-BE49-F238E27FC236}">
                <a16:creationId xmlns:a16="http://schemas.microsoft.com/office/drawing/2014/main" id="{E2952632-ED77-4D9A-9FB9-7954F19A464B}"/>
              </a:ext>
            </a:extLst>
          </p:cNvPr>
          <p:cNvSpPr txBox="1">
            <a:spLocks/>
          </p:cNvSpPr>
          <p:nvPr/>
        </p:nvSpPr>
        <p:spPr>
          <a:xfrm>
            <a:off x="807180" y="1736521"/>
            <a:ext cx="7529640" cy="4530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lang="en-US" altLang="ko-KR" sz="36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endParaRPr lang="ko-KR" altLang="en-US" sz="36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계획 및 일정</a:t>
            </a:r>
            <a:endParaRPr lang="en-US" altLang="ko-KR" sz="36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endParaRPr lang="en-US" altLang="ko-KR" sz="36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진행 상황</a:t>
            </a:r>
            <a:endParaRPr lang="en-US" altLang="ko-KR" sz="36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endParaRPr lang="en-US" altLang="ko-KR" sz="36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향후 계획</a:t>
            </a:r>
            <a:endParaRPr lang="en-US" altLang="ko-KR" sz="36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226417F-656B-4AE3-AC0C-04049F0C02BA}"/>
              </a:ext>
            </a:extLst>
          </p:cNvPr>
          <p:cNvCxnSpPr/>
          <p:nvPr/>
        </p:nvCxnSpPr>
        <p:spPr>
          <a:xfrm>
            <a:off x="673331" y="1408173"/>
            <a:ext cx="7797339" cy="0"/>
          </a:xfrm>
          <a:prstGeom prst="line">
            <a:avLst/>
          </a:prstGeom>
          <a:ln w="44450">
            <a:gradFill>
              <a:gsLst>
                <a:gs pos="0">
                  <a:schemeClr val="bg1"/>
                </a:gs>
                <a:gs pos="59000">
                  <a:srgbClr val="805C97"/>
                </a:gs>
                <a:gs pos="78000">
                  <a:schemeClr val="tx2">
                    <a:lumMod val="75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5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EA3205C-0081-43B2-A99B-3992A99CAF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"/>
          <a:stretch/>
        </p:blipFill>
        <p:spPr>
          <a:xfrm>
            <a:off x="41563" y="1499616"/>
            <a:ext cx="90608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3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D31DEF-5C7E-451B-BAC9-6602B3EB6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32544"/>
              </p:ext>
            </p:extLst>
          </p:nvPr>
        </p:nvGraphicFramePr>
        <p:xfrm>
          <a:off x="457200" y="1753926"/>
          <a:ext cx="8229600" cy="467123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39390">
                  <a:extLst>
                    <a:ext uri="{9D8B030D-6E8A-4147-A177-3AD203B41FA5}">
                      <a16:colId xmlns:a16="http://schemas.microsoft.com/office/drawing/2014/main" val="3361426543"/>
                    </a:ext>
                  </a:extLst>
                </a:gridCol>
                <a:gridCol w="1402472">
                  <a:extLst>
                    <a:ext uri="{9D8B030D-6E8A-4147-A177-3AD203B41FA5}">
                      <a16:colId xmlns:a16="http://schemas.microsoft.com/office/drawing/2014/main" val="1995166927"/>
                    </a:ext>
                  </a:extLst>
                </a:gridCol>
                <a:gridCol w="4763112">
                  <a:extLst>
                    <a:ext uri="{9D8B030D-6E8A-4147-A177-3AD203B41FA5}">
                      <a16:colId xmlns:a16="http://schemas.microsoft.com/office/drawing/2014/main" val="786149086"/>
                    </a:ext>
                  </a:extLst>
                </a:gridCol>
                <a:gridCol w="562313">
                  <a:extLst>
                    <a:ext uri="{9D8B030D-6E8A-4147-A177-3AD203B41FA5}">
                      <a16:colId xmlns:a16="http://schemas.microsoft.com/office/drawing/2014/main" val="2354724562"/>
                    </a:ext>
                  </a:extLst>
                </a:gridCol>
                <a:gridCol w="562313">
                  <a:extLst>
                    <a:ext uri="{9D8B030D-6E8A-4147-A177-3AD203B41FA5}">
                      <a16:colId xmlns:a16="http://schemas.microsoft.com/office/drawing/2014/main" val="3094750966"/>
                    </a:ext>
                  </a:extLst>
                </a:gridCol>
              </a:tblGrid>
              <a:tr h="3633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기능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진행상황</a:t>
                      </a: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650123"/>
                  </a:ext>
                </a:extLst>
              </a:tr>
              <a:tr h="448203">
                <a:tc rowSpan="1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계정 관리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회원가입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id/pw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와 개인 정보를 입력하여 회원가입을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11978"/>
                  </a:ext>
                </a:extLst>
              </a:tr>
              <a:tr h="2573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로그인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에 등록된 계정을 통해 로그인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323926"/>
                  </a:ext>
                </a:extLst>
              </a:tr>
              <a:tr h="2573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facebook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계정을 통해 로그인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C3F26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C3F2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44975"/>
                  </a:ext>
                </a:extLst>
              </a:tr>
              <a:tr h="448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ID/PW 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찾기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분실한 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id/pw 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정보를 등록된 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email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을 통해 전달 받도록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40FE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592055"/>
                  </a:ext>
                </a:extLst>
              </a:tr>
              <a:tr h="2573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로그아웃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접속된 계정을 해제한다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126940"/>
                  </a:ext>
                </a:extLst>
              </a:tr>
              <a:tr h="448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회원정보 수정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계정의 회원 정보를 수정한다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556097"/>
                  </a:ext>
                </a:extLst>
              </a:tr>
              <a:tr h="448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>
                          <a:solidFill>
                            <a:srgbClr val="000000"/>
                          </a:solidFill>
                          <a:effectLst/>
                        </a:rPr>
                        <a:t>관심 채용 정보 </a:t>
                      </a:r>
                      <a:endParaRPr lang="ko-KR" alt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계정에서 등록한 관심 공고 목록을 불러옴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754701"/>
                  </a:ext>
                </a:extLst>
              </a:tr>
              <a:tr h="448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 등록한 관심 공고를 삭제할 수 있다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960693"/>
                  </a:ext>
                </a:extLst>
              </a:tr>
              <a:tr h="448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>
                          <a:solidFill>
                            <a:srgbClr val="000000"/>
                          </a:solidFill>
                          <a:effectLst/>
                        </a:rPr>
                        <a:t>지원한 채용 정보 </a:t>
                      </a:r>
                      <a:endParaRPr lang="ko-KR" alt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계정에서 지원한 관심 공고 목록을 불러옴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54881"/>
                  </a:ext>
                </a:extLst>
              </a:tr>
              <a:tr h="2573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문의 하기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문의한 정보를 조회할 수 있음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C3F26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C3F2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03411"/>
                  </a:ext>
                </a:extLst>
              </a:tr>
              <a:tr h="2573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문의한 내역을 삭제할 수 있음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40FE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509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32537D-FE64-4E76-8EC9-C0ACEB8D4E1C}"/>
              </a:ext>
            </a:extLst>
          </p:cNvPr>
          <p:cNvSpPr txBox="1"/>
          <p:nvPr/>
        </p:nvSpPr>
        <p:spPr>
          <a:xfrm>
            <a:off x="7245380" y="119183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요구사항정의서</a:t>
            </a:r>
          </a:p>
        </p:txBody>
      </p:sp>
    </p:spTree>
    <p:extLst>
      <p:ext uri="{BB962C8B-B14F-4D97-AF65-F5344CB8AC3E}">
        <p14:creationId xmlns:p14="http://schemas.microsoft.com/office/powerpoint/2010/main" val="312742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E45FE09-A39E-4D3E-9776-1616CE4A5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106730"/>
              </p:ext>
            </p:extLst>
          </p:nvPr>
        </p:nvGraphicFramePr>
        <p:xfrm>
          <a:off x="465511" y="1753928"/>
          <a:ext cx="8212976" cy="500241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37494">
                  <a:extLst>
                    <a:ext uri="{9D8B030D-6E8A-4147-A177-3AD203B41FA5}">
                      <a16:colId xmlns:a16="http://schemas.microsoft.com/office/drawing/2014/main" val="2588701263"/>
                    </a:ext>
                  </a:extLst>
                </a:gridCol>
                <a:gridCol w="1399639">
                  <a:extLst>
                    <a:ext uri="{9D8B030D-6E8A-4147-A177-3AD203B41FA5}">
                      <a16:colId xmlns:a16="http://schemas.microsoft.com/office/drawing/2014/main" val="3394725915"/>
                    </a:ext>
                  </a:extLst>
                </a:gridCol>
                <a:gridCol w="4753491">
                  <a:extLst>
                    <a:ext uri="{9D8B030D-6E8A-4147-A177-3AD203B41FA5}">
                      <a16:colId xmlns:a16="http://schemas.microsoft.com/office/drawing/2014/main" val="1610697239"/>
                    </a:ext>
                  </a:extLst>
                </a:gridCol>
                <a:gridCol w="561176">
                  <a:extLst>
                    <a:ext uri="{9D8B030D-6E8A-4147-A177-3AD203B41FA5}">
                      <a16:colId xmlns:a16="http://schemas.microsoft.com/office/drawing/2014/main" val="2729701427"/>
                    </a:ext>
                  </a:extLst>
                </a:gridCol>
                <a:gridCol w="561176">
                  <a:extLst>
                    <a:ext uri="{9D8B030D-6E8A-4147-A177-3AD203B41FA5}">
                      <a16:colId xmlns:a16="http://schemas.microsoft.com/office/drawing/2014/main" val="2098527646"/>
                    </a:ext>
                  </a:extLst>
                </a:gridCol>
              </a:tblGrid>
              <a:tr h="36581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기능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  <a:endParaRPr lang="ko-KR" altLang="en-US" sz="7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Helvetica Neue"/>
                        </a:rPr>
                        <a:t>진행상황</a:t>
                      </a: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95109"/>
                  </a:ext>
                </a:extLst>
              </a:tr>
              <a:tr h="328708">
                <a:tc rowSpan="8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채용 정보 조회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검색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ajax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비동기식으로 연관 검색어가 표시되도록 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5472"/>
                  </a:ext>
                </a:extLst>
              </a:tr>
              <a:tr h="328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filter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를 통해 조회할 데이터의 속성을 변경할 수 있도록 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진행중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472511"/>
                  </a:ext>
                </a:extLst>
              </a:tr>
              <a:tr h="328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정렬 기능으로 원하는 방식으로 데이터를 정렬할 수 있도록 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진행중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14790"/>
                  </a:ext>
                </a:extLst>
              </a:tr>
              <a:tr h="363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페이지 변경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페이지를 변경하면서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list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되는 정보를 조회한다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진행중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584694"/>
                  </a:ext>
                </a:extLst>
              </a:tr>
              <a:tr h="328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관심기업 등록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원하는 공고를 관심 공고로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bookmark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할 수 있도록 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진행중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57815"/>
                  </a:ext>
                </a:extLst>
              </a:tr>
              <a:tr h="328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세부 정보 조회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공고에 대한 자세한 내용을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popup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형식으로 표시한다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</a:t>
                      </a:r>
                      <a:endParaRPr 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266"/>
                  </a:ext>
                </a:extLst>
              </a:tr>
              <a:tr h="328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달력으로 표시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calendar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형태로 채용공고를 나타낸다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782511"/>
                  </a:ext>
                </a:extLst>
              </a:tr>
              <a:tr h="328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ajax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비동기식으로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filter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를 하면서 나타나는 데이터를 변경한다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708347"/>
                  </a:ext>
                </a:extLst>
              </a:tr>
              <a:tr h="328708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이력서 관리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자동 저장기능을 통해 이력서가 저장됨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0863"/>
                  </a:ext>
                </a:extLst>
              </a:tr>
              <a:tr h="328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이력서 사진 등록이 가능함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진행중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070763"/>
                  </a:ext>
                </a:extLst>
              </a:tr>
              <a:tr h="328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작성된 이력서를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pdf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형태로 변환함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40FE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077337"/>
                  </a:ext>
                </a:extLst>
              </a:tr>
              <a:tr h="328708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자기소개서 관리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계정에서 등록한 자기소개서 목록을 불러옴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77951"/>
                  </a:ext>
                </a:extLst>
              </a:tr>
              <a:tr h="328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drag&amp;drop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방식으로 자기소개서를 등록함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54518"/>
                  </a:ext>
                </a:extLst>
              </a:tr>
              <a:tr h="328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 등록된 자기소개서를 삭제할 수 있다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7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55464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34EF4-858B-463E-9546-542DECBC02AD}"/>
              </a:ext>
            </a:extLst>
          </p:cNvPr>
          <p:cNvSpPr txBox="1"/>
          <p:nvPr/>
        </p:nvSpPr>
        <p:spPr>
          <a:xfrm>
            <a:off x="7245380" y="119183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요구사항정의서</a:t>
            </a:r>
          </a:p>
        </p:txBody>
      </p:sp>
    </p:spTree>
    <p:extLst>
      <p:ext uri="{BB962C8B-B14F-4D97-AF65-F5344CB8AC3E}">
        <p14:creationId xmlns:p14="http://schemas.microsoft.com/office/powerpoint/2010/main" val="129545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4EA7A340-A281-4DB0-A4B4-B4842C7C2268}"/>
              </a:ext>
            </a:extLst>
          </p:cNvPr>
          <p:cNvGrpSpPr/>
          <p:nvPr/>
        </p:nvGrpSpPr>
        <p:grpSpPr>
          <a:xfrm>
            <a:off x="1373497" y="1579418"/>
            <a:ext cx="6083019" cy="5079369"/>
            <a:chOff x="1564690" y="1763969"/>
            <a:chExt cx="5875201" cy="489481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6B4E523-28FD-4A83-AC00-737584106B80}"/>
                </a:ext>
              </a:extLst>
            </p:cNvPr>
            <p:cNvGrpSpPr/>
            <p:nvPr/>
          </p:nvGrpSpPr>
          <p:grpSpPr>
            <a:xfrm>
              <a:off x="1564690" y="1763969"/>
              <a:ext cx="5875201" cy="4894818"/>
              <a:chOff x="1564690" y="1763969"/>
              <a:chExt cx="5875201" cy="4894818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0202F7DB-CFC8-4F2F-BC3B-5EDBDC444C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716" b="49062"/>
              <a:stretch/>
            </p:blipFill>
            <p:spPr>
              <a:xfrm>
                <a:off x="1564714" y="1763969"/>
                <a:ext cx="5875177" cy="4694139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33E680EC-2CA6-4B83-B703-E213C9715D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87785" r="62396"/>
              <a:stretch/>
            </p:blipFill>
            <p:spPr>
              <a:xfrm>
                <a:off x="1564690" y="5469775"/>
                <a:ext cx="2209287" cy="1189012"/>
              </a:xfrm>
              <a:prstGeom prst="rect">
                <a:avLst/>
              </a:prstGeom>
            </p:spPr>
          </p:pic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7F9CC7-4DCA-447E-B88C-C1FD1DFEC719}"/>
                </a:ext>
              </a:extLst>
            </p:cNvPr>
            <p:cNvSpPr/>
            <p:nvPr/>
          </p:nvSpPr>
          <p:spPr>
            <a:xfrm>
              <a:off x="2152996" y="5220393"/>
              <a:ext cx="1080655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ADD0561-BDCF-496A-A627-3FA85DB6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30B3C-F389-4B75-9821-F8E20A7FB82A}"/>
              </a:ext>
            </a:extLst>
          </p:cNvPr>
          <p:cNvSpPr txBox="1"/>
          <p:nvPr/>
        </p:nvSpPr>
        <p:spPr>
          <a:xfrm>
            <a:off x="8224814" y="11918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ERD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96335DD-A946-4715-A18F-CB5DA74A8307}"/>
              </a:ext>
            </a:extLst>
          </p:cNvPr>
          <p:cNvCxnSpPr/>
          <p:nvPr/>
        </p:nvCxnSpPr>
        <p:spPr>
          <a:xfrm flipH="1">
            <a:off x="3221831" y="5399722"/>
            <a:ext cx="59532" cy="97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42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855DFF3-6E0A-459A-B6E8-3FF7DFF2C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91" y="1661021"/>
            <a:ext cx="4339217" cy="484264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ADD0561-BDCF-496A-A627-3FA85DB6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30B3C-F389-4B75-9821-F8E20A7FB82A}"/>
              </a:ext>
            </a:extLst>
          </p:cNvPr>
          <p:cNvSpPr txBox="1"/>
          <p:nvPr/>
        </p:nvSpPr>
        <p:spPr>
          <a:xfrm>
            <a:off x="7604452" y="119183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2">
                    <a:lumMod val="50000"/>
                  </a:schemeClr>
                </a:solidFill>
              </a:rPr>
              <a:t>유스케이스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9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계획 및 일정</a:t>
            </a:r>
          </a:p>
        </p:txBody>
      </p:sp>
      <p:graphicFrame>
        <p:nvGraphicFramePr>
          <p:cNvPr id="5" name="내용 개체 틀 18">
            <a:extLst>
              <a:ext uri="{FF2B5EF4-FFF2-40B4-BE49-F238E27FC236}">
                <a16:creationId xmlns:a16="http://schemas.microsoft.com/office/drawing/2014/main" id="{532431C0-090A-4504-A8AF-D1A2A58B10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404410"/>
              </p:ext>
            </p:extLst>
          </p:nvPr>
        </p:nvGraphicFramePr>
        <p:xfrm>
          <a:off x="422056" y="1964648"/>
          <a:ext cx="8299888" cy="42941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7487">
                  <a:extLst>
                    <a:ext uri="{9D8B030D-6E8A-4147-A177-3AD203B41FA5}">
                      <a16:colId xmlns:a16="http://schemas.microsoft.com/office/drawing/2014/main" val="1238875313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04323990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534217181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790416318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267013036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415075042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572191164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28647719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517465314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23522131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6021608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340117501"/>
                    </a:ext>
                  </a:extLst>
                </a:gridCol>
                <a:gridCol w="340666">
                  <a:extLst>
                    <a:ext uri="{9D8B030D-6E8A-4147-A177-3AD203B41FA5}">
                      <a16:colId xmlns:a16="http://schemas.microsoft.com/office/drawing/2014/main" val="4210267251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523591689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20501106"/>
                    </a:ext>
                  </a:extLst>
                </a:gridCol>
                <a:gridCol w="340666">
                  <a:extLst>
                    <a:ext uri="{9D8B030D-6E8A-4147-A177-3AD203B41FA5}">
                      <a16:colId xmlns:a16="http://schemas.microsoft.com/office/drawing/2014/main" val="1470814040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368868459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740156106"/>
                    </a:ext>
                  </a:extLst>
                </a:gridCol>
                <a:gridCol w="358617">
                  <a:extLst>
                    <a:ext uri="{9D8B030D-6E8A-4147-A177-3AD203B41FA5}">
                      <a16:colId xmlns:a16="http://schemas.microsoft.com/office/drawing/2014/main" val="1472470751"/>
                    </a:ext>
                  </a:extLst>
                </a:gridCol>
                <a:gridCol w="358617">
                  <a:extLst>
                    <a:ext uri="{9D8B030D-6E8A-4147-A177-3AD203B41FA5}">
                      <a16:colId xmlns:a16="http://schemas.microsoft.com/office/drawing/2014/main" val="2030249470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135416013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92317826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485945651"/>
                    </a:ext>
                  </a:extLst>
                </a:gridCol>
                <a:gridCol w="351582">
                  <a:extLst>
                    <a:ext uri="{9D8B030D-6E8A-4147-A177-3AD203B41FA5}">
                      <a16:colId xmlns:a16="http://schemas.microsoft.com/office/drawing/2014/main" val="164761579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531769145"/>
                    </a:ext>
                  </a:extLst>
                </a:gridCol>
              </a:tblGrid>
              <a:tr h="317921">
                <a:tc gridSpan="2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FFFFFF"/>
                          </a:solidFill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rgbClr val="FFFFFF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65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FFFFFF"/>
                          </a:solidFill>
                        </a:rPr>
                        <a:t>7</a:t>
                      </a:r>
                      <a:r>
                        <a:rPr lang="ko-KR" altLang="en-US" sz="1600" dirty="0">
                          <a:solidFill>
                            <a:srgbClr val="FFFFFF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65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88583"/>
                  </a:ext>
                </a:extLst>
              </a:tr>
              <a:tr h="340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20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27</a:t>
                      </a:r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29</a:t>
                      </a:r>
                      <a:endParaRPr lang="ko-KR" altLang="en-US" sz="10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30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185845"/>
                  </a:ext>
                </a:extLst>
              </a:tr>
              <a:tr h="40203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기획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170825"/>
                  </a:ext>
                </a:extLst>
              </a:tr>
              <a:tr h="40203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기획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87536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자료조사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93681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자료조사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999737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387537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20225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037888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577265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0" dirty="0">
                          <a:solidFill>
                            <a:srgbClr val="FFFFFF"/>
                          </a:solidFill>
                        </a:rPr>
                        <a:t>디버깅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57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25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진행 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 처리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세션 사용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F9A6381-DEDB-411A-AE4B-4E19CCFC5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97" y="2552007"/>
            <a:ext cx="7642805" cy="362062"/>
          </a:xfrm>
          <a:prstGeom prst="rect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4471979-8E97-4910-B8DD-0FE276D9F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96" y="5763138"/>
            <a:ext cx="7642805" cy="370240"/>
          </a:xfrm>
          <a:prstGeom prst="rect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5611AA1B-E407-4578-8E3E-52844F45F082}"/>
              </a:ext>
            </a:extLst>
          </p:cNvPr>
          <p:cNvSpPr/>
          <p:nvPr/>
        </p:nvSpPr>
        <p:spPr>
          <a:xfrm>
            <a:off x="3524597" y="3320294"/>
            <a:ext cx="2094807" cy="2036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63768771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222</TotalTime>
  <Words>401</Words>
  <Application>Microsoft Office PowerPoint</Application>
  <PresentationFormat>화면 슬라이드 쇼(4:3)</PresentationFormat>
  <Paragraphs>176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Helvetica Neue</vt:lpstr>
      <vt:lpstr>HY견고딕</vt:lpstr>
      <vt:lpstr>HY헤드라인M</vt:lpstr>
      <vt:lpstr>맑은 고딕</vt:lpstr>
      <vt:lpstr>Arial</vt:lpstr>
      <vt:lpstr>Tw Cen MT</vt:lpstr>
      <vt:lpstr>Wingdings 3</vt:lpstr>
      <vt:lpstr>New_Simple01</vt:lpstr>
      <vt:lpstr>당신이 일자리를 찾는 가장 쉬운 방법 JAVARAJOB!.</vt:lpstr>
      <vt:lpstr>목차</vt:lpstr>
      <vt:lpstr>프로젝트 개요</vt:lpstr>
      <vt:lpstr>프로젝트 개요</vt:lpstr>
      <vt:lpstr>프로젝트 개요</vt:lpstr>
      <vt:lpstr>프로젝트 개요</vt:lpstr>
      <vt:lpstr>프로젝트 개요</vt:lpstr>
      <vt:lpstr>계획 및 일정</vt:lpstr>
      <vt:lpstr>진행 상황</vt:lpstr>
      <vt:lpstr>진행 상황</vt:lpstr>
      <vt:lpstr>진행 상황</vt:lpstr>
      <vt:lpstr>진행 상황</vt:lpstr>
      <vt:lpstr>향후 계획</vt:lpstr>
      <vt:lpstr>향후 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김동범</dc:creator>
  <cp:lastModifiedBy>김동범</cp:lastModifiedBy>
  <cp:revision>58</cp:revision>
  <dcterms:created xsi:type="dcterms:W3CDTF">2017-06-25T22:22:06Z</dcterms:created>
  <dcterms:modified xsi:type="dcterms:W3CDTF">2017-06-26T03:27:02Z</dcterms:modified>
</cp:coreProperties>
</file>