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4" r:id="rId6"/>
    <p:sldId id="262" r:id="rId7"/>
    <p:sldId id="26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5255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13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93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99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05880" y="1808260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146303" cy="915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619671" y="0"/>
            <a:ext cx="7524327" cy="884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979711" y="987574"/>
            <a:ext cx="6912767" cy="460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990056" y="1664244"/>
            <a:ext cx="6912767" cy="299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F3F3F"/>
              </a:buClr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>
            <a:hlinkClick r:id="rId3"/>
          </p:cNvPr>
          <p:cNvSpPr txBox="1"/>
          <p:nvPr/>
        </p:nvSpPr>
        <p:spPr>
          <a:xfrm>
            <a:off x="0" y="4844067"/>
            <a:ext cx="9144000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rgbClr val="D8D8D8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ALLPPT.com _ Free PowerPoint Templates, Diagrams and Charts</a:t>
            </a:r>
          </a:p>
        </p:txBody>
      </p:sp>
      <p:grpSp>
        <p:nvGrpSpPr>
          <p:cNvPr id="25" name="Shape 25"/>
          <p:cNvGrpSpPr/>
          <p:nvPr/>
        </p:nvGrpSpPr>
        <p:grpSpPr>
          <a:xfrm>
            <a:off x="358199" y="339502"/>
            <a:ext cx="4384103" cy="4384103"/>
            <a:chOff x="543743" y="1200944"/>
            <a:chExt cx="4888159" cy="4888159"/>
          </a:xfrm>
        </p:grpSpPr>
        <p:sp>
          <p:nvSpPr>
            <p:cNvPr id="26" name="Shape 26"/>
            <p:cNvSpPr/>
            <p:nvPr/>
          </p:nvSpPr>
          <p:spPr>
            <a:xfrm>
              <a:off x="683568" y="1340767"/>
              <a:ext cx="4608512" cy="4608512"/>
            </a:xfrm>
            <a:prstGeom prst="ellipse">
              <a:avLst/>
            </a:prstGeom>
            <a:solidFill>
              <a:srgbClr val="FFC000">
                <a:alpha val="73725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3743" y="1200944"/>
              <a:ext cx="4888159" cy="4888159"/>
            </a:xfrm>
            <a:prstGeom prst="ellipse">
              <a:avLst/>
            </a:prstGeom>
            <a:noFill/>
            <a:ln w="25400" cap="flat" cmpd="sng">
              <a:solidFill>
                <a:srgbClr val="FFC000">
                  <a:alpha val="76862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endParaRPr>
            </a:p>
          </p:txBody>
        </p:sp>
      </p:grpSp>
      <p:sp>
        <p:nvSpPr>
          <p:cNvPr id="28" name="Shape 28"/>
          <p:cNvSpPr txBox="1"/>
          <p:nvPr/>
        </p:nvSpPr>
        <p:spPr>
          <a:xfrm>
            <a:off x="567875" y="3950916"/>
            <a:ext cx="4004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선우진성</a:t>
            </a:r>
            <a:r>
              <a:rPr lang="en-US" altLang="ko-KR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, </a:t>
            </a:r>
            <a:r>
              <a:rPr lang="ko-KR" altLang="en-US" sz="1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김준혁</a:t>
            </a:r>
            <a:endParaRPr lang="en-US" sz="1200" b="1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558220" y="1926580"/>
            <a:ext cx="400412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Atari 2600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</a:rPr>
              <a:t>Pong-v0 </a:t>
            </a:r>
            <a:r>
              <a:rPr lang="ko-KR" altLang="en-US" sz="3200" b="1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</a:rPr>
              <a:t>강화학습</a:t>
            </a:r>
            <a:endParaRPr lang="en-US" sz="3200" b="1" i="0" u="none" strike="noStrike" cap="none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539552" y="1034645"/>
            <a:ext cx="400412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ko-KR" altLang="en-US" sz="1400" b="1" i="0" u="none" strike="noStrike" cap="none" dirty="0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인공지능 </a:t>
            </a:r>
            <a:r>
              <a:rPr lang="ko-KR" altLang="en-US" sz="1400" b="1" i="0" u="none" strike="noStrike" cap="none" dirty="0" err="1" smtClean="0">
                <a:solidFill>
                  <a:schemeClr val="lt1"/>
                </a:solidFill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텀프로젝트</a:t>
            </a:r>
            <a:endParaRPr lang="en-US" sz="1400" b="1" i="0" u="none" strike="noStrike" cap="none" dirty="0">
              <a:solidFill>
                <a:schemeClr val="lt1"/>
              </a:solidFill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457200" lvl="0" indent="-35560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en-US" sz="2000" b="1" dirty="0">
                <a:latin typeface="+mj-ea"/>
                <a:ea typeface="+mj-ea"/>
                <a:cs typeface="Times New Roman"/>
                <a:sym typeface="Times New Roman"/>
              </a:rPr>
              <a:t>Atari </a:t>
            </a:r>
            <a:r>
              <a:rPr lang="en-US" sz="2000" b="1" dirty="0" smtClean="0">
                <a:latin typeface="+mj-ea"/>
                <a:ea typeface="+mj-ea"/>
                <a:cs typeface="Times New Roman"/>
                <a:sym typeface="Times New Roman"/>
              </a:rPr>
              <a:t>2600 Pong-v0 </a:t>
            </a:r>
            <a:r>
              <a:rPr lang="ko-KR" altLang="en-US" sz="2000" b="1" dirty="0" smtClean="0">
                <a:latin typeface="+mj-ea"/>
                <a:ea typeface="+mj-ea"/>
                <a:cs typeface="Times New Roman"/>
                <a:sym typeface="Times New Roman"/>
              </a:rPr>
              <a:t> </a:t>
            </a: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ko-KR" altLang="en-US" sz="2000" b="1" dirty="0" smtClean="0">
                <a:latin typeface="+mj-ea"/>
                <a:ea typeface="+mj-ea"/>
                <a:cs typeface="Times New Roman"/>
                <a:sym typeface="Times New Roman"/>
              </a:rPr>
              <a:t>구현 계획</a:t>
            </a: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ko-KR" altLang="en-US" sz="2000" b="1" dirty="0" smtClean="0">
                <a:latin typeface="+mj-ea"/>
                <a:ea typeface="+mj-ea"/>
                <a:cs typeface="Times New Roman"/>
                <a:sym typeface="Times New Roman"/>
              </a:rPr>
              <a:t>진행 상황</a:t>
            </a:r>
            <a:endParaRPr lang="en-US" altLang="ko-KR" sz="2000" b="1" dirty="0" smtClean="0">
              <a:latin typeface="+mj-ea"/>
              <a:ea typeface="+mj-ea"/>
              <a:cs typeface="Times New Roman"/>
              <a:sym typeface="Times New Roman"/>
            </a:endParaRP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-"/>
            </a:pPr>
            <a:endParaRPr lang="en-US" sz="2000" b="1" dirty="0">
              <a:latin typeface="+mj-ea"/>
              <a:ea typeface="+mj-ea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211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목적</a:t>
            </a:r>
            <a:endParaRPr lang="en-US" sz="20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심층 </a:t>
            </a:r>
            <a:r>
              <a:rPr lang="ko-KR" altLang="en-US" sz="2000" b="1" dirty="0" err="1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강화학습을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 통한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퐁 게임의 학습</a:t>
            </a:r>
            <a:endParaRPr lang="en-US" altLang="ko-KR" sz="2000" b="1" dirty="0" smtClean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-Hard coding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된 컴퓨터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AI player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를 이기기 위한 학습된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model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을 얻기 위함</a:t>
            </a:r>
            <a:endParaRPr sz="2000" b="1" dirty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01600" lvl="0">
              <a:lnSpc>
                <a:spcPct val="150000"/>
              </a:lnSpc>
              <a:buSzPct val="100000"/>
            </a:pPr>
            <a:r>
              <a:rPr lang="en-US" altLang="ko-KR" sz="3200" dirty="0">
                <a:latin typeface="+mj-ea"/>
                <a:cs typeface="Times New Roman"/>
                <a:sym typeface="Times New Roman"/>
              </a:rPr>
              <a:t>Atari 2600 Pong-v0 </a:t>
            </a:r>
            <a:r>
              <a:rPr lang="ko-KR" altLang="en-US" sz="3200" dirty="0">
                <a:latin typeface="+mj-ea"/>
                <a:cs typeface="Times New Roman"/>
                <a:sym typeface="Times New Roman"/>
              </a:rPr>
              <a:t> </a:t>
            </a:r>
            <a:endParaRPr lang="en-US" altLang="ko-KR" sz="3200" dirty="0">
              <a:latin typeface="+mj-ea"/>
              <a:cs typeface="Times New Roman"/>
              <a:sym typeface="Times New Roman"/>
            </a:endParaRPr>
          </a:p>
        </p:txBody>
      </p:sp>
      <p:pic>
        <p:nvPicPr>
          <p:cNvPr id="1026" name="Picture 2" descr="http://karpathy.github.io/assets/rl/po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68" y="2841819"/>
            <a:ext cx="36385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b="1" dirty="0" err="1" smtClean="0">
                <a:latin typeface="휴먼모음T" pitchFamily="18" charset="-127"/>
                <a:ea typeface="휴먼모음T" pitchFamily="18" charset="-127"/>
              </a:rPr>
              <a:t>강화학습</a:t>
            </a:r>
            <a:endParaRPr lang="en-US" sz="20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정책망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(Policy Network)</a:t>
            </a:r>
            <a:endParaRPr lang="en-US" altLang="ko-KR" sz="2000" b="1" dirty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  <a:p>
            <a:pPr marL="571500" indent="-571500">
              <a:spcBef>
                <a:spcPts val="0"/>
              </a:spcBef>
              <a:buFont typeface="+mj-lt"/>
              <a:buAutoNum type="romanUcPeriod"/>
            </a:pP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Training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을 위한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input data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로 어떤 것을 받아들일 것인가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?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altLang="ko-KR" sz="2000" b="1" dirty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-210x160x3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의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RGB raw 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pixel</a:t>
            </a:r>
            <a:endParaRPr lang="en-US" altLang="ko-KR" sz="3400" b="1" dirty="0" smtClean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  <a:p>
            <a:pPr marL="571500" indent="-571500">
              <a:spcBef>
                <a:spcPts val="0"/>
              </a:spcBef>
              <a:buFont typeface="+mj-lt"/>
              <a:buAutoNum type="romanUcPeriod"/>
            </a:pP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Hidden nodes ( 200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개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)</a:t>
            </a:r>
            <a:endParaRPr lang="en-US" altLang="ko-KR" sz="2000" b="1" dirty="0" smtClean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  <a:p>
            <a:pPr marL="571500" indent="-571500">
              <a:spcBef>
                <a:spcPts val="0"/>
              </a:spcBef>
              <a:buFont typeface="+mj-lt"/>
              <a:buAutoNum type="romanUcPeriod"/>
            </a:pP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Output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의 형태는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?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-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Up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 </a:t>
            </a: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명령을 수행할 확률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[0,1]</a:t>
            </a:r>
          </a:p>
          <a:p>
            <a:pPr>
              <a:spcBef>
                <a:spcPts val="0"/>
              </a:spcBef>
            </a:pPr>
            <a:endParaRPr lang="en-US" altLang="ko-KR" sz="600" b="1" dirty="0" smtClean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구현 계획</a:t>
            </a:r>
            <a:endParaRPr lang="en-US" sz="32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pic>
        <p:nvPicPr>
          <p:cNvPr id="3074" name="Picture 2" descr="http://karpathy.github.io/assets/rl/poli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25" y="3234318"/>
            <a:ext cx="4278539" cy="19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b="1" dirty="0" smtClean="0">
                <a:latin typeface="휴먼모음T" pitchFamily="18" charset="-127"/>
                <a:ea typeface="휴먼모음T" pitchFamily="18" charset="-127"/>
              </a:rPr>
              <a:t>학습과정</a:t>
            </a:r>
            <a:endParaRPr lang="en-US" sz="20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정책 </a:t>
            </a:r>
            <a:r>
              <a:rPr lang="ko-KR" altLang="en-US" sz="2000" b="1" dirty="0" err="1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그래디언트</a:t>
            </a:r>
            <a:r>
              <a:rPr lang="en-US" altLang="ko-KR" sz="2000" b="1" dirty="0" smtClean="0">
                <a:latin typeface="휴먼모음T" pitchFamily="18" charset="-127"/>
                <a:ea typeface="휴먼모음T" pitchFamily="18" charset="-127"/>
                <a:cs typeface="Times New Roman"/>
                <a:sym typeface="Times New Roman"/>
              </a:rPr>
              <a:t>(Policy Gradient)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 </a:t>
            </a:r>
            <a:r>
              <a:rPr lang="en-US" altLang="ko-KR" dirty="0"/>
              <a:t>W1, W2</a:t>
            </a:r>
            <a:r>
              <a:rPr lang="ko-KR" altLang="en-US" dirty="0"/>
              <a:t>는 임의의 값으로 초기화된다</a:t>
            </a:r>
            <a:r>
              <a:rPr lang="en-US" altLang="ko-KR" dirty="0" smtClean="0"/>
              <a:t>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/>
              <a:t>100</a:t>
            </a:r>
            <a:r>
              <a:rPr lang="ko-KR" altLang="en-US" dirty="0" smtClean="0"/>
              <a:t>게임을 해서 </a:t>
            </a:r>
            <a:r>
              <a:rPr lang="en-US" altLang="ko-KR" dirty="0" smtClean="0"/>
              <a:t>12</a:t>
            </a:r>
            <a:r>
              <a:rPr lang="ko-KR" altLang="en-US" dirty="0"/>
              <a:t>번을 이기고 </a:t>
            </a:r>
            <a:r>
              <a:rPr lang="en-US" altLang="ko-KR" dirty="0"/>
              <a:t>88</a:t>
            </a:r>
            <a:r>
              <a:rPr lang="ko-KR" altLang="en-US" dirty="0"/>
              <a:t>번을 졌다고 하자</a:t>
            </a:r>
            <a:r>
              <a:rPr lang="en-US" altLang="ko-KR" dirty="0"/>
              <a:t>. </a:t>
            </a:r>
            <a:r>
              <a:rPr lang="ko-KR" altLang="en-US" dirty="0"/>
              <a:t>그러면 승리한 </a:t>
            </a:r>
            <a:r>
              <a:rPr lang="en-US" altLang="ko-KR" dirty="0"/>
              <a:t>12</a:t>
            </a:r>
            <a:r>
              <a:rPr lang="ko-KR" altLang="en-US" dirty="0"/>
              <a:t>번 게임에서 이루어진 </a:t>
            </a:r>
            <a:r>
              <a:rPr lang="ko-KR" altLang="en-US" dirty="0" smtClean="0"/>
              <a:t>판단은 올바른 </a:t>
            </a:r>
            <a:r>
              <a:rPr lang="ko-KR" altLang="en-US" dirty="0"/>
              <a:t>판단으로 보게 되고 따라서 앞으로 같은 판단을 내릴 확률을 조금씩 </a:t>
            </a:r>
            <a:r>
              <a:rPr lang="ko-KR" altLang="en-US" dirty="0" smtClean="0"/>
              <a:t>증가시킨다</a:t>
            </a:r>
            <a:endParaRPr lang="en-US" altLang="ko-KR" dirty="0" smtClean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ko-KR" altLang="en-US" dirty="0" smtClean="0"/>
              <a:t>한계</a:t>
            </a:r>
            <a:r>
              <a:rPr lang="en-US" altLang="ko-KR" dirty="0" smtClean="0"/>
              <a:t>: </a:t>
            </a:r>
            <a:r>
              <a:rPr lang="ko-KR" altLang="en-US" dirty="0"/>
              <a:t>예를 들어 어떤 게임에서</a:t>
            </a:r>
            <a:r>
              <a:rPr lang="en-US" altLang="ko-KR" dirty="0"/>
              <a:t>, </a:t>
            </a:r>
            <a:r>
              <a:rPr lang="ko-KR" altLang="en-US" dirty="0"/>
              <a:t>프레임 </a:t>
            </a:r>
            <a:r>
              <a:rPr lang="en-US" altLang="ko-KR" dirty="0"/>
              <a:t>50</a:t>
            </a:r>
            <a:r>
              <a:rPr lang="ko-KR" altLang="en-US" dirty="0"/>
              <a:t>에서 올바른 판단을 내렸지만 프레임 </a:t>
            </a:r>
            <a:r>
              <a:rPr lang="en-US" altLang="ko-KR" dirty="0"/>
              <a:t>150</a:t>
            </a:r>
            <a:r>
              <a:rPr lang="ko-KR" altLang="en-US" dirty="0"/>
              <a:t>에서 잘못된 판단을 내려서 최종적으로 게임에서 패배했다면</a:t>
            </a:r>
            <a:r>
              <a:rPr lang="en-US" altLang="ko-KR" dirty="0"/>
              <a:t>, </a:t>
            </a:r>
            <a:r>
              <a:rPr lang="ko-KR" altLang="en-US" dirty="0"/>
              <a:t>프레임 </a:t>
            </a:r>
            <a:r>
              <a:rPr lang="en-US" altLang="ko-KR" dirty="0"/>
              <a:t>50</a:t>
            </a:r>
            <a:r>
              <a:rPr lang="ko-KR" altLang="en-US" dirty="0"/>
              <a:t>의 올바른 판단마저 부정적인 피드백을 받게 된다</a:t>
            </a:r>
            <a:r>
              <a:rPr lang="en-US" altLang="ko-KR" dirty="0" smtClean="0"/>
              <a:t>.)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ko-KR" altLang="en-US" sz="3200" b="1" i="0" u="none" strike="noStrike" cap="none" dirty="0" smtClean="0">
                <a:solidFill>
                  <a:srgbClr val="3F3F3F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구현 계획</a:t>
            </a:r>
            <a:endParaRPr lang="en-US" sz="32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pic>
        <p:nvPicPr>
          <p:cNvPr id="2050" name="Picture 2" descr="http://karpathy.github.io/assets/rl/epis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27819"/>
            <a:ext cx="4785736" cy="183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AutoShape 3" descr="Displaying 스크린샷, 2016-11-15 14:23:23.png"/>
          <p:cNvSpPr>
            <a:spLocks noGrp="1" noChangeAspect="1" noChangeArrowheads="1"/>
          </p:cNvSpPr>
          <p:nvPr>
            <p:ph type="body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6650" b="71232"/>
          <a:stretch/>
        </p:blipFill>
        <p:spPr>
          <a:xfrm>
            <a:off x="405880" y="1393673"/>
            <a:ext cx="7077590" cy="17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endParaRPr lang="en-US" sz="20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1560" y="1851669"/>
            <a:ext cx="8208900" cy="2952300"/>
          </a:xfrm>
          <a:prstGeom prst="rect">
            <a:avLst/>
          </a:prstGeom>
          <a:noFill/>
          <a:ln>
            <a:noFill/>
          </a:ln>
        </p:spPr>
        <p:txBody>
          <a:bodyPr lIns="396000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endParaRPr sz="2000" b="1" dirty="0">
              <a:latin typeface="휴먼모음T" pitchFamily="18" charset="-127"/>
              <a:ea typeface="휴먼모음T" pitchFamily="18" charset="-127"/>
              <a:cs typeface="Times New Roman"/>
              <a:sym typeface="Times New Roman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6304" y="0"/>
            <a:ext cx="8997696" cy="8844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altLang="ko-KR" sz="3200" b="1" i="0" u="none" strike="noStrike" cap="none" dirty="0" smtClean="0">
                <a:solidFill>
                  <a:srgbClr val="3F3F3F"/>
                </a:solidFill>
                <a:latin typeface="휴먼모음T" pitchFamily="18" charset="-127"/>
                <a:ea typeface="휴먼모음T" pitchFamily="18" charset="-127"/>
                <a:sym typeface="Arial"/>
              </a:rPr>
              <a:t>Thank you</a:t>
            </a:r>
            <a:endParaRPr lang="en-US" sz="3200" b="1" i="0" u="none" strike="noStrike" cap="none" dirty="0">
              <a:solidFill>
                <a:srgbClr val="3F3F3F"/>
              </a:solidFill>
              <a:latin typeface="휴먼모음T" pitchFamily="18" charset="-127"/>
              <a:ea typeface="휴먼모음T" pitchFamily="18" charset="-127"/>
              <a:sym typeface="Arial"/>
            </a:endParaRPr>
          </a:p>
        </p:txBody>
      </p:sp>
      <p:sp>
        <p:nvSpPr>
          <p:cNvPr id="2" name="AutoShape 2" descr="qna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qna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qna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6" name="Picture 8" descr="qn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99" y="1131590"/>
            <a:ext cx="4840331" cy="378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181</Words>
  <Application>Microsoft Office PowerPoint</Application>
  <PresentationFormat>화면 슬라이드 쇼(16:9)</PresentationFormat>
  <Paragraphs>30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휴먼모음T</vt:lpstr>
      <vt:lpstr>Arial</vt:lpstr>
      <vt:lpstr>Times New Roman</vt:lpstr>
      <vt:lpstr>Office Theme</vt:lpstr>
      <vt:lpstr>PowerPoint 프레젠테이션</vt:lpstr>
      <vt:lpstr>Contents</vt:lpstr>
      <vt:lpstr>Atari 2600 Pong-v0  </vt:lpstr>
      <vt:lpstr>구현 계획</vt:lpstr>
      <vt:lpstr>구현 계획</vt:lpstr>
      <vt:lpstr>진행 상황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Junhyeok Kim</cp:lastModifiedBy>
  <cp:revision>18</cp:revision>
  <dcterms:modified xsi:type="dcterms:W3CDTF">2016-11-15T05:26:02Z</dcterms:modified>
</cp:coreProperties>
</file>