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9" r:id="rId4"/>
    <p:sldId id="258" r:id="rId5"/>
    <p:sldId id="278" r:id="rId6"/>
    <p:sldId id="260" r:id="rId7"/>
    <p:sldId id="279" r:id="rId8"/>
    <p:sldId id="280" r:id="rId9"/>
    <p:sldId id="281" r:id="rId10"/>
    <p:sldId id="266" r:id="rId11"/>
    <p:sldId id="267" r:id="rId12"/>
    <p:sldId id="291" r:id="rId13"/>
    <p:sldId id="283" r:id="rId14"/>
    <p:sldId id="284" r:id="rId15"/>
    <p:sldId id="285" r:id="rId16"/>
    <p:sldId id="273" r:id="rId17"/>
    <p:sldId id="287" r:id="rId18"/>
    <p:sldId id="275" r:id="rId19"/>
    <p:sldId id="262" r:id="rId20"/>
    <p:sldId id="276" r:id="rId21"/>
    <p:sldId id="288" r:id="rId22"/>
    <p:sldId id="286" r:id="rId23"/>
    <p:sldId id="282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F0"/>
    <a:srgbClr val="F4E9E9"/>
    <a:srgbClr val="FFE6E6"/>
    <a:srgbClr val="562B71"/>
    <a:srgbClr val="FFC8C8"/>
    <a:srgbClr val="2B1639"/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044952"/>
            <a:ext cx="7790688" cy="14700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당신이 일자리</a:t>
            </a:r>
            <a:r>
              <a:rPr lang="ko-KR" altLang="en-US" sz="4000" dirty="0">
                <a:solidFill>
                  <a:srgbClr val="2B16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찾는 가장 쉬운 방법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000" i="1" spc="500" dirty="0">
                <a:solidFill>
                  <a:srgbClr val="562B7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</a:t>
            </a:r>
            <a:r>
              <a:rPr lang="en-US" altLang="ko-KR" sz="6000" i="1" spc="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VARAJOB!</a:t>
            </a:r>
            <a:r>
              <a:rPr lang="en-US" altLang="ko-KR" sz="6000" i="1" spc="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i="1" spc="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 BY pen</a:t>
            </a:r>
            <a:r>
              <a:rPr lang="en-US" altLang="ko-KR" spc="-100" dirty="0"/>
              <a:t>t A c</a:t>
            </a:r>
            <a:r>
              <a:rPr lang="en-US" altLang="ko-KR" dirty="0"/>
              <a:t>orn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4884893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18204"/>
              </p:ext>
            </p:extLst>
          </p:nvPr>
        </p:nvGraphicFramePr>
        <p:xfrm>
          <a:off x="457200" y="1753926"/>
          <a:ext cx="8229600" cy="499992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2993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16874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 채용 정보 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altLang="ko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지원한 채용 정보 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altLang="ko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E138A-5091-462F-8E2A-7BD3791A3078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1274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70533"/>
              </p:ext>
            </p:extLst>
          </p:nvPr>
        </p:nvGraphicFramePr>
        <p:xfrm>
          <a:off x="465511" y="1753928"/>
          <a:ext cx="8212976" cy="500242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7494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3658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31186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채용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연관 검색어가 표시되도록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통해 조회할 데이터의 속성을 변경할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 기능으로 원하는 방식으로 데이터를 정렬할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페이지를 변경하면서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되는 정보를 조회한다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관심기업 등록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공고를 관심 공고로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bookmark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공고에 대한 자세한 내용을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형식으로 표시한다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달력으로 표시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채용공고를 나타낸다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하면서 나타나는 데이터를 변경한다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 저장기능을 통해 이력서가 저장됨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사진 등록이 가능함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작성된 이력서를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pdf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변환함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자기소개서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자기소개서 목록을 불러옴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 &amp; drop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방식으로 자기소개서를 등록함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등록된 자기소개서를 삭제할 수 있다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4EF4-858B-463E-9546-542DECBC02AD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EBD09-E443-437F-B272-B79BCB8056B0}"/>
              </a:ext>
            </a:extLst>
          </p:cNvPr>
          <p:cNvSpPr txBox="1">
            <a:spLocks/>
          </p:cNvSpPr>
          <p:nvPr/>
        </p:nvSpPr>
        <p:spPr>
          <a:xfrm>
            <a:off x="457200" y="2819573"/>
            <a:ext cx="8229600" cy="1218854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B37D524-A073-40DA-9ED1-5383DBA4010A}"/>
              </a:ext>
            </a:extLst>
          </p:cNvPr>
          <p:cNvSpPr/>
          <p:nvPr/>
        </p:nvSpPr>
        <p:spPr bwMode="gray">
          <a:xfrm>
            <a:off x="0" y="2819573"/>
            <a:ext cx="6991004" cy="127730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3849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8ED24-DC7F-424A-99E6-9839DBD4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"/>
          <a:stretch/>
        </p:blipFill>
        <p:spPr>
          <a:xfrm>
            <a:off x="1249594" y="2244435"/>
            <a:ext cx="6535867" cy="43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회원정보수정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회원탈퇴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1EA9AF-8F95-4759-A3B5-02336EC26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3"/>
          <a:stretch/>
        </p:blipFill>
        <p:spPr>
          <a:xfrm>
            <a:off x="1135829" y="2391838"/>
            <a:ext cx="7354479" cy="34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6315D6-7DBA-4691-A14D-ABECF3B962B6}"/>
              </a:ext>
            </a:extLst>
          </p:cNvPr>
          <p:cNvGrpSpPr/>
          <p:nvPr/>
        </p:nvGrpSpPr>
        <p:grpSpPr>
          <a:xfrm>
            <a:off x="1546169" y="2078182"/>
            <a:ext cx="6467302" cy="4779818"/>
            <a:chOff x="0" y="2609934"/>
            <a:chExt cx="9144000" cy="77408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ED16B88-8A71-4824-A48A-32FABF9B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48066"/>
              <a:ext cx="9144000" cy="610268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A20880-962A-47E8-94B6-11722E52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09934"/>
              <a:ext cx="9144000" cy="1638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83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49A27-4ED5-4215-B083-3655E38D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4" y="2391838"/>
            <a:ext cx="8029791" cy="41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057D2-030F-4F39-89FF-7BC749C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로직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F2F3FD-A2F2-4E4E-94D7-824B1C2D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1838"/>
            <a:ext cx="8229600" cy="3730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35691-2557-4973-8821-ACAD8CBEAF0F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필터</a:t>
            </a:r>
          </a:p>
        </p:txBody>
      </p:sp>
    </p:spTree>
    <p:extLst>
      <p:ext uri="{BB962C8B-B14F-4D97-AF65-F5344CB8AC3E}">
        <p14:creationId xmlns:p14="http://schemas.microsoft.com/office/powerpoint/2010/main" val="308868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주요 로직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6C5715-6232-475A-BDFF-442C5281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4" y="2391838"/>
            <a:ext cx="5262758" cy="43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주요 로직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558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사진 처리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확장자 체크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로딩 이미지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B447E-BFF3-4810-A586-2503A645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1838"/>
            <a:ext cx="4463935" cy="270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83C164-4BC5-43CD-876E-55127BD8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47414"/>
            <a:ext cx="5586153" cy="6068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C97E44-BAD8-41B7-B877-6619CFF40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662"/>
          <a:stretch/>
        </p:blipFill>
        <p:spPr>
          <a:xfrm>
            <a:off x="5101720" y="2147811"/>
            <a:ext cx="1883266" cy="3076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78EA53-DF4C-4DDC-B19B-FA320BA44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0" y="2336898"/>
            <a:ext cx="1771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ECA074-56BE-48A0-8B55-52CD73DD1D81}"/>
              </a:ext>
            </a:extLst>
          </p:cNvPr>
          <p:cNvGrpSpPr/>
          <p:nvPr/>
        </p:nvGrpSpPr>
        <p:grpSpPr>
          <a:xfrm>
            <a:off x="457200" y="2181675"/>
            <a:ext cx="8229600" cy="3903241"/>
            <a:chOff x="457200" y="1941818"/>
            <a:chExt cx="8229600" cy="3591937"/>
          </a:xfrm>
        </p:grpSpPr>
        <p:sp>
          <p:nvSpPr>
            <p:cNvPr id="5" name="Shape 174">
              <a:extLst>
                <a:ext uri="{FF2B5EF4-FFF2-40B4-BE49-F238E27FC236}">
                  <a16:creationId xmlns:a16="http://schemas.microsoft.com/office/drawing/2014/main" id="{E2952632-ED77-4D9A-9FB9-7954F19A464B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941818"/>
              <a:ext cx="3823009" cy="35919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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6000">
                  <a:solidFill>
                    <a:srgbClr val="FFFFFF"/>
                  </a:solidFill>
                </a:defRPr>
              </a:pPr>
              <a:r>
                <a:rPr lang="en-US" altLang="ko-KR" sz="36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1. </a:t>
              </a:r>
              <a:r>
                <a:rPr lang="ko-KR" altLang="en-US" sz="36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개요</a:t>
              </a:r>
              <a:endParaRPr lang="en-US" altLang="ko-KR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JAVARAJOB</a:t>
              </a: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이란</a:t>
              </a: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업무 분담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스케쥴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개발환경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&amp; ER Diagram</a:t>
              </a: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요구사항정의서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Shape 174">
              <a:extLst>
                <a:ext uri="{FF2B5EF4-FFF2-40B4-BE49-F238E27FC236}">
                  <a16:creationId xmlns:a16="http://schemas.microsoft.com/office/drawing/2014/main" id="{3B676808-4081-4C0F-9C4D-BFF7CF0C797D}"/>
                </a:ext>
              </a:extLst>
            </p:cNvPr>
            <p:cNvSpPr txBox="1">
              <a:spLocks/>
            </p:cNvSpPr>
            <p:nvPr/>
          </p:nvSpPr>
          <p:spPr>
            <a:xfrm>
              <a:off x="4863791" y="1941818"/>
              <a:ext cx="3823009" cy="35919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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6000">
                  <a:solidFill>
                    <a:srgbClr val="FFFFFF"/>
                  </a:solidFill>
                </a:defRPr>
              </a:pPr>
              <a:r>
                <a:rPr lang="en-US" altLang="ko-KR" sz="36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36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주요 로직</a:t>
              </a:r>
              <a:endParaRPr lang="en-US" altLang="ko-KR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계정 관리</a:t>
              </a: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(MY</a:t>
              </a: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PAGE)</a:t>
              </a: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 </a:t>
              </a: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검색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 err="1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북마크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캘린더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이력서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업로드 및 다운로드</a:t>
              </a: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주요 로직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32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업로드 및 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55B3C-FC52-4EDD-B914-192E4664C618}"/>
              </a:ext>
            </a:extLst>
          </p:cNvPr>
          <p:cNvSpPr txBox="1"/>
          <p:nvPr/>
        </p:nvSpPr>
        <p:spPr>
          <a:xfrm>
            <a:off x="964276" y="265485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파일 업로드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9246ED-A567-4AB1-9726-DC0E07C9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98" y="2654853"/>
            <a:ext cx="4970472" cy="38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주요 로직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32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업로드 및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05F19-E822-4E30-AF4F-7E5A2159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07" y="2654853"/>
            <a:ext cx="5837411" cy="3787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3F134-1FDC-426D-9B66-CF218567B0B6}"/>
              </a:ext>
            </a:extLst>
          </p:cNvPr>
          <p:cNvSpPr txBox="1"/>
          <p:nvPr/>
        </p:nvSpPr>
        <p:spPr>
          <a:xfrm>
            <a:off x="964276" y="265485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파일 다운로드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78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주요 로직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삭제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F3900-E360-42E3-B208-D4A4D45F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02" y="2493438"/>
            <a:ext cx="5268365" cy="1367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55B3C-FC52-4EDD-B914-192E4664C618}"/>
              </a:ext>
            </a:extLst>
          </p:cNvPr>
          <p:cNvSpPr txBox="1"/>
          <p:nvPr/>
        </p:nvSpPr>
        <p:spPr>
          <a:xfrm>
            <a:off x="964276" y="265485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선택 파일 삭제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AAE47-74D1-4D15-806A-03E7EA940046}"/>
              </a:ext>
            </a:extLst>
          </p:cNvPr>
          <p:cNvSpPr txBox="1"/>
          <p:nvPr/>
        </p:nvSpPr>
        <p:spPr>
          <a:xfrm>
            <a:off x="964276" y="494130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회원 탈퇴 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025341-9D10-4763-995C-7801C605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02" y="4153174"/>
            <a:ext cx="5257280" cy="24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85D1-738F-4F65-ADAC-A244E2A8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D31BE-EB20-4F94-AC64-ADC4A33F6077}"/>
              </a:ext>
            </a:extLst>
          </p:cNvPr>
          <p:cNvSpPr/>
          <p:nvPr/>
        </p:nvSpPr>
        <p:spPr>
          <a:xfrm>
            <a:off x="315884" y="1646302"/>
            <a:ext cx="8462356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HY견고딕" panose="02030600000101010101" pitchFamily="18" charset="-127"/>
              <a:buChar char="▶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미흡한 점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>
              <a:spcBef>
                <a:spcPts val="800"/>
              </a:spcBef>
              <a:buClr>
                <a:srgbClr val="FF0000"/>
              </a:buClr>
              <a:buSzPct val="120000"/>
              <a:buFont typeface="HY헤드라인M" panose="02030600000101010101" pitchFamily="18" charset="-127"/>
              <a:buChar char="？"/>
            </a:pPr>
            <a:r>
              <a:rPr lang="ko-KR" altLang="en-US" dirty="0"/>
              <a:t> </a:t>
            </a:r>
            <a:r>
              <a:rPr lang="ko-KR" altLang="en-US" b="1" dirty="0">
                <a:latin typeface="+mj-ea"/>
                <a:ea typeface="+mj-ea"/>
              </a:rPr>
              <a:t>아직 데이터가 다소 부족함</a:t>
            </a:r>
            <a:endParaRPr lang="en-US" altLang="ko-KR" b="1" dirty="0">
              <a:latin typeface="+mj-ea"/>
              <a:ea typeface="+mj-ea"/>
            </a:endParaRPr>
          </a:p>
          <a:p>
            <a:pPr marL="1200150" lvl="2" indent="-285750">
              <a:spcBef>
                <a:spcPts val="800"/>
              </a:spcBef>
              <a:buClr>
                <a:srgbClr val="00B050"/>
              </a:buClr>
              <a:buSzPct val="120000"/>
              <a:buFont typeface="HY헤드라인M" panose="02030600000101010101" pitchFamily="18" charset="-127"/>
              <a:buChar char="!"/>
            </a:pPr>
            <a:r>
              <a:rPr lang="ko-KR" altLang="en-US" dirty="0"/>
              <a:t>향후 다양한 기업의 공고를 추가할 예정</a:t>
            </a:r>
            <a:endParaRPr lang="en-US" altLang="ko-KR" dirty="0"/>
          </a:p>
          <a:p>
            <a:pPr marL="742950" lvl="1" indent="-285750">
              <a:spcBef>
                <a:spcPts val="800"/>
              </a:spcBef>
              <a:buClr>
                <a:srgbClr val="FF0000"/>
              </a:buClr>
              <a:buSzPct val="120000"/>
              <a:buFont typeface="HY헤드라인M" panose="02030600000101010101" pitchFamily="18" charset="-127"/>
              <a:buChar char="？"/>
            </a:pPr>
            <a:r>
              <a:rPr lang="ko-KR" altLang="en-US" dirty="0"/>
              <a:t> </a:t>
            </a:r>
            <a:r>
              <a:rPr lang="ko-KR" altLang="en-US" b="1" dirty="0">
                <a:latin typeface="+mj-ea"/>
                <a:ea typeface="+mj-ea"/>
              </a:rPr>
              <a:t>캘린더에서 원하는 직무만 골라 볼 수 있는 FILTER 기능이 추가되지 않음</a:t>
            </a:r>
            <a:endParaRPr lang="en-US" altLang="ko-KR" b="1" dirty="0">
              <a:latin typeface="+mj-ea"/>
              <a:ea typeface="+mj-ea"/>
            </a:endParaRPr>
          </a:p>
          <a:p>
            <a:pPr marL="1200150" lvl="2" indent="-285750">
              <a:spcBef>
                <a:spcPts val="800"/>
              </a:spcBef>
              <a:buClr>
                <a:srgbClr val="00B050"/>
              </a:buClr>
              <a:buSzPct val="120000"/>
              <a:buFont typeface="HY헤드라인M" panose="02030600000101010101" pitchFamily="18" charset="-127"/>
              <a:buChar char="!"/>
            </a:pPr>
            <a:r>
              <a:rPr lang="ko-KR" altLang="en-US" dirty="0"/>
              <a:t>북마크한 공고, </a:t>
            </a:r>
            <a:r>
              <a:rPr lang="ko-KR" altLang="en-US" dirty="0" err="1"/>
              <a:t>산업군</a:t>
            </a:r>
            <a:r>
              <a:rPr lang="ko-KR" altLang="en-US" dirty="0"/>
              <a:t>, </a:t>
            </a:r>
            <a:r>
              <a:rPr lang="ko-KR" altLang="en-US" dirty="0" err="1"/>
              <a:t>직무별</a:t>
            </a:r>
            <a:r>
              <a:rPr lang="ko-KR" altLang="en-US" dirty="0"/>
              <a:t> </a:t>
            </a:r>
            <a:r>
              <a:rPr lang="ko-KR" altLang="en-US" dirty="0" err="1"/>
              <a:t>FILTER가</a:t>
            </a:r>
            <a:r>
              <a:rPr lang="ko-KR" altLang="en-US" dirty="0"/>
              <a:t> 된 공고만 표시되도록 추가 구현할 예정</a:t>
            </a:r>
            <a:endParaRPr lang="en-US" altLang="ko-KR" dirty="0"/>
          </a:p>
          <a:p>
            <a:pPr marL="742950" lvl="1" indent="-285750">
              <a:spcBef>
                <a:spcPts val="800"/>
              </a:spcBef>
              <a:buClr>
                <a:srgbClr val="FF0000"/>
              </a:buClr>
              <a:buSzPct val="120000"/>
              <a:buFont typeface="HY헤드라인M" panose="02030600000101010101" pitchFamily="18" charset="-127"/>
              <a:buChar char="？"/>
            </a:pPr>
            <a:r>
              <a:rPr lang="ko-KR" altLang="en-US" dirty="0"/>
              <a:t> </a:t>
            </a:r>
            <a:r>
              <a:rPr lang="ko-KR" altLang="en-US" b="1" dirty="0">
                <a:latin typeface="+mj-ea"/>
                <a:ea typeface="+mj-ea"/>
              </a:rPr>
              <a:t>이력서를 </a:t>
            </a:r>
            <a:r>
              <a:rPr lang="ko-KR" altLang="en-US" b="1" dirty="0" err="1">
                <a:latin typeface="+mj-ea"/>
                <a:ea typeface="+mj-ea"/>
              </a:rPr>
              <a:t>PDF로</a:t>
            </a:r>
            <a:r>
              <a:rPr lang="ko-KR" altLang="en-US" b="1" dirty="0">
                <a:latin typeface="+mj-ea"/>
                <a:ea typeface="+mj-ea"/>
              </a:rPr>
              <a:t> 저장하는 기능과 </a:t>
            </a:r>
            <a:r>
              <a:rPr lang="ko-KR" altLang="en-US" b="1" dirty="0" err="1">
                <a:latin typeface="+mj-ea"/>
                <a:ea typeface="+mj-ea"/>
              </a:rPr>
              <a:t>DRAG&amp;DROP으로</a:t>
            </a:r>
            <a:r>
              <a:rPr lang="ko-KR" altLang="en-US" b="1" dirty="0">
                <a:latin typeface="+mj-ea"/>
                <a:ea typeface="+mj-ea"/>
              </a:rPr>
              <a:t> 파일 업로드 기능을 구현하지 못함</a:t>
            </a:r>
            <a:endParaRPr lang="en-US" altLang="ko-KR" b="1" dirty="0">
              <a:latin typeface="+mj-ea"/>
              <a:ea typeface="+mj-ea"/>
            </a:endParaRPr>
          </a:p>
          <a:p>
            <a:pPr marL="1200150" lvl="2" indent="-285750">
              <a:spcBef>
                <a:spcPts val="800"/>
              </a:spcBef>
              <a:buClr>
                <a:srgbClr val="00B050"/>
              </a:buClr>
              <a:buSzPct val="120000"/>
              <a:buFont typeface="HY헤드라인M" panose="02030600000101010101" pitchFamily="18" charset="-127"/>
              <a:buChar char="!"/>
            </a:pPr>
            <a:r>
              <a:rPr lang="ko-KR" altLang="en-US" dirty="0"/>
              <a:t>향후 구현 예정</a:t>
            </a:r>
            <a:endParaRPr lang="en-US" altLang="ko-KR" dirty="0"/>
          </a:p>
          <a:p>
            <a:pPr marL="742950" lvl="1" indent="-285750">
              <a:spcBef>
                <a:spcPts val="800"/>
              </a:spcBef>
              <a:buClr>
                <a:srgbClr val="FF0000"/>
              </a:buClr>
              <a:buSzPct val="120000"/>
              <a:buFont typeface="HY헤드라인M" panose="02030600000101010101" pitchFamily="18" charset="-127"/>
              <a:buChar char="？"/>
            </a:pPr>
            <a:r>
              <a:rPr lang="ko-KR" altLang="en-US" dirty="0"/>
              <a:t> </a:t>
            </a:r>
            <a:r>
              <a:rPr lang="ko-KR" altLang="en-US" b="1" dirty="0">
                <a:latin typeface="+mj-ea"/>
                <a:ea typeface="+mj-ea"/>
              </a:rPr>
              <a:t>모든 디바이스에서 완벽하게 호환되지 않음</a:t>
            </a:r>
            <a:endParaRPr lang="en-US" altLang="ko-KR" b="1" dirty="0">
              <a:latin typeface="+mj-ea"/>
              <a:ea typeface="+mj-ea"/>
            </a:endParaRPr>
          </a:p>
          <a:p>
            <a:pPr marL="1200150" lvl="2" indent="-285750">
              <a:spcBef>
                <a:spcPts val="800"/>
              </a:spcBef>
              <a:buClr>
                <a:srgbClr val="00B050"/>
              </a:buClr>
              <a:buSzPct val="120000"/>
              <a:buFont typeface="HY헤드라인M" panose="02030600000101010101" pitchFamily="18" charset="-127"/>
              <a:buChar char="!"/>
            </a:pPr>
            <a:r>
              <a:rPr lang="ko-KR" altLang="en-US" dirty="0"/>
              <a:t>반응형 웹으로 호환되게 구현할 예정</a:t>
            </a:r>
            <a:endParaRPr lang="en-US" altLang="ko-KR" dirty="0"/>
          </a:p>
          <a:p>
            <a:pPr marL="742950" lvl="1" indent="-285750">
              <a:spcBef>
                <a:spcPts val="800"/>
              </a:spcBef>
              <a:buClr>
                <a:srgbClr val="FF0000"/>
              </a:buClr>
              <a:buSzPct val="120000"/>
              <a:buFont typeface="HY헤드라인M" panose="02030600000101010101" pitchFamily="18" charset="-127"/>
              <a:buChar char="？"/>
            </a:pPr>
            <a:r>
              <a:rPr lang="ko-KR" altLang="en-US" dirty="0"/>
              <a:t> </a:t>
            </a:r>
            <a:r>
              <a:rPr lang="ko-KR" altLang="en-US" b="1" dirty="0" err="1">
                <a:latin typeface="+mj-ea"/>
                <a:ea typeface="+mj-ea"/>
              </a:rPr>
              <a:t>DB의</a:t>
            </a:r>
            <a:r>
              <a:rPr lang="ko-KR" altLang="en-US" b="1" dirty="0">
                <a:latin typeface="+mj-ea"/>
                <a:ea typeface="+mj-ea"/>
              </a:rPr>
              <a:t> 정규화가 다소 미흡하고 기능별 모듈화가 다소 부족하다고 생각됨</a:t>
            </a:r>
            <a:endParaRPr lang="en-US" altLang="ko-KR" b="1" dirty="0">
              <a:latin typeface="+mj-ea"/>
              <a:ea typeface="+mj-ea"/>
            </a:endParaRPr>
          </a:p>
          <a:p>
            <a:pPr marL="1200150" lvl="2" indent="-285750">
              <a:spcBef>
                <a:spcPts val="800"/>
              </a:spcBef>
              <a:buClr>
                <a:srgbClr val="00B050"/>
              </a:buClr>
              <a:buSzPct val="120000"/>
              <a:buFont typeface="HY헤드라인M" panose="02030600000101010101" pitchFamily="18" charset="-127"/>
              <a:buChar char="!"/>
            </a:pPr>
            <a:r>
              <a:rPr lang="ko-KR" altLang="en-US" dirty="0"/>
              <a:t>REFACTORING 과정을 수행하여 가독성 높고 결집성이 낮게 만들 예정</a:t>
            </a:r>
          </a:p>
        </p:txBody>
      </p:sp>
    </p:spTree>
    <p:extLst>
      <p:ext uri="{BB962C8B-B14F-4D97-AF65-F5344CB8AC3E}">
        <p14:creationId xmlns:p14="http://schemas.microsoft.com/office/powerpoint/2010/main" val="303270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1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8187EF-B6CE-4401-A031-23FEA0FE5815}"/>
              </a:ext>
            </a:extLst>
          </p:cNvPr>
          <p:cNvSpPr txBox="1">
            <a:spLocks/>
          </p:cNvSpPr>
          <p:nvPr/>
        </p:nvSpPr>
        <p:spPr>
          <a:xfrm>
            <a:off x="457200" y="2819573"/>
            <a:ext cx="8229600" cy="1218854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87B15D-9851-4026-9E01-54365CE75F46}"/>
              </a:ext>
            </a:extLst>
          </p:cNvPr>
          <p:cNvSpPr/>
          <p:nvPr/>
        </p:nvSpPr>
        <p:spPr bwMode="gray">
          <a:xfrm>
            <a:off x="-1" y="2819573"/>
            <a:ext cx="7672647" cy="127730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DF04F-0102-40C0-9072-98696216C0FF}"/>
              </a:ext>
            </a:extLst>
          </p:cNvPr>
          <p:cNvSpPr txBox="1"/>
          <p:nvPr/>
        </p:nvSpPr>
        <p:spPr>
          <a:xfrm>
            <a:off x="2078181" y="3241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42658-16DC-4C00-89AF-E08BE87B8F4B}"/>
              </a:ext>
            </a:extLst>
          </p:cNvPr>
          <p:cNvSpPr txBox="1"/>
          <p:nvPr/>
        </p:nvSpPr>
        <p:spPr>
          <a:xfrm>
            <a:off x="457200" y="1640877"/>
            <a:ext cx="648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en-US" altLang="ko-KR" sz="2400" b="1" i="1" u="sng" dirty="0">
                <a:solidFill>
                  <a:srgbClr val="562B7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</a:t>
            </a:r>
            <a:r>
              <a:rPr lang="en-US" altLang="ko-KR" sz="2400" b="1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2B163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2B163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당</a:t>
            </a:r>
            <a:r>
              <a:rPr lang="ko-KR" altLang="ko-KR" sz="1600" dirty="0">
                <a:solidFill>
                  <a:srgbClr val="2B163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신이 일자리를 찾는 가장 쉬운 방법</a:t>
            </a:r>
            <a:r>
              <a:rPr lang="ko-KR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86C5D-528F-40C8-8F23-B7E84442F77B}"/>
              </a:ext>
            </a:extLst>
          </p:cNvPr>
          <p:cNvSpPr txBox="1"/>
          <p:nvPr/>
        </p:nvSpPr>
        <p:spPr>
          <a:xfrm>
            <a:off x="2835564" y="3031880"/>
            <a:ext cx="458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/>
              <a:t>다가오는 하반기 공채시기를 맞춰</a:t>
            </a:r>
            <a:endParaRPr lang="en-US" altLang="ko-KR" b="1" dirty="0"/>
          </a:p>
          <a:p>
            <a:r>
              <a:rPr lang="ko-KR" altLang="ko-KR" b="1" dirty="0"/>
              <a:t>취업 준비와 프로젝트를</a:t>
            </a:r>
            <a:r>
              <a:rPr lang="en-US" altLang="ko-KR" b="1" dirty="0"/>
              <a:t> </a:t>
            </a:r>
            <a:r>
              <a:rPr lang="ko-KR" altLang="ko-KR" b="1" dirty="0"/>
              <a:t>한 번에 하고자 함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EFC9B-5CB8-4DF4-87D1-AD08E868D18D}"/>
              </a:ext>
            </a:extLst>
          </p:cNvPr>
          <p:cNvSpPr txBox="1"/>
          <p:nvPr/>
        </p:nvSpPr>
        <p:spPr>
          <a:xfrm>
            <a:off x="2835564" y="5027960"/>
            <a:ext cx="627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buFont typeface="+mj-lt"/>
              <a:buAutoNum type="arabicPeriod"/>
            </a:pPr>
            <a:r>
              <a:rPr lang="ko-KR" altLang="ko-KR" b="1" dirty="0"/>
              <a:t>기업 및 채용 정보를 확인할 수 있음</a:t>
            </a:r>
            <a:r>
              <a:rPr lang="en-US" altLang="ko-KR" b="1" dirty="0"/>
              <a:t>(DB</a:t>
            </a:r>
            <a:r>
              <a:rPr lang="ko-KR" altLang="ko-KR" b="1" dirty="0"/>
              <a:t>를 이용하여 확인</a:t>
            </a:r>
            <a:r>
              <a:rPr lang="en-US" altLang="ko-KR" b="1" dirty="0"/>
              <a:t>)</a:t>
            </a:r>
            <a:endParaRPr lang="ko-KR" altLang="ko-KR" dirty="0"/>
          </a:p>
          <a:p>
            <a:pPr marL="342900" lvl="0" indent="-342900" latinLnBrk="1">
              <a:buFont typeface="+mj-lt"/>
              <a:buAutoNum type="arabicPeriod"/>
            </a:pPr>
            <a:r>
              <a:rPr lang="ko-KR" altLang="ko-KR" b="1" dirty="0"/>
              <a:t>자기소개서 업로드 및 다운로드 기능</a:t>
            </a:r>
            <a:endParaRPr lang="ko-KR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ko-KR" b="1" dirty="0"/>
              <a:t>기업 혹은 채용공고에 대한 문의 게시판 구축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6C0487-D87C-4055-B349-9E95984E3C15}"/>
              </a:ext>
            </a:extLst>
          </p:cNvPr>
          <p:cNvSpPr/>
          <p:nvPr/>
        </p:nvSpPr>
        <p:spPr>
          <a:xfrm>
            <a:off x="814646" y="2472972"/>
            <a:ext cx="1764149" cy="1764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목적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0E8F2D-2BC9-48E4-8CC0-8AEA9A92B84E}"/>
              </a:ext>
            </a:extLst>
          </p:cNvPr>
          <p:cNvSpPr/>
          <p:nvPr/>
        </p:nvSpPr>
        <p:spPr>
          <a:xfrm>
            <a:off x="814646" y="4607551"/>
            <a:ext cx="1764149" cy="17641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범위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DC628-AD6C-4125-B7ED-E14B0A9A65F3}"/>
              </a:ext>
            </a:extLst>
          </p:cNvPr>
          <p:cNvSpPr txBox="1"/>
          <p:nvPr/>
        </p:nvSpPr>
        <p:spPr>
          <a:xfrm>
            <a:off x="8121680" y="149422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JAVARAJOB ?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ED11-BBAD-4425-8B92-E5E7DF10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87E3417-DA71-4ACE-A762-A70172988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286719"/>
              </p:ext>
            </p:extLst>
          </p:nvPr>
        </p:nvGraphicFramePr>
        <p:xfrm>
          <a:off x="550262" y="2544228"/>
          <a:ext cx="8043476" cy="4034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7947">
                  <a:extLst>
                    <a:ext uri="{9D8B030D-6E8A-4147-A177-3AD203B41FA5}">
                      <a16:colId xmlns:a16="http://schemas.microsoft.com/office/drawing/2014/main" val="4102910579"/>
                    </a:ext>
                  </a:extLst>
                </a:gridCol>
                <a:gridCol w="2130678">
                  <a:extLst>
                    <a:ext uri="{9D8B030D-6E8A-4147-A177-3AD203B41FA5}">
                      <a16:colId xmlns:a16="http://schemas.microsoft.com/office/drawing/2014/main" val="1271424377"/>
                    </a:ext>
                  </a:extLst>
                </a:gridCol>
                <a:gridCol w="3904851">
                  <a:extLst>
                    <a:ext uri="{9D8B030D-6E8A-4147-A177-3AD203B41FA5}">
                      <a16:colId xmlns:a16="http://schemas.microsoft.com/office/drawing/2014/main" val="39415060"/>
                    </a:ext>
                  </a:extLst>
                </a:gridCol>
              </a:tblGrid>
              <a:tr h="30903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2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분야</a:t>
                      </a:r>
                    </a:p>
                  </a:txBody>
                  <a:tcPr marL="62865" marR="6286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2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인원</a:t>
                      </a:r>
                    </a:p>
                  </a:txBody>
                  <a:tcPr marL="62865" marR="6286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2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 marL="62865" marR="6286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410101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최동철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김동범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프로젝트 주제 선정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콘텐츠 선정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74811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00" dirty="0"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화면 디자인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최동철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김동범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Bootstrap, </a:t>
                      </a:r>
                      <a:r>
                        <a:rPr lang="en-US" sz="1000" kern="100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활용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20613"/>
                  </a:ext>
                </a:extLst>
              </a:tr>
              <a:tr h="64839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기업정보 및 채용정보</a:t>
                      </a:r>
                      <a:endParaRPr lang="en-US" altLang="ko-KR" sz="11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확인 페이지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에 저장된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페이지 디자인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ajax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를 이용하여 </a:t>
                      </a:r>
                      <a:r>
                        <a:rPr lang="ko-KR" sz="1000" kern="100" dirty="0" err="1">
                          <a:effectLst/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 구현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65719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캘린더 구현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ajax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를 이용하여 캘린더 구현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00729"/>
                  </a:ext>
                </a:extLst>
              </a:tr>
              <a:tr h="59713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계정 관리</a:t>
                      </a:r>
                      <a:r>
                        <a:rPr lang="en-US" sz="1100" b="1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문의 게시판 제작</a:t>
                      </a:r>
                      <a:r>
                        <a:rPr lang="en-US" sz="1100" b="1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메인 화면 구현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최동철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세션을 사용한 로그인 처리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spring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을 사용하여 답변형 게시판 제작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81429"/>
                  </a:ext>
                </a:extLst>
              </a:tr>
              <a:tr h="66363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이력서</a:t>
                      </a:r>
                      <a:r>
                        <a:rPr lang="en-US" sz="1100" b="1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자기소개서 관리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김동범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파일 업로드 및 다운로드 기능 구현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회원 탈퇴 시 업로드 된 파일을 서버에서 삭제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90667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총 인원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07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AC0A42-1859-4E0F-97FD-0CED05DE55A1}"/>
              </a:ext>
            </a:extLst>
          </p:cNvPr>
          <p:cNvSpPr txBox="1"/>
          <p:nvPr/>
        </p:nvSpPr>
        <p:spPr>
          <a:xfrm>
            <a:off x="457200" y="1821867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CC89-7FC9-4C58-B055-97C8230C5F96}"/>
              </a:ext>
            </a:extLst>
          </p:cNvPr>
          <p:cNvSpPr txBox="1"/>
          <p:nvPr/>
        </p:nvSpPr>
        <p:spPr>
          <a:xfrm>
            <a:off x="8121680" y="149422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업무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</a:rPr>
              <a:t>분담표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6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722224"/>
              </p:ext>
            </p:extLst>
          </p:nvPr>
        </p:nvGraphicFramePr>
        <p:xfrm>
          <a:off x="422056" y="1964648"/>
          <a:ext cx="8299888" cy="46961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0000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885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15561D-7758-4E4F-921C-2F4098B26358}"/>
              </a:ext>
            </a:extLst>
          </p:cNvPr>
          <p:cNvSpPr txBox="1"/>
          <p:nvPr/>
        </p:nvSpPr>
        <p:spPr>
          <a:xfrm>
            <a:off x="8121680" y="149422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개발 스케쥴</a:t>
            </a:r>
          </a:p>
        </p:txBody>
      </p:sp>
    </p:spTree>
    <p:extLst>
      <p:ext uri="{BB962C8B-B14F-4D97-AF65-F5344CB8AC3E}">
        <p14:creationId xmlns:p14="http://schemas.microsoft.com/office/powerpoint/2010/main" val="120625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D5FA2-8943-4DA6-8AE7-C5DE0AEF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FD0EFDE-3508-4237-8C6E-1ED639ED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189739"/>
              </p:ext>
            </p:extLst>
          </p:nvPr>
        </p:nvGraphicFramePr>
        <p:xfrm>
          <a:off x="719830" y="2544228"/>
          <a:ext cx="7704340" cy="3821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736">
                  <a:extLst>
                    <a:ext uri="{9D8B030D-6E8A-4147-A177-3AD203B41FA5}">
                      <a16:colId xmlns:a16="http://schemas.microsoft.com/office/drawing/2014/main" val="3376420717"/>
                    </a:ext>
                  </a:extLst>
                </a:gridCol>
                <a:gridCol w="2252749">
                  <a:extLst>
                    <a:ext uri="{9D8B030D-6E8A-4147-A177-3AD203B41FA5}">
                      <a16:colId xmlns:a16="http://schemas.microsoft.com/office/drawing/2014/main" val="1163222403"/>
                    </a:ext>
                  </a:extLst>
                </a:gridCol>
                <a:gridCol w="3823855">
                  <a:extLst>
                    <a:ext uri="{9D8B030D-6E8A-4147-A177-3AD203B41FA5}">
                      <a16:colId xmlns:a16="http://schemas.microsoft.com/office/drawing/2014/main" val="2220027049"/>
                    </a:ext>
                  </a:extLst>
                </a:gridCol>
              </a:tblGrid>
              <a:tr h="364694"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spc="60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spc="60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프로그램</a:t>
                      </a: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54880"/>
                  </a:ext>
                </a:extLst>
              </a:tr>
              <a:tr h="432143">
                <a:tc rowSpan="6"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</a:p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Program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tool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Eclipse Neon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71581"/>
                  </a:ext>
                </a:extLst>
              </a:tr>
              <a:tr h="432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Database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9181"/>
                  </a:ext>
                </a:extLst>
              </a:tr>
              <a:tr h="432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Database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9000"/>
                  </a:ext>
                </a:extLst>
              </a:tr>
              <a:tr h="432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Tomcat 8.5, Tomcat 9.0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82271"/>
                  </a:ext>
                </a:extLst>
              </a:tr>
              <a:tr h="864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java, spring framework, </a:t>
                      </a:r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, JSP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2673"/>
                  </a:ext>
                </a:extLst>
              </a:tr>
              <a:tr h="864288">
                <a:tc vMerge="1"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ea"/>
                          <a:ea typeface="+mn-ea"/>
                        </a:rPr>
                        <a:t>라이브러리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kern="100" dirty="0">
                          <a:effectLst/>
                          <a:latin typeface="+mn-ea"/>
                          <a:ea typeface="+mn-ea"/>
                        </a:rPr>
                        <a:t>jQuery, Bootstrap, Full calendar,</a:t>
                      </a:r>
                    </a:p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kern="100" dirty="0" err="1">
                          <a:effectLst/>
                          <a:latin typeface="+mn-ea"/>
                          <a:ea typeface="+mn-ea"/>
                        </a:rPr>
                        <a:t>countUp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094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A8CD1E-70E4-4C59-A44E-0BC7C12C2B4E}"/>
              </a:ext>
            </a:extLst>
          </p:cNvPr>
          <p:cNvSpPr txBox="1"/>
          <p:nvPr/>
        </p:nvSpPr>
        <p:spPr>
          <a:xfrm>
            <a:off x="457200" y="1821867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744BA-A4E4-4D8E-BB11-BCC25EE60993}"/>
              </a:ext>
            </a:extLst>
          </p:cNvPr>
          <p:cNvSpPr txBox="1"/>
          <p:nvPr/>
        </p:nvSpPr>
        <p:spPr>
          <a:xfrm>
            <a:off x="8121680" y="149422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개발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</a:rPr>
              <a:t>환경표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9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4DD7-6C26-4F25-AE70-51E62D8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C11D9B-396F-40F7-A085-B82679EA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90" y="2248594"/>
            <a:ext cx="7840620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CB221-A3F5-4674-826E-6E2CDDF5EAFC}"/>
              </a:ext>
            </a:extLst>
          </p:cNvPr>
          <p:cNvSpPr txBox="1"/>
          <p:nvPr/>
        </p:nvSpPr>
        <p:spPr>
          <a:xfrm>
            <a:off x="457200" y="1821867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en-US" altLang="ko-KR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Diagram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73C17-3A5E-415D-A2C5-1ABFB5E82721}"/>
              </a:ext>
            </a:extLst>
          </p:cNvPr>
          <p:cNvSpPr txBox="1"/>
          <p:nvPr/>
        </p:nvSpPr>
        <p:spPr>
          <a:xfrm>
            <a:off x="8121680" y="1494220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Class Diagram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F6135-B90E-4ABE-9A05-43FC0F38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88" y="2221977"/>
            <a:ext cx="1768619" cy="44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4DD7-6C26-4F25-AE70-51E62D8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33B8AD-A2CB-4790-99F1-22739F022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0" y="2273534"/>
            <a:ext cx="7886759" cy="45259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4E2E5-4632-4B92-BBA7-2387EAA17CA0}"/>
              </a:ext>
            </a:extLst>
          </p:cNvPr>
          <p:cNvSpPr txBox="1"/>
          <p:nvPr/>
        </p:nvSpPr>
        <p:spPr>
          <a:xfrm>
            <a:off x="457200" y="1821867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en-US" altLang="ko-KR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153B-EEA9-406A-9D3D-0E8D187E4FD0}"/>
              </a:ext>
            </a:extLst>
          </p:cNvPr>
          <p:cNvSpPr txBox="1"/>
          <p:nvPr/>
        </p:nvSpPr>
        <p:spPr>
          <a:xfrm>
            <a:off x="8121680" y="1494220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DB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415445020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476</TotalTime>
  <Words>750</Words>
  <Application>Microsoft Office PowerPoint</Application>
  <PresentationFormat>화면 슬라이드 쇼(4:3)</PresentationFormat>
  <Paragraphs>276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Helvetica Neue</vt:lpstr>
      <vt:lpstr>HY견고딕</vt:lpstr>
      <vt:lpstr>HY헤드라인M</vt:lpstr>
      <vt:lpstr>맑은 고딕</vt:lpstr>
      <vt:lpstr>Arial</vt:lpstr>
      <vt:lpstr>Tw Cen MT</vt:lpstr>
      <vt:lpstr>Wingdings 3</vt:lpstr>
      <vt:lpstr>New_Simple01</vt:lpstr>
      <vt:lpstr>당신이 일자리를 찾는 가장 쉬운 방법 JAVARAJOB!.</vt:lpstr>
      <vt:lpstr>목차</vt:lpstr>
      <vt:lpstr>PowerPoint 프레젠테이션</vt:lpstr>
      <vt:lpstr>프로젝트 개요</vt:lpstr>
      <vt:lpstr>프로젝트 개요</vt:lpstr>
      <vt:lpstr>프로젝트 개요</vt:lpstr>
      <vt:lpstr>프로젝트 개요</vt:lpstr>
      <vt:lpstr>프로젝트 개요</vt:lpstr>
      <vt:lpstr>프로젝트 개요</vt:lpstr>
      <vt:lpstr>프로젝트 개요</vt:lpstr>
      <vt:lpstr>프로젝트 개요</vt:lpstr>
      <vt:lpstr>PowerPoint 프레젠테이션</vt:lpstr>
      <vt:lpstr>주요 로직</vt:lpstr>
      <vt:lpstr>주요 로직</vt:lpstr>
      <vt:lpstr>주요 로직</vt:lpstr>
      <vt:lpstr>주요 로직</vt:lpstr>
      <vt:lpstr>주요 로직</vt:lpstr>
      <vt:lpstr>주요 로직</vt:lpstr>
      <vt:lpstr>주요 로직</vt:lpstr>
      <vt:lpstr>주요 로직</vt:lpstr>
      <vt:lpstr>주요 로직</vt:lpstr>
      <vt:lpstr>주요 로직</vt:lpstr>
      <vt:lpstr>마치며..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229</cp:revision>
  <dcterms:created xsi:type="dcterms:W3CDTF">2017-06-25T22:22:06Z</dcterms:created>
  <dcterms:modified xsi:type="dcterms:W3CDTF">2017-07-06T05:58:39Z</dcterms:modified>
</cp:coreProperties>
</file>