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4" r:id="rId2"/>
    <p:sldId id="347" r:id="rId3"/>
    <p:sldId id="344" r:id="rId4"/>
    <p:sldId id="34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371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0047" autoAdjust="0"/>
  </p:normalViewPr>
  <p:slideViewPr>
    <p:cSldViewPr snapToGrid="0" showGuides="1">
      <p:cViewPr>
        <p:scale>
          <a:sx n="100" d="100"/>
          <a:sy n="100" d="100"/>
        </p:scale>
        <p:origin x="1056" y="72"/>
      </p:cViewPr>
      <p:guideLst>
        <p:guide orient="horz" pos="2183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4274E-A84F-41B3-B8FB-8095D0F07471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507C1-2D39-4EC9-9614-3874344AB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03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fastp -i GFP-eCLIP_f1.fastq -I GFP-eCLIP_r2.fastq -o GFP-eCLIP_f1.parse.fastq -O GFP-eCLIP_r2.parse.fastq -w 16 -w 16 --detect_adapter_for_pe --umi --umi_loc=read2 --umi_len=10 --umi_prefix="UMI" -5 -3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507C1-2D39-4EC9-9614-3874344ABB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7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7E77B-9B05-4863-9EEF-E6103AB6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269" y="1122363"/>
            <a:ext cx="10781607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7EEF0-8F46-4C5F-9345-1ED3F8278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8225" y="3923606"/>
            <a:ext cx="9401695" cy="1334193"/>
          </a:xfrm>
        </p:spPr>
        <p:txBody>
          <a:bodyPr/>
          <a:lstStyle>
            <a:lvl1pPr marL="0" indent="0" algn="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3E4244-CA4F-44C7-8920-6FF40B2D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A6F44-9B78-4D28-8546-0FD73506198D}" type="datetime1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E0997-43F6-46C1-A48F-5E7397A4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105CB-D788-44E9-9F87-5536082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31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07430-13C7-49AB-8EC9-A0E265FE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172892-0374-431F-9F8E-630A574B1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1BBF0-318C-49BE-815F-B82B95F7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24AAE-F1E1-45E4-92B0-4C8732BBFBB2}" type="datetime1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2A4FB-D634-40D1-96DF-CEA54FA0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AD77C-C220-4F85-BF86-0D02B68C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24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A369A9-D768-46BE-84D2-9A733C2DE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077BE-B88D-4216-ACCC-01B8F695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469FE-42CE-468B-ACF3-6DAA82AC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DB1EB-BA88-4BA1-933B-D45E62C5FD80}" type="datetime1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EF7D8-63E1-4365-AACA-B7BD4288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A206B-FC88-4873-A6B2-0125664D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7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1034C-6B63-4CED-97D6-A8E8E48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58A17-2893-4947-A4BF-4F3D92BB9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4" y="1280160"/>
            <a:ext cx="11812387" cy="50761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7FB2F-EFBA-46C2-85B1-80E3A0F1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A2DC8-FC59-4923-85A5-6B991B179E2E}" type="datetime1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ABBF0-2990-4F25-BB6F-61C846FD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3C259-8E2C-49C8-B00B-E99D3A34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26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C24D-7BD3-49F3-AA98-D284EF31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E1613-B41D-493D-A31A-61DE282A8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A31EC-9FDF-48B9-8ADA-B7A2F848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33CE-E385-4137-AB6A-ACAA7D62B38F}" type="datetime1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E7A6B-AF07-4687-9630-A8754A4A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C37BE-7976-4CEA-8942-1F9A0460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2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64544-36F7-44A6-9E75-12685E01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953A0-D0DD-4764-9665-64D6FEA55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818" y="1280160"/>
            <a:ext cx="5811982" cy="489680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41507C-0355-4566-9191-4036C2E0B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80159"/>
            <a:ext cx="5811982" cy="48968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93BC9E-29C6-4047-A27D-257A2263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473E5-4835-4CDA-9AE8-E3457FFC6CED}" type="datetime1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77B50-E68F-4828-A4BE-EBD75E21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677C5-CC06-47E9-A1B8-A3148FBD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2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EEC8-1CEB-4382-8D3C-C5DFDD99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8DC27A-3E6C-47D0-9637-292BB23D7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EF5476-5856-4BFC-A563-6F0602B3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D8AE57-094C-425A-B348-312D1E50D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F05F45-3D86-4CAB-B7D4-E6F41F301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19D559-91F3-44B2-83C7-971CC08D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948C4-A1D2-42D0-83D7-4B24E91008F6}" type="datetime1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5FBA0-20FC-4C67-812E-C7CF868F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E16E0-A816-43D9-B6C2-0BACEC19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B955A-CA9C-44E6-AACD-69A657A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AC746F-A14E-45DC-AC6B-3E979ADA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C2FC-38C5-48BC-A094-0822E280C4AF}" type="datetime1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3DA551-42EB-45E1-AA84-F2C8063F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1027B-7AB4-4F0C-BC95-6B59AAE2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83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7341BA-4D26-4130-B788-1FA8E5EE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BC475-0F5D-4276-A690-F03DF98EA551}" type="datetime1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2729B6-C591-4348-A791-D6A18474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50956D-2E81-4D6C-AD63-87A131A7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8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B2363-3FA3-4B30-A312-9725E5F8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9E424-7884-44C0-AAA8-B68CD8039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D2674E-EC18-426F-AF19-6C939A8D9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16291-BC85-4E68-A57D-BF31E435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2596-604C-4014-B5C3-AC88AB6F2148}" type="datetime1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CA7D3A-83A9-414E-B763-EE3186997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278AA-E1F7-41D4-847C-D34E5726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6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88BD1-6831-4062-8115-5CCFADCA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E05619-B9EA-4B96-B024-031BB6C4B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8CC4C4-F047-48DE-9A0A-FEB22BF39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E62E5-A6B9-4357-8031-22E95A0A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2E8EC-60F5-4984-86F9-E214C7B9C0D1}" type="datetime1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1AB3F-9825-40CE-B171-38212285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39B109-BB13-4BC4-A6F1-79D605C3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49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2CCD7C-7DE2-4063-BF88-838E03A9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2" y="58189"/>
            <a:ext cx="12036829" cy="872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620AEE-A75C-426E-827A-A142C7908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2" y="1271846"/>
            <a:ext cx="12036828" cy="508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F0BB6-8988-4366-BE31-18FD7C5AA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502" y="64369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6754-76E4-4485-A033-6E029096C981}" type="datetime1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303A2-BA8A-48E9-89F3-88C4395B2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5337" y="6434686"/>
            <a:ext cx="5752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86EDB-B9E9-4C06-B57D-260C6AD5E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0130" y="64394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7A5A-D474-404F-A8D8-D96860762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52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C99C9C-F3A0-40BD-BDD2-C8C0D146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E9FFF587-C277-47AF-8521-57383E99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2" y="58189"/>
            <a:ext cx="12036829" cy="872836"/>
          </a:xfrm>
        </p:spPr>
        <p:txBody>
          <a:bodyPr/>
          <a:lstStyle/>
          <a:p>
            <a:r>
              <a:rPr lang="ko-KR" altLang="en-US"/>
              <a:t>동기 및 배경</a:t>
            </a:r>
            <a:r>
              <a:rPr lang="en-US" altLang="ko-KR"/>
              <a:t>, </a:t>
            </a:r>
            <a:r>
              <a:rPr lang="ko-KR" altLang="en-US"/>
              <a:t>연구 목표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23B4A1-A714-4CAE-BAF6-F999F4F40642}"/>
              </a:ext>
            </a:extLst>
          </p:cNvPr>
          <p:cNvSpPr/>
          <p:nvPr/>
        </p:nvSpPr>
        <p:spPr>
          <a:xfrm>
            <a:off x="5692588" y="643047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600">
                <a:solidFill>
                  <a:srgbClr val="000000"/>
                </a:solidFill>
                <a:latin typeface="Arial" panose="020B0604020202020204" pitchFamily="34" charset="0"/>
              </a:rPr>
              <a:t>Chen </a:t>
            </a:r>
            <a:r>
              <a:rPr lang="en-US" altLang="ko-KR" sz="1600" i="1">
                <a:solidFill>
                  <a:srgbClr val="000000"/>
                </a:solidFill>
                <a:latin typeface="Arial" panose="020B0604020202020204" pitchFamily="34" charset="0"/>
              </a:rPr>
              <a:t>et </a:t>
            </a:r>
            <a:r>
              <a:rPr lang="en-US" altLang="ko-KR" sz="1600" i="1" dirty="0">
                <a:solidFill>
                  <a:srgbClr val="000000"/>
                </a:solidFill>
                <a:latin typeface="Arial" panose="020B0604020202020204" pitchFamily="34" charset="0"/>
              </a:rPr>
              <a:t>al</a:t>
            </a:r>
            <a:r>
              <a:rPr lang="en-US" altLang="ko-KR" sz="1600" i="1">
                <a:solidFill>
                  <a:srgbClr val="000000"/>
                </a:solidFill>
                <a:latin typeface="Arial" panose="020B0604020202020204" pitchFamily="34" charset="0"/>
              </a:rPr>
              <a:t>.,</a:t>
            </a:r>
            <a:r>
              <a:rPr lang="en-US" altLang="ko-KR" sz="1600">
                <a:solidFill>
                  <a:srgbClr val="040C28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i="1">
                <a:solidFill>
                  <a:srgbClr val="040C28"/>
                </a:solidFill>
                <a:latin typeface="Arial" panose="020B0604020202020204" pitchFamily="34" charset="0"/>
              </a:rPr>
              <a:t>New Phytol.</a:t>
            </a:r>
            <a:r>
              <a:rPr lang="en-US" altLang="ko-KR" sz="1600" i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Arial" panose="020B0604020202020204" pitchFamily="34" charset="0"/>
              </a:rPr>
              <a:t>(2023)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D4D6082-E886-469B-8628-2F5B90ADE295}"/>
              </a:ext>
            </a:extLst>
          </p:cNvPr>
          <p:cNvSpPr/>
          <p:nvPr/>
        </p:nvSpPr>
        <p:spPr>
          <a:xfrm>
            <a:off x="6007330" y="199272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발표자</a:t>
            </a:r>
            <a:r>
              <a:rPr lang="en-US" altLang="ko-KR" sz="2000" b="1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공준형</a:t>
            </a:r>
            <a:endParaRPr lang="en-US" altLang="ko-KR" sz="20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/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협동과정 농생명유전체학전공</a:t>
            </a:r>
            <a:endParaRPr lang="en-US" altLang="ko-KR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2ADCE7-36EA-4FB6-9B16-81F11042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5" y="1072108"/>
            <a:ext cx="6571766" cy="25781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04BCFEF-620B-495E-8F2C-5922A8452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69" y="1714894"/>
            <a:ext cx="5125819" cy="4114844"/>
          </a:xfrm>
          <a:prstGeom prst="rect">
            <a:avLst/>
          </a:prstGeom>
        </p:spPr>
      </p:pic>
      <p:pic>
        <p:nvPicPr>
          <p:cNvPr id="22" name="내용 개체 틀 7">
            <a:extLst>
              <a:ext uri="{FF2B5EF4-FFF2-40B4-BE49-F238E27FC236}">
                <a16:creationId xmlns:a16="http://schemas.microsoft.com/office/drawing/2014/main" id="{618C5BB9-5211-47E5-B9FD-5B59D4603A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604"/>
          <a:stretch/>
        </p:blipFill>
        <p:spPr>
          <a:xfrm>
            <a:off x="705621" y="3842184"/>
            <a:ext cx="5527255" cy="25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3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3FA929-818E-481B-B746-409C78C85311}"/>
              </a:ext>
            </a:extLst>
          </p:cNvPr>
          <p:cNvSpPr/>
          <p:nvPr/>
        </p:nvSpPr>
        <p:spPr>
          <a:xfrm>
            <a:off x="610246" y="1347862"/>
            <a:ext cx="46476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GFP-AtSKRP eCLIP-seq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1BB34EC-1898-4ADC-9F7F-CD2579737C0D}"/>
              </a:ext>
            </a:extLst>
          </p:cNvPr>
          <p:cNvSpPr/>
          <p:nvPr/>
        </p:nvSpPr>
        <p:spPr>
          <a:xfrm>
            <a:off x="6261100" y="4703886"/>
            <a:ext cx="5262071" cy="158288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10A6D0E-13DE-43F3-AD27-D091513881AD}"/>
              </a:ext>
            </a:extLst>
          </p:cNvPr>
          <p:cNvSpPr/>
          <p:nvPr/>
        </p:nvSpPr>
        <p:spPr>
          <a:xfrm>
            <a:off x="6261100" y="3014495"/>
            <a:ext cx="5262071" cy="14146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C3C3DD-ED7E-4294-968D-B659F8A51D89}"/>
              </a:ext>
            </a:extLst>
          </p:cNvPr>
          <p:cNvSpPr/>
          <p:nvPr/>
        </p:nvSpPr>
        <p:spPr>
          <a:xfrm>
            <a:off x="6261100" y="1434913"/>
            <a:ext cx="5262071" cy="13415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8AB4C3-5E42-4009-9D04-5438894B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시퀀싱 데이터 소개 및 분석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28376E-7DC2-4568-BB2D-22BCE415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81295D-2A2C-49B2-A273-D6C37F52AAF5}"/>
              </a:ext>
            </a:extLst>
          </p:cNvPr>
          <p:cNvSpPr/>
          <p:nvPr/>
        </p:nvSpPr>
        <p:spPr>
          <a:xfrm>
            <a:off x="6007330" y="199272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발표자</a:t>
            </a:r>
            <a:r>
              <a:rPr lang="en-US" altLang="ko-KR" sz="2000" b="1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공준형</a:t>
            </a:r>
            <a:endParaRPr lang="en-US" altLang="ko-KR" sz="20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/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협동과정 농생명유전체학전공</a:t>
            </a:r>
            <a:endParaRPr lang="en-US" altLang="ko-KR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E03BE20-F4DE-43C4-BD86-8BADF9722C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0796" y="1688311"/>
            <a:ext cx="5057328" cy="450134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89FE88E-E00E-4AD6-B2B2-F11A91D24062}"/>
              </a:ext>
            </a:extLst>
          </p:cNvPr>
          <p:cNvSpPr/>
          <p:nvPr/>
        </p:nvSpPr>
        <p:spPr>
          <a:xfrm>
            <a:off x="-527876" y="627020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600">
                <a:solidFill>
                  <a:srgbClr val="000000"/>
                </a:solidFill>
                <a:latin typeface="Arial" panose="020B0604020202020204" pitchFamily="34" charset="0"/>
              </a:rPr>
              <a:t>Chen </a:t>
            </a:r>
            <a:r>
              <a:rPr lang="en-US" altLang="ko-KR" sz="1600" i="1">
                <a:solidFill>
                  <a:srgbClr val="000000"/>
                </a:solidFill>
                <a:latin typeface="Arial" panose="020B0604020202020204" pitchFamily="34" charset="0"/>
              </a:rPr>
              <a:t>et </a:t>
            </a:r>
            <a:r>
              <a:rPr lang="en-US" altLang="ko-KR" sz="1600" i="1" dirty="0">
                <a:solidFill>
                  <a:srgbClr val="000000"/>
                </a:solidFill>
                <a:latin typeface="Arial" panose="020B0604020202020204" pitchFamily="34" charset="0"/>
              </a:rPr>
              <a:t>al</a:t>
            </a:r>
            <a:r>
              <a:rPr lang="en-US" altLang="ko-KR" sz="1600" i="1">
                <a:solidFill>
                  <a:srgbClr val="000000"/>
                </a:solidFill>
                <a:latin typeface="Arial" panose="020B0604020202020204" pitchFamily="34" charset="0"/>
              </a:rPr>
              <a:t>.,</a:t>
            </a:r>
            <a:r>
              <a:rPr lang="en-US" altLang="ko-KR" sz="1600">
                <a:solidFill>
                  <a:srgbClr val="040C28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i="1">
                <a:solidFill>
                  <a:srgbClr val="040C28"/>
                </a:solidFill>
                <a:latin typeface="Arial" panose="020B0604020202020204" pitchFamily="34" charset="0"/>
              </a:rPr>
              <a:t>New Phytol.</a:t>
            </a:r>
            <a:r>
              <a:rPr lang="en-US" altLang="ko-KR" sz="1600" i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Arial" panose="020B0604020202020204" pitchFamily="34" charset="0"/>
              </a:rPr>
              <a:t>(2023)</a:t>
            </a:r>
            <a:endParaRPr lang="en-US" altLang="ko-KR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DB1AD7-D7BB-4A6F-8B60-2C7A7E6B965B}"/>
              </a:ext>
            </a:extLst>
          </p:cNvPr>
          <p:cNvSpPr/>
          <p:nvPr/>
        </p:nvSpPr>
        <p:spPr>
          <a:xfrm>
            <a:off x="6474089" y="1474862"/>
            <a:ext cx="491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Download eCLIP-seq raw sequencing data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Arabidopsis GFP-AtSKRP transgenic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https://ngdc.cncb.ac.cn/gsa under accession number CRA006308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98B535-BB51-4847-A9E5-3FCEF18884AB}"/>
              </a:ext>
            </a:extLst>
          </p:cNvPr>
          <p:cNvSpPr/>
          <p:nvPr/>
        </p:nvSpPr>
        <p:spPr>
          <a:xfrm>
            <a:off x="6474089" y="3076088"/>
            <a:ext cx="4914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Reads pre-processing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Remove adaptors, short reads, or N (fastp)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reads passed filter: 57,176,502/58,153,328 (0.983%)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E9CA126-13E2-4C13-8128-39B0C804B6E2}"/>
              </a:ext>
            </a:extLst>
          </p:cNvPr>
          <p:cNvSpPr/>
          <p:nvPr/>
        </p:nvSpPr>
        <p:spPr>
          <a:xfrm>
            <a:off x="6474089" y="4772004"/>
            <a:ext cx="4914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Reads alignment &amp; 5’-end peak calling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Alignment read to Arabidopsis genome (TAIR 9) using Hisat2 (42% alignment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Calculate number of 5’-end reads per position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5F52740-944A-4123-880B-648D0A3516EF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8892136" y="2776425"/>
            <a:ext cx="0" cy="23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3173201-FD1C-4108-AB75-103A80CDCFB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92136" y="4429125"/>
            <a:ext cx="0" cy="26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39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CF2F32A-D7BD-4C29-A37A-7CE0B958FA56}"/>
              </a:ext>
            </a:extLst>
          </p:cNvPr>
          <p:cNvCxnSpPr>
            <a:cxnSpLocks/>
          </p:cNvCxnSpPr>
          <p:nvPr/>
        </p:nvCxnSpPr>
        <p:spPr>
          <a:xfrm>
            <a:off x="1464801" y="5444899"/>
            <a:ext cx="3385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7208E6B-249E-4A49-B73E-2FA9A076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분석 및 결과 해석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E6ADA8-B9CF-469A-A9E8-559D8B76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E1D07C-DD3A-4D58-82B6-C96A18C05DA2}"/>
              </a:ext>
            </a:extLst>
          </p:cNvPr>
          <p:cNvSpPr/>
          <p:nvPr/>
        </p:nvSpPr>
        <p:spPr>
          <a:xfrm>
            <a:off x="6007330" y="199272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발표자</a:t>
            </a:r>
            <a:r>
              <a:rPr lang="en-US" altLang="ko-KR" sz="2000" b="1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공준형</a:t>
            </a:r>
            <a:endParaRPr lang="en-US" altLang="ko-KR" sz="20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/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협동과정 농생명유전체학전공</a:t>
            </a:r>
            <a:endParaRPr lang="en-US" altLang="ko-KR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76B363-65E4-4EB1-B591-A4B8F9F8F52A}"/>
              </a:ext>
            </a:extLst>
          </p:cNvPr>
          <p:cNvSpPr/>
          <p:nvPr/>
        </p:nvSpPr>
        <p:spPr>
          <a:xfrm>
            <a:off x="1725003" y="5270555"/>
            <a:ext cx="2843650" cy="342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44AB06-4684-4030-B42C-28A3B4A7D4D4}"/>
              </a:ext>
            </a:extLst>
          </p:cNvPr>
          <p:cNvSpPr/>
          <p:nvPr/>
        </p:nvSpPr>
        <p:spPr>
          <a:xfrm>
            <a:off x="1106903" y="5241493"/>
            <a:ext cx="456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007DF7-3A3F-4EF3-9391-6D695B21CE04}"/>
              </a:ext>
            </a:extLst>
          </p:cNvPr>
          <p:cNvSpPr/>
          <p:nvPr/>
        </p:nvSpPr>
        <p:spPr>
          <a:xfrm>
            <a:off x="4828855" y="5241493"/>
            <a:ext cx="456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3’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704A8BB-B84E-469D-836F-4DC9B8F1773D}"/>
              </a:ext>
            </a:extLst>
          </p:cNvPr>
          <p:cNvSpPr/>
          <p:nvPr/>
        </p:nvSpPr>
        <p:spPr>
          <a:xfrm>
            <a:off x="2353078" y="5274929"/>
            <a:ext cx="1600200" cy="3428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0F76E6C-E1D5-43C3-9A1F-F05372A66507}"/>
              </a:ext>
            </a:extLst>
          </p:cNvPr>
          <p:cNvSpPr/>
          <p:nvPr/>
        </p:nvSpPr>
        <p:spPr>
          <a:xfrm>
            <a:off x="2186146" y="5265404"/>
            <a:ext cx="19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EXON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8811C89-8AE5-4719-AA1E-2DFE49F8775C}"/>
              </a:ext>
            </a:extLst>
          </p:cNvPr>
          <p:cNvSpPr/>
          <p:nvPr/>
        </p:nvSpPr>
        <p:spPr>
          <a:xfrm rot="19155194">
            <a:off x="3548560" y="4664765"/>
            <a:ext cx="19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Padding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A3E2A4D-88CC-4C39-9C76-BDE42A05F5E3}"/>
              </a:ext>
            </a:extLst>
          </p:cNvPr>
          <p:cNvSpPr/>
          <p:nvPr/>
        </p:nvSpPr>
        <p:spPr>
          <a:xfrm rot="19155194">
            <a:off x="1347305" y="4664765"/>
            <a:ext cx="19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Padding 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AF8B6FD-E2AB-491F-904D-F772DC8DA73F}"/>
              </a:ext>
            </a:extLst>
          </p:cNvPr>
          <p:cNvSpPr/>
          <p:nvPr/>
        </p:nvSpPr>
        <p:spPr>
          <a:xfrm>
            <a:off x="536461" y="1309151"/>
            <a:ext cx="5262071" cy="15964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2EC2D8C-67B8-4B03-AF5F-A756023B4465}"/>
              </a:ext>
            </a:extLst>
          </p:cNvPr>
          <p:cNvSpPr/>
          <p:nvPr/>
        </p:nvSpPr>
        <p:spPr>
          <a:xfrm>
            <a:off x="749450" y="1349101"/>
            <a:ext cx="4914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Identify peaks near plus-exon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Remove minus-exon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Remove alternative spliced forms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Add padding in exon region (bedtools slop)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Merge plus-exon bed and 5’-end depth bed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A0E0327-AE86-4621-9E57-E87CC2B38569}"/>
              </a:ext>
            </a:extLst>
          </p:cNvPr>
          <p:cNvCxnSpPr>
            <a:cxnSpLocks/>
          </p:cNvCxnSpPr>
          <p:nvPr/>
        </p:nvCxnSpPr>
        <p:spPr>
          <a:xfrm>
            <a:off x="1464801" y="3898833"/>
            <a:ext cx="3385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39727A9-B446-4731-B11E-6307A089323A}"/>
              </a:ext>
            </a:extLst>
          </p:cNvPr>
          <p:cNvSpPr/>
          <p:nvPr/>
        </p:nvSpPr>
        <p:spPr>
          <a:xfrm>
            <a:off x="1106903" y="3695427"/>
            <a:ext cx="456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5’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6A016F-A314-45A8-8C26-8D49CA316494}"/>
              </a:ext>
            </a:extLst>
          </p:cNvPr>
          <p:cNvSpPr/>
          <p:nvPr/>
        </p:nvSpPr>
        <p:spPr>
          <a:xfrm>
            <a:off x="4828855" y="3695427"/>
            <a:ext cx="456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3’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72CCFBC-DE87-4116-934A-A108B4307D3B}"/>
              </a:ext>
            </a:extLst>
          </p:cNvPr>
          <p:cNvSpPr/>
          <p:nvPr/>
        </p:nvSpPr>
        <p:spPr>
          <a:xfrm>
            <a:off x="2353078" y="3728863"/>
            <a:ext cx="1600200" cy="3428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FD9921A-51F7-442B-9C93-0DD3635C1422}"/>
              </a:ext>
            </a:extLst>
          </p:cNvPr>
          <p:cNvSpPr/>
          <p:nvPr/>
        </p:nvSpPr>
        <p:spPr>
          <a:xfrm>
            <a:off x="2186146" y="3719338"/>
            <a:ext cx="19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EXON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80EC92E-F855-4EEE-8D46-3D984EF11AE7}"/>
              </a:ext>
            </a:extLst>
          </p:cNvPr>
          <p:cNvCxnSpPr>
            <a:cxnSpLocks/>
          </p:cNvCxnSpPr>
          <p:nvPr/>
        </p:nvCxnSpPr>
        <p:spPr>
          <a:xfrm>
            <a:off x="3163283" y="4111156"/>
            <a:ext cx="0" cy="4359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80725F5-6445-4E6F-87ED-2B7BC4B6A942}"/>
              </a:ext>
            </a:extLst>
          </p:cNvPr>
          <p:cNvSpPr/>
          <p:nvPr/>
        </p:nvSpPr>
        <p:spPr>
          <a:xfrm rot="19155194">
            <a:off x="1118416" y="5855701"/>
            <a:ext cx="19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ie junction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8609316-7C56-414F-8DB7-4C154D1FDA5D}"/>
              </a:ext>
            </a:extLst>
          </p:cNvPr>
          <p:cNvSpPr/>
          <p:nvPr/>
        </p:nvSpPr>
        <p:spPr>
          <a:xfrm rot="19155194">
            <a:off x="2613035" y="5855701"/>
            <a:ext cx="1934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ei junction</a:t>
            </a:r>
          </a:p>
        </p:txBody>
      </p:sp>
      <p:pic>
        <p:nvPicPr>
          <p:cNvPr id="1039" name="그림 1038">
            <a:extLst>
              <a:ext uri="{FF2B5EF4-FFF2-40B4-BE49-F238E27FC236}">
                <a16:creationId xmlns:a16="http://schemas.microsoft.com/office/drawing/2014/main" id="{A60B4FDD-920E-4BDC-B39E-990EA2D4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648" y="3828441"/>
            <a:ext cx="4326145" cy="2305659"/>
          </a:xfrm>
          <a:prstGeom prst="rect">
            <a:avLst/>
          </a:prstGeom>
        </p:spPr>
      </p:pic>
      <p:pic>
        <p:nvPicPr>
          <p:cNvPr id="1040" name="그림 1039">
            <a:extLst>
              <a:ext uri="{FF2B5EF4-FFF2-40B4-BE49-F238E27FC236}">
                <a16:creationId xmlns:a16="http://schemas.microsoft.com/office/drawing/2014/main" id="{3AC3B83D-9536-4962-8EB3-D2C0ABC7D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71" y="1236402"/>
            <a:ext cx="4313342" cy="2286662"/>
          </a:xfrm>
          <a:prstGeom prst="rect">
            <a:avLst/>
          </a:prstGeom>
        </p:spPr>
      </p:pic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6643A50-920E-42E1-A587-1C679D434B01}"/>
              </a:ext>
            </a:extLst>
          </p:cNvPr>
          <p:cNvSpPr/>
          <p:nvPr/>
        </p:nvSpPr>
        <p:spPr>
          <a:xfrm rot="16200000">
            <a:off x="4940266" y="3295052"/>
            <a:ext cx="3021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The number of 5’end of reads (x10,000 counts)</a:t>
            </a:r>
          </a:p>
        </p:txBody>
      </p:sp>
    </p:spTree>
    <p:extLst>
      <p:ext uri="{BB962C8B-B14F-4D97-AF65-F5344CB8AC3E}">
        <p14:creationId xmlns:p14="http://schemas.microsoft.com/office/powerpoint/2010/main" val="373488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B1B815-A9F1-4D28-9A4E-D1D5559652DB}"/>
              </a:ext>
            </a:extLst>
          </p:cNvPr>
          <p:cNvSpPr/>
          <p:nvPr/>
        </p:nvSpPr>
        <p:spPr>
          <a:xfrm>
            <a:off x="6096000" y="4148446"/>
            <a:ext cx="5724525" cy="142939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13AECC-F0AB-4F95-8F63-C54A9C9E952E}"/>
              </a:ext>
            </a:extLst>
          </p:cNvPr>
          <p:cNvSpPr/>
          <p:nvPr/>
        </p:nvSpPr>
        <p:spPr>
          <a:xfrm>
            <a:off x="6096000" y="1622723"/>
            <a:ext cx="5724525" cy="2120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1837D-FF85-4FD2-B118-8FA09C5E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한계점 및 추가 분석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6D3628-B43C-41C9-B3D7-EF97D82E46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/>
          </a:p>
          <a:p>
            <a:pPr marL="0" indent="0">
              <a:buNone/>
            </a:pPr>
            <a:r>
              <a:rPr lang="en-US" altLang="ko-KR" b="1"/>
              <a:t>Limitation</a:t>
            </a:r>
          </a:p>
          <a:p>
            <a:r>
              <a:rPr lang="en-US" altLang="ko-KR"/>
              <a:t>Discrepancy in 5’-end peak positions</a:t>
            </a:r>
          </a:p>
          <a:p>
            <a:pPr lvl="1"/>
            <a:r>
              <a:rPr lang="en-US" altLang="ko-KR"/>
              <a:t>PCR duplicates were not removed</a:t>
            </a:r>
          </a:p>
          <a:p>
            <a:pPr lvl="1"/>
            <a:r>
              <a:rPr lang="en-US" altLang="ko-KR"/>
              <a:t>Only exons on the plus strand were considered</a:t>
            </a:r>
          </a:p>
          <a:p>
            <a:pPr lvl="1"/>
            <a:r>
              <a:rPr lang="en-US" altLang="ko-KR"/>
              <a:t>Biological triplicates were not applied</a:t>
            </a:r>
          </a:p>
          <a:p>
            <a:pPr lvl="1"/>
            <a:r>
              <a:rPr lang="en-US" altLang="ko-KR"/>
              <a:t>First exon and last exon were considered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marL="0" indent="0">
              <a:buNone/>
            </a:pPr>
            <a:r>
              <a:rPr lang="en-US" altLang="ko-KR" b="1"/>
              <a:t>Additional analysis</a:t>
            </a:r>
          </a:p>
          <a:p>
            <a:r>
              <a:rPr lang="en-US" altLang="ko-KR"/>
              <a:t>Binding motif analysis for the regions where AtSKRP binds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74806-643A-44EC-A6D2-6B708106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7A5A-D474-404F-A8D8-D9686076266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9AFF3C0-6EBE-449D-A75D-3D6E957DE0DB}"/>
              </a:ext>
            </a:extLst>
          </p:cNvPr>
          <p:cNvSpPr/>
          <p:nvPr/>
        </p:nvSpPr>
        <p:spPr>
          <a:xfrm>
            <a:off x="6007330" y="199272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발표자</a:t>
            </a:r>
            <a:r>
              <a:rPr lang="en-US" altLang="ko-KR" sz="2000" b="1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공준형</a:t>
            </a:r>
            <a:endParaRPr lang="en-US" altLang="ko-KR" sz="20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/>
            <a:r>
              <a:rPr lang="ko-KR" altLang="en-US">
                <a:solidFill>
                  <a:srgbClr val="000000"/>
                </a:solidFill>
                <a:latin typeface="Arial" panose="020B0604020202020204" pitchFamily="34" charset="0"/>
              </a:rPr>
              <a:t>협동과정 농생명유전체학전공</a:t>
            </a:r>
            <a:endParaRPr lang="en-US" altLang="ko-KR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8AE3FB-5151-402F-8B19-21C5E5AF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09" y="2051102"/>
            <a:ext cx="2883234" cy="1536646"/>
          </a:xfrm>
          <a:prstGeom prst="rect">
            <a:avLst/>
          </a:prstGeom>
        </p:spPr>
      </p:pic>
      <p:pic>
        <p:nvPicPr>
          <p:cNvPr id="10" name="내용 개체 틀 7">
            <a:extLst>
              <a:ext uri="{FF2B5EF4-FFF2-40B4-BE49-F238E27FC236}">
                <a16:creationId xmlns:a16="http://schemas.microsoft.com/office/drawing/2014/main" id="{14F65CC1-162C-4F1F-9968-5BBC23A376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6082"/>
          <a:stretch/>
        </p:blipFill>
        <p:spPr>
          <a:xfrm>
            <a:off x="286598" y="1280159"/>
            <a:ext cx="2598854" cy="2385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B481F1-59A9-49E1-B7A4-CBE8F2E54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40" y="3926776"/>
            <a:ext cx="2616761" cy="26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5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7321</TotalTime>
  <Words>316</Words>
  <Application>Microsoft Office PowerPoint</Application>
  <PresentationFormat>와이드스크린</PresentationFormat>
  <Paragraphs>57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동기 및 배경, 연구 목표</vt:lpstr>
      <vt:lpstr>시퀀싱 데이터 소개 및 분석</vt:lpstr>
      <vt:lpstr>데이터 분석 및 결과 해석</vt:lpstr>
      <vt:lpstr>한계점 및 추가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공준형</dc:creator>
  <cp:lastModifiedBy>공준형</cp:lastModifiedBy>
  <cp:revision>191</cp:revision>
  <dcterms:created xsi:type="dcterms:W3CDTF">2024-09-25T00:46:53Z</dcterms:created>
  <dcterms:modified xsi:type="dcterms:W3CDTF">2025-06-11T09:34:52Z</dcterms:modified>
</cp:coreProperties>
</file>