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900"/>
              <a:t>Trained model using facial datasets on six emotional states</a:t>
            </a:r>
          </a:p>
          <a:p>
            <a:pPr indent="-285750" lvl="1" marL="9144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900"/>
              <a:t>sad, happy, angry, fear, neutral, surprise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1000"/>
              <a:t>Control technology using facial expressions</a:t>
            </a:r>
          </a:p>
          <a:p>
            <a:pPr indent="-2921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1000"/>
              <a:t>A fun, interactive game using an “emotional joystick”</a:t>
            </a:r>
          </a:p>
          <a:p>
            <a:pPr indent="-2921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1000"/>
              <a:t>Tap-tap-dance for emojis</a:t>
            </a: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1000"/>
              <a:t>Control technology using facial expressions</a:t>
            </a:r>
          </a:p>
          <a:p>
            <a:pPr indent="-2921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1000"/>
              <a:t>A fun, interactive game using an “emotional joystick”</a:t>
            </a:r>
          </a:p>
          <a:p>
            <a:pPr indent="-2921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1000"/>
              <a:t>Tap-tap-dance for emojis</a:t>
            </a: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Used a combination of data sets including an open available data set which have about 500 images.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Other data set was created using an unsupervised data-set while enriching it using Microsoft Emotion API for approx. 20,000 images.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Another unlabelled data set containing about 600 images and enriching with MS Emotion API.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900"/>
              <a:t>Trained model using facial datasets on six emotional states</a:t>
            </a:r>
          </a:p>
          <a:p>
            <a:pPr indent="-285750" lvl="1" marL="9144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900"/>
              <a:t>sad, happy, angry, fear, neutral, surprise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7.jpg"/><Relationship Id="rId5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6554595" y="4847367"/>
            <a:ext cx="237604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Global AI Hackathon Vancouver, BC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22302" y="4841471"/>
            <a:ext cx="511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Face Match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72106" y="5615353"/>
            <a:ext cx="37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Explore your emotional self</a:t>
            </a:r>
          </a:p>
        </p:txBody>
      </p:sp>
      <p:sp>
        <p:nvSpPr>
          <p:cNvPr id="91" name="Shape 91"/>
          <p:cNvSpPr/>
          <p:nvPr/>
        </p:nvSpPr>
        <p:spPr>
          <a:xfrm>
            <a:off x="38250" y="25500"/>
            <a:ext cx="9012300" cy="4652700"/>
          </a:xfrm>
          <a:prstGeom prst="rect">
            <a:avLst/>
          </a:prstGeom>
          <a:solidFill>
            <a:srgbClr val="3A8B96">
              <a:alpha val="69800"/>
            </a:srgbClr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00" y="58487"/>
            <a:ext cx="7773424" cy="45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952341" y="5991428"/>
            <a:ext cx="491700" cy="448500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034279" y="6005073"/>
            <a:ext cx="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248" name="Shape 248"/>
          <p:cNvCxnSpPr>
            <a:stCxn id="246" idx="6"/>
          </p:cNvCxnSpPr>
          <p:nvPr/>
        </p:nvCxnSpPr>
        <p:spPr>
          <a:xfrm>
            <a:off x="1444041" y="6215678"/>
            <a:ext cx="1936199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49" name="Shape 249"/>
          <p:cNvSpPr/>
          <p:nvPr/>
        </p:nvSpPr>
        <p:spPr>
          <a:xfrm>
            <a:off x="3380185" y="6004660"/>
            <a:ext cx="491700" cy="448500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475780" y="6031960"/>
            <a:ext cx="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cxnSp>
        <p:nvCxnSpPr>
          <p:cNvPr id="251" name="Shape 251"/>
          <p:cNvCxnSpPr>
            <a:stCxn id="249" idx="6"/>
          </p:cNvCxnSpPr>
          <p:nvPr/>
        </p:nvCxnSpPr>
        <p:spPr>
          <a:xfrm flipH="1" rot="10800000">
            <a:off x="3871885" y="6228010"/>
            <a:ext cx="1848300" cy="9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52" name="Shape 252"/>
          <p:cNvSpPr/>
          <p:nvPr/>
        </p:nvSpPr>
        <p:spPr>
          <a:xfrm>
            <a:off x="5720141" y="6003757"/>
            <a:ext cx="491700" cy="448500"/>
          </a:xfrm>
          <a:prstGeom prst="ellipse">
            <a:avLst/>
          </a:pr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808614" y="6017401"/>
            <a:ext cx="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254" name="Shape 254"/>
          <p:cNvCxnSpPr>
            <a:stCxn id="252" idx="6"/>
          </p:cNvCxnSpPr>
          <p:nvPr/>
        </p:nvCxnSpPr>
        <p:spPr>
          <a:xfrm>
            <a:off x="6211841" y="6228007"/>
            <a:ext cx="1906800" cy="15900"/>
          </a:xfrm>
          <a:prstGeom prst="straightConnector1">
            <a:avLst/>
          </a:prstGeom>
          <a:noFill/>
          <a:ln cap="flat" cmpd="sng" w="5715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55" name="Shape 255"/>
          <p:cNvSpPr/>
          <p:nvPr/>
        </p:nvSpPr>
        <p:spPr>
          <a:xfrm>
            <a:off x="8118495" y="6019607"/>
            <a:ext cx="491700" cy="448500"/>
          </a:xfrm>
          <a:prstGeom prst="ellipse">
            <a:avLst/>
          </a:prstGeom>
          <a:solidFill>
            <a:srgbClr val="3A8B96"/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8145814" y="5350501"/>
            <a:ext cx="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78346" y="558025"/>
            <a:ext cx="754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SUPPORT VECTOR MACHINES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65350" y="1309825"/>
            <a:ext cx="7371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USE FACIAL LANDMARKS AS INPUT. MUCH BETTER ACCURACY AND ~1 MIN TRAINING. FLEXIBILITY FOR MORE EMOTION LEVELS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25" y="2567949"/>
            <a:ext cx="2210149" cy="29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350" y="2569375"/>
            <a:ext cx="2407745" cy="29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175" y="2567950"/>
            <a:ext cx="2339975" cy="29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rgbClr val="3A8B96"/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009524" y="708200"/>
            <a:ext cx="4447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FUTURE DIRECTION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1993675" y="2156266"/>
            <a:ext cx="628148" cy="6008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A8B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2116578" y="2183566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2294088" y="2706786"/>
            <a:ext cx="13661" cy="80561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Shape 271"/>
          <p:cNvSpPr/>
          <p:nvPr/>
        </p:nvSpPr>
        <p:spPr>
          <a:xfrm>
            <a:off x="1995869" y="3237206"/>
            <a:ext cx="628148" cy="60080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118774" y="3264507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cxnSp>
        <p:nvCxnSpPr>
          <p:cNvPr id="273" name="Shape 273"/>
          <p:cNvCxnSpPr>
            <a:stCxn id="271" idx="4"/>
          </p:cNvCxnSpPr>
          <p:nvPr/>
        </p:nvCxnSpPr>
        <p:spPr>
          <a:xfrm flipH="1">
            <a:off x="2307843" y="3838007"/>
            <a:ext cx="2100" cy="5439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Shape 274"/>
          <p:cNvSpPr/>
          <p:nvPr/>
        </p:nvSpPr>
        <p:spPr>
          <a:xfrm>
            <a:off x="2009531" y="4394767"/>
            <a:ext cx="628148" cy="60080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132434" y="4409260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2309943" y="4932480"/>
            <a:ext cx="2200" cy="585039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7" name="Shape 277"/>
          <p:cNvSpPr/>
          <p:nvPr/>
        </p:nvSpPr>
        <p:spPr>
          <a:xfrm>
            <a:off x="1998071" y="5517519"/>
            <a:ext cx="628148" cy="60080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2120975" y="5544819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277282" y="2183566"/>
            <a:ext cx="3768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FACE DETECTION IN VR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277282" y="3237206"/>
            <a:ext cx="3768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HCI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289375" y="4446697"/>
            <a:ext cx="376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USER EXPERIENCES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265800" y="5559547"/>
            <a:ext cx="376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AND MORE …… 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075" y="555800"/>
            <a:ext cx="1219200" cy="1219200"/>
          </a:xfrm>
          <a:prstGeom prst="rect">
            <a:avLst/>
          </a:prstGeom>
          <a:noFill/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0" y="0"/>
            <a:ext cx="5572125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3A8B96">
              <a:alpha val="57647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78989" y="444370"/>
            <a:ext cx="582246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DEMO</a:t>
            </a:r>
          </a:p>
        </p:txBody>
      </p:sp>
      <p:sp>
        <p:nvSpPr>
          <p:cNvPr id="291" name="Shape 291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2" name="Shape 292"/>
          <p:cNvSpPr/>
          <p:nvPr/>
        </p:nvSpPr>
        <p:spPr>
          <a:xfrm>
            <a:off x="4479667" y="3244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white-mobile-phone-mock-up_1104-79.jpg" id="293" name="Shape 293"/>
          <p:cNvPicPr preferRelativeResize="0"/>
          <p:nvPr/>
        </p:nvPicPr>
        <p:blipFill rotWithShape="1">
          <a:blip r:embed="rId4">
            <a:alphaModFix/>
          </a:blip>
          <a:srcRect b="14971" l="31983" r="32083" t="14936"/>
          <a:stretch/>
        </p:blipFill>
        <p:spPr>
          <a:xfrm>
            <a:off x="738778" y="2846772"/>
            <a:ext cx="1747500" cy="340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49040" y="1120692"/>
            <a:ext cx="373542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Face Match time !!!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525" y="3223174"/>
            <a:ext cx="1542950" cy="27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80600" y="730927"/>
            <a:ext cx="8876616" cy="6065171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3A8B96">
              <a:alpha val="6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408908" y="1350843"/>
            <a:ext cx="8326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11914" lvl="0" marL="11914" marR="4766" rtl="0" algn="ctr">
              <a:lnSpc>
                <a:spcPct val="72300"/>
              </a:lnSpc>
              <a:spcBef>
                <a:spcPts val="0"/>
              </a:spcBef>
              <a:buClr>
                <a:srgbClr val="3A8B96"/>
              </a:buClr>
              <a:buSzPct val="25000"/>
              <a:buFont typeface="Avenir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 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607201" y="3052600"/>
            <a:ext cx="223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 &amp; 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095014" y="6019382"/>
            <a:ext cx="21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Face Match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554595" y="4847367"/>
            <a:ext cx="2376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Global AI Hackathon Vancouver, BC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22302" y="4841471"/>
            <a:ext cx="511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Face Match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72106" y="5615353"/>
            <a:ext cx="37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Explore your emotional self</a:t>
            </a:r>
          </a:p>
        </p:txBody>
      </p:sp>
      <p:sp>
        <p:nvSpPr>
          <p:cNvPr id="100" name="Shape 100"/>
          <p:cNvSpPr/>
          <p:nvPr/>
        </p:nvSpPr>
        <p:spPr>
          <a:xfrm>
            <a:off x="38250" y="25500"/>
            <a:ext cx="9012300" cy="4652700"/>
          </a:xfrm>
          <a:prstGeom prst="rect">
            <a:avLst/>
          </a:prstGeom>
          <a:solidFill>
            <a:srgbClr val="3A8B96">
              <a:alpha val="69800"/>
            </a:srgbClr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00" y="58487"/>
            <a:ext cx="7773424" cy="45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554595" y="4847367"/>
            <a:ext cx="2376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Global AI Hackathon Vancouver, BC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22302" y="4841471"/>
            <a:ext cx="511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Face Match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72106" y="5615353"/>
            <a:ext cx="37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Explore your emotional self</a:t>
            </a:r>
          </a:p>
        </p:txBody>
      </p:sp>
      <p:sp>
        <p:nvSpPr>
          <p:cNvPr id="109" name="Shape 109"/>
          <p:cNvSpPr/>
          <p:nvPr/>
        </p:nvSpPr>
        <p:spPr>
          <a:xfrm>
            <a:off x="38250" y="25500"/>
            <a:ext cx="9012300" cy="4652700"/>
          </a:xfrm>
          <a:prstGeom prst="rect">
            <a:avLst/>
          </a:prstGeom>
          <a:solidFill>
            <a:srgbClr val="3A8B96">
              <a:alpha val="69800"/>
            </a:srgbClr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00" y="58487"/>
            <a:ext cx="7773424" cy="45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8B96"/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901343" y="708197"/>
            <a:ext cx="2569934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ROAD MAP    </a:t>
            </a:r>
          </a:p>
        </p:txBody>
      </p:sp>
      <p:sp>
        <p:nvSpPr>
          <p:cNvPr id="117" name="Shape 117"/>
          <p:cNvSpPr/>
          <p:nvPr/>
        </p:nvSpPr>
        <p:spPr>
          <a:xfrm>
            <a:off x="1993675" y="2156266"/>
            <a:ext cx="628148" cy="600801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A8B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116578" y="2183566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2294088" y="2706786"/>
            <a:ext cx="13661" cy="80561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0" name="Shape 120"/>
          <p:cNvSpPr/>
          <p:nvPr/>
        </p:nvSpPr>
        <p:spPr>
          <a:xfrm>
            <a:off x="1995869" y="3237206"/>
            <a:ext cx="628148" cy="60080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118774" y="3264507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cxnSp>
        <p:nvCxnSpPr>
          <p:cNvPr id="122" name="Shape 122"/>
          <p:cNvCxnSpPr>
            <a:stCxn id="120" idx="4"/>
          </p:cNvCxnSpPr>
          <p:nvPr/>
        </p:nvCxnSpPr>
        <p:spPr>
          <a:xfrm flipH="1">
            <a:off x="2307843" y="3838007"/>
            <a:ext cx="2100" cy="54390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3" name="Shape 123"/>
          <p:cNvSpPr/>
          <p:nvPr/>
        </p:nvSpPr>
        <p:spPr>
          <a:xfrm>
            <a:off x="2009531" y="4369864"/>
            <a:ext cx="628148" cy="60080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132434" y="4409260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309943" y="4932480"/>
            <a:ext cx="2200" cy="585039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6" name="Shape 126"/>
          <p:cNvSpPr/>
          <p:nvPr/>
        </p:nvSpPr>
        <p:spPr>
          <a:xfrm>
            <a:off x="1998071" y="5517519"/>
            <a:ext cx="628148" cy="60080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120975" y="5544819"/>
            <a:ext cx="204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277282" y="2183566"/>
            <a:ext cx="3768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PROBLEM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77282" y="3237206"/>
            <a:ext cx="3768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SOLUTION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302183" y="5519210"/>
            <a:ext cx="3768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277282" y="4458369"/>
            <a:ext cx="376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75" y="7082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52341" y="5991428"/>
            <a:ext cx="491589" cy="448356"/>
          </a:xfrm>
          <a:prstGeom prst="ellipse">
            <a:avLst/>
          </a:prstGeom>
          <a:solidFill>
            <a:srgbClr val="3A8B96"/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061590" y="6005073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139" name="Shape 139"/>
          <p:cNvCxnSpPr>
            <a:stCxn id="137" idx="6"/>
          </p:cNvCxnSpPr>
          <p:nvPr/>
        </p:nvCxnSpPr>
        <p:spPr>
          <a:xfrm>
            <a:off x="1443931" y="6215606"/>
            <a:ext cx="1936200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0" name="Shape 140"/>
          <p:cNvSpPr/>
          <p:nvPr/>
        </p:nvSpPr>
        <p:spPr>
          <a:xfrm>
            <a:off x="3380185" y="6004660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475780" y="6031960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cxnSp>
        <p:nvCxnSpPr>
          <p:cNvPr id="142" name="Shape 142"/>
          <p:cNvCxnSpPr>
            <a:stCxn id="140" idx="6"/>
          </p:cNvCxnSpPr>
          <p:nvPr/>
        </p:nvCxnSpPr>
        <p:spPr>
          <a:xfrm flipH="1" rot="10800000">
            <a:off x="3871775" y="6227938"/>
            <a:ext cx="1923300" cy="9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3" name="Shape 143"/>
          <p:cNvSpPr/>
          <p:nvPr/>
        </p:nvSpPr>
        <p:spPr>
          <a:xfrm>
            <a:off x="5794950" y="6003757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876889" y="6017401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6308787" y="6216475"/>
            <a:ext cx="1727778" cy="0"/>
          </a:xfrm>
          <a:prstGeom prst="straightConnector1">
            <a:avLst/>
          </a:prstGeom>
          <a:noFill/>
          <a:ln cap="flat" cmpd="sng" w="5715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6" name="Shape 146"/>
          <p:cNvSpPr/>
          <p:nvPr/>
        </p:nvSpPr>
        <p:spPr>
          <a:xfrm>
            <a:off x="8050220" y="6005951"/>
            <a:ext cx="491589" cy="448356"/>
          </a:xfrm>
          <a:prstGeom prst="ellipse">
            <a:avLst/>
          </a:pr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145814" y="5350501"/>
            <a:ext cx="17751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15506" y="424968"/>
            <a:ext cx="488863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PROBLEM</a:t>
            </a:r>
          </a:p>
        </p:txBody>
      </p:sp>
      <p:sp>
        <p:nvSpPr>
          <p:cNvPr id="149" name="Shape 149"/>
          <p:cNvSpPr/>
          <p:nvPr/>
        </p:nvSpPr>
        <p:spPr>
          <a:xfrm>
            <a:off x="4777612" y="1535837"/>
            <a:ext cx="4572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Feeling LOST 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Too SHY to ask?</a:t>
            </a:r>
          </a:p>
        </p:txBody>
      </p:sp>
      <p:sp>
        <p:nvSpPr>
          <p:cNvPr id="150" name="Shape 150"/>
          <p:cNvSpPr/>
          <p:nvPr/>
        </p:nvSpPr>
        <p:spPr>
          <a:xfrm>
            <a:off x="278190" y="1028100"/>
            <a:ext cx="8730600" cy="47619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3A8B96">
              <a:alpha val="6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659750" y="1506775"/>
            <a:ext cx="3453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Physical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Emotional Interaction?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Emotional Social 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Interaction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close up of a logo  Description generated with high confidence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100" y="4138100"/>
            <a:ext cx="1418100" cy="13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974" y="1157924"/>
            <a:ext cx="4190900" cy="4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952341" y="5991428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061590" y="6005073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160" name="Shape 160"/>
          <p:cNvCxnSpPr>
            <a:stCxn id="158" idx="6"/>
          </p:cNvCxnSpPr>
          <p:nvPr/>
        </p:nvCxnSpPr>
        <p:spPr>
          <a:xfrm>
            <a:off x="1443931" y="6215606"/>
            <a:ext cx="1936200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1" name="Shape 161"/>
          <p:cNvSpPr/>
          <p:nvPr/>
        </p:nvSpPr>
        <p:spPr>
          <a:xfrm>
            <a:off x="3380185" y="6004660"/>
            <a:ext cx="491589" cy="448356"/>
          </a:xfrm>
          <a:prstGeom prst="ellipse">
            <a:avLst/>
          </a:prstGeom>
          <a:solidFill>
            <a:srgbClr val="3A8B96"/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475780" y="6031960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sp>
        <p:nvSpPr>
          <p:cNvPr id="163" name="Shape 163"/>
          <p:cNvSpPr/>
          <p:nvPr/>
        </p:nvSpPr>
        <p:spPr>
          <a:xfrm>
            <a:off x="5794950" y="6003757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876889" y="6017401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6308787" y="6216475"/>
            <a:ext cx="1727778" cy="0"/>
          </a:xfrm>
          <a:prstGeom prst="straightConnector1">
            <a:avLst/>
          </a:prstGeom>
          <a:noFill/>
          <a:ln cap="flat" cmpd="sng" w="5715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6" name="Shape 166"/>
          <p:cNvSpPr/>
          <p:nvPr/>
        </p:nvSpPr>
        <p:spPr>
          <a:xfrm>
            <a:off x="8050220" y="6005951"/>
            <a:ext cx="491589" cy="448356"/>
          </a:xfrm>
          <a:prstGeom prst="ellipse">
            <a:avLst/>
          </a:pr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145814" y="5350501"/>
            <a:ext cx="17751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15506" y="424968"/>
            <a:ext cx="488863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SOLUTION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4777612" y="1535837"/>
            <a:ext cx="4572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Feeling LOST 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Too SHY to ask?</a:t>
            </a:r>
          </a:p>
        </p:txBody>
      </p:sp>
      <p:sp>
        <p:nvSpPr>
          <p:cNvPr id="170" name="Shape 170"/>
          <p:cNvSpPr/>
          <p:nvPr/>
        </p:nvSpPr>
        <p:spPr>
          <a:xfrm>
            <a:off x="169335" y="1124857"/>
            <a:ext cx="8865808" cy="4625754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3A8B96">
              <a:alpha val="6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3871776" y="6233423"/>
            <a:ext cx="1936255" cy="17816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2" name="Shape 172"/>
          <p:cNvSpPr/>
          <p:nvPr/>
        </p:nvSpPr>
        <p:spPr>
          <a:xfrm>
            <a:off x="598000" y="2575973"/>
            <a:ext cx="79437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 technology using facial expressions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fun, interactive game using an “emotional joystick”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Tap-tap-dance for emojis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575" y="1535825"/>
            <a:ext cx="1242900" cy="12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952341" y="5991428"/>
            <a:ext cx="491700" cy="448500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061590" y="6005073"/>
            <a:ext cx="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180" name="Shape 180"/>
          <p:cNvCxnSpPr>
            <a:stCxn id="178" idx="6"/>
          </p:cNvCxnSpPr>
          <p:nvPr/>
        </p:nvCxnSpPr>
        <p:spPr>
          <a:xfrm>
            <a:off x="1444041" y="6215678"/>
            <a:ext cx="1936199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1" name="Shape 181"/>
          <p:cNvSpPr/>
          <p:nvPr/>
        </p:nvSpPr>
        <p:spPr>
          <a:xfrm>
            <a:off x="3380185" y="6004660"/>
            <a:ext cx="491700" cy="448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475780" y="6031960"/>
            <a:ext cx="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sp>
        <p:nvSpPr>
          <p:cNvPr id="183" name="Shape 183"/>
          <p:cNvSpPr/>
          <p:nvPr/>
        </p:nvSpPr>
        <p:spPr>
          <a:xfrm>
            <a:off x="5794950" y="6003757"/>
            <a:ext cx="491700" cy="448500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876889" y="6017401"/>
            <a:ext cx="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6308787" y="6216475"/>
            <a:ext cx="1727699" cy="0"/>
          </a:xfrm>
          <a:prstGeom prst="straightConnector1">
            <a:avLst/>
          </a:prstGeom>
          <a:noFill/>
          <a:ln cap="flat" cmpd="sng" w="5715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6" name="Shape 186"/>
          <p:cNvSpPr/>
          <p:nvPr/>
        </p:nvSpPr>
        <p:spPr>
          <a:xfrm>
            <a:off x="8050220" y="6005951"/>
            <a:ext cx="491700" cy="448500"/>
          </a:xfrm>
          <a:prstGeom prst="ellipse">
            <a:avLst/>
          </a:pr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145814" y="5350501"/>
            <a:ext cx="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15506" y="424968"/>
            <a:ext cx="488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CHALLENGES </a:t>
            </a:r>
          </a:p>
        </p:txBody>
      </p:sp>
      <p:sp>
        <p:nvSpPr>
          <p:cNvPr id="189" name="Shape 189"/>
          <p:cNvSpPr/>
          <p:nvPr/>
        </p:nvSpPr>
        <p:spPr>
          <a:xfrm>
            <a:off x="4777612" y="1535837"/>
            <a:ext cx="45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Feeling LOST 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Too SHY to ask?</a:t>
            </a:r>
          </a:p>
        </p:txBody>
      </p:sp>
      <p:sp>
        <p:nvSpPr>
          <p:cNvPr id="190" name="Shape 190"/>
          <p:cNvSpPr/>
          <p:nvPr/>
        </p:nvSpPr>
        <p:spPr>
          <a:xfrm>
            <a:off x="169335" y="1124857"/>
            <a:ext cx="8865900" cy="46257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3A8B96">
              <a:alpha val="69800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Shape 191"/>
          <p:cNvCxnSpPr/>
          <p:nvPr/>
        </p:nvCxnSpPr>
        <p:spPr>
          <a:xfrm>
            <a:off x="3871776" y="6233423"/>
            <a:ext cx="1936200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2" name="Shape 192"/>
          <p:cNvSpPr/>
          <p:nvPr/>
        </p:nvSpPr>
        <p:spPr>
          <a:xfrm>
            <a:off x="2198200" y="2623375"/>
            <a:ext cx="53736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Real-time emotion detection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Multi-player gameplay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Accuracy of emotion classification model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425" y="1664375"/>
            <a:ext cx="1267224" cy="126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4477725" y="5956950"/>
            <a:ext cx="726894" cy="589194"/>
          </a:xfrm>
          <a:prstGeom prst="irregularSeal1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330650" y="2513023"/>
            <a:ext cx="546372" cy="448524"/>
          </a:xfrm>
          <a:prstGeom prst="irregularSeal1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316587" y="3369347"/>
            <a:ext cx="546372" cy="400194"/>
          </a:xfrm>
          <a:prstGeom prst="irregularSeal1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330650" y="4329748"/>
            <a:ext cx="546372" cy="448523"/>
          </a:xfrm>
          <a:prstGeom prst="irregularSeal1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952341" y="5991428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034279" y="6005073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204" name="Shape 204"/>
          <p:cNvCxnSpPr>
            <a:stCxn id="202" idx="6"/>
          </p:cNvCxnSpPr>
          <p:nvPr/>
        </p:nvCxnSpPr>
        <p:spPr>
          <a:xfrm>
            <a:off x="1443931" y="6215606"/>
            <a:ext cx="1936200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5" name="Shape 205"/>
          <p:cNvSpPr/>
          <p:nvPr/>
        </p:nvSpPr>
        <p:spPr>
          <a:xfrm>
            <a:off x="3380185" y="6004660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475780" y="6031960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cxnSp>
        <p:nvCxnSpPr>
          <p:cNvPr id="207" name="Shape 207"/>
          <p:cNvCxnSpPr>
            <a:stCxn id="205" idx="6"/>
          </p:cNvCxnSpPr>
          <p:nvPr/>
        </p:nvCxnSpPr>
        <p:spPr>
          <a:xfrm flipH="1" rot="10800000">
            <a:off x="3871775" y="6227938"/>
            <a:ext cx="1848300" cy="9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8" name="Shape 208"/>
          <p:cNvSpPr/>
          <p:nvPr/>
        </p:nvSpPr>
        <p:spPr>
          <a:xfrm>
            <a:off x="5720141" y="6003757"/>
            <a:ext cx="491589" cy="448356"/>
          </a:xfrm>
          <a:prstGeom prst="ellipse">
            <a:avLst/>
          </a:prstGeom>
          <a:solidFill>
            <a:srgbClr val="3A8B96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808614" y="6017401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210" name="Shape 210"/>
          <p:cNvCxnSpPr>
            <a:stCxn id="208" idx="6"/>
          </p:cNvCxnSpPr>
          <p:nvPr/>
        </p:nvCxnSpPr>
        <p:spPr>
          <a:xfrm>
            <a:off x="6211731" y="6227935"/>
            <a:ext cx="1906800" cy="15900"/>
          </a:xfrm>
          <a:prstGeom prst="straightConnector1">
            <a:avLst/>
          </a:prstGeom>
          <a:noFill/>
          <a:ln cap="flat" cmpd="sng" w="5715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1" name="Shape 211"/>
          <p:cNvSpPr/>
          <p:nvPr/>
        </p:nvSpPr>
        <p:spPr>
          <a:xfrm>
            <a:off x="8118495" y="6019607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02149" y="558025"/>
            <a:ext cx="758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DATA   ( ALWAYS THE BEST)</a:t>
            </a:r>
          </a:p>
        </p:txBody>
      </p:sp>
      <p:sp>
        <p:nvSpPr>
          <p:cNvPr id="213" name="Shape 213"/>
          <p:cNvSpPr/>
          <p:nvPr/>
        </p:nvSpPr>
        <p:spPr>
          <a:xfrm>
            <a:off x="1910850" y="2411900"/>
            <a:ext cx="564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COMBINATION OF DATASETS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500 images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Open available dataset 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28,000 images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Unsupervised dataset + enrich with MS Emotion API 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600 images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Unlabelled dataset + enrich with MS Emotion API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eckmark-xxl.png"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84" y="2807975"/>
            <a:ext cx="493200" cy="49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-xxl.png"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004" y="3614927"/>
            <a:ext cx="493200" cy="49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-xxl.png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79" y="4674652"/>
            <a:ext cx="493200" cy="4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150" y="707025"/>
            <a:ext cx="1462600" cy="146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nges.png" id="218" name="Shape 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8308" y="1954223"/>
            <a:ext cx="901200" cy="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952341" y="5991428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34279" y="6005073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cxnSp>
        <p:nvCxnSpPr>
          <p:cNvPr id="225" name="Shape 225"/>
          <p:cNvCxnSpPr>
            <a:stCxn id="223" idx="6"/>
          </p:cNvCxnSpPr>
          <p:nvPr/>
        </p:nvCxnSpPr>
        <p:spPr>
          <a:xfrm>
            <a:off x="1443931" y="6215606"/>
            <a:ext cx="1936200" cy="177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3380185" y="6004660"/>
            <a:ext cx="491589" cy="448356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3475780" y="6031960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cxnSp>
        <p:nvCxnSpPr>
          <p:cNvPr id="228" name="Shape 228"/>
          <p:cNvCxnSpPr>
            <a:stCxn id="226" idx="6"/>
          </p:cNvCxnSpPr>
          <p:nvPr/>
        </p:nvCxnSpPr>
        <p:spPr>
          <a:xfrm flipH="1" rot="10800000">
            <a:off x="3871775" y="6227938"/>
            <a:ext cx="1848300" cy="9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9" name="Shape 229"/>
          <p:cNvSpPr/>
          <p:nvPr/>
        </p:nvSpPr>
        <p:spPr>
          <a:xfrm>
            <a:off x="5720141" y="6003757"/>
            <a:ext cx="491589" cy="448356"/>
          </a:xfrm>
          <a:prstGeom prst="ellipse">
            <a:avLst/>
          </a:prstGeom>
          <a:solidFill>
            <a:srgbClr val="A6A6A6"/>
          </a:solidFill>
          <a:ln cap="flat" cmpd="sng" w="9525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808614" y="6017401"/>
            <a:ext cx="16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  <p:cxnSp>
        <p:nvCxnSpPr>
          <p:cNvPr id="231" name="Shape 231"/>
          <p:cNvCxnSpPr>
            <a:stCxn id="229" idx="6"/>
          </p:cNvCxnSpPr>
          <p:nvPr/>
        </p:nvCxnSpPr>
        <p:spPr>
          <a:xfrm>
            <a:off x="6211731" y="6227935"/>
            <a:ext cx="1906800" cy="15900"/>
          </a:xfrm>
          <a:prstGeom prst="straightConnector1">
            <a:avLst/>
          </a:prstGeom>
          <a:noFill/>
          <a:ln cap="flat" cmpd="sng" w="5715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Shape 232"/>
          <p:cNvSpPr/>
          <p:nvPr/>
        </p:nvSpPr>
        <p:spPr>
          <a:xfrm>
            <a:off x="8118495" y="6019607"/>
            <a:ext cx="491589" cy="448356"/>
          </a:xfrm>
          <a:prstGeom prst="ellipse">
            <a:avLst/>
          </a:prstGeom>
          <a:solidFill>
            <a:srgbClr val="3A8B96"/>
          </a:solidFill>
          <a:ln cap="flat" cmpd="sng" w="9525">
            <a:solidFill>
              <a:srgbClr val="3A8B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145814" y="5350501"/>
            <a:ext cx="17751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78346" y="558025"/>
            <a:ext cx="754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CONVOLUTIONAL</a:t>
            </a:r>
            <a:r>
              <a:rPr b="1" lang="en-US" sz="2800">
                <a:solidFill>
                  <a:srgbClr val="3A8B96"/>
                </a:solidFill>
                <a:latin typeface="Avenir"/>
                <a:ea typeface="Avenir"/>
                <a:cs typeface="Avenir"/>
                <a:sym typeface="Avenir"/>
              </a:rPr>
              <a:t> NEURAL NETWORK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52350" y="1873600"/>
            <a:ext cx="73710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Trained model using facial datasets on six emotional states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SAD         HAPPY       ANGRY       FEAR      NEUTRAL        SURPRISE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74" y="3175375"/>
            <a:ext cx="793649" cy="7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137" y="3159748"/>
            <a:ext cx="793674" cy="79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100" y="3146122"/>
            <a:ext cx="793649" cy="7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500" y="3175375"/>
            <a:ext cx="793650" cy="7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1000" y="3175375"/>
            <a:ext cx="793649" cy="7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6475" y="3179200"/>
            <a:ext cx="793650" cy="7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