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WT8ixmgpZH182iy+2UN5A1Ctx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833438" y="276225"/>
            <a:ext cx="69548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304800" y="14478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833438" y="276225"/>
            <a:ext cx="69548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 rot="5400000">
            <a:off x="2171700" y="-419100"/>
            <a:ext cx="48006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 rot="5400000">
            <a:off x="4786312" y="2195513"/>
            <a:ext cx="597217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 rot="5400000">
            <a:off x="442913" y="138113"/>
            <a:ext cx="597217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32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99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9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9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9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9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3438" y="276225"/>
            <a:ext cx="69548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304800" y="1447800"/>
            <a:ext cx="419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648200" y="1447800"/>
            <a:ext cx="419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37" name="Google Shape;37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38" name="Google Shape;38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3438" y="276225"/>
            <a:ext cx="69548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4"/>
          <p:cNvCxnSpPr/>
          <p:nvPr/>
        </p:nvCxnSpPr>
        <p:spPr>
          <a:xfrm>
            <a:off x="228600" y="241300"/>
            <a:ext cx="8699500" cy="0"/>
          </a:xfrm>
          <a:prstGeom prst="straightConnector1">
            <a:avLst/>
          </a:prstGeom>
          <a:noFill/>
          <a:ln cap="flat" cmpd="sng" w="76200">
            <a:solidFill>
              <a:srgbClr val="99CC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" name="Google Shape;7;p14"/>
          <p:cNvCxnSpPr/>
          <p:nvPr/>
        </p:nvCxnSpPr>
        <p:spPr>
          <a:xfrm>
            <a:off x="228600" y="887413"/>
            <a:ext cx="8699500" cy="0"/>
          </a:xfrm>
          <a:prstGeom prst="straightConnector1">
            <a:avLst/>
          </a:prstGeom>
          <a:noFill/>
          <a:ln cap="flat" cmpd="sng" w="76200">
            <a:solidFill>
              <a:srgbClr val="99CC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" name="Google Shape;8;p14"/>
          <p:cNvSpPr txBox="1"/>
          <p:nvPr>
            <p:ph type="title"/>
          </p:nvPr>
        </p:nvSpPr>
        <p:spPr>
          <a:xfrm>
            <a:off x="833438" y="276225"/>
            <a:ext cx="69548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304800" y="14478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1076325" y="6356350"/>
            <a:ext cx="6696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220075" y="6413500"/>
            <a:ext cx="466725" cy="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475" lIns="96975" spcFirstLastPara="1" rIns="96975" wrap="square" tIns="484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96464"/>
            <a:ext cx="9144000" cy="109881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/>
        </p:nvSpPr>
        <p:spPr>
          <a:xfrm>
            <a:off x="1534077" y="3000140"/>
            <a:ext cx="58869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AMBER-MD終了後解析スクリプト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109576" y="105798"/>
            <a:ext cx="8924848" cy="10988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310276" y="4631624"/>
            <a:ext cx="25234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2020/06/12 奥脇　弘次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0"/>
          <p:cNvGrpSpPr/>
          <p:nvPr/>
        </p:nvGrpSpPr>
        <p:grpSpPr>
          <a:xfrm>
            <a:off x="405467" y="1386879"/>
            <a:ext cx="3345831" cy="2667414"/>
            <a:chOff x="387136" y="186594"/>
            <a:chExt cx="4766430" cy="3799965"/>
          </a:xfrm>
        </p:grpSpPr>
        <p:pic>
          <p:nvPicPr>
            <p:cNvPr id="166" name="Google Shape;16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7136" y="186594"/>
              <a:ext cx="4766430" cy="3799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0"/>
            <p:cNvSpPr/>
            <p:nvPr/>
          </p:nvSpPr>
          <p:spPr>
            <a:xfrm>
              <a:off x="3124941" y="2860829"/>
              <a:ext cx="470516" cy="294392"/>
            </a:xfrm>
            <a:prstGeom prst="ellipse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8" name="Google Shape;168;p10"/>
          <p:cNvSpPr txBox="1"/>
          <p:nvPr/>
        </p:nvSpPr>
        <p:spPr>
          <a:xfrm>
            <a:off x="6132196" y="1695788"/>
            <a:ext cx="2624436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ラベルを表示させたい分子を選択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Insertを押す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Atom Numberをダブルクリック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↓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原子上にラベル番号が表示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4">
            <a:alphaModFix/>
          </a:blip>
          <a:srcRect b="0" l="0" r="0" t="25178"/>
          <a:stretch/>
        </p:blipFill>
        <p:spPr>
          <a:xfrm>
            <a:off x="4067242" y="1484086"/>
            <a:ext cx="1749008" cy="247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0"/>
          <p:cNvCxnSpPr/>
          <p:nvPr/>
        </p:nvCxnSpPr>
        <p:spPr>
          <a:xfrm>
            <a:off x="4154794" y="3104108"/>
            <a:ext cx="592587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6841" y="4238480"/>
            <a:ext cx="3443149" cy="19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/>
        </p:nvSpPr>
        <p:spPr>
          <a:xfrm>
            <a:off x="1014219" y="4998279"/>
            <a:ext cx="499369" cy="3195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A6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2876664" y="361411"/>
            <a:ext cx="3685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（補足) MOEでの原子ラベル確認#2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526001" y="1682919"/>
            <a:ext cx="2309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◇角度情報取得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564531" y="3957365"/>
            <a:ext cx="259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◇二面角情報取得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92776" y="2033460"/>
            <a:ext cx="1848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calcangle.sh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978777" y="4337406"/>
            <a:ext cx="2039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caldihedral.sh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883" y="2488916"/>
            <a:ext cx="2670010" cy="13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446" y="5086779"/>
            <a:ext cx="2528240" cy="15476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4328404" y="2488916"/>
            <a:ext cx="1564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3点を指定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4452153" y="5013919"/>
            <a:ext cx="1604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４点を指定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31681" y="1039373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5/20現在: v2.0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/>
        </p:nvSpPr>
        <p:spPr>
          <a:xfrm>
            <a:off x="499369" y="1256746"/>
            <a:ext cx="5928226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◇プロパティ出力</a:t>
            </a:r>
            <a:endParaRPr sz="135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計算結果から各種情報出力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[手順]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※AMBERを流していたサーバで実行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スクリプト(getambene.sh)をサーバ上のMD実行結果のディレクトリにいれる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bash getambene.sh で処理スクリプトが起動し、各種情報が出力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　出力ファイル： summary.xxx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316" y="3847738"/>
            <a:ext cx="1650206" cy="189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437315" y="3290500"/>
            <a:ext cx="244579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summary.ETOT  全エネルギー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3320335" y="3290500"/>
            <a:ext cx="204338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summary.TEMP  温度(K)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4">
            <a:alphaModFix/>
          </a:blip>
          <a:srcRect b="11697" l="0" r="0" t="21614"/>
          <a:stretch/>
        </p:blipFill>
        <p:spPr>
          <a:xfrm>
            <a:off x="4208049" y="3877221"/>
            <a:ext cx="1207294" cy="183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685800" y="3570739"/>
            <a:ext cx="86754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Time(ps)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3949441" y="3567499"/>
            <a:ext cx="86754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Time(ps)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833438" y="273685"/>
            <a:ext cx="69548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注意点</a:t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540326" y="1249418"/>
            <a:ext cx="69548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※すべてのスクリプトは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・時系列順にファイルを読めるように出力名称がソートされている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という前提で作られています。(入力項目を単純化するため))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540326" y="2804655"/>
            <a:ext cx="74622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以下条件で実行した一部MDでは取得が上手くいかない可能性があります。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・手動でセットアップしたMD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・一部バージョンでの実行スクリプト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682299" y="4443531"/>
            <a:ext cx="5808000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確認方法 例)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 *.mdcrd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と打った時に、時系列順にファイルが表示される場合はOK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760286" y="273685"/>
            <a:ext cx="69548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概要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251901" y="1394901"/>
            <a:ext cx="877874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ja-JP"/>
              <a:t>構造取得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ja-JP"/>
              <a:t>RMSDの取得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ja-JP"/>
              <a:t>距離、角度、二面角情報の取得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ja-JP"/>
              <a:t>(MOE連携用)追加再計算ファイルの作成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ja-JP"/>
              <a:t>プロパティ（エネルギー、体積など)の出力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ja-JP" sz="2400"/>
              <a:t>(※すべてのスクリプトは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ja-JP" sz="2400"/>
              <a:t>・時系列順にファイルを読めるように出力名称がソートされている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ja-JP" sz="2400"/>
              <a:t>という前提で作られています。(後述「注意点」参照))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/>
        </p:nvSpPr>
        <p:spPr>
          <a:xfrm>
            <a:off x="3047722" y="288552"/>
            <a:ext cx="3003426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rPr>
              <a:t>pdbでの書き出し</a:t>
            </a:r>
            <a:endParaRPr sz="3200">
              <a:solidFill>
                <a:srgbClr val="3333CC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97358" y="1389853"/>
            <a:ext cx="857354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◇座標のPDB出力</a:t>
            </a:r>
            <a:endParaRPr sz="18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計算結果から特定の時間間隔でpdbを出力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以下異なる出力が可能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・特定の分子を中心に本セル内に移動：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・移動した上で指定した分子の周囲を切り出し: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720" y="3961028"/>
            <a:ext cx="2701036" cy="246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152" y="4037858"/>
            <a:ext cx="2677108" cy="231038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1133238" y="3429000"/>
            <a:ext cx="34387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特定の分子を中心にセル内移動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(autoimage)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4899328" y="3429000"/>
            <a:ext cx="2340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移動後切り出し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(autoimage ＆ mask)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26802" t="0"/>
          <a:stretch/>
        </p:blipFill>
        <p:spPr>
          <a:xfrm>
            <a:off x="102055" y="3194638"/>
            <a:ext cx="2281171" cy="26238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1722256" y="302598"/>
            <a:ext cx="60904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rgbClr val="3333CC"/>
                </a:solidFill>
                <a:latin typeface="MS PGothic"/>
                <a:ea typeface="MS PGothic"/>
                <a:cs typeface="MS PGothic"/>
                <a:sym typeface="MS PGothic"/>
              </a:rPr>
              <a:t>pdbでの書き出し#3 移動＋切り出し</a:t>
            </a:r>
            <a:endParaRPr sz="3200">
              <a:solidFill>
                <a:srgbClr val="3333CC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411893" y="1114862"/>
            <a:ext cx="857354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◇座標のPDB出力</a:t>
            </a:r>
            <a:endParaRPr sz="18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計算結果から特定の時間間隔でpdbを出力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[手順]※AMBERを流していたサーバで実行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スクリプト(</a:t>
            </a:r>
            <a:r>
              <a:rPr lang="ja-JP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getcutpdb_amber.sh</a:t>
            </a: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)をサーバ上のMD実行結果のディレクトリにいれる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ファイル編集: 時間の設定(ps単位)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 bash スクリプト名 でcpptrajが起動し、pdbへと変換される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　（出力先:切り出し前: tgt.pdb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　　　　　切り出し後: mdout_centerd_maskディレクトリ内 xxx-yyps.pdb)</a:t>
            </a:r>
            <a:endParaRPr/>
          </a:p>
        </p:txBody>
      </p:sp>
      <p:cxnSp>
        <p:nvCxnSpPr>
          <p:cNvPr id="101" name="Google Shape;101;p4"/>
          <p:cNvCxnSpPr/>
          <p:nvPr/>
        </p:nvCxnSpPr>
        <p:spPr>
          <a:xfrm rot="10800000">
            <a:off x="3056111" y="4288336"/>
            <a:ext cx="31049" cy="0"/>
          </a:xfrm>
          <a:prstGeom prst="straightConnector1">
            <a:avLst/>
          </a:prstGeom>
          <a:noFill/>
          <a:ln cap="flat" cmpd="sng" w="9525">
            <a:solidFill>
              <a:srgbClr val="FFC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4"/>
          <p:cNvSpPr txBox="1"/>
          <p:nvPr/>
        </p:nvSpPr>
        <p:spPr>
          <a:xfrm>
            <a:off x="2267107" y="3352382"/>
            <a:ext cx="6718335" cy="23083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キャプチャ開始時間</a:t>
            </a: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(cpptrajのバグのため、ファイルの切れ目の時間のみ指定可）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キャプチャ終了時間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キャプチャする時間間隔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トラジェクトリー内の構造出力間隔(デフォルトはdt×1000)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中央にしたい残基名（-で範囲指定)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どの残基の周囲を切り出すか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切り出したい距離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切り出すかどうか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879230" y="1012628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6/12現在: v3.3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3438" y="273685"/>
            <a:ext cx="69548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特定frameの切り出し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26802" t="41683"/>
          <a:stretch/>
        </p:blipFill>
        <p:spPr>
          <a:xfrm>
            <a:off x="328558" y="3482689"/>
            <a:ext cx="2281171" cy="153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222524" y="1072917"/>
            <a:ext cx="907605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cpptrajのバグのため、特定frameを切り出すときは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getcutsinglepdb_amber.shを使用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[手順]※AMBERを流していたサーバで実行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スクリプトをサーバ上のMD実行結果のディレクトリにいれる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ファイル編集: 時間の設定(ps単位)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 </a:t>
            </a:r>
            <a:r>
              <a:rPr lang="ja-JP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bash スクリプト名 切り出したい時間(ps) </a:t>
            </a: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で実行: cpptrajが起動し、pdbへと変換される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　（出力先:切り出し前: tgt.pdb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　　　　　切り出し後: mdout_centerd_maskディレクトリ内 xxx-yyps.pdb)</a:t>
            </a:r>
            <a:endParaRPr/>
          </a:p>
        </p:txBody>
      </p:sp>
      <p:cxnSp>
        <p:nvCxnSpPr>
          <p:cNvPr id="111" name="Google Shape;111;p5"/>
          <p:cNvCxnSpPr/>
          <p:nvPr/>
        </p:nvCxnSpPr>
        <p:spPr>
          <a:xfrm rot="10800000">
            <a:off x="3324559" y="3912093"/>
            <a:ext cx="31049" cy="0"/>
          </a:xfrm>
          <a:prstGeom prst="straightConnector1">
            <a:avLst/>
          </a:prstGeom>
          <a:noFill/>
          <a:ln cap="flat" cmpd="sng" w="9525">
            <a:solidFill>
              <a:srgbClr val="FFC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5"/>
          <p:cNvSpPr txBox="1"/>
          <p:nvPr/>
        </p:nvSpPr>
        <p:spPr>
          <a:xfrm>
            <a:off x="2708147" y="3509082"/>
            <a:ext cx="6213329" cy="15037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トラジェクトリー内の構造出力間隔(デフォルトはdt×1000)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中央にしたい残基名（-で範囲指定)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どの残基の周囲を切り出すか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切り出したい距離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切り出すかどうか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887619" y="1012628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6/12現在: v1.0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2708147" y="3116329"/>
            <a:ext cx="28697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(ファイル内設定は一緒)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3438" y="273685"/>
            <a:ext cx="71653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RMSDの取得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304800" y="14478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ja-JP" sz="2000"/>
              <a:t>RMSD(root mean square deviation)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ja-JP" sz="2000"/>
              <a:t>基準となる分子とのずれを示す値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55359" y="1935734"/>
            <a:ext cx="94857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スクリプト(getrmsd.sh)をサーバ上のMD実行結果のディレクトリにいれる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ファイル編集: 時間の設定(ps単位)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58602"/>
          <a:stretch/>
        </p:blipFill>
        <p:spPr>
          <a:xfrm>
            <a:off x="155359" y="3346998"/>
            <a:ext cx="4229100" cy="83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3691311" y="3216703"/>
            <a:ext cx="5297330" cy="10772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backbone: ずれ計算の対象とする原子ラベルの指定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（左例はタンパク質の主鎖）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“C, CA, N”: タンパク主鎖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“@O3’, C3’, C4’, C5’, O5’, P”: 核酸主鎖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28004" y="4913018"/>
            <a:ext cx="36114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bash スクリプト名で基準構造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初期構造とのずれ</a:t>
            </a: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が計算される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28595" l="0" r="0" t="38434"/>
          <a:stretch/>
        </p:blipFill>
        <p:spPr>
          <a:xfrm>
            <a:off x="5771204" y="4651560"/>
            <a:ext cx="2350131" cy="1365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6088664" y="6031439"/>
            <a:ext cx="1715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frame      rmsd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7131681" y="1039373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5/20現在: v2.2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833438" y="273685"/>
            <a:ext cx="69548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（補足) 1frame目の指す位置について</a:t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547884" y="1390559"/>
            <a:ext cx="741722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※1frame目の位置について（</a:t>
            </a:r>
            <a:r>
              <a:rPr lang="ja-JP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全ての解析で同じ</a:t>
            </a: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mdcrdファイルを順に読み取って計算されるため、mdcrdの最初のファイル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→`ls *mdcrd`などのコマンドで確認できる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■最新版実行スクリプト(ambertbm-wrelax2p4.sh)のMD:　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昇温過程の最初が1frame目</a:t>
            </a:r>
            <a:endParaRPr sz="1800" u="sng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■以前のMD: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ja-JP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production runの初期ステップ(昇温→密度緩和→平衡化の後)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`ls *.mdout`などで以下のようにproduction前の構造が表示される場合は、以前の設定のMD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01" y="4645785"/>
            <a:ext cx="8495198" cy="4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499370" y="1256746"/>
            <a:ext cx="758444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[手順]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※AMBERを流していたサーバで実行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スクリプト2つ(getinitpdb.sh calcatomdist.sh)をサーバ上のMD実行結果のディレクトリにいれる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bash getinitpdb.sh -&gt; init.pdb（初期構造のpdbファイル)がつくられる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ビューア（BSV, MOE, Discovery Studio等なんでも)で距離を見たい原子間のラベル番号を確認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calcatomdist.shの原子指定を編集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82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 bash calcatomdist.sh で実行 -&gt; distance-原子番号.txtというファイルが出力される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82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　　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13585" l="0" r="0" t="0"/>
          <a:stretch/>
        </p:blipFill>
        <p:spPr>
          <a:xfrm>
            <a:off x="746224" y="5065660"/>
            <a:ext cx="1241533" cy="16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220" y="5103252"/>
            <a:ext cx="1241533" cy="1634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8"/>
          <p:cNvCxnSpPr/>
          <p:nvPr/>
        </p:nvCxnSpPr>
        <p:spPr>
          <a:xfrm>
            <a:off x="2612255" y="5895585"/>
            <a:ext cx="71909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 b="55006" l="0" r="0" t="0"/>
          <a:stretch/>
        </p:blipFill>
        <p:spPr>
          <a:xfrm>
            <a:off x="621435" y="3216761"/>
            <a:ext cx="3029901" cy="94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2262587" y="3531700"/>
            <a:ext cx="3703258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atom1, 2: 距離をみたい原子のラベル番号2つ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1972222" y="338269"/>
            <a:ext cx="47884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AMBER計算結果からの原子間距離情報の取得</a:t>
            </a:r>
            <a:endParaRPr sz="18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31681" y="1039373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5/20現在: v2.0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13786" l="23665" r="26164" t="0"/>
          <a:stretch/>
        </p:blipFill>
        <p:spPr>
          <a:xfrm>
            <a:off x="328474" y="1210138"/>
            <a:ext cx="5353235" cy="5174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/>
          <p:nvPr/>
        </p:nvSpPr>
        <p:spPr>
          <a:xfrm>
            <a:off x="3750815" y="6137245"/>
            <a:ext cx="479394" cy="339571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964990" y="5684483"/>
            <a:ext cx="265220" cy="220794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3523077" y="5962806"/>
            <a:ext cx="35779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①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3595003" y="5555329"/>
            <a:ext cx="35779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②</a:t>
            </a:r>
            <a:endParaRPr sz="1350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6373176" y="1806432"/>
            <a:ext cx="208941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①footerのAtomsを選択し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②矢印マークをおす</a:t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7323" y="2904831"/>
            <a:ext cx="1887545" cy="3024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/>
          <p:nvPr/>
        </p:nvSpPr>
        <p:spPr>
          <a:xfrm>
            <a:off x="7258723" y="2291181"/>
            <a:ext cx="199748" cy="1864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A6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6433101" y="2558814"/>
            <a:ext cx="208101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ラベル用オプションが表示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2876664" y="361411"/>
            <a:ext cx="339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（補足) MOEでの原子ラベル確認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標準デザイン">
  <a:themeElements>
    <a:clrScheme name="2_標準デザイン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2019-07-03T16:59:50Z</dcterms:created>
  <dc:creator>Okuwaki Koji</dc:creator>
</cp:coreProperties>
</file>