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720DE-4EA9-475E-BCA5-62F9529DC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99B71D-1FC4-4A62-9FDA-4DA28ABFB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5546D-97E9-45D9-B234-15AED2AB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336F-39D6-4D8C-A100-2EBFE68A9556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FD0AD-96D4-4257-B916-3EEA3F09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92548-E869-45AC-A313-502A9B6A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9591-74B0-4C8D-8FC8-FE9F0922A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9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4F587-5D9A-456C-9A4A-B865F114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670CB4-A285-47A9-906E-B96C90BB7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2B77-9C3C-49A9-8673-8BF0C18D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336F-39D6-4D8C-A100-2EBFE68A9556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D690D-DA33-4758-A62A-2CFDA58B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67048-A3B7-483B-9457-B038F600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9591-74B0-4C8D-8FC8-FE9F0922A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17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B713B9-DDD3-4DDE-8BC5-779F2E564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2D8F24-3510-4CC4-95C3-2430C184C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B070D-16FC-40CB-A690-972C0DA7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336F-39D6-4D8C-A100-2EBFE68A9556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C0206-9343-4352-BB6A-EFF6B1CA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6FF90-64E4-4466-9C3F-D9B2BC63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9591-74B0-4C8D-8FC8-FE9F0922A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8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DBCAD-72C8-4201-AB5A-D3021A9D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26F5D-F64F-4BCF-89D8-6E1DFE554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0693A-2391-4797-B57E-EB0A209C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336F-39D6-4D8C-A100-2EBFE68A9556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C6BDA-4125-4A54-B0F1-9839DBA6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34E19-B8AA-4808-8092-0F25391C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9591-74B0-4C8D-8FC8-FE9F0922A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3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728E7-2B4E-4EB4-BCE4-01C710406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BC5AA-8FC5-4353-809B-9BD73AD88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2EA8B-33E8-4856-816B-AE723549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336F-39D6-4D8C-A100-2EBFE68A9556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C904E-0FFD-43E3-A81D-38277FE7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07C72B-39A1-49B1-A106-68343F42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9591-74B0-4C8D-8FC8-FE9F0922A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9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7A319-CA79-4F0C-BEA9-519DA809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D9C5C-16D8-4126-85F9-841B97D94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C2085C-7892-44E6-8AE6-C9178BAE3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DBA7F3-DA59-4265-9F92-1EA824DC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336F-39D6-4D8C-A100-2EBFE68A9556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8B8256-A6AC-4E92-BB81-A79CDCFC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3336B2-389D-4E2D-ADE5-7F6F2EDC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9591-74B0-4C8D-8FC8-FE9F0922A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30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6365E-A283-48CD-8D33-FAE6695F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226101-5EAF-46E9-8207-76B644EFE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906274-F416-4599-90DB-2160B155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E35DDD-003E-4C69-9AF2-4FFB79139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A7E5BC-84EC-4E87-8227-87F37F7C1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BA3C4C-85F7-4390-A798-683682583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336F-39D6-4D8C-A100-2EBFE68A9556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524696-C4E5-4EFB-83B9-59E91830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6BBF96-4EA8-4517-80EE-806793C3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9591-74B0-4C8D-8FC8-FE9F0922A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96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35920-5008-40CE-94C3-A4D753CA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734EC5-1144-4C27-AF99-5400B257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336F-39D6-4D8C-A100-2EBFE68A9556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57292C-4AEE-4B66-91BA-8DCA4F0E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08315A-7831-41D6-B038-C7BADA80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9591-74B0-4C8D-8FC8-FE9F0922A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55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E586C-F535-4714-922E-878D5BDE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336F-39D6-4D8C-A100-2EBFE68A9556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4D4BBA-3594-4950-B497-CE699068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52FD91-8E8A-4263-A7B6-D05E65B9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9591-74B0-4C8D-8FC8-FE9F0922A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79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A148-205F-4455-A1EF-EB534940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D02DB-99A8-4167-9DF8-99234D1A2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AB9E3-1280-4A88-B5F6-BAF9C27A7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44FB13-F0F9-4201-9E17-740AED65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336F-39D6-4D8C-A100-2EBFE68A9556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A43281-7C96-428F-8365-E1F33C74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AA00AB-E279-4B80-B237-471B24E4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9591-74B0-4C8D-8FC8-FE9F0922A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7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1BED2-8D07-4836-8BF5-8645F6C8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1AD6DE-B15C-4745-8A30-6BFF23675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9534F-8538-47F4-8E13-B924C05C6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9A548E-FA1B-4A6B-AF4A-C39DDF2A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336F-39D6-4D8C-A100-2EBFE68A9556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7CCC32-1309-459F-A75D-5DAE121B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E5B15-A5CE-42ED-94A7-26D6D56A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9591-74B0-4C8D-8FC8-FE9F0922A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54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7A942-BCD2-4D08-81AB-59473176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FFB107-C1F2-4822-8C9A-B57C07A37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5F7C8-DA21-4637-B5F0-0A7E41CEA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336F-39D6-4D8C-A100-2EBFE68A9556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29DAE-C58C-420B-9ECD-8D8EB1AD4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4C23B-7DAF-4C1A-A9FF-67D0FF3B5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19591-74B0-4C8D-8FC8-FE9F0922A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13A81-5848-454A-9CBA-AA140AA26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프로젝트 관리</a:t>
            </a:r>
            <a:br>
              <a:rPr lang="en-US" altLang="ko-KR" dirty="0"/>
            </a:br>
            <a:r>
              <a:rPr lang="ko-KR" altLang="en-US" dirty="0"/>
              <a:t>유사프로그램 조사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CB74AE-11BF-4FFF-9D31-1DEE00310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http://www.ciokorea.com/news/36456?page=0,1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025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B0C07-1BAC-400C-9A8D-814252F4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9. </a:t>
            </a:r>
            <a:r>
              <a:rPr lang="ko-KR" altLang="en-US" b="1" dirty="0" err="1"/>
              <a:t>오두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4A82F-F920-4164-8D64-D5AEFA5A1C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웹 사이트 구축</a:t>
            </a:r>
            <a:r>
              <a:rPr lang="en-US" altLang="ko-KR" sz="2000" dirty="0"/>
              <a:t>, </a:t>
            </a:r>
            <a:r>
              <a:rPr lang="ko-KR" altLang="en-US" sz="2000" dirty="0"/>
              <a:t>판매</a:t>
            </a:r>
            <a:r>
              <a:rPr lang="en-US" altLang="ko-KR" sz="2000" dirty="0"/>
              <a:t>, </a:t>
            </a:r>
            <a:r>
              <a:rPr lang="ko-KR" altLang="en-US" sz="2000" dirty="0"/>
              <a:t>운영 및 생산성 툴을 다루는 하나의 애플리케이션에서 전체 엔터프라이즈 관리 애플리케이션 제품군을 제공한다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 소프트웨어는 유연성과 매력적이고 사용자 친화적인 디자인으로 유명하다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8194" name="Picture 2" descr="http://files.idg.co.kr/ciokr/images/odoo.png">
            <a:extLst>
              <a:ext uri="{FF2B5EF4-FFF2-40B4-BE49-F238E27FC236}">
                <a16:creationId xmlns:a16="http://schemas.microsoft.com/office/drawing/2014/main" id="{CDB2A084-962B-4429-9CFB-C8EED95CCEA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6201"/>
            <a:ext cx="5181600" cy="389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08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B0C07-1BAC-400C-9A8D-814252F4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10. </a:t>
            </a:r>
            <a:r>
              <a:rPr lang="ko-KR" altLang="en-US" b="1" dirty="0"/>
              <a:t>오렌지 스크럼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4A82F-F920-4164-8D64-D5AEFA5A1C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작업 관리</a:t>
            </a:r>
            <a:r>
              <a:rPr lang="en-US" altLang="ko-KR" sz="2000" dirty="0"/>
              <a:t>, </a:t>
            </a:r>
            <a:r>
              <a:rPr lang="ko-KR" altLang="en-US" sz="2000" dirty="0"/>
              <a:t>팀 협업</a:t>
            </a:r>
            <a:r>
              <a:rPr lang="en-US" altLang="ko-KR" sz="2000" dirty="0"/>
              <a:t>, </a:t>
            </a:r>
            <a:r>
              <a:rPr lang="ko-KR" altLang="en-US" sz="2000" dirty="0"/>
              <a:t>파일 공유</a:t>
            </a:r>
            <a:r>
              <a:rPr lang="en-US" altLang="ko-KR" sz="2000" dirty="0"/>
              <a:t>, </a:t>
            </a:r>
            <a:r>
              <a:rPr lang="ko-KR" altLang="en-US" sz="2000" dirty="0"/>
              <a:t>송장 발행</a:t>
            </a:r>
            <a:r>
              <a:rPr lang="en-US" altLang="ko-KR" sz="2000" dirty="0"/>
              <a:t>, </a:t>
            </a:r>
            <a:r>
              <a:rPr lang="ko-KR" altLang="en-US" sz="2000" dirty="0"/>
              <a:t>타임로그</a:t>
            </a:r>
            <a:r>
              <a:rPr lang="en-US" altLang="ko-KR" sz="2000" dirty="0"/>
              <a:t>(</a:t>
            </a:r>
            <a:r>
              <a:rPr lang="en-US" altLang="ko-KR" sz="2000" dirty="0" err="1"/>
              <a:t>Timelog</a:t>
            </a:r>
            <a:r>
              <a:rPr lang="en-US" altLang="ko-KR" sz="2000" dirty="0"/>
              <a:t>)</a:t>
            </a:r>
            <a:r>
              <a:rPr lang="ko-KR" altLang="en-US" sz="2000" dirty="0"/>
              <a:t>를 하나의 애플리케이션으로 결합했다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기능에는 대화형 프로젝트 요약</a:t>
            </a:r>
            <a:r>
              <a:rPr lang="en-US" altLang="ko-KR" sz="2000" dirty="0"/>
              <a:t>, </a:t>
            </a:r>
            <a:r>
              <a:rPr lang="ko-KR" altLang="en-US" sz="2000" dirty="0"/>
              <a:t>단일 화면 디스플레이</a:t>
            </a:r>
            <a:r>
              <a:rPr lang="en-US" altLang="ko-KR" sz="2000" dirty="0"/>
              <a:t>, </a:t>
            </a:r>
            <a:r>
              <a:rPr lang="ko-KR" altLang="en-US" sz="2000" dirty="0"/>
              <a:t>실시간 분석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드롭박스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지메일</a:t>
            </a:r>
            <a:r>
              <a:rPr lang="en-US" altLang="ko-KR" sz="2000" dirty="0"/>
              <a:t>, </a:t>
            </a:r>
            <a:r>
              <a:rPr lang="ko-KR" altLang="en-US" sz="2000" dirty="0"/>
              <a:t>구글 드라이브와의 통합이 포함된다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7170" name="Picture 2" descr="http://files.idg.co.kr/ciokr/images/orange.png">
            <a:extLst>
              <a:ext uri="{FF2B5EF4-FFF2-40B4-BE49-F238E27FC236}">
                <a16:creationId xmlns:a16="http://schemas.microsoft.com/office/drawing/2014/main" id="{9CC0B541-FF87-4A57-8A1B-281B9F4273F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6201"/>
            <a:ext cx="5181600" cy="389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07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B0C07-1BAC-400C-9A8D-814252F4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11. </a:t>
            </a:r>
            <a:r>
              <a:rPr lang="ko-KR" altLang="en-US" b="1" dirty="0" err="1"/>
              <a:t>간트프로젝트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4A82F-F920-4164-8D64-D5AEFA5A1C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작업을 구성하고 </a:t>
            </a:r>
            <a:r>
              <a:rPr lang="ko-KR" altLang="en-US" sz="2000" dirty="0" err="1"/>
              <a:t>간트차트</a:t>
            </a:r>
            <a:r>
              <a:rPr lang="en-US" altLang="ko-KR" sz="2000" dirty="0"/>
              <a:t>, PERT</a:t>
            </a:r>
            <a:r>
              <a:rPr lang="ko-KR" altLang="en-US" sz="2000" dirty="0"/>
              <a:t>차트</a:t>
            </a:r>
            <a:r>
              <a:rPr lang="en-US" altLang="ko-KR" sz="2000" dirty="0"/>
              <a:t>, HTML, PDF </a:t>
            </a:r>
            <a:r>
              <a:rPr lang="ko-KR" altLang="en-US" sz="2000" dirty="0"/>
              <a:t>보고서를 생성할 수 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시간 관리 툴 및 마이크로소프트 프로젝트 형식 파일과의 통합 기능을 포함하여 프로젝트를 예약하고 리소스를 관리하는 데 가장 적합하다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6146" name="Picture 2" descr="http://files.idg.co.kr/ciokr/images/gantt.png">
            <a:extLst>
              <a:ext uri="{FF2B5EF4-FFF2-40B4-BE49-F238E27FC236}">
                <a16:creationId xmlns:a16="http://schemas.microsoft.com/office/drawing/2014/main" id="{524BF15F-D467-49ED-98B7-5D1606F1993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6201"/>
            <a:ext cx="5181600" cy="389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881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B0C07-1BAC-400C-9A8D-814252F4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12. </a:t>
            </a:r>
            <a:r>
              <a:rPr lang="ko-KR" altLang="en-US" b="1" dirty="0"/>
              <a:t>오픈프로젝트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4A82F-F920-4164-8D64-D5AEFA5A1C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프로젝트 계획 및 일정관리</a:t>
            </a:r>
            <a:r>
              <a:rPr lang="en-US" altLang="ko-KR" sz="2000" dirty="0"/>
              <a:t>, </a:t>
            </a:r>
            <a:r>
              <a:rPr lang="ko-KR" altLang="en-US" sz="2000" dirty="0"/>
              <a:t>비용 보고 및 예산 책정</a:t>
            </a:r>
            <a:r>
              <a:rPr lang="en-US" altLang="ko-KR" sz="2000" dirty="0"/>
              <a:t>, </a:t>
            </a:r>
            <a:r>
              <a:rPr lang="ko-KR" altLang="en-US" sz="2000" dirty="0"/>
              <a:t>작업 관리</a:t>
            </a:r>
            <a:r>
              <a:rPr lang="en-US" altLang="ko-KR" sz="2000" dirty="0"/>
              <a:t>, </a:t>
            </a:r>
            <a:r>
              <a:rPr lang="ko-KR" altLang="en-US" sz="2000" dirty="0"/>
              <a:t>팀 협업</a:t>
            </a:r>
            <a:r>
              <a:rPr lang="en-US" altLang="ko-KR" sz="2000" dirty="0"/>
              <a:t>, </a:t>
            </a:r>
            <a:r>
              <a:rPr lang="ko-KR" altLang="en-US" sz="2000" dirty="0"/>
              <a:t>시간 추적 등의 기능을 제공</a:t>
            </a:r>
            <a:endParaRPr lang="en-US" altLang="ko-KR" sz="2000" dirty="0"/>
          </a:p>
          <a:p>
            <a:r>
              <a:rPr lang="ko-KR" altLang="en-US" sz="2000" dirty="0"/>
              <a:t>매력적인 인터페이스와 풍부한 기능으로 유명하다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5122" name="Picture 2" descr="http://files.idg.co.kr/ciokr/images/openproject.png">
            <a:extLst>
              <a:ext uri="{FF2B5EF4-FFF2-40B4-BE49-F238E27FC236}">
                <a16:creationId xmlns:a16="http://schemas.microsoft.com/office/drawing/2014/main" id="{32F98AFB-9ACB-44CF-A273-7EE64AD0DA1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6201"/>
            <a:ext cx="5181600" cy="389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665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B0C07-1BAC-400C-9A8D-814252F4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13. </a:t>
            </a:r>
            <a:r>
              <a:rPr lang="ko-KR" altLang="en-US" b="1" dirty="0" err="1"/>
              <a:t>레드마인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4A82F-F920-4164-8D64-D5AEFA5A1C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간트차트</a:t>
            </a:r>
            <a:r>
              <a:rPr lang="en-US" altLang="ko-KR" sz="2000" dirty="0"/>
              <a:t>, </a:t>
            </a:r>
            <a:r>
              <a:rPr lang="ko-KR" altLang="en-US" sz="2000" dirty="0"/>
              <a:t>캘린더</a:t>
            </a:r>
            <a:r>
              <a:rPr lang="en-US" altLang="ko-KR" sz="2000" dirty="0"/>
              <a:t>, </a:t>
            </a:r>
            <a:r>
              <a:rPr lang="ko-KR" altLang="en-US" sz="2000" dirty="0"/>
              <a:t>시간 추적</a:t>
            </a:r>
            <a:r>
              <a:rPr lang="en-US" altLang="ko-KR" sz="2000" dirty="0"/>
              <a:t>, </a:t>
            </a:r>
            <a:r>
              <a:rPr lang="ko-KR" altLang="en-US" sz="2000" dirty="0"/>
              <a:t>파일 관리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피드</a:t>
            </a:r>
            <a:r>
              <a:rPr lang="en-US" altLang="ko-KR" sz="2000" dirty="0"/>
              <a:t>, </a:t>
            </a:r>
            <a:r>
              <a:rPr lang="ko-KR" altLang="en-US" sz="2000" dirty="0"/>
              <a:t>이메일 알림이 포함된다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또한 크로스 플랫폼</a:t>
            </a:r>
            <a:r>
              <a:rPr lang="en-US" altLang="ko-KR" sz="2000" dirty="0"/>
              <a:t>, </a:t>
            </a:r>
            <a:r>
              <a:rPr lang="ko-KR" altLang="en-US" sz="2000" dirty="0"/>
              <a:t>크로스 데이터베이스</a:t>
            </a:r>
            <a:endParaRPr lang="en-US" altLang="ko-KR" sz="2000" dirty="0"/>
          </a:p>
          <a:p>
            <a:r>
              <a:rPr lang="ko-KR" altLang="en-US" sz="2000" dirty="0"/>
              <a:t>오픈소스 </a:t>
            </a:r>
            <a:r>
              <a:rPr lang="en-US" altLang="ko-KR" sz="2000" dirty="0" err="1"/>
              <a:t>api</a:t>
            </a:r>
            <a:endParaRPr lang="en-US" altLang="ko-KR" sz="2000" dirty="0"/>
          </a:p>
          <a:p>
            <a:r>
              <a:rPr lang="ko-KR" altLang="en-US" sz="2000" dirty="0"/>
              <a:t>사용자 커스텀 플러그인 지원</a:t>
            </a:r>
          </a:p>
        </p:txBody>
      </p:sp>
      <p:pic>
        <p:nvPicPr>
          <p:cNvPr id="4098" name="Picture 2" descr="http://files.idg.co.kr/ciokr/images/redmine.png">
            <a:extLst>
              <a:ext uri="{FF2B5EF4-FFF2-40B4-BE49-F238E27FC236}">
                <a16:creationId xmlns:a16="http://schemas.microsoft.com/office/drawing/2014/main" id="{AEDB503B-FCFB-4742-BBE7-A55C2908290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6201"/>
            <a:ext cx="5181600" cy="389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130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B0C07-1BAC-400C-9A8D-814252F4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14. ]</a:t>
            </a:r>
            <a:r>
              <a:rPr lang="ko-KR" altLang="en-US" b="1" dirty="0"/>
              <a:t>프로젝트</a:t>
            </a:r>
            <a:r>
              <a:rPr lang="en-US" altLang="ko-KR" b="1" dirty="0"/>
              <a:t>-</a:t>
            </a:r>
            <a:r>
              <a:rPr lang="ko-KR" altLang="en-US" b="1" dirty="0"/>
              <a:t>오픈</a:t>
            </a:r>
            <a:r>
              <a:rPr lang="en-US" altLang="ko-KR" b="1" dirty="0"/>
              <a:t>[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4A82F-F920-4164-8D64-D5AEFA5A1C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프로젝트 계획수립</a:t>
            </a:r>
            <a:r>
              <a:rPr lang="en-US" altLang="ko-KR" sz="2000" dirty="0"/>
              <a:t>, </a:t>
            </a:r>
            <a:r>
              <a:rPr lang="ko-KR" altLang="en-US" sz="2000" dirty="0"/>
              <a:t>포트폴리오 관리</a:t>
            </a:r>
            <a:r>
              <a:rPr lang="en-US" altLang="ko-KR" sz="2000" dirty="0"/>
              <a:t>, CRM, </a:t>
            </a:r>
            <a:r>
              <a:rPr lang="ko-KR" altLang="en-US" sz="2000" dirty="0"/>
              <a:t>재무 관리</a:t>
            </a:r>
            <a:r>
              <a:rPr lang="en-US" altLang="ko-KR" sz="2000" dirty="0"/>
              <a:t>, </a:t>
            </a:r>
            <a:r>
              <a:rPr lang="ko-KR" altLang="en-US" sz="2000" dirty="0"/>
              <a:t>일정 관리 등의 기능을 포함하는 무료 버전이다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3074" name="Picture 2" descr="http://files.idg.co.kr/ciokr/images/prj_open.png">
            <a:extLst>
              <a:ext uri="{FF2B5EF4-FFF2-40B4-BE49-F238E27FC236}">
                <a16:creationId xmlns:a16="http://schemas.microsoft.com/office/drawing/2014/main" id="{7CD180EF-CD8D-47FA-9C67-26134C36326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6201"/>
            <a:ext cx="5181600" cy="389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933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B0C07-1BAC-400C-9A8D-814252F4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15. 2-</a:t>
            </a:r>
            <a:r>
              <a:rPr lang="ko-KR" altLang="en-US" b="1" dirty="0"/>
              <a:t>플랜 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4A82F-F920-4164-8D64-D5AEFA5A1C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유일한 오픈소스 옵션인 </a:t>
            </a:r>
            <a:r>
              <a:rPr lang="en-US" altLang="ko-KR" sz="2000" dirty="0"/>
              <a:t>2-</a:t>
            </a:r>
            <a:r>
              <a:rPr lang="ko-KR" altLang="en-US" sz="2000" dirty="0"/>
              <a:t>플랜 팀에는 팀 관리</a:t>
            </a:r>
            <a:r>
              <a:rPr lang="en-US" altLang="ko-KR" sz="2000" dirty="0"/>
              <a:t>, </a:t>
            </a:r>
            <a:r>
              <a:rPr lang="ko-KR" altLang="en-US" sz="2000" dirty="0"/>
              <a:t>협업 시스템</a:t>
            </a:r>
            <a:r>
              <a:rPr lang="en-US" altLang="ko-KR" sz="2000" dirty="0"/>
              <a:t>, </a:t>
            </a:r>
            <a:r>
              <a:rPr lang="ko-KR" altLang="en-US" sz="2000" dirty="0"/>
              <a:t>프로젝트 추적</a:t>
            </a:r>
            <a:r>
              <a:rPr lang="en-US" altLang="ko-KR" sz="2000" dirty="0"/>
              <a:t>, </a:t>
            </a:r>
            <a:r>
              <a:rPr lang="ko-KR" altLang="en-US" sz="2000" dirty="0"/>
              <a:t>모바일 관리 등의 기능이 있다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14338" name="Picture 2" descr="http://files.idg.co.kr/ciokr/images/2_team.png">
            <a:extLst>
              <a:ext uri="{FF2B5EF4-FFF2-40B4-BE49-F238E27FC236}">
                <a16:creationId xmlns:a16="http://schemas.microsoft.com/office/drawing/2014/main" id="{7FEE356E-DA58-4D75-A663-C69018D556D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6201"/>
            <a:ext cx="5181600" cy="389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73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B8C2F-5284-4736-8039-0F9DBF6F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조호</a:t>
            </a:r>
            <a:r>
              <a:rPr lang="ko-KR" altLang="en-US" b="1" dirty="0"/>
              <a:t> 프로젝트</a:t>
            </a:r>
            <a:endParaRPr lang="ko-KR" altLang="en-US" dirty="0"/>
          </a:p>
        </p:txBody>
      </p:sp>
      <p:pic>
        <p:nvPicPr>
          <p:cNvPr id="1026" name="Picture 2" descr="http://files.idg.co.kr/ciokr/images/zoho.png">
            <a:extLst>
              <a:ext uri="{FF2B5EF4-FFF2-40B4-BE49-F238E27FC236}">
                <a16:creationId xmlns:a16="http://schemas.microsoft.com/office/drawing/2014/main" id="{C60CAE79-AC07-4812-B9C6-9C90671163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837" y="1690688"/>
            <a:ext cx="6192114" cy="403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109252-670B-4E44-8909-04709FB6ADA3}"/>
              </a:ext>
            </a:extLst>
          </p:cNvPr>
          <p:cNvSpPr txBox="1"/>
          <p:nvPr/>
        </p:nvSpPr>
        <p:spPr>
          <a:xfrm>
            <a:off x="506027" y="1759534"/>
            <a:ext cx="45720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 계획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간트차트</a:t>
            </a:r>
            <a:r>
              <a:rPr lang="en-US" altLang="ko-KR" dirty="0"/>
              <a:t>(</a:t>
            </a:r>
            <a:r>
              <a:rPr lang="en-US" altLang="ko-KR" dirty="0" err="1"/>
              <a:t>gantt</a:t>
            </a:r>
            <a:r>
              <a:rPr lang="en-US" altLang="ko-KR" dirty="0"/>
              <a:t> charts)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보관용 계정 통합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관리 및 문제 추적 소프트웨어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구글 드라이브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구글 캘린더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지메일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아이폰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안드로이드용</a:t>
            </a:r>
            <a:r>
              <a:rPr lang="ko-KR" altLang="en-US" dirty="0"/>
              <a:t> 모바일 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 err="1"/>
              <a:t>조호</a:t>
            </a:r>
            <a:r>
              <a:rPr lang="ko-KR" altLang="en-US" sz="1000" dirty="0"/>
              <a:t> 프로젝트의 무료 패키지는 한 프로젝트에 대해 </a:t>
            </a:r>
            <a:r>
              <a:rPr lang="en-US" altLang="ko-KR" sz="1000" dirty="0"/>
              <a:t>10MB</a:t>
            </a:r>
            <a:r>
              <a:rPr lang="ko-KR" altLang="en-US" sz="1000" dirty="0"/>
              <a:t>의 저장 공간에 사용할 수 있다</a:t>
            </a:r>
            <a:r>
              <a:rPr lang="en-US" altLang="ko-KR" sz="1000" dirty="0"/>
              <a:t>. </a:t>
            </a:r>
            <a:r>
              <a:rPr lang="ko-KR" altLang="en-US" sz="1000" dirty="0"/>
              <a:t>무제한 프로젝트 가격은 연간 </a:t>
            </a:r>
            <a:r>
              <a:rPr lang="en-US" altLang="ko-KR" sz="1000" dirty="0"/>
              <a:t>249</a:t>
            </a:r>
            <a:r>
              <a:rPr lang="ko-KR" altLang="en-US" sz="1000" dirty="0"/>
              <a:t>유로부터 시작한다</a:t>
            </a:r>
            <a:r>
              <a:rPr lang="en-US" altLang="ko-KR" sz="10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52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B0C07-1BAC-400C-9A8D-814252F4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마이스터태스크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4A82F-F920-4164-8D64-D5AEFA5A1C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자동화</a:t>
            </a:r>
            <a:endParaRPr lang="en-US" altLang="ko-KR" sz="2000" dirty="0"/>
          </a:p>
          <a:p>
            <a:r>
              <a:rPr lang="ko-KR" altLang="en-US" sz="2000" dirty="0"/>
              <a:t>통합</a:t>
            </a:r>
            <a:endParaRPr lang="en-US" altLang="ko-KR" sz="2000" dirty="0"/>
          </a:p>
          <a:p>
            <a:r>
              <a:rPr lang="ko-KR" altLang="en-US" sz="2000" dirty="0"/>
              <a:t>사용자 정의 대시보드</a:t>
            </a:r>
            <a:endParaRPr lang="en-US" altLang="ko-KR" sz="2000" dirty="0"/>
          </a:p>
          <a:p>
            <a:r>
              <a:rPr lang="ko-KR" altLang="en-US" sz="2000" dirty="0" err="1"/>
              <a:t>칸반</a:t>
            </a:r>
            <a:r>
              <a:rPr lang="ko-KR" altLang="en-US" sz="2000" dirty="0"/>
              <a:t> 프로젝트 보드</a:t>
            </a:r>
            <a:endParaRPr lang="en-US" altLang="ko-KR" sz="2000" dirty="0"/>
          </a:p>
          <a:p>
            <a:r>
              <a:rPr lang="en-US" altLang="ko-KR" sz="2000" dirty="0"/>
              <a:t>iOS, </a:t>
            </a:r>
            <a:r>
              <a:rPr lang="ko-KR" altLang="en-US" sz="2000" dirty="0"/>
              <a:t>안드로이드</a:t>
            </a:r>
            <a:r>
              <a:rPr lang="en-US" altLang="ko-KR" sz="2000" dirty="0"/>
              <a:t>, </a:t>
            </a:r>
            <a:r>
              <a:rPr lang="ko-KR" altLang="en-US" sz="2000" dirty="0"/>
              <a:t>윈도우 기기용 모바일 앱도 제공</a:t>
            </a:r>
            <a:endParaRPr lang="en-US" altLang="ko-KR" sz="2000" dirty="0"/>
          </a:p>
          <a:p>
            <a:r>
              <a:rPr lang="ko-KR" altLang="en-US" sz="1000" dirty="0" err="1"/>
              <a:t>마이스터태스크는</a:t>
            </a:r>
            <a:r>
              <a:rPr lang="ko-KR" altLang="en-US" sz="1000" dirty="0"/>
              <a:t> 기본 작업 관리 서비스를 위한 무료 서비스를 제공하며 고급 기능을 포함하는 프로 패키지의 가격은 사용자당 월 </a:t>
            </a:r>
            <a:r>
              <a:rPr lang="en-US" altLang="ko-KR" sz="1000" dirty="0"/>
              <a:t>8.49</a:t>
            </a:r>
            <a:r>
              <a:rPr lang="ko-KR" altLang="en-US" sz="1000" dirty="0"/>
              <a:t>파운드다</a:t>
            </a:r>
            <a:r>
              <a:rPr lang="en-US" altLang="ko-KR" sz="10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2050" name="Picture 2" descr="http://files.idg.co.kr/ciokr/images/miester.png">
            <a:extLst>
              <a:ext uri="{FF2B5EF4-FFF2-40B4-BE49-F238E27FC236}">
                <a16:creationId xmlns:a16="http://schemas.microsoft.com/office/drawing/2014/main" id="{F321BAF4-16C3-44EA-997D-A043B14DBEF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02970"/>
            <a:ext cx="5181600" cy="319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54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B0C07-1BAC-400C-9A8D-814252F4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라이크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4A82F-F920-4164-8D64-D5AEFA5A1C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작업에 대한 완벽한 가시성과 제어 기능을 갖춘 온라인 프로젝트 관리 소프트웨어</a:t>
            </a:r>
            <a:endParaRPr lang="en-US" altLang="ko-KR" sz="2000" dirty="0"/>
          </a:p>
          <a:p>
            <a:r>
              <a:rPr lang="ko-KR" altLang="en-US" sz="2000" dirty="0"/>
              <a:t>개인 대시보드</a:t>
            </a:r>
            <a:endParaRPr lang="en-US" altLang="ko-KR" sz="2000" dirty="0"/>
          </a:p>
          <a:p>
            <a:r>
              <a:rPr lang="ko-KR" altLang="en-US" sz="2000" dirty="0"/>
              <a:t>라이브 에디터</a:t>
            </a:r>
            <a:endParaRPr lang="en-US" altLang="ko-KR" sz="2000" dirty="0"/>
          </a:p>
          <a:p>
            <a:r>
              <a:rPr lang="ko-KR" altLang="en-US" sz="2000" dirty="0"/>
              <a:t>문서 버전 관리시간 </a:t>
            </a:r>
            <a:endParaRPr lang="en-US" altLang="ko-KR" sz="2000" dirty="0"/>
          </a:p>
          <a:p>
            <a:r>
              <a:rPr lang="ko-KR" altLang="en-US" sz="2000" dirty="0"/>
              <a:t>예산 추적 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등 모든 팀을 위한 다양한 기능을 제공한다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15362" name="Picture 2" descr="http://files.idg.co.kr/ciokr/images/wrike.png">
            <a:extLst>
              <a:ext uri="{FF2B5EF4-FFF2-40B4-BE49-F238E27FC236}">
                <a16:creationId xmlns:a16="http://schemas.microsoft.com/office/drawing/2014/main" id="{369AAE91-FB0D-4655-90CE-134CC687D82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6201"/>
            <a:ext cx="5181600" cy="389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30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B0C07-1BAC-400C-9A8D-814252F4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 err="1"/>
              <a:t>프리드캠프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4A82F-F920-4164-8D64-D5AEFA5A1C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프로젝트 관리 소프트웨어를 확장하는 기업에 가장 적합하다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공동 작업 기능에는 프로젝트 템플릿</a:t>
            </a:r>
            <a:r>
              <a:rPr lang="en-US" altLang="ko-KR" sz="2000" dirty="0"/>
              <a:t>, CRM, </a:t>
            </a:r>
            <a:r>
              <a:rPr lang="ko-KR" altLang="en-US" sz="2000" dirty="0"/>
              <a:t>위젯 보드</a:t>
            </a:r>
            <a:r>
              <a:rPr lang="en-US" altLang="ko-KR" sz="2000" dirty="0"/>
              <a:t>, </a:t>
            </a:r>
            <a:r>
              <a:rPr lang="ko-KR" altLang="en-US" sz="2000" dirty="0"/>
              <a:t>백업</a:t>
            </a:r>
            <a:r>
              <a:rPr lang="en-US" altLang="ko-KR" sz="2000" dirty="0"/>
              <a:t>, </a:t>
            </a:r>
            <a:r>
              <a:rPr lang="ko-KR" altLang="en-US" sz="2000" dirty="0"/>
              <a:t>구글 앱과의 통합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드롭박스</a:t>
            </a:r>
            <a:r>
              <a:rPr lang="en-US" altLang="ko-KR" sz="2000" dirty="0"/>
              <a:t>, </a:t>
            </a:r>
            <a:r>
              <a:rPr lang="ko-KR" altLang="en-US" sz="2000" dirty="0"/>
              <a:t>원드라이브 등이 포함된다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3314" name="Picture 2" descr="http://files.idg.co.kr/ciokr/images/freecamp.png">
            <a:extLst>
              <a:ext uri="{FF2B5EF4-FFF2-40B4-BE49-F238E27FC236}">
                <a16:creationId xmlns:a16="http://schemas.microsoft.com/office/drawing/2014/main" id="{564BE28B-BBAB-4990-B968-8A528F60E28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2474"/>
            <a:ext cx="5181600" cy="291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94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B0C07-1BAC-400C-9A8D-814252F4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 err="1"/>
              <a:t>온리오피스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4A82F-F920-4164-8D64-D5AEFA5A1C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MS </a:t>
            </a:r>
            <a:r>
              <a:rPr lang="ko-KR" altLang="en-US" sz="2000" dirty="0"/>
              <a:t>오피스 형식과 호환되는 오프라인 문서 작업을 위한 무료 오피스 제품군이다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기능에는 온라인 문서 편집기</a:t>
            </a:r>
            <a:r>
              <a:rPr lang="en-US" altLang="ko-KR" sz="2000" dirty="0"/>
              <a:t>, </a:t>
            </a:r>
            <a:r>
              <a:rPr lang="ko-KR" altLang="en-US" sz="2000" dirty="0"/>
              <a:t>문서 관리</a:t>
            </a:r>
            <a:r>
              <a:rPr lang="en-US" altLang="ko-KR" sz="2000" dirty="0"/>
              <a:t>, CRM, </a:t>
            </a:r>
            <a:r>
              <a:rPr lang="ko-KR" altLang="en-US" sz="2000" dirty="0"/>
              <a:t>메일 관리</a:t>
            </a:r>
            <a:r>
              <a:rPr lang="en-US" altLang="ko-KR" sz="2000" dirty="0"/>
              <a:t>, </a:t>
            </a:r>
            <a:r>
              <a:rPr lang="ko-KR" altLang="en-US" sz="2000" dirty="0"/>
              <a:t>캘린더 및 커뮤니티 툴이 포함된다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12290" name="Picture 2" descr="http://files.idg.co.kr/ciokr/images/onlyoffice.jpg">
            <a:extLst>
              <a:ext uri="{FF2B5EF4-FFF2-40B4-BE49-F238E27FC236}">
                <a16:creationId xmlns:a16="http://schemas.microsoft.com/office/drawing/2014/main" id="{9C87FC67-D06F-4FD9-A9A6-2C5F91CB846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6201"/>
            <a:ext cx="5181600" cy="389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77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B0C07-1BAC-400C-9A8D-814252F4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6. </a:t>
            </a:r>
            <a:r>
              <a:rPr lang="ko-KR" altLang="en-US" b="1" dirty="0" err="1"/>
              <a:t>오픈프로즈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4A82F-F920-4164-8D64-D5AEFA5A1C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프로젝트를 개발하고 다음 팀에 위임할 수 있는 고유한 세부 정보로 단계별로 나누는 데 쓰인다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사용자는 다른 타임라인을 만들어 동일한 프로젝트에 병합한 다음 각 작업을 확인하고 전체 진행 상황을 추적할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1266" name="Picture 2" descr="http://files.idg.co.kr/ciokr/images/openproj.jpg">
            <a:extLst>
              <a:ext uri="{FF2B5EF4-FFF2-40B4-BE49-F238E27FC236}">
                <a16:creationId xmlns:a16="http://schemas.microsoft.com/office/drawing/2014/main" id="{96A29BD6-65D6-46AD-AAB7-8D360DBC3A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60187"/>
            <a:ext cx="5181600" cy="388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44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B0C07-1BAC-400C-9A8D-814252F4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7. </a:t>
            </a:r>
            <a:r>
              <a:rPr lang="ko-KR" altLang="en-US" b="1" dirty="0" err="1"/>
              <a:t>프로젝트리브레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4A82F-F920-4164-8D64-D5AEFA5A1C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마이크로소프트 프로젝트의 오픈소스 데스크톱 대체품으로 설계됐다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제품 기능에는 마이크로소프트 프로젝트와의 호환성 외에도 </a:t>
            </a:r>
            <a:r>
              <a:rPr lang="ko-KR" altLang="en-US" sz="2000" dirty="0" err="1"/>
              <a:t>간트차트</a:t>
            </a:r>
            <a:r>
              <a:rPr lang="en-US" altLang="ko-KR" sz="2000" dirty="0"/>
              <a:t>, </a:t>
            </a:r>
            <a:r>
              <a:rPr lang="ko-KR" altLang="en-US" sz="2000" dirty="0"/>
              <a:t>네트워크 다이어그램</a:t>
            </a:r>
            <a:r>
              <a:rPr lang="en-US" altLang="ko-KR" sz="2000" dirty="0"/>
              <a:t>, WBS/RBS </a:t>
            </a:r>
            <a:r>
              <a:rPr lang="ko-KR" altLang="en-US" sz="2000" dirty="0"/>
              <a:t>차트</a:t>
            </a:r>
            <a:r>
              <a:rPr lang="en-US" altLang="ko-KR" sz="2000" dirty="0"/>
              <a:t>, </a:t>
            </a:r>
            <a:r>
              <a:rPr lang="ko-KR" altLang="en-US" sz="2000" dirty="0"/>
              <a:t>획득된 값 계산 및 리소스 히스토그램이 포함된다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0244" name="Picture 4" descr="http://files.idg.co.kr/ciokr/images/projectlibre.png">
            <a:extLst>
              <a:ext uri="{FF2B5EF4-FFF2-40B4-BE49-F238E27FC236}">
                <a16:creationId xmlns:a16="http://schemas.microsoft.com/office/drawing/2014/main" id="{B8E4A1B1-A791-4FDA-8063-5DCB67CBA64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6201"/>
            <a:ext cx="5181600" cy="389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304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B0C07-1BAC-400C-9A8D-814252F4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8. </a:t>
            </a:r>
            <a:r>
              <a:rPr lang="ko-KR" altLang="en-US" b="1" dirty="0"/>
              <a:t>타이가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4A82F-F920-4164-8D64-D5AEFA5A1C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애자일 개발자 및 디자이너와 제품 관리자가 제품 백로그를 관리하기 위함</a:t>
            </a:r>
            <a:endParaRPr lang="en-US" altLang="ko-KR" sz="2000" dirty="0"/>
          </a:p>
          <a:p>
            <a:r>
              <a:rPr lang="ko-KR" altLang="en-US" sz="2000" dirty="0"/>
              <a:t>스크럼 프레임워크</a:t>
            </a:r>
            <a:r>
              <a:rPr lang="en-US" altLang="ko-KR" sz="2000" dirty="0"/>
              <a:t>, </a:t>
            </a:r>
            <a:r>
              <a:rPr lang="ko-KR" altLang="en-US" sz="2000" dirty="0"/>
              <a:t>개발을 나눌 수 있는 </a:t>
            </a:r>
            <a:r>
              <a:rPr lang="ko-KR" altLang="en-US" sz="2000" dirty="0" err="1"/>
              <a:t>칸반</a:t>
            </a:r>
            <a:r>
              <a:rPr lang="ko-KR" altLang="en-US" sz="2000" dirty="0"/>
              <a:t> 방법론</a:t>
            </a:r>
            <a:r>
              <a:rPr lang="en-US" altLang="ko-KR" sz="2000" dirty="0"/>
              <a:t>, </a:t>
            </a:r>
            <a:r>
              <a:rPr lang="ko-KR" altLang="en-US" sz="2000" dirty="0"/>
              <a:t>다른 프로젝트의 관계를 추적하는 </a:t>
            </a:r>
            <a:r>
              <a:rPr lang="ko-KR" altLang="en-US" sz="2000" dirty="0" err="1"/>
              <a:t>에픽스</a:t>
            </a:r>
            <a:r>
              <a:rPr lang="en-US" altLang="ko-KR" sz="2000" dirty="0"/>
              <a:t>(Epics) </a:t>
            </a:r>
            <a:r>
              <a:rPr lang="ko-KR" altLang="en-US" sz="2000" dirty="0"/>
              <a:t>다중 프로젝트 등을 결합하는 직관적이고 매력적인 플랫폼이다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9218" name="Picture 2" descr="http://files.idg.co.kr/ciokr/images/tiga.png">
            <a:extLst>
              <a:ext uri="{FF2B5EF4-FFF2-40B4-BE49-F238E27FC236}">
                <a16:creationId xmlns:a16="http://schemas.microsoft.com/office/drawing/2014/main" id="{CC71D27A-2131-45CD-888C-720E3430281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6201"/>
            <a:ext cx="5181600" cy="389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23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546</Words>
  <Application>Microsoft Office PowerPoint</Application>
  <PresentationFormat>와이드스크린</PresentationFormat>
  <Paragraphs>69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프로젝트 관리 유사프로그램 조사</vt:lpstr>
      <vt:lpstr>1. 조호 프로젝트</vt:lpstr>
      <vt:lpstr>2. 마이스터태스크</vt:lpstr>
      <vt:lpstr>3. 라이크</vt:lpstr>
      <vt:lpstr>4. 프리드캠프</vt:lpstr>
      <vt:lpstr>5. 온리오피스</vt:lpstr>
      <vt:lpstr>6. 오픈프로즈</vt:lpstr>
      <vt:lpstr>7. 프로젝트리브레</vt:lpstr>
      <vt:lpstr>8. 타이가</vt:lpstr>
      <vt:lpstr>9. 오두</vt:lpstr>
      <vt:lpstr>10. 오렌지 스크럼</vt:lpstr>
      <vt:lpstr>11. 간트프로젝트</vt:lpstr>
      <vt:lpstr>12. 오픈프로젝트</vt:lpstr>
      <vt:lpstr>13. 레드마인</vt:lpstr>
      <vt:lpstr>14. ]프로젝트-오픈[</vt:lpstr>
      <vt:lpstr>15. 2-플랜 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관리 유사프로그램 조사</dc:title>
  <dc:creator>은영 박</dc:creator>
  <cp:lastModifiedBy>은영 박</cp:lastModifiedBy>
  <cp:revision>5</cp:revision>
  <dcterms:created xsi:type="dcterms:W3CDTF">2018-11-12T14:01:18Z</dcterms:created>
  <dcterms:modified xsi:type="dcterms:W3CDTF">2018-11-12T14:36:38Z</dcterms:modified>
</cp:coreProperties>
</file>