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9"/>
  </p:notesMasterIdLst>
  <p:handoutMasterIdLst>
    <p:handoutMasterId r:id="rId10"/>
  </p:handoutMasterIdLst>
  <p:sldIdLst>
    <p:sldId id="436" r:id="rId5"/>
    <p:sldId id="437" r:id="rId6"/>
    <p:sldId id="438" r:id="rId7"/>
    <p:sldId id="439" r:id="rId8"/>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6F4E18-7EB0-42E5-A76F-F1339978BE0B}" v="1" dt="2024-11-19T11:31:13.146"/>
  </p1510:revLst>
</p1510:revInfo>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94" autoAdjust="0"/>
  </p:normalViewPr>
  <p:slideViewPr>
    <p:cSldViewPr snapToGrid="0">
      <p:cViewPr varScale="1">
        <p:scale>
          <a:sx n="56" d="100"/>
          <a:sy n="56" d="100"/>
        </p:scale>
        <p:origin x="2573" y="62"/>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11/25/2024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11/25/2024</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1601957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702746" y="1226289"/>
            <a:ext cx="4783655" cy="4735033"/>
          </a:xfrm>
        </p:spPr>
        <p:txBody>
          <a:bodyPr anchor="b">
            <a:normAutofit/>
          </a:bodyPr>
          <a:lstStyle>
            <a:lvl1pPr algn="l">
              <a:lnSpc>
                <a:spcPct val="100000"/>
              </a:lnSpc>
              <a:defRPr sz="7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702746" y="6393712"/>
            <a:ext cx="4783655" cy="1446029"/>
          </a:xfrm>
        </p:spPr>
        <p:txBody>
          <a:bodyPr>
            <a:normAutofit/>
          </a:bodyPr>
          <a:lstStyle>
            <a:lvl1pPr marL="0" indent="0" algn="l">
              <a:lnSpc>
                <a:spcPct val="120000"/>
              </a:lnSpc>
              <a:buNone/>
              <a:defRPr sz="2133" b="1" cap="all" spc="400" baseline="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5042647" y="8577603"/>
            <a:ext cx="1364876" cy="490455"/>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333"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6407523" y="8577604"/>
            <a:ext cx="395314" cy="490456"/>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333"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4907756" y="486834"/>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471487"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333"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559618" y="1183518"/>
            <a:ext cx="5738765" cy="6792661"/>
          </a:xfrm>
        </p:spPr>
        <p:txBody>
          <a:bodyPr/>
          <a:lstStyle>
            <a:lvl1pPr algn="ctr">
              <a:defRPr sz="64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6129337" y="7977473"/>
            <a:ext cx="728663" cy="1166527"/>
          </a:xfrm>
          <a:prstGeom prst="rect">
            <a:avLst/>
          </a:prstGeom>
        </p:spPr>
        <p:txBody>
          <a:bodyPr vert="horz" lIns="91440" tIns="45720" rIns="91440" bIns="45720" rtlCol="0" anchor="ctr"/>
          <a:lstStyle>
            <a:lvl1pPr algn="ctr">
              <a:defRPr sz="16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4324743" y="4324743"/>
            <a:ext cx="9141068" cy="491583"/>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7977473"/>
            <a:ext cx="6858000" cy="1165233"/>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5052090" y="0"/>
            <a:ext cx="1800201" cy="426709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11"/>
            <a:ext cx="981941" cy="1170432"/>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7977466"/>
            <a:ext cx="6858000" cy="116523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5057800" y="4876900"/>
            <a:ext cx="1800201" cy="426709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6"/>
            <a:ext cx="1285875" cy="3047964"/>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916893" y="7733328"/>
            <a:ext cx="2327564" cy="493776"/>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771525" y="1971196"/>
            <a:ext cx="2087075" cy="4593729"/>
          </a:xfrm>
        </p:spPr>
        <p:txBody>
          <a:bodyPr>
            <a:normAutofit/>
          </a:bodyPr>
          <a:lstStyle>
            <a:lvl1pPr>
              <a:defRPr sz="48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3015262" y="1970617"/>
            <a:ext cx="3114076" cy="4595283"/>
          </a:xfrm>
        </p:spPr>
        <p:txBody>
          <a:bodyPr anchor="ctr">
            <a:normAutofit/>
          </a:bodyPr>
          <a:lstStyle>
            <a:lvl1pPr marL="0" indent="0">
              <a:buNone/>
              <a:defRPr sz="2400"/>
            </a:lvl1pPr>
            <a:lvl2pPr marL="609585" indent="0">
              <a:buNone/>
              <a:defRPr sz="2133"/>
            </a:lvl2pPr>
            <a:lvl3pPr marL="1219170" indent="0">
              <a:buNone/>
              <a:defRPr sz="1867"/>
            </a:lvl3pPr>
            <a:lvl4pPr marL="1828754" indent="0">
              <a:buNone/>
              <a:defRPr sz="1600"/>
            </a:lvl4pPr>
            <a:lvl5pPr marL="2438339" indent="0">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6129337" y="7977473"/>
            <a:ext cx="728663" cy="1166527"/>
          </a:xfrm>
          <a:prstGeom prst="rect">
            <a:avLst/>
          </a:prstGeom>
        </p:spPr>
        <p:txBody>
          <a:bodyPr vert="horz" lIns="91440" tIns="45720" rIns="91440" bIns="45720" rtlCol="0" anchor="ctr"/>
          <a:lstStyle>
            <a:lvl1pPr algn="ctr">
              <a:defRPr sz="16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2570637" y="4521197"/>
            <a:ext cx="1887063" cy="46228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1"/>
            <a:ext cx="1285875" cy="3047964"/>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771524" y="1887416"/>
            <a:ext cx="3234471" cy="5345723"/>
          </a:xfrm>
        </p:spPr>
        <p:txBody>
          <a:bodyPr>
            <a:normAutofit/>
          </a:bodyPr>
          <a:lstStyle>
            <a:lvl1pPr>
              <a:defRPr sz="48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4431323" y="1"/>
            <a:ext cx="2426677" cy="9144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2133">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6129337" y="7977473"/>
            <a:ext cx="728663" cy="1166527"/>
          </a:xfrm>
          <a:prstGeom prst="rect">
            <a:avLst/>
          </a:prstGeom>
        </p:spPr>
        <p:txBody>
          <a:bodyPr vert="horz" lIns="91440" tIns="45720" rIns="91440" bIns="45720" rtlCol="0" anchor="ctr"/>
          <a:lstStyle>
            <a:lvl1pPr algn="ctr">
              <a:defRPr sz="16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9044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509207" y="787558"/>
            <a:ext cx="5577108" cy="1772005"/>
          </a:xfrm>
        </p:spPr>
        <p:txBody>
          <a:bodyPr>
            <a:normAutofit/>
          </a:bodyPr>
          <a:lstStyle>
            <a:lvl1pPr>
              <a:lnSpc>
                <a:spcPct val="100000"/>
              </a:lnSpc>
              <a:defRPr sz="5333"/>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514350" y="2559564"/>
            <a:ext cx="5577109" cy="5497757"/>
          </a:xfrm>
        </p:spPr>
        <p:txBody>
          <a:bodyPr>
            <a:normAutofit/>
          </a:bodyPr>
          <a:lstStyle>
            <a:lvl1pPr>
              <a:defRPr sz="2667"/>
            </a:lvl1pPr>
            <a:lvl2pPr>
              <a:defRPr sz="2400"/>
            </a:lvl2pPr>
            <a:lvl3pPr>
              <a:defRPr sz="2133"/>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5244348" y="8579366"/>
            <a:ext cx="1163175" cy="486833"/>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7726" y="8583169"/>
            <a:ext cx="2123952" cy="486833"/>
          </a:xfrm>
        </p:spPr>
        <p:txBody>
          <a:bodyPr/>
          <a:lstStyle>
            <a:lvl1pPr algn="l">
              <a:defRPr>
                <a:solidFill>
                  <a:schemeClr val="accent2"/>
                </a:solidFill>
              </a:defRPr>
            </a:lvl1pPr>
          </a:lstStyle>
          <a:p>
            <a:endParaRPr lang="en-US" sz="1333"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6407523" y="8579366"/>
            <a:ext cx="389959" cy="486833"/>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857250" y="1761067"/>
            <a:ext cx="5143500" cy="4127751"/>
          </a:xfrm>
        </p:spPr>
        <p:txBody>
          <a:bodyPr anchor="b">
            <a:normAutofit/>
          </a:bodyPr>
          <a:lstStyle>
            <a:lvl1pPr>
              <a:defRPr sz="7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857250" y="6119285"/>
            <a:ext cx="5143501"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333"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792457" y="2884967"/>
            <a:ext cx="2593680" cy="53509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3519709" y="2884967"/>
            <a:ext cx="2730242" cy="5350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333"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472381" y="486834"/>
            <a:ext cx="5915025" cy="1767417"/>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472381" y="2241551"/>
            <a:ext cx="2901255" cy="1098549"/>
          </a:xfrm>
        </p:spPr>
        <p:txBody>
          <a:bodyPr anchor="b">
            <a:normAutofit/>
          </a:bodyPr>
          <a:lstStyle>
            <a:lvl1pPr marL="0" indent="0">
              <a:buNone/>
              <a:defRPr sz="2400" b="1" cap="all" spc="400" baseline="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472381" y="3514165"/>
            <a:ext cx="2901255" cy="4738719"/>
          </a:xfrm>
        </p:spPr>
        <p:txBody>
          <a:bodyPr>
            <a:normAutofit/>
          </a:bodyPr>
          <a:lstStyle>
            <a:lvl1pPr>
              <a:defRPr sz="3200"/>
            </a:lvl1pPr>
            <a:lvl2pPr>
              <a:defRPr sz="2667"/>
            </a:lvl2pPr>
            <a:lvl3pPr>
              <a:defRPr sz="2400"/>
            </a:lvl3pPr>
            <a:lvl4pPr>
              <a:defRPr sz="2133"/>
            </a:lvl4pPr>
            <a:lvl5pPr>
              <a:defRPr sz="21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3471863" y="2241551"/>
            <a:ext cx="2915543" cy="1098549"/>
          </a:xfrm>
        </p:spPr>
        <p:txBody>
          <a:bodyPr anchor="b">
            <a:normAutofit/>
          </a:bodyPr>
          <a:lstStyle>
            <a:lvl1pPr marL="0" indent="0">
              <a:buNone/>
              <a:defRPr sz="2400" b="1" cap="all" spc="400" baseline="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3471863" y="3514164"/>
            <a:ext cx="2915543" cy="4738720"/>
          </a:xfrm>
        </p:spPr>
        <p:txBody>
          <a:bodyPr>
            <a:normAutofit/>
          </a:bodyPr>
          <a:lstStyle>
            <a:lvl1pPr>
              <a:defRPr sz="3200"/>
            </a:lvl1pPr>
            <a:lvl2pPr>
              <a:defRPr sz="2667"/>
            </a:lvl2pPr>
            <a:lvl3pPr>
              <a:defRPr sz="2400"/>
            </a:lvl3pPr>
            <a:lvl4pPr>
              <a:defRPr sz="2133"/>
            </a:lvl4pPr>
            <a:lvl5pPr>
              <a:defRPr sz="21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333"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333"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333"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472381" y="609600"/>
            <a:ext cx="2211883" cy="2133600"/>
          </a:xfrm>
        </p:spPr>
        <p:txBody>
          <a:bodyPr anchor="b"/>
          <a:lstStyle>
            <a:lvl1pPr>
              <a:defRPr sz="4267"/>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2915543" y="1316567"/>
            <a:ext cx="3471863"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333"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472381" y="609600"/>
            <a:ext cx="2211883" cy="2133600"/>
          </a:xfrm>
        </p:spPr>
        <p:txBody>
          <a:bodyPr anchor="b"/>
          <a:lstStyle>
            <a:lvl1pPr>
              <a:defRPr sz="4267"/>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2915543" y="1316567"/>
            <a:ext cx="3471863" cy="649816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333"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4975146" y="4976747"/>
            <a:ext cx="1885609" cy="4167253"/>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98782" y="8579414"/>
            <a:ext cx="1928257" cy="486833"/>
          </a:xfrm>
          <a:prstGeom prst="rect">
            <a:avLst/>
          </a:prstGeom>
        </p:spPr>
        <p:txBody>
          <a:bodyPr vert="horz" lIns="91440" tIns="45720" rIns="91440" bIns="45720" rtlCol="0" anchor="ctr"/>
          <a:lstStyle>
            <a:lvl1pPr algn="l">
              <a:defRPr sz="1400" spc="67" baseline="0">
                <a:solidFill>
                  <a:schemeClr val="accent2"/>
                </a:solidFill>
                <a:latin typeface="+mn-lt"/>
              </a:defRPr>
            </a:lvl1pPr>
          </a:lstStyle>
          <a:p>
            <a:endParaRPr lang="en-US" sz="1333"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511186" y="787163"/>
            <a:ext cx="5738765" cy="17678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516839" y="2555017"/>
            <a:ext cx="5733111" cy="55113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5072063" y="8577603"/>
            <a:ext cx="1335459" cy="490455"/>
          </a:xfrm>
          <a:prstGeom prst="rect">
            <a:avLst/>
          </a:prstGeom>
        </p:spPr>
        <p:txBody>
          <a:bodyPr vert="horz" lIns="91440" tIns="45720" rIns="91440" bIns="45720" rtlCol="0" anchor="ctr"/>
          <a:lstStyle>
            <a:lvl1pPr algn="r">
              <a:defRPr sz="1400" spc="67"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6407522" y="8577604"/>
            <a:ext cx="389960" cy="490456"/>
          </a:xfrm>
          <a:prstGeom prst="rect">
            <a:avLst/>
          </a:prstGeom>
        </p:spPr>
        <p:txBody>
          <a:bodyPr vert="horz" lIns="91440" tIns="45720" rIns="91440" bIns="45720" rtlCol="0" anchor="ctr"/>
          <a:lstStyle>
            <a:lvl1pPr algn="r">
              <a:defRPr sz="2667">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hdr="0" ftr="0" dt="0"/>
  <p:txStyles>
    <p:titleStyle>
      <a:lvl1pPr algn="l" defTabSz="1219170" rtl="0" eaLnBrk="1" latinLnBrk="0" hangingPunct="1">
        <a:lnSpc>
          <a:spcPct val="90000"/>
        </a:lnSpc>
        <a:spcBef>
          <a:spcPct val="0"/>
        </a:spcBef>
        <a:buNone/>
        <a:defRPr sz="5333" kern="1200">
          <a:solidFill>
            <a:schemeClr val="accent2"/>
          </a:solidFill>
          <a:latin typeface="+mj-lt"/>
          <a:ea typeface="+mj-ea"/>
          <a:cs typeface="+mj-cs"/>
        </a:defRPr>
      </a:lvl1pPr>
    </p:titleStyle>
    <p:bodyStyle>
      <a:lvl1pPr marL="304792" indent="-304792" algn="l" defTabSz="1219170" rtl="0" eaLnBrk="1" latinLnBrk="0" hangingPunct="1">
        <a:lnSpc>
          <a:spcPct val="120000"/>
        </a:lnSpc>
        <a:spcBef>
          <a:spcPts val="1333"/>
        </a:spcBef>
        <a:buClr>
          <a:schemeClr val="accent5"/>
        </a:buClr>
        <a:buFont typeface="Arial" panose="020B0604020202020204" pitchFamily="34" charset="0"/>
        <a:buChar char="•"/>
        <a:defRPr sz="2667" kern="1200">
          <a:solidFill>
            <a:schemeClr val="tx2"/>
          </a:solidFill>
          <a:latin typeface="+mn-lt"/>
          <a:ea typeface="+mn-ea"/>
          <a:cs typeface="+mn-cs"/>
        </a:defRPr>
      </a:lvl1pPr>
      <a:lvl2pPr marL="914377" indent="-304792" algn="l" defTabSz="1219170" rtl="0" eaLnBrk="1" latinLnBrk="0" hangingPunct="1">
        <a:lnSpc>
          <a:spcPct val="120000"/>
        </a:lnSpc>
        <a:spcBef>
          <a:spcPts val="667"/>
        </a:spcBef>
        <a:buClr>
          <a:schemeClr val="accent5"/>
        </a:buClr>
        <a:buFont typeface="Arial" panose="020B0604020202020204" pitchFamily="34" charset="0"/>
        <a:buChar char="•"/>
        <a:defRPr sz="2400" kern="1200">
          <a:solidFill>
            <a:schemeClr val="tx2"/>
          </a:solidFill>
          <a:latin typeface="+mn-lt"/>
          <a:ea typeface="+mn-ea"/>
          <a:cs typeface="+mn-cs"/>
        </a:defRPr>
      </a:lvl2pPr>
      <a:lvl3pPr marL="1523962" indent="-304792" algn="l" defTabSz="1219170" rtl="0" eaLnBrk="1" latinLnBrk="0" hangingPunct="1">
        <a:lnSpc>
          <a:spcPct val="120000"/>
        </a:lnSpc>
        <a:spcBef>
          <a:spcPts val="667"/>
        </a:spcBef>
        <a:buClr>
          <a:schemeClr val="accent5"/>
        </a:buClr>
        <a:buFont typeface="Arial" panose="020B0604020202020204" pitchFamily="34" charset="0"/>
        <a:buChar char="•"/>
        <a:defRPr sz="2133" kern="1200">
          <a:solidFill>
            <a:schemeClr val="tx2"/>
          </a:solidFill>
          <a:latin typeface="+mn-lt"/>
          <a:ea typeface="+mn-ea"/>
          <a:cs typeface="+mn-cs"/>
        </a:defRPr>
      </a:lvl3pPr>
      <a:lvl4pPr marL="2133547" indent="-304792" algn="l" defTabSz="1219170" rtl="0" eaLnBrk="1" latinLnBrk="0" hangingPunct="1">
        <a:lnSpc>
          <a:spcPct val="120000"/>
        </a:lnSpc>
        <a:spcBef>
          <a:spcPts val="667"/>
        </a:spcBef>
        <a:buClr>
          <a:schemeClr val="accent5"/>
        </a:buClr>
        <a:buFont typeface="Arial" panose="020B0604020202020204" pitchFamily="34" charset="0"/>
        <a:buChar char="•"/>
        <a:defRPr sz="1867" kern="1200">
          <a:solidFill>
            <a:schemeClr val="tx2"/>
          </a:solidFill>
          <a:latin typeface="+mn-lt"/>
          <a:ea typeface="+mn-ea"/>
          <a:cs typeface="+mn-cs"/>
        </a:defRPr>
      </a:lvl4pPr>
      <a:lvl5pPr marL="2743131" indent="-304792" algn="l" defTabSz="1219170" rtl="0" eaLnBrk="1" latinLnBrk="0" hangingPunct="1">
        <a:lnSpc>
          <a:spcPct val="120000"/>
        </a:lnSpc>
        <a:spcBef>
          <a:spcPts val="667"/>
        </a:spcBef>
        <a:buClr>
          <a:schemeClr val="accent5"/>
        </a:buClr>
        <a:buFont typeface="Arial" panose="020B0604020202020204" pitchFamily="34" charset="0"/>
        <a:buChar char="•"/>
        <a:defRPr sz="1867" kern="1200">
          <a:solidFill>
            <a:schemeClr val="tx2"/>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userDrawn="1">
          <p15:clr>
            <a:srgbClr val="F26B43"/>
          </p15:clr>
        </p15:guide>
        <p15:guide id="2" pos="2160" userDrawn="1">
          <p15:clr>
            <a:srgbClr val="F26B43"/>
          </p15:clr>
        </p15:guide>
        <p15:guide id="3" orient="horz" pos="3648" userDrawn="1">
          <p15:clr>
            <a:srgbClr val="F26B43"/>
          </p15:clr>
        </p15:guide>
        <p15:guide id="4" orient="horz" pos="4416" userDrawn="1">
          <p15:clr>
            <a:srgbClr val="F26B43"/>
          </p15:clr>
        </p15:guide>
        <p15:guide id="5" orient="horz" pos="576" userDrawn="1">
          <p15:clr>
            <a:srgbClr val="F26B43"/>
          </p15:clr>
        </p15:guide>
        <p15:guide id="7" pos="2484" userDrawn="1">
          <p15:clr>
            <a:srgbClr val="F26B43"/>
          </p15:clr>
        </p15:guide>
        <p15:guide id="8" pos="3132" userDrawn="1">
          <p15:clr>
            <a:srgbClr val="F26B43"/>
          </p15:clr>
        </p15:guide>
        <p15:guide id="9" pos="4104" userDrawn="1">
          <p15:clr>
            <a:srgbClr val="F26B43"/>
          </p15:clr>
        </p15:guide>
        <p15:guide id="10" pos="1512" userDrawn="1">
          <p15:clr>
            <a:srgbClr val="F26B43"/>
          </p15:clr>
        </p15:guide>
        <p15:guide id="11" pos="864" userDrawn="1">
          <p15:clr>
            <a:srgbClr val="F26B43"/>
          </p15:clr>
        </p15:guide>
        <p15:guide id="12" pos="216" userDrawn="1">
          <p15:clr>
            <a:srgbClr val="F26B43"/>
          </p15:clr>
        </p15:guide>
        <p15:guide id="13" pos="1188" userDrawn="1">
          <p15:clr>
            <a:srgbClr val="F26B43"/>
          </p15:clr>
        </p15:guide>
        <p15:guide id="14" pos="2808" userDrawn="1">
          <p15:clr>
            <a:srgbClr val="F26B43"/>
          </p15:clr>
        </p15:guide>
        <p15:guide id="15" pos="3780" userDrawn="1">
          <p15:clr>
            <a:srgbClr val="F26B43"/>
          </p15:clr>
        </p15:guide>
        <p15:guide id="16" pos="540" userDrawn="1">
          <p15:clr>
            <a:srgbClr val="F26B43"/>
          </p15:clr>
        </p15:guide>
        <p15:guide id="17" pos="1836" userDrawn="1">
          <p15:clr>
            <a:srgbClr val="F26B43"/>
          </p15:clr>
        </p15:guide>
        <p15:guide id="18" orient="horz" pos="1344" userDrawn="1">
          <p15:clr>
            <a:srgbClr val="F26B43"/>
          </p15:clr>
        </p15:guide>
        <p15:guide id="19" orient="horz" pos="5184" userDrawn="1">
          <p15:clr>
            <a:srgbClr val="F26B43"/>
          </p15:clr>
        </p15:guide>
        <p15:guide id="20" pos="3456" userDrawn="1">
          <p15:clr>
            <a:srgbClr val="F26B43"/>
          </p15:clr>
        </p15:guide>
        <p15:guide id="21" orient="horz" pos="2112" userDrawn="1">
          <p15:clr>
            <a:srgbClr val="F26B43"/>
          </p15:clr>
        </p15:guide>
        <p15:guide id="22" pos="324" userDrawn="1">
          <p15:clr>
            <a:srgbClr val="F26B43"/>
          </p15:clr>
        </p15:guide>
        <p15:guide id="23" pos="3996" userDrawn="1">
          <p15:clr>
            <a:srgbClr val="F26B43"/>
          </p15:clr>
        </p15:guide>
        <p15:guide id="24" pos="432" userDrawn="1">
          <p15:clr>
            <a:srgbClr val="F26B43"/>
          </p15:clr>
        </p15:guide>
        <p15:guide id="25"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1171499" y="81885"/>
            <a:ext cx="4590523" cy="1774210"/>
          </a:xfrm>
        </p:spPr>
        <p:txBody>
          <a:bodyPr>
            <a:normAutofit/>
          </a:bodyPr>
          <a:lstStyle/>
          <a:p>
            <a:r>
              <a:rPr lang="en-PH" sz="3200" b="1" i="0" dirty="0">
                <a:solidFill>
                  <a:srgbClr val="FFFFFF"/>
                </a:solidFill>
                <a:effectLst/>
                <a:latin typeface="Cambria Math" panose="02040503050406030204" pitchFamily="18" charset="0"/>
              </a:rPr>
              <a:t>RETURNED PRODUCTS ANALYSIS</a:t>
            </a:r>
            <a:endParaRPr lang="en-US" sz="3200" dirty="0"/>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
        <p:nvSpPr>
          <p:cNvPr id="5" name="Rectangle: Rounded Corners 4">
            <a:extLst>
              <a:ext uri="{FF2B5EF4-FFF2-40B4-BE49-F238E27FC236}">
                <a16:creationId xmlns:a16="http://schemas.microsoft.com/office/drawing/2014/main" id="{6C16450D-E21A-F638-9A88-162A19FCC2DB}"/>
              </a:ext>
            </a:extLst>
          </p:cNvPr>
          <p:cNvSpPr/>
          <p:nvPr/>
        </p:nvSpPr>
        <p:spPr>
          <a:xfrm>
            <a:off x="750627" y="1856095"/>
            <a:ext cx="5800297" cy="2251881"/>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rPr>
              <a:t>This visualization highlights the top 10 products with the highest return rates from October to December, offering a comprehensive breakdown of each product's return data, including: </a:t>
            </a:r>
            <a:r>
              <a:rPr lang="en-PH" b="1" dirty="0">
                <a:solidFill>
                  <a:schemeClr val="tx1"/>
                </a:solidFill>
              </a:rPr>
              <a:t>Product Status, Detailed Disposition, Reason for Return and Amazon FC locations </a:t>
            </a:r>
          </a:p>
          <a:p>
            <a:pPr algn="ctr"/>
            <a:endParaRPr lang="en-PH" dirty="0"/>
          </a:p>
        </p:txBody>
      </p:sp>
      <p:sp>
        <p:nvSpPr>
          <p:cNvPr id="4" name="Rectangle: Rounded Corners 3">
            <a:extLst>
              <a:ext uri="{FF2B5EF4-FFF2-40B4-BE49-F238E27FC236}">
                <a16:creationId xmlns:a16="http://schemas.microsoft.com/office/drawing/2014/main" id="{E0334DE2-2667-2FAD-4375-4CD45733BB38}"/>
              </a:ext>
            </a:extLst>
          </p:cNvPr>
          <p:cNvSpPr/>
          <p:nvPr/>
        </p:nvSpPr>
        <p:spPr>
          <a:xfrm>
            <a:off x="532263" y="4353637"/>
            <a:ext cx="6018662" cy="307302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i="0" dirty="0">
                <a:solidFill>
                  <a:schemeClr val="tx1"/>
                </a:solidFill>
                <a:effectLst/>
                <a:latin typeface="Segoe UI Historic" panose="020B0502040204020203" pitchFamily="34" charset="0"/>
              </a:rPr>
              <a:t>On the bar chart on the left, we see the top 10 most returned ASINs. When you click on a bar, the product name associated with that ASIN is displayed below. This helps us identify the products frequently returned. The data reveals that the most common reason for returns is "DEFECTIVE." In the pie chart, we can observe that 97.96% of the returned products are returned to inventory, and 51.42% of these returns are due to customer damage.</a:t>
            </a:r>
            <a:endParaRPr lang="en-PH" b="1" dirty="0">
              <a:solidFill>
                <a:schemeClr val="tx1"/>
              </a:solidFill>
            </a:endParaRPr>
          </a:p>
        </p:txBody>
      </p:sp>
    </p:spTree>
    <p:extLst>
      <p:ext uri="{BB962C8B-B14F-4D97-AF65-F5344CB8AC3E}">
        <p14:creationId xmlns:p14="http://schemas.microsoft.com/office/powerpoint/2010/main" val="344104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630463" y="232011"/>
            <a:ext cx="5597074" cy="7424383"/>
          </a:xfrm>
        </p:spPr>
        <p:txBody>
          <a:bodyPr>
            <a:normAutofit/>
          </a:bodyPr>
          <a:lstStyle/>
          <a:p>
            <a:r>
              <a:rPr lang="en-US" b="0" i="0" dirty="0">
                <a:solidFill>
                  <a:schemeClr val="tx1"/>
                </a:solidFill>
                <a:effectLst/>
                <a:latin typeface="Segoe UI Historic" panose="020B0502040204020203" pitchFamily="34" charset="0"/>
              </a:rPr>
              <a:t>On the map, we can see the locations of each Fulfillment Center (FC), with most situated along the East Coast. The majority of the markers are red, indicating that in these FCs, returned products are primarily returned to inventory. Yellow markers, representing products that are reimbursed, are rare and scarcely visible. This highlights a strong tendency for returned products to be restocked rather than reimbursed in these regions.</a:t>
            </a:r>
            <a:endParaRPr lang="en-US" dirty="0">
              <a:solidFill>
                <a:schemeClr val="tx1"/>
              </a:solidFill>
            </a:endParaRP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266557" y="873457"/>
            <a:ext cx="3800476" cy="6209557"/>
          </a:xfrm>
        </p:spPr>
        <p:txBody>
          <a:bodyPr>
            <a:noAutofit/>
          </a:bodyPr>
          <a:lstStyle/>
          <a:p>
            <a:pPr algn="just"/>
            <a:r>
              <a:rPr lang="en-US" sz="2000" b="1" i="0" dirty="0">
                <a:effectLst/>
                <a:latin typeface="Segoe UI Historic" panose="020B0502040204020203" pitchFamily="34" charset="0"/>
              </a:rPr>
              <a:t>The issue we identified is that returned products are predominantly being returned to inventory, leading to a recurring cycle: defective products are restocked and subsequently reordered by other customers, only to be returned again. This repetitive process contributes to the high return rate. To address this, defective products must be systematically removed from all Fulfillment Centers (FCs) to ensure future orders are free from these recurring defects, ultimately improving customer satisfaction and reducing return rates</a:t>
            </a:r>
            <a:r>
              <a:rPr lang="en-US" sz="2000" b="0" i="0" dirty="0">
                <a:solidFill>
                  <a:schemeClr val="tx1"/>
                </a:solidFill>
                <a:effectLst/>
                <a:latin typeface="Segoe UI Historic" panose="020B0502040204020203" pitchFamily="34" charset="0"/>
              </a:rPr>
              <a:t>.</a:t>
            </a:r>
            <a:endParaRPr lang="en-US" sz="2000" dirty="0">
              <a:solidFill>
                <a:schemeClr val="tx1"/>
              </a:solidFill>
            </a:endParaRP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a:xfrm>
            <a:off x="4462819" y="0"/>
            <a:ext cx="2395182" cy="9144000"/>
          </a:xfrm>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3</a:t>
            </a:fld>
            <a:endParaRPr lang="en-US" dirty="0"/>
          </a:p>
        </p:txBody>
      </p:sp>
    </p:spTree>
    <p:extLst>
      <p:ext uri="{BB962C8B-B14F-4D97-AF65-F5344CB8AC3E}">
        <p14:creationId xmlns:p14="http://schemas.microsoft.com/office/powerpoint/2010/main" val="312417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653062C-5AC4-393F-6E66-17FD6D78A63E}"/>
              </a:ext>
            </a:extLst>
          </p:cNvPr>
          <p:cNvSpPr>
            <a:spLocks noGrp="1"/>
          </p:cNvSpPr>
          <p:nvPr>
            <p:ph type="pic" sz="quarter" idx="13"/>
          </p:nvPr>
        </p:nvSpPr>
        <p:spPr>
          <a:xfrm>
            <a:off x="4378224" y="0"/>
            <a:ext cx="2426677" cy="9144000"/>
          </a:xfrm>
        </p:spPr>
        <p:txBody>
          <a:bodyPr/>
          <a:lstStyle/>
          <a:p>
            <a:endParaRPr lang="en-PH" dirty="0"/>
          </a:p>
        </p:txBody>
      </p:sp>
      <p:sp>
        <p:nvSpPr>
          <p:cNvPr id="4" name="Slide Number Placeholder 3">
            <a:extLst>
              <a:ext uri="{FF2B5EF4-FFF2-40B4-BE49-F238E27FC236}">
                <a16:creationId xmlns:a16="http://schemas.microsoft.com/office/drawing/2014/main" id="{E84BDF1F-F8DF-7E35-AFD7-874CA5F5A085}"/>
              </a:ext>
            </a:extLst>
          </p:cNvPr>
          <p:cNvSpPr>
            <a:spLocks noGrp="1"/>
          </p:cNvSpPr>
          <p:nvPr>
            <p:ph type="sldNum" sz="quarter" idx="4"/>
          </p:nvPr>
        </p:nvSpPr>
        <p:spPr/>
        <p:txBody>
          <a:bodyPr/>
          <a:lstStyle/>
          <a:p>
            <a:fld id="{08AB70BE-1769-45B8-85A6-0C837432C7E6}" type="slidenum">
              <a:rPr lang="en-US" smtClean="0"/>
              <a:pPr/>
              <a:t>4</a:t>
            </a:fld>
            <a:endParaRPr lang="en-US" dirty="0"/>
          </a:p>
        </p:txBody>
      </p:sp>
    </p:spTree>
    <p:extLst>
      <p:ext uri="{BB962C8B-B14F-4D97-AF65-F5344CB8AC3E}">
        <p14:creationId xmlns:p14="http://schemas.microsoft.com/office/powerpoint/2010/main" val="3718791469"/>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2.xml><?xml version="1.0" encoding="utf-8"?>
<ds:datastoreItem xmlns:ds="http://schemas.openxmlformats.org/officeDocument/2006/customXml" ds:itemID="{80D7C3E5-1734-4636-9EC5-AEB06BF1FB20}">
  <ds:schemaRefs>
    <ds:schemaRef ds:uri="http://schemas.microsoft.com/office/2006/documentManagement/types"/>
    <ds:schemaRef ds:uri="http://schemas.microsoft.com/sharepoint/v3"/>
    <ds:schemaRef ds:uri="http://schemas.openxmlformats.org/package/2006/metadata/core-properties"/>
    <ds:schemaRef ds:uri="http://purl.org/dc/terms/"/>
    <ds:schemaRef ds:uri="http://schemas.microsoft.com/office/2006/metadata/properties"/>
    <ds:schemaRef ds:uri="http://www.w3.org/XML/1998/namespace"/>
    <ds:schemaRef ds:uri="71af3243-3dd4-4a8d-8c0d-dd76da1f02a5"/>
    <ds:schemaRef ds:uri="http://schemas.microsoft.com/office/infopath/2007/PartnerControls"/>
    <ds:schemaRef ds:uri="230e9df3-be65-4c73-a93b-d1236ebd677e"/>
    <ds:schemaRef ds:uri="16c05727-aa75-4e4a-9b5f-8a80a1165891"/>
    <ds:schemaRef ds:uri="http://purl.org/dc/dcmitype/"/>
    <ds:schemaRef ds:uri="http://purl.org/dc/elements/1.1/"/>
  </ds:schemaRefs>
</ds:datastoreItem>
</file>

<file path=customXml/itemProps3.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{5B12C832-5BA1-4B16-96A2-35CCB9CA5FBF}tf89118109_win32</Template>
  <TotalTime>150</TotalTime>
  <Words>306</Words>
  <Application>Microsoft Office PowerPoint</Application>
  <PresentationFormat>Letter Paper (8.5x11 in)</PresentationFormat>
  <Paragraphs>12</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Nova Light</vt:lpstr>
      <vt:lpstr>Calibri</vt:lpstr>
      <vt:lpstr>Cambria Math</vt:lpstr>
      <vt:lpstr>Elephant</vt:lpstr>
      <vt:lpstr>Segoe UI Historic</vt:lpstr>
      <vt:lpstr>ModOverlayVTI</vt:lpstr>
      <vt:lpstr>RETURNED PRODUCTS ANALYSIS</vt:lpstr>
      <vt:lpstr>PowerPoint Presentation</vt:lpstr>
      <vt:lpstr>The issue we identified is that returned products are predominantly being returned to inventory, leading to a recurring cycle: defective products are restocked and subsequently reordered by other customers, only to be returned again. This repetitive process contributes to the high return rate. To address this, defective products must be systematically removed from all Fulfillment Centers (FCs) to ensure future orders are free from these recurring defects, ultimately improving customer satisfaction and reducing return rates.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Junilyre Villar Lyka Villar</dc:creator>
  <cp:lastModifiedBy>Junilyre Villar Lyka Villar</cp:lastModifiedBy>
  <cp:revision>2</cp:revision>
  <dcterms:created xsi:type="dcterms:W3CDTF">2024-11-17T16:04:13Z</dcterms:created>
  <dcterms:modified xsi:type="dcterms:W3CDTF">2024-11-25T14:02:36Z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