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283" r:id="rId5"/>
    <p:sldId id="293" r:id="rId6"/>
    <p:sldId id="266" r:id="rId7"/>
    <p:sldId id="314" r:id="rId8"/>
    <p:sldId id="282" r:id="rId9"/>
    <p:sldId id="315" r:id="rId10"/>
    <p:sldId id="284" r:id="rId11"/>
    <p:sldId id="278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pawit pattasiriwichot" initials="Pp" lastIdx="1" clrIdx="0">
    <p:extLst>
      <p:ext uri="{19B8F6BF-5375-455C-9EA6-DF929625EA0E}">
        <p15:presenceInfo xmlns:p15="http://schemas.microsoft.com/office/powerpoint/2012/main" userId="bd3e986e5b7a89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5AA"/>
    <a:srgbClr val="E7E5E6"/>
    <a:srgbClr val="FF6600"/>
    <a:srgbClr val="0074FF"/>
    <a:srgbClr val="606060"/>
    <a:srgbClr val="7D7D7D"/>
    <a:srgbClr val="BABFC2"/>
    <a:srgbClr val="A5AAAE"/>
    <a:srgbClr val="F27900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0" y="96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17019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18131F6C-F153-40A6-9CD2-4909BF4DC63A}"/>
              </a:ext>
            </a:extLst>
          </p:cNvPr>
          <p:cNvSpPr txBox="1"/>
          <p:nvPr/>
        </p:nvSpPr>
        <p:spPr>
          <a:xfrm>
            <a:off x="456638" y="104797"/>
            <a:ext cx="30739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Bahnschrift Condensed" panose="020B0502040204020203" pitchFamily="34" charset="0"/>
              </a:rPr>
              <a:t>ERP</a:t>
            </a:r>
            <a:endParaRPr lang="th-TH" sz="166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24" name="สี่เหลี่ยมผืนผ้า 1023">
            <a:extLst>
              <a:ext uri="{FF2B5EF4-FFF2-40B4-BE49-F238E27FC236}">
                <a16:creationId xmlns:a16="http://schemas.microsoft.com/office/drawing/2014/main" id="{079D239E-A4B9-46E6-B16A-5580F3228922}"/>
              </a:ext>
            </a:extLst>
          </p:cNvPr>
          <p:cNvSpPr/>
          <p:nvPr/>
        </p:nvSpPr>
        <p:spPr>
          <a:xfrm>
            <a:off x="456638" y="2476461"/>
            <a:ext cx="6494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Enterprise Resource Planning System</a:t>
            </a:r>
            <a:endParaRPr lang="th-TH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4A739FE-58E0-4675-9C4B-A3BE06DB0D6A}"/>
              </a:ext>
            </a:extLst>
          </p:cNvPr>
          <p:cNvSpPr txBox="1"/>
          <p:nvPr/>
        </p:nvSpPr>
        <p:spPr>
          <a:xfrm>
            <a:off x="5561812" y="2192587"/>
            <a:ext cx="6125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1. SUMMARY</a:t>
            </a:r>
            <a:endParaRPr lang="th-TH" sz="9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4A739FE-58E0-4675-9C4B-A3BE06DB0D6A}"/>
              </a:ext>
            </a:extLst>
          </p:cNvPr>
          <p:cNvSpPr txBox="1"/>
          <p:nvPr/>
        </p:nvSpPr>
        <p:spPr>
          <a:xfrm>
            <a:off x="5561812" y="2192587"/>
            <a:ext cx="6125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2. Name’s ERP</a:t>
            </a:r>
            <a:endParaRPr lang="th-TH" sz="9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0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4A739FE-58E0-4675-9C4B-A3BE06DB0D6A}"/>
              </a:ext>
            </a:extLst>
          </p:cNvPr>
          <p:cNvSpPr txBox="1"/>
          <p:nvPr/>
        </p:nvSpPr>
        <p:spPr>
          <a:xfrm>
            <a:off x="3122900" y="2393003"/>
            <a:ext cx="906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3. Solution &amp; Purpose</a:t>
            </a:r>
            <a:endParaRPr lang="th-TH" sz="8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1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4A739FE-58E0-4675-9C4B-A3BE06DB0D6A}"/>
              </a:ext>
            </a:extLst>
          </p:cNvPr>
          <p:cNvSpPr txBox="1"/>
          <p:nvPr/>
        </p:nvSpPr>
        <p:spPr>
          <a:xfrm>
            <a:off x="2154477" y="2393003"/>
            <a:ext cx="1003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4. What is the key in  ERP system</a:t>
            </a:r>
          </a:p>
          <a:p>
            <a:pPr algn="r"/>
            <a:r>
              <a:rPr lang="en-US" sz="7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to be successful</a:t>
            </a:r>
            <a:endParaRPr lang="th-TH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1443311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1443311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834289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834289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วงรี 2">
            <a:extLst>
              <a:ext uri="{FF2B5EF4-FFF2-40B4-BE49-F238E27FC236}">
                <a16:creationId xmlns:a16="http://schemas.microsoft.com/office/drawing/2014/main" id="{AC66EFD7-70A0-47C5-9CA6-3EB6CC9C4023}"/>
              </a:ext>
            </a:extLst>
          </p:cNvPr>
          <p:cNvSpPr/>
          <p:nvPr/>
        </p:nvSpPr>
        <p:spPr>
          <a:xfrm>
            <a:off x="2948388" y="420857"/>
            <a:ext cx="2780779" cy="2780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Agency FB" panose="020B0503020202020204" pitchFamily="34" charset="0"/>
              </a:rPr>
              <a:t>What</a:t>
            </a:r>
            <a:endParaRPr lang="th-TH" sz="8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วงรี 31">
            <a:extLst>
              <a:ext uri="{FF2B5EF4-FFF2-40B4-BE49-F238E27FC236}">
                <a16:creationId xmlns:a16="http://schemas.microsoft.com/office/drawing/2014/main" id="{A19E47DF-F7DD-4609-8771-AA0321F2FB54}"/>
              </a:ext>
            </a:extLst>
          </p:cNvPr>
          <p:cNvSpPr/>
          <p:nvPr/>
        </p:nvSpPr>
        <p:spPr>
          <a:xfrm>
            <a:off x="7282285" y="1382350"/>
            <a:ext cx="2046650" cy="2046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is</a:t>
            </a:r>
            <a:endParaRPr lang="th-TH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CF9929C7-0394-4F19-B83E-0DE3F208F8C3}"/>
              </a:ext>
            </a:extLst>
          </p:cNvPr>
          <p:cNvSpPr/>
          <p:nvPr/>
        </p:nvSpPr>
        <p:spPr>
          <a:xfrm>
            <a:off x="4273395" y="2791933"/>
            <a:ext cx="3645210" cy="36452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accent1"/>
                </a:solidFill>
                <a:latin typeface="Agency FB" panose="020B0503020202020204" pitchFamily="34" charset="0"/>
              </a:rPr>
              <a:t>ERP ?</a:t>
            </a:r>
            <a:endParaRPr lang="th-TH" sz="96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แผนผังลําดับงาน: กระบวนการ 4">
            <a:extLst>
              <a:ext uri="{FF2B5EF4-FFF2-40B4-BE49-F238E27FC236}">
                <a16:creationId xmlns:a16="http://schemas.microsoft.com/office/drawing/2014/main" id="{2AF37998-F611-43A9-BBE4-9D9C9CE7C524}"/>
              </a:ext>
            </a:extLst>
          </p:cNvPr>
          <p:cNvSpPr/>
          <p:nvPr/>
        </p:nvSpPr>
        <p:spPr>
          <a:xfrm>
            <a:off x="1" y="0"/>
            <a:ext cx="7096124" cy="6726477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ลูกศร: ขึ้น 5">
            <a:extLst>
              <a:ext uri="{FF2B5EF4-FFF2-40B4-BE49-F238E27FC236}">
                <a16:creationId xmlns:a16="http://schemas.microsoft.com/office/drawing/2014/main" id="{DF714C3F-596C-4AED-9C8C-CD7166082C92}"/>
              </a:ext>
            </a:extLst>
          </p:cNvPr>
          <p:cNvSpPr/>
          <p:nvPr/>
        </p:nvSpPr>
        <p:spPr>
          <a:xfrm rot="10800000">
            <a:off x="6782872" y="0"/>
            <a:ext cx="1226240" cy="3653342"/>
          </a:xfrm>
          <a:prstGeom prst="upArrow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PURPOSE OF </a:t>
            </a:r>
            <a:r>
              <a:rPr lang="en-US" sz="72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ERP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061D21F-9629-4ADA-80D5-2BBC6BC6F730}"/>
              </a:ext>
            </a:extLst>
          </p:cNvPr>
          <p:cNvGrpSpPr/>
          <p:nvPr/>
        </p:nvGrpSpPr>
        <p:grpSpPr>
          <a:xfrm>
            <a:off x="1444979" y="1531912"/>
            <a:ext cx="6036072" cy="1015461"/>
            <a:chOff x="572117" y="2297666"/>
            <a:chExt cx="2436534" cy="88228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7401DE0-40BD-4614-A263-9ADE9DEC6795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40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INTREGATION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3CBDF3A-B41F-495E-BAF8-C21A5D328D71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615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Integration of purchasing, human resources, production, sales, and accounting data into a single system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4FA005-F659-4439-86D7-AD4254AADB2B}"/>
              </a:ext>
            </a:extLst>
          </p:cNvPr>
          <p:cNvGrpSpPr/>
          <p:nvPr/>
        </p:nvGrpSpPr>
        <p:grpSpPr>
          <a:xfrm>
            <a:off x="512480" y="2963721"/>
            <a:ext cx="6098120" cy="704587"/>
            <a:chOff x="-867415" y="3168851"/>
            <a:chExt cx="3739457" cy="60595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7B23CF-2502-4A74-96C0-3D8BF41C3D1F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ALLOW THE REAL TIME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D502DF-101D-4A39-B2B9-074B6C5EC81C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34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Allow real time global updates of transactions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C93D34A-3FB6-4DB6-924A-DB306AE4B7F5}"/>
              </a:ext>
            </a:extLst>
          </p:cNvPr>
          <p:cNvGrpSpPr/>
          <p:nvPr/>
        </p:nvGrpSpPr>
        <p:grpSpPr>
          <a:xfrm>
            <a:off x="604464" y="4185283"/>
            <a:ext cx="6028326" cy="816459"/>
            <a:chOff x="-311675" y="3992537"/>
            <a:chExt cx="3786953" cy="71931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8F979A-BD2C-4D77-B27A-055A55F67CF6}"/>
                </a:ext>
              </a:extLst>
            </p:cNvPr>
            <p:cNvSpPr txBox="1"/>
            <p:nvPr/>
          </p:nvSpPr>
          <p:spPr>
            <a:xfrm>
              <a:off x="-311675" y="3992537"/>
              <a:ext cx="3739454" cy="406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ENABLE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C19381-D1A3-4D01-AF15-63AC329B0837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352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Enable critical business decisions using latest data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. 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ADE379-35B4-4288-A8C5-A33A5AF41B60}"/>
              </a:ext>
            </a:extLst>
          </p:cNvPr>
          <p:cNvGrpSpPr/>
          <p:nvPr/>
        </p:nvGrpSpPr>
        <p:grpSpPr>
          <a:xfrm>
            <a:off x="2195084" y="5418090"/>
            <a:ext cx="5285965" cy="829739"/>
            <a:chOff x="-264176" y="4914924"/>
            <a:chExt cx="3769043" cy="82973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A11FA9-F7C4-4DAB-BE81-0D455F6C89C5}"/>
                </a:ext>
              </a:extLst>
            </p:cNvPr>
            <p:cNvSpPr txBox="1"/>
            <p:nvPr/>
          </p:nvSpPr>
          <p:spPr>
            <a:xfrm>
              <a:off x="-264176" y="4914924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SHOW DIGITAL DASHBOARD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90C71E6-8E7D-45B8-BA71-2ECC65696E50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Show data  to Digital Dashboard for </a:t>
              </a:r>
              <a:r>
                <a:rPr lang="en-US" altLang="ko-KR" sz="2000" dirty="0" err="1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Dicision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som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 Challenge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653C1A0D-2F97-40B7-A8B9-D02BB2E0921D}"/>
              </a:ext>
            </a:extLst>
          </p:cNvPr>
          <p:cNvGrpSpPr/>
          <p:nvPr/>
        </p:nvGrpSpPr>
        <p:grpSpPr>
          <a:xfrm>
            <a:off x="7857283" y="1956021"/>
            <a:ext cx="3781207" cy="3891698"/>
            <a:chOff x="7057783" y="2008864"/>
            <a:chExt cx="3781207" cy="38916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FF6C8F4-FF87-4A49-9F5B-8FA3241135FE}"/>
                </a:ext>
              </a:extLst>
            </p:cNvPr>
            <p:cNvGrpSpPr/>
            <p:nvPr/>
          </p:nvGrpSpPr>
          <p:grpSpPr>
            <a:xfrm>
              <a:off x="7057783" y="2008864"/>
              <a:ext cx="3781207" cy="3891698"/>
              <a:chOff x="2881974" y="2106409"/>
              <a:chExt cx="3382255" cy="348109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94A97ED-3435-4DF0-A0A1-0D4C72C9B870}"/>
                  </a:ext>
                </a:extLst>
              </p:cNvPr>
              <p:cNvSpPr/>
              <p:nvPr/>
            </p:nvSpPr>
            <p:spPr>
              <a:xfrm rot="2700000">
                <a:off x="3911376" y="2156564"/>
                <a:ext cx="1323450" cy="1323450"/>
              </a:xfrm>
              <a:prstGeom prst="rect">
                <a:avLst/>
              </a:prstGeom>
              <a:noFill/>
              <a:ln w="50800"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2AF8FF8-3463-4108-A4F4-CE1EDDE24AA0}"/>
                  </a:ext>
                </a:extLst>
              </p:cNvPr>
              <p:cNvSpPr/>
              <p:nvPr/>
            </p:nvSpPr>
            <p:spPr>
              <a:xfrm rot="2700000">
                <a:off x="4940779" y="3185967"/>
                <a:ext cx="1323450" cy="1323450"/>
              </a:xfrm>
              <a:prstGeom prst="rect">
                <a:avLst/>
              </a:prstGeom>
              <a:noFill/>
              <a:ln w="50800">
                <a:solidFill>
                  <a:schemeClr val="accent4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C4D1764-2646-49D4-A83F-CEC04879E78C}"/>
                  </a:ext>
                </a:extLst>
              </p:cNvPr>
              <p:cNvSpPr/>
              <p:nvPr/>
            </p:nvSpPr>
            <p:spPr>
              <a:xfrm rot="2700000">
                <a:off x="3911376" y="4215369"/>
                <a:ext cx="1323450" cy="1323450"/>
              </a:xfrm>
              <a:prstGeom prst="rect">
                <a:avLst/>
              </a:prstGeom>
              <a:noFill/>
              <a:ln w="50800">
                <a:solidFill>
                  <a:schemeClr val="accent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29A939-02DD-477D-A100-3B0B2306558B}"/>
                  </a:ext>
                </a:extLst>
              </p:cNvPr>
              <p:cNvSpPr/>
              <p:nvPr/>
            </p:nvSpPr>
            <p:spPr>
              <a:xfrm rot="2700000">
                <a:off x="2881974" y="3185967"/>
                <a:ext cx="1323450" cy="1323450"/>
              </a:xfrm>
              <a:prstGeom prst="rect">
                <a:avLst/>
              </a:prstGeom>
              <a:noFill/>
              <a:ln w="50800">
                <a:solidFill>
                  <a:schemeClr val="accent2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1DC6BA3-0653-426B-A7A6-4A7C5B02C036}"/>
                  </a:ext>
                </a:extLst>
              </p:cNvPr>
              <p:cNvSpPr/>
              <p:nvPr/>
            </p:nvSpPr>
            <p:spPr>
              <a:xfrm rot="2700000">
                <a:off x="4242276" y="4017049"/>
                <a:ext cx="661651" cy="6616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C8EF97E-BCC4-416F-830B-F58EEB9081ED}"/>
                  </a:ext>
                </a:extLst>
              </p:cNvPr>
              <p:cNvSpPr/>
              <p:nvPr/>
            </p:nvSpPr>
            <p:spPr>
              <a:xfrm rot="2700000">
                <a:off x="4742459" y="3516866"/>
                <a:ext cx="661651" cy="661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E716511-0365-4814-B4F1-1C5CE19B6694}"/>
                  </a:ext>
                </a:extLst>
              </p:cNvPr>
              <p:cNvSpPr/>
              <p:nvPr/>
            </p:nvSpPr>
            <p:spPr>
              <a:xfrm rot="2700000">
                <a:off x="4242276" y="3016683"/>
                <a:ext cx="661651" cy="661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DCD35E3-4B4D-4AA8-BAE3-C1055AA14EA9}"/>
                  </a:ext>
                </a:extLst>
              </p:cNvPr>
              <p:cNvSpPr/>
              <p:nvPr/>
            </p:nvSpPr>
            <p:spPr>
              <a:xfrm rot="2700000">
                <a:off x="3742092" y="3516866"/>
                <a:ext cx="661651" cy="6616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4733641-D581-441A-A5AF-B4450F1BE9FE}"/>
                  </a:ext>
                </a:extLst>
              </p:cNvPr>
              <p:cNvSpPr/>
              <p:nvPr/>
            </p:nvSpPr>
            <p:spPr>
              <a:xfrm>
                <a:off x="4309281" y="2106409"/>
                <a:ext cx="529380" cy="7433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oper Black" panose="0208090404030B020404" pitchFamily="18" charset="0"/>
                    <a:cs typeface="Arial" pitchFamily="34" charset="0"/>
                  </a:rPr>
                  <a:t>I</a:t>
                </a:r>
                <a:endPara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per Black" panose="0208090404030B020404" pitchFamily="18" charset="0"/>
                  <a:cs typeface="Arial" pitchFamily="34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7172225-7F8A-4278-9A1A-101DEE86DC61}"/>
                  </a:ext>
                </a:extLst>
              </p:cNvPr>
              <p:cNvSpPr/>
              <p:nvPr/>
            </p:nvSpPr>
            <p:spPr>
              <a:xfrm>
                <a:off x="2943252" y="3482037"/>
                <a:ext cx="529380" cy="7433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oper Black" panose="0208090404030B020404" pitchFamily="18" charset="0"/>
                    <a:cs typeface="Arial" pitchFamily="34" charset="0"/>
                  </a:rPr>
                  <a:t>A</a:t>
                </a:r>
                <a:endPara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per Black" panose="0208090404030B020404" pitchFamily="18" charset="0"/>
                  <a:cs typeface="Arial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03ED909-19DE-41F3-B0DF-8F26751034B5}"/>
                  </a:ext>
                </a:extLst>
              </p:cNvPr>
              <p:cNvSpPr/>
              <p:nvPr/>
            </p:nvSpPr>
            <p:spPr>
              <a:xfrm>
                <a:off x="5680729" y="3476028"/>
                <a:ext cx="529380" cy="7433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oper Black" panose="0208090404030B020404" pitchFamily="18" charset="0"/>
                    <a:cs typeface="Arial" pitchFamily="34" charset="0"/>
                  </a:rPr>
                  <a:t>E</a:t>
                </a:r>
                <a:endPara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per Black" panose="0208090404030B020404" pitchFamily="18" charset="0"/>
                  <a:cs typeface="Arial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3B7C66E-52FE-42BE-94BD-C5822E81EDD3}"/>
                  </a:ext>
                </a:extLst>
              </p:cNvPr>
              <p:cNvSpPr/>
              <p:nvPr/>
            </p:nvSpPr>
            <p:spPr>
              <a:xfrm>
                <a:off x="4319627" y="4844180"/>
                <a:ext cx="529380" cy="7433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oper Black" panose="0208090404030B020404" pitchFamily="18" charset="0"/>
                    <a:cs typeface="Arial" pitchFamily="34" charset="0"/>
                  </a:rPr>
                  <a:t>S</a:t>
                </a:r>
                <a:endPara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per Black" panose="0208090404030B020404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146" name="Parallelogram 30">
              <a:extLst>
                <a:ext uri="{FF2B5EF4-FFF2-40B4-BE49-F238E27FC236}">
                  <a16:creationId xmlns:a16="http://schemas.microsoft.com/office/drawing/2014/main" id="{1610F3D4-E951-412F-8172-1E4DC44945DF}"/>
                </a:ext>
              </a:extLst>
            </p:cNvPr>
            <p:cNvSpPr/>
            <p:nvPr/>
          </p:nvSpPr>
          <p:spPr>
            <a:xfrm flipH="1">
              <a:off x="8779410" y="4300524"/>
              <a:ext cx="351685" cy="352555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3" name="กลุ่ม 2">
              <a:extLst>
                <a:ext uri="{FF2B5EF4-FFF2-40B4-BE49-F238E27FC236}">
                  <a16:creationId xmlns:a16="http://schemas.microsoft.com/office/drawing/2014/main" id="{5597E51B-91C8-4F02-A474-E93E8530A2AC}"/>
                </a:ext>
              </a:extLst>
            </p:cNvPr>
            <p:cNvGrpSpPr/>
            <p:nvPr/>
          </p:nvGrpSpPr>
          <p:grpSpPr>
            <a:xfrm>
              <a:off x="8757943" y="3283586"/>
              <a:ext cx="397361" cy="444610"/>
              <a:chOff x="8757943" y="3274033"/>
              <a:chExt cx="405899" cy="454163"/>
            </a:xfrm>
          </p:grpSpPr>
          <p:sp>
            <p:nvSpPr>
              <p:cNvPr id="32" name="Round Same Side Corner Rectangle 8">
                <a:extLst>
                  <a:ext uri="{FF2B5EF4-FFF2-40B4-BE49-F238E27FC236}">
                    <a16:creationId xmlns:a16="http://schemas.microsoft.com/office/drawing/2014/main" id="{7184497E-1186-442A-84EE-AF0D46F9BA34}"/>
                  </a:ext>
                </a:extLst>
              </p:cNvPr>
              <p:cNvSpPr/>
              <p:nvPr/>
            </p:nvSpPr>
            <p:spPr>
              <a:xfrm>
                <a:off x="8757943" y="3274033"/>
                <a:ext cx="171648" cy="452078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 Same Side Corner Rectangle 20">
                <a:extLst>
                  <a:ext uri="{FF2B5EF4-FFF2-40B4-BE49-F238E27FC236}">
                    <a16:creationId xmlns:a16="http://schemas.microsoft.com/office/drawing/2014/main" id="{A8D922F1-8211-4B58-ABFC-345AF891BA53}"/>
                  </a:ext>
                </a:extLst>
              </p:cNvPr>
              <p:cNvSpPr/>
              <p:nvPr/>
            </p:nvSpPr>
            <p:spPr>
              <a:xfrm rot="10800000">
                <a:off x="8950940" y="3274033"/>
                <a:ext cx="212902" cy="454163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4" name="Block Arc 14">
              <a:extLst>
                <a:ext uri="{FF2B5EF4-FFF2-40B4-BE49-F238E27FC236}">
                  <a16:creationId xmlns:a16="http://schemas.microsoft.com/office/drawing/2014/main" id="{531EAA6A-A95A-494E-9E13-941C638385BF}"/>
                </a:ext>
              </a:extLst>
            </p:cNvPr>
            <p:cNvSpPr/>
            <p:nvPr/>
          </p:nvSpPr>
          <p:spPr>
            <a:xfrm rot="16200000">
              <a:off x="8113978" y="3724984"/>
              <a:ext cx="523102" cy="523447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Block Arc 31">
              <a:extLst>
                <a:ext uri="{FF2B5EF4-FFF2-40B4-BE49-F238E27FC236}">
                  <a16:creationId xmlns:a16="http://schemas.microsoft.com/office/drawing/2014/main" id="{71FC21FE-ECCA-474C-9AD6-9F0E23F8A875}"/>
                </a:ext>
              </a:extLst>
            </p:cNvPr>
            <p:cNvSpPr/>
            <p:nvPr/>
          </p:nvSpPr>
          <p:spPr>
            <a:xfrm>
              <a:off x="9326468" y="3684816"/>
              <a:ext cx="386237" cy="427681"/>
            </a:xfrm>
            <a:custGeom>
              <a:avLst/>
              <a:gdLst/>
              <a:ahLst/>
              <a:cxnLst/>
              <a:rect l="l" t="t" r="r" b="b"/>
              <a:pathLst>
                <a:path w="2890784" h="3200962">
                  <a:moveTo>
                    <a:pt x="1107828" y="2097026"/>
                  </a:moveTo>
                  <a:cubicBezTo>
                    <a:pt x="1025313" y="2097026"/>
                    <a:pt x="958422" y="2163918"/>
                    <a:pt x="958422" y="2246432"/>
                  </a:cubicBezTo>
                  <a:cubicBezTo>
                    <a:pt x="958422" y="2302715"/>
                    <a:pt x="989545" y="2351730"/>
                    <a:pt x="1036589" y="2375275"/>
                  </a:cubicBezTo>
                  <a:lnTo>
                    <a:pt x="985421" y="2684898"/>
                  </a:lnTo>
                  <a:lnTo>
                    <a:pt x="1230235" y="2684898"/>
                  </a:lnTo>
                  <a:lnTo>
                    <a:pt x="1179067" y="2375275"/>
                  </a:lnTo>
                  <a:cubicBezTo>
                    <a:pt x="1226111" y="2351730"/>
                    <a:pt x="1257233" y="2302715"/>
                    <a:pt x="1257233" y="2246432"/>
                  </a:cubicBezTo>
                  <a:cubicBezTo>
                    <a:pt x="1257233" y="2163918"/>
                    <a:pt x="1190342" y="2097026"/>
                    <a:pt x="1107828" y="2097026"/>
                  </a:cubicBezTo>
                  <a:close/>
                  <a:moveTo>
                    <a:pt x="2199259" y="56"/>
                  </a:moveTo>
                  <a:cubicBezTo>
                    <a:pt x="2572924" y="-4720"/>
                    <a:pt x="2881009" y="291773"/>
                    <a:pt x="2890561" y="665346"/>
                  </a:cubicBezTo>
                  <a:lnTo>
                    <a:pt x="2843000" y="666562"/>
                  </a:lnTo>
                  <a:lnTo>
                    <a:pt x="2890784" y="666562"/>
                  </a:lnTo>
                  <a:lnTo>
                    <a:pt x="2890784" y="1580962"/>
                  </a:lnTo>
                  <a:lnTo>
                    <a:pt x="2625345" y="1580962"/>
                  </a:lnTo>
                  <a:lnTo>
                    <a:pt x="2625345" y="672127"/>
                  </a:lnTo>
                  <a:lnTo>
                    <a:pt x="2623811" y="672166"/>
                  </a:lnTo>
                  <a:cubicBezTo>
                    <a:pt x="2617992" y="444585"/>
                    <a:pt x="2430306" y="263961"/>
                    <a:pt x="2202670" y="266871"/>
                  </a:cubicBezTo>
                  <a:cubicBezTo>
                    <a:pt x="1975033" y="269781"/>
                    <a:pt x="1792025" y="455143"/>
                    <a:pt x="1792025" y="682798"/>
                  </a:cubicBezTo>
                  <a:lnTo>
                    <a:pt x="1790626" y="682798"/>
                  </a:lnTo>
                  <a:lnTo>
                    <a:pt x="1790626" y="1580962"/>
                  </a:lnTo>
                  <a:lnTo>
                    <a:pt x="2041344" y="1580962"/>
                  </a:lnTo>
                  <a:cubicBezTo>
                    <a:pt x="2137614" y="1580962"/>
                    <a:pt x="2215656" y="1659004"/>
                    <a:pt x="2215656" y="1755274"/>
                  </a:cubicBezTo>
                  <a:lnTo>
                    <a:pt x="2215656" y="3026650"/>
                  </a:lnTo>
                  <a:cubicBezTo>
                    <a:pt x="2215656" y="3122920"/>
                    <a:pt x="2137614" y="3200962"/>
                    <a:pt x="2041344" y="3200962"/>
                  </a:cubicBezTo>
                  <a:lnTo>
                    <a:pt x="174312" y="3200962"/>
                  </a:lnTo>
                  <a:cubicBezTo>
                    <a:pt x="78042" y="3200962"/>
                    <a:pt x="0" y="3122920"/>
                    <a:pt x="0" y="3026650"/>
                  </a:cubicBezTo>
                  <a:lnTo>
                    <a:pt x="0" y="1755274"/>
                  </a:lnTo>
                  <a:cubicBezTo>
                    <a:pt x="0" y="1659004"/>
                    <a:pt x="78042" y="1580962"/>
                    <a:pt x="174312" y="1580962"/>
                  </a:cubicBezTo>
                  <a:lnTo>
                    <a:pt x="1525187" y="1580962"/>
                  </a:lnTo>
                  <a:lnTo>
                    <a:pt x="1525187" y="676764"/>
                  </a:lnTo>
                  <a:lnTo>
                    <a:pt x="1525791" y="676764"/>
                  </a:lnTo>
                  <a:cubicBezTo>
                    <a:pt x="1528430" y="305830"/>
                    <a:pt x="1827609" y="4806"/>
                    <a:pt x="2199259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54854606-A3B1-4553-8346-8135264B33C8}"/>
              </a:ext>
            </a:extLst>
          </p:cNvPr>
          <p:cNvSpPr/>
          <p:nvPr/>
        </p:nvSpPr>
        <p:spPr>
          <a:xfrm>
            <a:off x="0" y="287255"/>
            <a:ext cx="168442" cy="7242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5F12F722-5B50-44AA-BDE0-6D5F2E3C3D92}"/>
              </a:ext>
            </a:extLst>
          </p:cNvPr>
          <p:cNvSpPr/>
          <p:nvPr/>
        </p:nvSpPr>
        <p:spPr>
          <a:xfrm>
            <a:off x="236621" y="287255"/>
            <a:ext cx="94457" cy="7242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37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3" cy="6857999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8391" y="5894137"/>
            <a:ext cx="12208782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42022" y="4637830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102909" y="6597955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091" y="6599045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3519902" y="901874"/>
            <a:ext cx="4893395" cy="4998718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7" name="Picture 2" descr="à¸à¸¥à¸à¸²à¸£à¸à¹à¸à¸«à¸²à¸£à¸¹à¸à¸ à¸²à¸à¸ªà¸³à¸«à¸£à¸±à¸ erp">
            <a:extLst>
              <a:ext uri="{FF2B5EF4-FFF2-40B4-BE49-F238E27FC236}">
                <a16:creationId xmlns:a16="http://schemas.microsoft.com/office/drawing/2014/main" id="{AAC19ADC-DF8E-44FF-8A80-C5EC5320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49" y="-2609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1443311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1443311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834289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834289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ด้านขนาน 3">
            <a:extLst>
              <a:ext uri="{FF2B5EF4-FFF2-40B4-BE49-F238E27FC236}">
                <a16:creationId xmlns:a16="http://schemas.microsoft.com/office/drawing/2014/main" id="{B97EBA46-FA60-4600-B659-87EF8D0FD965}"/>
              </a:ext>
            </a:extLst>
          </p:cNvPr>
          <p:cNvSpPr/>
          <p:nvPr/>
        </p:nvSpPr>
        <p:spPr>
          <a:xfrm>
            <a:off x="2671010" y="1068846"/>
            <a:ext cx="6464808" cy="486075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Software</a:t>
            </a:r>
          </a:p>
          <a:p>
            <a:r>
              <a:rPr lang="en-US" sz="96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	  Of</a:t>
            </a:r>
          </a:p>
          <a:p>
            <a:r>
              <a:rPr lang="en-US" sz="96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   ERP</a:t>
            </a:r>
            <a:endParaRPr lang="th-TH" sz="9600" b="1" i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5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3FE79951-AE4C-4253-A474-3C58BE212C12}"/>
              </a:ext>
            </a:extLst>
          </p:cNvPr>
          <p:cNvSpPr txBox="1"/>
          <p:nvPr/>
        </p:nvSpPr>
        <p:spPr>
          <a:xfrm>
            <a:off x="486088" y="3169761"/>
            <a:ext cx="201168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SAP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40" name="Picture 2" descr="à¸à¸¥à¸à¸²à¸£à¸à¹à¸à¸«à¸²à¸£à¸¹à¸à¸ à¸²à¸à¸ªà¸³à¸«à¸£à¸±à¸ SAP">
            <a:extLst>
              <a:ext uri="{FF2B5EF4-FFF2-40B4-BE49-F238E27FC236}">
                <a16:creationId xmlns:a16="http://schemas.microsoft.com/office/drawing/2014/main" id="{67562394-C141-49D7-BCB0-56D626D0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37" y="2058998"/>
            <a:ext cx="1913228" cy="9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D23B2CD-0285-4F3D-8411-AB15A89C1C53}"/>
              </a:ext>
            </a:extLst>
          </p:cNvPr>
          <p:cNvSpPr txBox="1">
            <a:spLocks/>
          </p:cNvSpPr>
          <p:nvPr/>
        </p:nvSpPr>
        <p:spPr>
          <a:xfrm>
            <a:off x="448646" y="118894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Software of </a:t>
            </a:r>
            <a:r>
              <a:rPr lang="en-US" altLang="ko-KR" sz="6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ERP</a:t>
            </a:r>
            <a:endParaRPr lang="ko-KR" altLang="en-US" sz="6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63A36AD-1BB8-47A0-9BF4-0B9C887A3C25}"/>
              </a:ext>
            </a:extLst>
          </p:cNvPr>
          <p:cNvSpPr/>
          <p:nvPr/>
        </p:nvSpPr>
        <p:spPr>
          <a:xfrm>
            <a:off x="1" y="118894"/>
            <a:ext cx="100207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2B2AC7C7-7D34-4F62-A485-EF76FAADAC57}"/>
              </a:ext>
            </a:extLst>
          </p:cNvPr>
          <p:cNvSpPr/>
          <p:nvPr/>
        </p:nvSpPr>
        <p:spPr>
          <a:xfrm>
            <a:off x="160546" y="118894"/>
            <a:ext cx="227762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26" name="Picture 6" descr="à¸à¸¥à¸à¸²à¸£à¸à¹à¸à¸«à¸²à¸£à¸¹à¸à¸ à¸²à¸à¸ªà¸³à¸«à¸£à¸±à¸ oracle application png">
            <a:extLst>
              <a:ext uri="{FF2B5EF4-FFF2-40B4-BE49-F238E27FC236}">
                <a16:creationId xmlns:a16="http://schemas.microsoft.com/office/drawing/2014/main" id="{9B55F17B-671B-4984-8D42-6371BC42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10" y="2058998"/>
            <a:ext cx="2618843" cy="9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67">
            <a:extLst>
              <a:ext uri="{FF2B5EF4-FFF2-40B4-BE49-F238E27FC236}">
                <a16:creationId xmlns:a16="http://schemas.microsoft.com/office/drawing/2014/main" id="{4D6D5716-8FC7-4255-9253-032187D1739D}"/>
              </a:ext>
            </a:extLst>
          </p:cNvPr>
          <p:cNvSpPr txBox="1"/>
          <p:nvPr/>
        </p:nvSpPr>
        <p:spPr>
          <a:xfrm>
            <a:off x="3346591" y="3169761"/>
            <a:ext cx="201168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Oracle Application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5128" name="Picture 8" descr="à¸à¸¥à¸à¸²à¸£à¸à¹à¸à¸«à¸²à¸£à¸¹à¸à¸ à¸²à¸à¸ªà¸³à¸«à¸£à¸±à¸ infor global solutions">
            <a:extLst>
              <a:ext uri="{FF2B5EF4-FFF2-40B4-BE49-F238E27FC236}">
                <a16:creationId xmlns:a16="http://schemas.microsoft.com/office/drawing/2014/main" id="{DC3AE8B1-94FE-43D0-A87A-9BFF69E2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37" y="1244285"/>
            <a:ext cx="2605171" cy="26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67">
            <a:extLst>
              <a:ext uri="{FF2B5EF4-FFF2-40B4-BE49-F238E27FC236}">
                <a16:creationId xmlns:a16="http://schemas.microsoft.com/office/drawing/2014/main" id="{BD8AA293-3F06-4822-A407-9D81AB167603}"/>
              </a:ext>
            </a:extLst>
          </p:cNvPr>
          <p:cNvSpPr txBox="1"/>
          <p:nvPr/>
        </p:nvSpPr>
        <p:spPr>
          <a:xfrm>
            <a:off x="6222382" y="3169761"/>
            <a:ext cx="201168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Infor Global Solution 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5130" name="Picture 10" descr="à¸à¸¥à¸à¸²à¸£à¸à¹à¸à¸«à¸²à¸£à¸¹à¸à¸ à¸²à¸à¸ªà¸³à¸«à¸£à¸±à¸ the sage group">
            <a:extLst>
              <a:ext uri="{FF2B5EF4-FFF2-40B4-BE49-F238E27FC236}">
                <a16:creationId xmlns:a16="http://schemas.microsoft.com/office/drawing/2014/main" id="{AF6FD4AB-48BA-45D3-9971-6DDF7AF1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997" y="2058998"/>
            <a:ext cx="2934207" cy="9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67">
            <a:extLst>
              <a:ext uri="{FF2B5EF4-FFF2-40B4-BE49-F238E27FC236}">
                <a16:creationId xmlns:a16="http://schemas.microsoft.com/office/drawing/2014/main" id="{B01318EC-317F-414B-9D3F-9AB98F723242}"/>
              </a:ext>
            </a:extLst>
          </p:cNvPr>
          <p:cNvSpPr txBox="1"/>
          <p:nvPr/>
        </p:nvSpPr>
        <p:spPr>
          <a:xfrm>
            <a:off x="9195260" y="3169761"/>
            <a:ext cx="201168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The Sage Group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7142963-BEC9-4753-80C5-72ECFF3BE4A5}"/>
              </a:ext>
            </a:extLst>
          </p:cNvPr>
          <p:cNvGrpSpPr/>
          <p:nvPr/>
        </p:nvGrpSpPr>
        <p:grpSpPr>
          <a:xfrm>
            <a:off x="-8391" y="5894137"/>
            <a:ext cx="12200391" cy="973548"/>
            <a:chOff x="-16783" y="5884452"/>
            <a:chExt cx="12200243" cy="973548"/>
          </a:xfrm>
          <a:solidFill>
            <a:schemeClr val="bg1"/>
          </a:solidFill>
        </p:grpSpPr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A8E0BDFB-C259-489C-9BEE-E77B8D9EB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5" name="Freeform: Shape 24">
              <a:extLst>
                <a:ext uri="{FF2B5EF4-FFF2-40B4-BE49-F238E27FC236}">
                  <a16:creationId xmlns:a16="http://schemas.microsoft.com/office/drawing/2014/main" id="{E7875455-7CF2-4421-AC19-B368EE8D5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77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132" name="Picture 12" descr="à¸à¸¥à¸à¸²à¸£à¸à¹à¸à¸«à¸²à¸£à¸¹à¸à¸ à¸²à¸à¸ªà¸³à¸«à¸£à¸±à¸ microsoft.png">
            <a:extLst>
              <a:ext uri="{FF2B5EF4-FFF2-40B4-BE49-F238E27FC236}">
                <a16:creationId xmlns:a16="http://schemas.microsoft.com/office/drawing/2014/main" id="{AC453F1E-0F8D-4329-AB56-0802D8C5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07" y="2462807"/>
            <a:ext cx="3720918" cy="37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67">
            <a:extLst>
              <a:ext uri="{FF2B5EF4-FFF2-40B4-BE49-F238E27FC236}">
                <a16:creationId xmlns:a16="http://schemas.microsoft.com/office/drawing/2014/main" id="{CD1550F4-63CC-4602-BFEC-26F12A94EF9E}"/>
              </a:ext>
            </a:extLst>
          </p:cNvPr>
          <p:cNvSpPr txBox="1"/>
          <p:nvPr/>
        </p:nvSpPr>
        <p:spPr>
          <a:xfrm>
            <a:off x="5098626" y="4767211"/>
            <a:ext cx="201168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Microsoft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4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1443311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1443311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834289" y="54724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834289" y="420858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ด้านขนาน 3">
            <a:extLst>
              <a:ext uri="{FF2B5EF4-FFF2-40B4-BE49-F238E27FC236}">
                <a16:creationId xmlns:a16="http://schemas.microsoft.com/office/drawing/2014/main" id="{B97EBA46-FA60-4600-B659-87EF8D0FD965}"/>
              </a:ext>
            </a:extLst>
          </p:cNvPr>
          <p:cNvSpPr/>
          <p:nvPr/>
        </p:nvSpPr>
        <p:spPr>
          <a:xfrm>
            <a:off x="2671010" y="1068846"/>
            <a:ext cx="6464808" cy="486075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 Manual</a:t>
            </a:r>
          </a:p>
          <a:p>
            <a:r>
              <a:rPr lang="en-US" sz="85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	 And</a:t>
            </a:r>
          </a:p>
          <a:p>
            <a:r>
              <a:rPr lang="en-US" sz="8000" b="1" i="1" dirty="0">
                <a:solidFill>
                  <a:schemeClr val="accent1"/>
                </a:solidFill>
                <a:latin typeface="Agency FB" panose="020B0503020202020204" pitchFamily="34" charset="0"/>
              </a:rPr>
              <a:t>Automation</a:t>
            </a:r>
            <a:endParaRPr lang="th-TH" sz="8000" b="1" i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Manual and </a:t>
            </a:r>
            <a:r>
              <a:rPr lang="en-US" sz="6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Automation ( ERP 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F545A-3D61-45BD-82BC-307EBC9273D3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F74C709-BC62-4C7A-A0CC-550E238CE7A9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ight Arrow 5">
              <a:extLst>
                <a:ext uri="{FF2B5EF4-FFF2-40B4-BE49-F238E27FC236}">
                  <a16:creationId xmlns:a16="http://schemas.microsoft.com/office/drawing/2014/main" id="{D546C3D1-FF69-4C30-877B-FBD81847150E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ight Arrow 33">
              <a:extLst>
                <a:ext uri="{FF2B5EF4-FFF2-40B4-BE49-F238E27FC236}">
                  <a16:creationId xmlns:a16="http://schemas.microsoft.com/office/drawing/2014/main" id="{720E6A78-AF28-4E3B-BD07-558B20FE225E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181A6F2-7B64-4821-8647-9077A9C7CC14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Automation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6D2FA9-97BE-4ECA-BE3F-F02166A1B726}"/>
              </a:ext>
            </a:extLst>
          </p:cNvPr>
          <p:cNvSpPr txBox="1"/>
          <p:nvPr/>
        </p:nvSpPr>
        <p:spPr>
          <a:xfrm>
            <a:off x="5388775" y="4442464"/>
            <a:ext cx="1575235" cy="40011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Manual</a:t>
            </a:r>
            <a:endParaRPr lang="ko-KR" altLang="en-US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EF20FB-33EA-4C14-AC1E-33847B6963D0}"/>
              </a:ext>
            </a:extLst>
          </p:cNvPr>
          <p:cNvSpPr txBox="1"/>
          <p:nvPr/>
        </p:nvSpPr>
        <p:spPr>
          <a:xfrm>
            <a:off x="8446763" y="1675096"/>
            <a:ext cx="2455964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Automation</a:t>
            </a:r>
            <a:endParaRPr lang="ko-KR" altLang="en-US" sz="28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5BDE33-D1C3-45A1-9E65-0A490D41278F}"/>
              </a:ext>
            </a:extLst>
          </p:cNvPr>
          <p:cNvSpPr txBox="1"/>
          <p:nvPr/>
        </p:nvSpPr>
        <p:spPr>
          <a:xfrm>
            <a:off x="1360401" y="1675096"/>
            <a:ext cx="2455964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latin typeface="Agency FB" panose="020B0503020202020204" pitchFamily="34" charset="0"/>
                <a:cs typeface="Arial" pitchFamily="34" charset="0"/>
              </a:rPr>
              <a:t>Manual</a:t>
            </a:r>
            <a:endParaRPr lang="ko-KR" altLang="en-US" sz="2800" b="1" dirty="0">
              <a:solidFill>
                <a:schemeClr val="accent4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8" name="Freeform 32">
            <a:extLst>
              <a:ext uri="{FF2B5EF4-FFF2-40B4-BE49-F238E27FC236}">
                <a16:creationId xmlns:a16="http://schemas.microsoft.com/office/drawing/2014/main" id="{BC4B4BB9-5321-4D60-AFD9-6B4CC14E4BE2}"/>
              </a:ext>
            </a:extLst>
          </p:cNvPr>
          <p:cNvSpPr/>
          <p:nvPr/>
        </p:nvSpPr>
        <p:spPr>
          <a:xfrm>
            <a:off x="4909437" y="4465054"/>
            <a:ext cx="351831" cy="32226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Block Arc 41">
            <a:extLst>
              <a:ext uri="{FF2B5EF4-FFF2-40B4-BE49-F238E27FC236}">
                <a16:creationId xmlns:a16="http://schemas.microsoft.com/office/drawing/2014/main" id="{193C0C76-291E-44B4-B767-F6D84FC435F0}"/>
              </a:ext>
            </a:extLst>
          </p:cNvPr>
          <p:cNvSpPr/>
          <p:nvPr/>
        </p:nvSpPr>
        <p:spPr>
          <a:xfrm>
            <a:off x="6964010" y="2869947"/>
            <a:ext cx="443369" cy="448986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9242D11-22B7-49BF-97D2-B0B4C53FC0C5}"/>
              </a:ext>
            </a:extLst>
          </p:cNvPr>
          <p:cNvSpPr txBox="1"/>
          <p:nvPr/>
        </p:nvSpPr>
        <p:spPr>
          <a:xfrm>
            <a:off x="972443" y="2459504"/>
            <a:ext cx="3335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Incorrect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Old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Too much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Have planning when have some problem</a:t>
            </a:r>
            <a:endParaRPr lang="th-TH" sz="2400" dirty="0">
              <a:solidFill>
                <a:srgbClr val="A0A5AA"/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0982BD21-B1C7-48E6-8FD0-588ABEA73F88}"/>
              </a:ext>
            </a:extLst>
          </p:cNvPr>
          <p:cNvSpPr txBox="1"/>
          <p:nvPr/>
        </p:nvSpPr>
        <p:spPr>
          <a:xfrm>
            <a:off x="8045378" y="2459504"/>
            <a:ext cx="3335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Correct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Latest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0A5AA"/>
                </a:solidFill>
                <a:latin typeface="Agency FB" panose="020B0503020202020204" pitchFamily="34" charset="0"/>
              </a:rPr>
              <a:t>Better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A0A5AA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4A739FE-58E0-4675-9C4B-A3BE06DB0D6A}"/>
              </a:ext>
            </a:extLst>
          </p:cNvPr>
          <p:cNvSpPr txBox="1"/>
          <p:nvPr/>
        </p:nvSpPr>
        <p:spPr>
          <a:xfrm>
            <a:off x="5561812" y="2192587"/>
            <a:ext cx="6125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CASE STUDY</a:t>
            </a:r>
            <a:endParaRPr lang="th-TH" sz="9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เครื่องหมายลบ 11">
            <a:extLst>
              <a:ext uri="{FF2B5EF4-FFF2-40B4-BE49-F238E27FC236}">
                <a16:creationId xmlns:a16="http://schemas.microsoft.com/office/drawing/2014/main" id="{0FA08E85-8C92-4D73-A91A-474246A1A933}"/>
              </a:ext>
            </a:extLst>
          </p:cNvPr>
          <p:cNvSpPr/>
          <p:nvPr/>
        </p:nvSpPr>
        <p:spPr>
          <a:xfrm>
            <a:off x="5430289" y="3445052"/>
            <a:ext cx="6388274" cy="63438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641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138</Words>
  <Application>Microsoft Office PowerPoint</Application>
  <PresentationFormat>แบบจอกว้าง</PresentationFormat>
  <Paragraphs>48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1" baseType="lpstr">
      <vt:lpstr>Agency FB</vt:lpstr>
      <vt:lpstr>Arial</vt:lpstr>
      <vt:lpstr>Arial Unicode MS</vt:lpstr>
      <vt:lpstr>Bahnschrift Condensed</vt:lpstr>
      <vt:lpstr>Cooper Black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Prapawit pattasiriwichot</cp:lastModifiedBy>
  <cp:revision>155</cp:revision>
  <dcterms:created xsi:type="dcterms:W3CDTF">2018-04-24T17:14:44Z</dcterms:created>
  <dcterms:modified xsi:type="dcterms:W3CDTF">2018-11-12T17:54:48Z</dcterms:modified>
</cp:coreProperties>
</file>