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tiff" ContentType="image/tif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284" r:id="rId3"/>
    <p:sldId id="311" r:id="rId4"/>
    <p:sldId id="313" r:id="rId5"/>
    <p:sldId id="286" r:id="rId6"/>
    <p:sldId id="310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2" r:id="rId28"/>
    <p:sldId id="308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A"/>
    <a:srgbClr val="0099D8"/>
    <a:srgbClr val="000000"/>
    <a:srgbClr val="6C6C6C"/>
    <a:srgbClr val="92D050"/>
    <a:srgbClr val="E5E5E5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 autoAdjust="0"/>
    <p:restoredTop sz="88927" autoAdjust="0"/>
  </p:normalViewPr>
  <p:slideViewPr>
    <p:cSldViewPr>
      <p:cViewPr>
        <p:scale>
          <a:sx n="120" d="100"/>
          <a:sy n="120" d="100"/>
        </p:scale>
        <p:origin x="-1374" y="-330"/>
      </p:cViewPr>
      <p:guideLst>
        <p:guide orient="horz" pos="1620"/>
        <p:guide pos="2908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pPr/>
              <a:t>2019/4/4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pPr/>
              <a:t>2019/4/4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smtClean="0">
                <a:ea typeface="宋体" panose="02010600030101010101" pitchFamily="2" charset="-122"/>
              </a:rPr>
              <a:t>1</a:t>
            </a:r>
            <a:r>
              <a:rPr lang="zh-CN" altLang="en-US" smtClean="0"/>
              <a:t>）</a:t>
            </a:r>
            <a:r>
              <a:rPr lang="en-US" smtClean="0">
                <a:ea typeface="宋体" panose="02010600030101010101" pitchFamily="2" charset="-122"/>
              </a:rPr>
              <a:t>JDK7</a:t>
            </a:r>
          </a:p>
          <a:p>
            <a:r>
              <a:rPr lang="zh-CN" altLang="en-US" smtClean="0"/>
              <a:t>（</a:t>
            </a:r>
            <a:r>
              <a:rPr lang="en-US" smtClean="0">
                <a:ea typeface="宋体" panose="02010600030101010101" pitchFamily="2" charset="-122"/>
              </a:rPr>
              <a:t>2</a:t>
            </a:r>
            <a:r>
              <a:rPr lang="zh-CN" altLang="en-US" smtClean="0"/>
              <a:t>）</a:t>
            </a:r>
            <a:r>
              <a:rPr lang="en-US" smtClean="0">
                <a:ea typeface="宋体" panose="02010600030101010101" pitchFamily="2" charset="-122"/>
              </a:rPr>
              <a:t>Oracle</a:t>
            </a:r>
            <a:r>
              <a:rPr lang="zh-CN" altLang="en-US" smtClean="0"/>
              <a:t>官网下载</a:t>
            </a:r>
            <a:endParaRPr lang="en-US" smtClean="0">
              <a:ea typeface="宋体" panose="02010600030101010101" pitchFamily="2" charset="-122"/>
            </a:endParaRPr>
          </a:p>
          <a:p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讲解 </a:t>
            </a:r>
            <a:r>
              <a:rPr lang="en-US" smtClean="0">
                <a:ea typeface="宋体" panose="02010600030101010101" pitchFamily="2" charset="-122"/>
              </a:rPr>
              <a:t>jdk </a:t>
            </a:r>
            <a:r>
              <a:rPr lang="zh-CN" altLang="en-US" smtClean="0"/>
              <a:t>各文件夹保存的内容</a:t>
            </a:r>
            <a:endParaRPr lang="en-US" smtClean="0">
              <a:ea typeface="宋体" panose="02010600030101010101" pitchFamily="2" charset="-122"/>
            </a:endParaRPr>
          </a:p>
          <a:p>
            <a:endParaRPr lang="en-US" smtClean="0">
              <a:ea typeface="宋体" panose="02010600030101010101" pitchFamily="2" charset="-122"/>
            </a:endParaRPr>
          </a:p>
          <a:p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给</a:t>
            </a:r>
            <a:r>
              <a:rPr lang="en-US" smtClean="0">
                <a:ea typeface="宋体" panose="02010600030101010101" pitchFamily="2" charset="-122"/>
              </a:rPr>
              <a:t>3</a:t>
            </a:r>
            <a:r>
              <a:rPr lang="zh-CN" altLang="en-US" smtClean="0"/>
              <a:t>分钟时间检查一下环境配置</a:t>
            </a: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87695EC9-A546-4774-8DE1-9390D333DABC}" type="slidenum">
              <a:rPr lang="zh-CN" altLang="en-US" sz="1200">
                <a:latin typeface="Calibri" panose="020F0502020204030204" pitchFamily="34" charset="0"/>
              </a:rPr>
              <a:pPr algn="r"/>
              <a:t>11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E134B5DC-DAE6-48D8-BA5F-E9FF97144A7F}" type="slidenum">
              <a:rPr lang="zh-CN" altLang="en-US" sz="1200">
                <a:latin typeface="Calibri" panose="020F0502020204030204" pitchFamily="34" charset="0"/>
              </a:rPr>
              <a:pPr algn="r"/>
              <a:t>15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pPr marL="0" lvl="1"/>
            <a:r>
              <a:rPr lang="en-US" smtClean="0">
                <a:ea typeface="宋体" panose="02010600030101010101" pitchFamily="2" charset="-122"/>
              </a:rPr>
              <a:t>(1)</a:t>
            </a:r>
            <a:r>
              <a:rPr lang="zh-CN" altLang="en-US" smtClean="0"/>
              <a:t>大致结构：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外层框架、</a:t>
            </a:r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入口程序框架、编写代码</a:t>
            </a:r>
          </a:p>
          <a:p>
            <a:pPr marL="0" lvl="1"/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）注意事项：</a:t>
            </a:r>
            <a:endParaRPr 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/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类名与文件名完全一样</a:t>
            </a:r>
            <a:endParaRPr 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/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main()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方法四要素必不可少</a:t>
            </a:r>
            <a:endParaRPr 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main()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方法是</a:t>
            </a:r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程序执行的入口点</a:t>
            </a:r>
            <a:endParaRPr 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System.out.println()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从控制台输出信息，</a:t>
            </a:r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S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大写</a:t>
            </a:r>
            <a:endParaRPr 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{ 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和 </a:t>
            </a:r>
            <a:r>
              <a:rPr 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}</a:t>
            </a:r>
            <a:r>
              <a:rPr lang="zh-CN" altLang="en-US" b="1" smtClean="0">
                <a:solidFill>
                  <a:schemeClr val="bg1"/>
                </a:solidFill>
                <a:ea typeface="黑体" panose="02010609060101010101" pitchFamily="49" charset="-122"/>
              </a:rPr>
              <a:t>一一对应，缺一不可</a:t>
            </a:r>
          </a:p>
          <a:p>
            <a:pPr marL="0" lvl="1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/>
            <a:endParaRPr lang="zh-CN" alt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/>
            <a:endParaRPr lang="zh-CN" alt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/>
            <a:endParaRPr lang="zh-CN" alt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0" lvl="1"/>
            <a:endParaRPr lang="zh-CN" altLang="en-US" b="1" smtClean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多行注释：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文件的名称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日期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功能说明</a:t>
            </a:r>
            <a:endParaRPr lang="en-US" smtClean="0">
              <a:ea typeface="宋体" panose="02010600030101010101" pitchFamily="2" charset="-122"/>
            </a:endParaRPr>
          </a:p>
          <a:p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b="1" smtClean="0"/>
              <a:t>多行注释的每一行开头可写一个或多个*</a:t>
            </a:r>
          </a:p>
          <a:p>
            <a:endParaRPr lang="zh-CN" altLang="en-US" smtClean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1401E0AA-B447-4481-8E57-9A487F861D98}" type="slidenum">
              <a:rPr lang="zh-CN" altLang="en-US" sz="1200">
                <a:latin typeface="Calibri" panose="020F0502020204030204" pitchFamily="34" charset="0"/>
              </a:rPr>
              <a:pPr algn="r"/>
              <a:t>17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类名首字母大写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缩进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双引号</a:t>
            </a:r>
          </a:p>
        </p:txBody>
      </p:sp>
      <p:sp>
        <p:nvSpPr>
          <p:cNvPr id="34820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4520FBD-A537-4DB5-9E7A-C0B32002FA3D}" type="slidenum">
              <a:rPr lang="zh-CN" altLang="en-US" sz="1200">
                <a:latin typeface="Calibri" panose="020F0502020204030204" pitchFamily="34" charset="0"/>
              </a:rPr>
              <a:pPr algn="r"/>
              <a:t>18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教员演示如何在</a:t>
            </a:r>
            <a:r>
              <a:rPr lang="en-US" smtClean="0">
                <a:ea typeface="宋体" panose="02010600030101010101" pitchFamily="2" charset="-122"/>
              </a:rPr>
              <a:t>MyEclipse</a:t>
            </a:r>
            <a:r>
              <a:rPr lang="zh-CN" altLang="en-US" smtClean="0"/>
              <a:t>环境中做到代码规范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介绍使用快捷键格式化代码</a:t>
            </a:r>
            <a:r>
              <a:rPr lang="en-US" smtClean="0">
                <a:ea typeface="宋体" panose="02010600030101010101" pitchFamily="2" charset="-122"/>
              </a:rPr>
              <a:t>Ctrl+Shift+F</a:t>
            </a:r>
            <a:endParaRPr lang="zh-CN" altLang="en-US" smtClean="0"/>
          </a:p>
          <a:p>
            <a:endParaRPr lang="en-US" smtClean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C7DC7724-6D01-42B3-9844-4969D052AC36}" type="slidenum">
              <a:rPr lang="zh-CN" altLang="en-US" sz="1200">
                <a:latin typeface="Calibri" panose="020F0502020204030204" pitchFamily="34" charset="0"/>
              </a:rPr>
              <a:pPr algn="r"/>
              <a:t>20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教员演示如何在</a:t>
            </a:r>
            <a:r>
              <a:rPr lang="en-US" smtClean="0">
                <a:ea typeface="宋体" panose="02010600030101010101" pitchFamily="2" charset="-122"/>
              </a:rPr>
              <a:t>MyEclipse</a:t>
            </a:r>
            <a:r>
              <a:rPr lang="zh-CN" altLang="en-US" smtClean="0"/>
              <a:t>环境中做到代码规范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介绍使用快捷键格式化代码</a:t>
            </a:r>
            <a:r>
              <a:rPr lang="en-US" smtClean="0">
                <a:ea typeface="宋体" panose="02010600030101010101" pitchFamily="2" charset="-122"/>
              </a:rPr>
              <a:t>Ctrl+Shift+F</a:t>
            </a:r>
            <a:endParaRPr lang="zh-CN" altLang="en-US" smtClean="0"/>
          </a:p>
          <a:p>
            <a:endParaRPr lang="en-US" smtClean="0">
              <a:ea typeface="宋体" panose="02010600030101010101" pitchFamily="2" charset="-122"/>
            </a:endParaRPr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213098C2-B9BB-461C-A3FB-05722C561E72}" type="slidenum">
              <a:rPr lang="zh-CN" altLang="en-US" sz="1200">
                <a:latin typeface="Calibri" panose="020F0502020204030204" pitchFamily="34" charset="0"/>
              </a:rPr>
              <a:pPr algn="r"/>
              <a:t>21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教学指导：教员演示</a:t>
            </a:r>
            <a:r>
              <a:rPr lang="en-US" smtClean="0">
                <a:ea typeface="宋体" panose="02010600030101010101" pitchFamily="2" charset="-122"/>
              </a:rPr>
              <a:t>MyEclipse</a:t>
            </a:r>
            <a:r>
              <a:rPr lang="zh-CN" altLang="en-US" smtClean="0"/>
              <a:t>包资源管理器目录结构以及如何打开包资源管理器</a:t>
            </a:r>
          </a:p>
          <a:p>
            <a:endParaRPr lang="zh-CN" altLang="en-US" smtClean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FB9E16A5-DCA3-4128-AAF7-0245534E43FC}" type="slidenum">
              <a:rPr lang="zh-CN" altLang="en-US" sz="1200">
                <a:latin typeface="Calibri" panose="020F0502020204030204" pitchFamily="34" charset="0"/>
              </a:rPr>
              <a:pPr algn="r"/>
              <a:t>22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教学指导：演示</a:t>
            </a:r>
            <a:r>
              <a:rPr lang="en-US" smtClean="0">
                <a:ea typeface="宋体" panose="02010600030101010101" pitchFamily="2" charset="-122"/>
              </a:rPr>
              <a:t>MyEclipse</a:t>
            </a:r>
            <a:r>
              <a:rPr lang="zh-CN" altLang="en-US" smtClean="0"/>
              <a:t>导航器目录结构以及如何打开导航器</a:t>
            </a:r>
            <a:endParaRPr lang="en-US" smtClean="0">
              <a:ea typeface="宋体" panose="02010600030101010101" pitchFamily="2" charset="-122"/>
            </a:endParaRPr>
          </a:p>
        </p:txBody>
      </p:sp>
      <p:sp>
        <p:nvSpPr>
          <p:cNvPr id="44036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4F2E66FF-E0CD-4716-878C-16D2D0387475}" type="slidenum">
              <a:rPr lang="zh-CN" altLang="en-US" sz="1200">
                <a:latin typeface="Calibri" panose="020F0502020204030204" pitchFamily="34" charset="0"/>
              </a:rPr>
              <a:pPr algn="r"/>
              <a:t>23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此图需要修改</a:t>
            </a:r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EA7EE3F6-E1CC-4EAE-A75F-07163E092266}" type="slidenum">
              <a:rPr lang="zh-CN" altLang="en-US" sz="1200">
                <a:latin typeface="Calibri" panose="020F0502020204030204" pitchFamily="34" charset="0"/>
              </a:rPr>
              <a:pPr algn="r"/>
              <a:t>24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235CBB21-EBFF-4CAF-A16A-15529E8A9FBC}" type="slidenum">
              <a:rPr lang="zh-CN" altLang="en-US" sz="1200">
                <a:latin typeface="Calibri" panose="020F0502020204030204" pitchFamily="34" charset="0"/>
              </a:rPr>
              <a:pPr algn="r"/>
              <a:t>27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pPr marL="0" lvl="1"/>
            <a:r>
              <a:rPr lang="zh-CN" altLang="en-US" dirty="0" smtClean="0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 dirty="0" smtClean="0">
              <a:latin typeface="Times New Roman" panose="02020603050405020304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235CBB21-EBFF-4CAF-A16A-15529E8A9FBC}" type="slidenum">
              <a:rPr lang="zh-CN" altLang="en-US" sz="1200">
                <a:latin typeface="Calibri" panose="020F0502020204030204" pitchFamily="34" charset="0"/>
              </a:rPr>
              <a:pPr algn="r"/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235CBB21-EBFF-4CAF-A16A-15529E8A9FBC}" type="slidenum">
              <a:rPr lang="zh-CN" altLang="en-US" sz="1200">
                <a:latin typeface="Calibri" panose="020F0502020204030204" pitchFamily="34" charset="0"/>
              </a:rPr>
              <a:pPr algn="r"/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BEBE00B9-BFFF-442D-85F5-0BC5F81032E6}" type="slidenum">
              <a:rPr lang="zh-CN" altLang="en-US" sz="1200">
                <a:latin typeface="Calibri" panose="020F0502020204030204" pitchFamily="34" charset="0"/>
              </a:rPr>
              <a:pPr algn="r"/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美国火星探测器的后台控制程序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网站的后台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2014-9</a:t>
            </a:r>
            <a:r>
              <a:rPr lang="zh-CN" altLang="en-US" smtClean="0"/>
              <a:t>排行  </a:t>
            </a:r>
            <a:r>
              <a:rPr lang="en-US" smtClean="0">
                <a:ea typeface="宋体" panose="02010600030101010101" pitchFamily="2" charset="-122"/>
              </a:rPr>
              <a:t>TIOBE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举个去银行的例子说明什么是“程序”</a:t>
            </a:r>
            <a:endParaRPr lang="en-US" smtClean="0">
              <a:ea typeface="宋体" panose="02010600030101010101" pitchFamily="2" charset="-122"/>
            </a:endParaRPr>
          </a:p>
          <a:p>
            <a:endParaRPr lang="en-US" smtClean="0">
              <a:ea typeface="宋体" panose="02010600030101010101" pitchFamily="2" charset="-122"/>
            </a:endParaRPr>
          </a:p>
          <a:p>
            <a:endParaRPr lang="zh-CN" altLang="en-US" smtClean="0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B75978B0-2E6A-4E47-9437-3F1054F9B144}" type="slidenum">
              <a:rPr lang="zh-CN" altLang="en-US" sz="1200">
                <a:latin typeface="Calibri" panose="020F0502020204030204" pitchFamily="34" charset="0"/>
              </a:rPr>
              <a:pPr algn="r"/>
              <a:t>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en-US" smtClean="0"/>
              <a:t>现在已经被</a:t>
            </a:r>
            <a:r>
              <a:rPr lang="en-US" smtClean="0">
                <a:ea typeface="宋体" panose="02010600030101010101" pitchFamily="2" charset="-122"/>
              </a:rPr>
              <a:t>oracle</a:t>
            </a:r>
            <a:r>
              <a:rPr lang="zh-CN" altLang="en-US" smtClean="0"/>
              <a:t>收购了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抓哇岛上的咖啡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Java</a:t>
            </a:r>
            <a:r>
              <a:rPr lang="zh-CN" altLang="en-US" smtClean="0"/>
              <a:t>之父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在此之前的内容不用记，知道就可以。</a:t>
            </a: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6BE955C2-5F19-44AF-A482-17D146ADC6DB}" type="slidenum">
              <a:rPr lang="zh-CN" altLang="en-US" sz="1200">
                <a:latin typeface="Calibri" panose="020F0502020204030204" pitchFamily="34" charset="0"/>
              </a:rPr>
              <a:pPr algn="r"/>
              <a:t>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en-US" smtClean="0">
                <a:ea typeface="宋体" panose="02010600030101010101" pitchFamily="2" charset="-122"/>
              </a:rPr>
              <a:t>98</a:t>
            </a:r>
            <a:r>
              <a:rPr lang="zh-CN" altLang="en-US" smtClean="0"/>
              <a:t>：</a:t>
            </a:r>
            <a:r>
              <a:rPr lang="en-US" smtClean="0">
                <a:ea typeface="宋体" panose="02010600030101010101" pitchFamily="2" charset="-122"/>
              </a:rPr>
              <a:t>j2SE J2EE  J2ME </a:t>
            </a:r>
          </a:p>
          <a:p>
            <a:r>
              <a:rPr lang="en-US" smtClean="0">
                <a:ea typeface="宋体" panose="02010600030101010101" pitchFamily="2" charset="-122"/>
              </a:rPr>
              <a:t>Java5:java1.5</a:t>
            </a:r>
          </a:p>
          <a:p>
            <a:r>
              <a:rPr lang="en-US" smtClean="0">
                <a:ea typeface="宋体" panose="02010600030101010101" pitchFamily="2" charset="-122"/>
              </a:rPr>
              <a:t>Java6:java1.6</a:t>
            </a:r>
          </a:p>
          <a:p>
            <a:r>
              <a:rPr lang="en-US" smtClean="0">
                <a:ea typeface="宋体" panose="02010600030101010101" pitchFamily="2" charset="-122"/>
              </a:rPr>
              <a:t>Java7:java1.7</a:t>
            </a:r>
            <a:endParaRPr lang="zh-CN" altLang="en-US" smtClean="0"/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593CF8FC-0B14-4CFE-879E-4144B7DE1D17}" type="slidenum">
              <a:rPr lang="zh-CN" altLang="en-US" sz="1200">
                <a:latin typeface="Calibri" panose="020F0502020204030204" pitchFamily="34" charset="0"/>
              </a:rPr>
              <a:pPr algn="r"/>
              <a:t>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  <a:ln>
            <a:miter lim="800000"/>
          </a:ln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en-US" smtClean="0">
                <a:ea typeface="宋体" panose="02010600030101010101" pitchFamily="2" charset="-122"/>
              </a:rPr>
              <a:t>Java ME:</a:t>
            </a:r>
            <a:r>
              <a:rPr lang="zh-CN" altLang="en-US" smtClean="0"/>
              <a:t>嵌入型，机顶盒</a:t>
            </a:r>
            <a:endParaRPr lang="en-US" smtClean="0">
              <a:ea typeface="宋体" panose="02010600030101010101" pitchFamily="2" charset="-122"/>
            </a:endParaRPr>
          </a:p>
          <a:p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准备问题，做笔记：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Java</a:t>
            </a:r>
            <a:r>
              <a:rPr lang="zh-CN" altLang="en-US" smtClean="0"/>
              <a:t>是什么：程序、语言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Java</a:t>
            </a:r>
            <a:r>
              <a:rPr lang="zh-CN" altLang="en-US" smtClean="0"/>
              <a:t>发展史：</a:t>
            </a:r>
            <a:r>
              <a:rPr lang="en-US" smtClean="0">
                <a:ea typeface="宋体" panose="02010600030101010101" pitchFamily="2" charset="-122"/>
              </a:rPr>
              <a:t>java 8</a:t>
            </a:r>
          </a:p>
          <a:p>
            <a:r>
              <a:rPr lang="zh-CN" altLang="en-US" smtClean="0"/>
              <a:t>版本：</a:t>
            </a:r>
            <a:r>
              <a:rPr lang="en-US" smtClean="0">
                <a:ea typeface="宋体" panose="02010600030101010101" pitchFamily="2" charset="-122"/>
              </a:rPr>
              <a:t>j2se javaee  javaME</a:t>
            </a:r>
          </a:p>
          <a:p>
            <a:endParaRPr 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下一节预告：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1</a:t>
            </a:r>
            <a:r>
              <a:rPr lang="zh-CN" altLang="en-US" smtClean="0"/>
              <a:t>、搭建环境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2</a:t>
            </a:r>
            <a:r>
              <a:rPr lang="zh-CN" altLang="en-US" smtClean="0"/>
              <a:t>、记事本开发</a:t>
            </a:r>
            <a:endParaRPr lang="en-US" smtClean="0">
              <a:ea typeface="宋体" panose="02010600030101010101" pitchFamily="2" charset="-122"/>
            </a:endParaRPr>
          </a:p>
          <a:p>
            <a:r>
              <a:rPr lang="en-US" smtClean="0">
                <a:ea typeface="宋体" panose="02010600030101010101" pitchFamily="2" charset="-122"/>
              </a:rPr>
              <a:t>3</a:t>
            </a:r>
            <a:r>
              <a:rPr lang="zh-CN" altLang="en-US" smtClean="0"/>
              <a:t>、</a:t>
            </a:r>
            <a:r>
              <a:rPr lang="en-US" smtClean="0">
                <a:ea typeface="宋体" panose="02010600030101010101" pitchFamily="2" charset="-122"/>
              </a:rPr>
              <a:t>java</a:t>
            </a:r>
            <a:r>
              <a:rPr lang="zh-CN" altLang="en-US" smtClean="0"/>
              <a:t>环境开发</a:t>
            </a:r>
            <a:endParaRPr lang="en-US" smtClean="0">
              <a:ea typeface="宋体" panose="02010600030101010101" pitchFamily="2" charset="-122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3523321A-5C57-446D-8E71-EE887AF32675}" type="slidenum">
              <a:rPr lang="zh-CN" altLang="en-US" sz="1200">
                <a:latin typeface="Calibri" panose="020F0502020204030204" pitchFamily="34" charset="0"/>
              </a:rPr>
              <a:pPr algn="r"/>
              <a:t>10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/26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8878" y="123478"/>
            <a:ext cx="107504" cy="504056"/>
          </a:xfrm>
          <a:prstGeom prst="rect">
            <a:avLst/>
          </a:prstGeom>
          <a:solidFill>
            <a:srgbClr val="00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8878" y="5092030"/>
            <a:ext cx="9152878" cy="72008"/>
          </a:xfrm>
          <a:prstGeom prst="rect">
            <a:avLst/>
          </a:prstGeom>
          <a:solidFill>
            <a:srgbClr val="00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pic>
        <p:nvPicPr>
          <p:cNvPr id="8" name="图片 7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481" y="2223"/>
            <a:ext cx="9174948" cy="516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094105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685800" y="1724400"/>
            <a:ext cx="7772400" cy="11049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r>
              <a:rPr lang="zh-CN" altLang="en-US" dirty="0" smtClean="0">
                <a:sym typeface="Arial" panose="020B0604020202020204" pitchFamily="34" charset="0"/>
              </a:rPr>
              <a:t>初识Java语言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noProof="1"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71472" y="1016000"/>
            <a:ext cx="7762875" cy="3394075"/>
          </a:xfrm>
        </p:spPr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平台的体系结构</a:t>
            </a:r>
            <a:endParaRPr lang="en-US" dirty="0"/>
          </a:p>
        </p:txBody>
      </p:sp>
      <p:pic>
        <p:nvPicPr>
          <p:cNvPr id="21506" name="图片 41" descr="图片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9038" y="3117850"/>
            <a:ext cx="32496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53" descr="图片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44625"/>
            <a:ext cx="38893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9" descr="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17850"/>
            <a:ext cx="32797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任意多边形 10"/>
          <p:cNvSpPr>
            <a:spLocks noChangeArrowheads="1"/>
          </p:cNvSpPr>
          <p:nvPr/>
        </p:nvSpPr>
        <p:spPr bwMode="auto">
          <a:xfrm>
            <a:off x="1714500" y="2411413"/>
            <a:ext cx="1214438" cy="811212"/>
          </a:xfrm>
          <a:custGeom>
            <a:avLst/>
            <a:gdLst>
              <a:gd name="T0" fmla="*/ 1282262 w 1282262"/>
              <a:gd name="T1" fmla="*/ 509752 h 1022131"/>
              <a:gd name="T2" fmla="*/ 336331 w 1282262"/>
              <a:gd name="T3" fmla="*/ 68317 h 1022131"/>
              <a:gd name="T4" fmla="*/ 289034 w 1282262"/>
              <a:gd name="T5" fmla="*/ 919655 h 1022131"/>
              <a:gd name="T6" fmla="*/ 5255 w 1282262"/>
              <a:gd name="T7" fmla="*/ 683172 h 1022131"/>
              <a:gd name="T8" fmla="*/ 257503 w 1282262"/>
              <a:gd name="T9" fmla="*/ 951186 h 1022131"/>
              <a:gd name="T10" fmla="*/ 478220 w 1282262"/>
              <a:gd name="T11" fmla="*/ 635876 h 1022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2262" h="1022131">
                <a:moveTo>
                  <a:pt x="1282262" y="509752"/>
                </a:moveTo>
                <a:cubicBezTo>
                  <a:pt x="892065" y="254876"/>
                  <a:pt x="501869" y="0"/>
                  <a:pt x="336331" y="68317"/>
                </a:cubicBezTo>
                <a:cubicBezTo>
                  <a:pt x="170793" y="136634"/>
                  <a:pt x="344213" y="817179"/>
                  <a:pt x="289034" y="919655"/>
                </a:cubicBezTo>
                <a:cubicBezTo>
                  <a:pt x="233855" y="1022131"/>
                  <a:pt x="10510" y="677917"/>
                  <a:pt x="5255" y="683172"/>
                </a:cubicBezTo>
                <a:cubicBezTo>
                  <a:pt x="0" y="688427"/>
                  <a:pt x="178676" y="959069"/>
                  <a:pt x="257503" y="951186"/>
                </a:cubicBezTo>
                <a:cubicBezTo>
                  <a:pt x="336330" y="943303"/>
                  <a:pt x="438806" y="685800"/>
                  <a:pt x="478220" y="635876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</a:ln>
          <a:effectLst>
            <a:outerShdw dist="23000" dir="54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510" name="任意多边形 11"/>
          <p:cNvSpPr>
            <a:spLocks noChangeArrowheads="1"/>
          </p:cNvSpPr>
          <p:nvPr/>
        </p:nvSpPr>
        <p:spPr bwMode="auto">
          <a:xfrm flipH="1">
            <a:off x="6429375" y="2403475"/>
            <a:ext cx="1360488" cy="811213"/>
          </a:xfrm>
          <a:custGeom>
            <a:avLst/>
            <a:gdLst>
              <a:gd name="T0" fmla="*/ 1282262 w 1282262"/>
              <a:gd name="T1" fmla="*/ 509752 h 1022131"/>
              <a:gd name="T2" fmla="*/ 336331 w 1282262"/>
              <a:gd name="T3" fmla="*/ 68317 h 1022131"/>
              <a:gd name="T4" fmla="*/ 289034 w 1282262"/>
              <a:gd name="T5" fmla="*/ 919655 h 1022131"/>
              <a:gd name="T6" fmla="*/ 5255 w 1282262"/>
              <a:gd name="T7" fmla="*/ 683172 h 1022131"/>
              <a:gd name="T8" fmla="*/ 257503 w 1282262"/>
              <a:gd name="T9" fmla="*/ 951186 h 1022131"/>
              <a:gd name="T10" fmla="*/ 478220 w 1282262"/>
              <a:gd name="T11" fmla="*/ 635876 h 1022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2262" h="1022131">
                <a:moveTo>
                  <a:pt x="1282262" y="509752"/>
                </a:moveTo>
                <a:cubicBezTo>
                  <a:pt x="892065" y="254876"/>
                  <a:pt x="501869" y="0"/>
                  <a:pt x="336331" y="68317"/>
                </a:cubicBezTo>
                <a:cubicBezTo>
                  <a:pt x="170793" y="136634"/>
                  <a:pt x="344213" y="817179"/>
                  <a:pt x="289034" y="919655"/>
                </a:cubicBezTo>
                <a:cubicBezTo>
                  <a:pt x="233855" y="1022131"/>
                  <a:pt x="10510" y="677917"/>
                  <a:pt x="5255" y="683172"/>
                </a:cubicBezTo>
                <a:cubicBezTo>
                  <a:pt x="0" y="688427"/>
                  <a:pt x="178676" y="959069"/>
                  <a:pt x="257503" y="951186"/>
                </a:cubicBezTo>
                <a:cubicBezTo>
                  <a:pt x="336330" y="943303"/>
                  <a:pt x="438806" y="685800"/>
                  <a:pt x="478220" y="635876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</a:ln>
          <a:effectLst>
            <a:outerShdw dist="23000" dir="54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511" name="Rectangle 2"/>
          <p:cNvSpPr>
            <a:spLocks noGrp="1" noChangeArrowheads="1"/>
          </p:cNvSpPr>
          <p:nvPr/>
        </p:nvSpPr>
        <p:spPr bwMode="auto">
          <a:xfrm>
            <a:off x="457200" y="45737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Java技术平台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示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5" y="887413"/>
            <a:ext cx="6834188" cy="3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2121713" y="4515965"/>
            <a:ext cx="4394503" cy="486000"/>
            <a:chOff x="1403648" y="3795886"/>
            <a:chExt cx="5842480" cy="37189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336211" y="3829223"/>
              <a:ext cx="271982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演示：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配置环境变量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243840" y="207645"/>
            <a:ext cx="8185785" cy="706755"/>
          </a:xfrm>
          <a:prstGeom prst="rect">
            <a:avLst/>
          </a:prstGeom>
        </p:spPr>
        <p:txBody>
          <a:bodyPr/>
          <a:lstStyle/>
          <a:p>
            <a:pPr marL="914400" indent="-914400"/>
            <a:r>
              <a:rPr lang="zh-CN" altLang="en-US" sz="28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开发环境搭建与配置</a:t>
            </a:r>
            <a:endParaRPr lang="zh-CN" altLang="en-US" sz="28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程序开发过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3" y="2790825"/>
            <a:ext cx="89058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AutoShape 5"/>
          <p:cNvSpPr>
            <a:spLocks noChangeArrowheads="1"/>
          </p:cNvSpPr>
          <p:nvPr/>
        </p:nvSpPr>
        <p:spPr bwMode="auto">
          <a:xfrm>
            <a:off x="661988" y="1654175"/>
            <a:ext cx="2160587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371475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、编写源程序</a:t>
            </a:r>
          </a:p>
        </p:txBody>
      </p:sp>
      <p:sp>
        <p:nvSpPr>
          <p:cNvPr id="25604" name="AutoShape 6"/>
          <p:cNvSpPr>
            <a:spLocks noChangeArrowheads="1"/>
          </p:cNvSpPr>
          <p:nvPr/>
        </p:nvSpPr>
        <p:spPr bwMode="auto">
          <a:xfrm>
            <a:off x="3438525" y="1654175"/>
            <a:ext cx="2160588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86055" lvl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、编译源程序</a:t>
            </a:r>
          </a:p>
        </p:txBody>
      </p:sp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6215063" y="1654175"/>
            <a:ext cx="2160587" cy="369332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27178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、运行</a:t>
            </a:r>
          </a:p>
        </p:txBody>
      </p:sp>
      <p:sp>
        <p:nvSpPr>
          <p:cNvPr id="25609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开发Java程序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75656" y="2023507"/>
            <a:ext cx="0" cy="764143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01646" y="2128707"/>
            <a:ext cx="0" cy="764143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716016" y="2128708"/>
            <a:ext cx="0" cy="764143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内容占位符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428742"/>
            <a:ext cx="5741988" cy="257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使用记事本开发Java程序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339752" y="4443958"/>
            <a:ext cx="4394503" cy="486000"/>
            <a:chOff x="1403648" y="3795886"/>
            <a:chExt cx="5842480" cy="37189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2302585" y="3829223"/>
              <a:ext cx="478707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使用记事本开发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 descr="效果图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28677"/>
            <a:ext cx="6143625" cy="401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Java虚拟机与跨平台原理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Java程序结构</a:t>
            </a:r>
          </a:p>
        </p:txBody>
      </p:sp>
      <p:sp>
        <p:nvSpPr>
          <p:cNvPr id="28678" name="AutoShape 2"/>
          <p:cNvSpPr>
            <a:spLocks noChangeArrowheads="1"/>
          </p:cNvSpPr>
          <p:nvPr/>
        </p:nvSpPr>
        <p:spPr bwMode="auto">
          <a:xfrm>
            <a:off x="1836738" y="3363913"/>
            <a:ext cx="5929312" cy="1077218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457200"/>
            <a:r>
              <a:rPr 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、类名与文件名完全一样，首字母大写</a:t>
            </a:r>
            <a:endParaRPr 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/>
            <a:r>
              <a:rPr 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程序入口，四要素必不可少</a:t>
            </a:r>
            <a:endParaRPr 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/>
            <a:r>
              <a:rPr 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从控制台输出信息，</a:t>
            </a:r>
            <a:r>
              <a:rPr 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</a:t>
            </a:r>
            <a:endParaRPr 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/>
            <a:r>
              <a:rPr 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一一对应，缺一不可</a:t>
            </a:r>
            <a:endParaRPr 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9" name="AutoShape 4"/>
          <p:cNvSpPr>
            <a:spLocks noChangeArrowheads="1"/>
          </p:cNvSpPr>
          <p:nvPr/>
        </p:nvSpPr>
        <p:spPr bwMode="auto">
          <a:xfrm>
            <a:off x="1350871" y="1563638"/>
            <a:ext cx="5591175" cy="14916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public class </a:t>
            </a:r>
            <a:r>
              <a:rPr lang="en-US" dirty="0" err="1"/>
              <a:t>HelloWorld</a:t>
            </a:r>
            <a:r>
              <a:rPr lang="en-US" dirty="0"/>
              <a:t>  {</a:t>
            </a:r>
          </a:p>
          <a:p>
            <a:pPr marL="0" lvl="1"/>
            <a:r>
              <a:rPr lang="en-US" dirty="0"/>
              <a:t>       public static void main(String[ 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pPr marL="0" lvl="1"/>
            <a:r>
              <a:rPr lang="en-US" dirty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("Hello  World!!!");</a:t>
            </a:r>
          </a:p>
          <a:p>
            <a:pPr marL="0" lvl="1"/>
            <a:r>
              <a:rPr lang="en-US" dirty="0"/>
              <a:t>      }</a:t>
            </a:r>
          </a:p>
          <a:p>
            <a:pPr marL="0" lvl="1"/>
            <a:r>
              <a:rPr lang="en-US" dirty="0"/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14718" y="3345815"/>
            <a:ext cx="436880" cy="516890"/>
            <a:chOff x="989013" y="3074035"/>
            <a:chExt cx="436880" cy="516890"/>
          </a:xfrm>
        </p:grpSpPr>
        <p:sp>
          <p:nvSpPr>
            <p:cNvPr id="10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1" name="图片 10" descr="C:\Users\Lenovo\Desktop\icon\注意(1).png注意(1)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4" name="Group 29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9263" y="3124200"/>
            <a:ext cx="5407025" cy="13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8" name="AutoShape 4"/>
          <p:cNvSpPr>
            <a:spLocks noChangeArrowheads="1"/>
          </p:cNvSpPr>
          <p:nvPr/>
        </p:nvSpPr>
        <p:spPr bwMode="auto">
          <a:xfrm>
            <a:off x="1857375" y="1714500"/>
            <a:ext cx="4659313" cy="8588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System.out.print();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System.out.println();</a:t>
            </a:r>
          </a:p>
        </p:txBody>
      </p:sp>
      <p:sp>
        <p:nvSpPr>
          <p:cNvPr id="34829" name="AutoShape 4"/>
          <p:cNvSpPr>
            <a:spLocks noChangeArrowheads="1"/>
          </p:cNvSpPr>
          <p:nvPr/>
        </p:nvSpPr>
        <p:spPr bwMode="auto">
          <a:xfrm>
            <a:off x="1846391" y="2571750"/>
            <a:ext cx="4664088" cy="46613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System.out.print();</a:t>
            </a:r>
            <a:r>
              <a:rPr lang="zh-CN" altLang="en-US" sz="1600" b="1">
                <a:solidFill>
                  <a:schemeClr val="accent5">
                    <a:lumMod val="10000"/>
                  </a:schemeClr>
                </a:solidFill>
              </a:rPr>
              <a:t>使用</a:t>
            </a: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\n</a:t>
            </a:r>
            <a:r>
              <a:rPr lang="zh-CN" altLang="en-US" sz="1600" b="1">
                <a:solidFill>
                  <a:schemeClr val="accent5">
                    <a:lumMod val="10000"/>
                  </a:schemeClr>
                </a:solidFill>
              </a:rPr>
              <a:t>转义符</a:t>
            </a:r>
            <a:endParaRPr lang="en-US" sz="16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4830" name="AutoShape 5"/>
          <p:cNvSpPr>
            <a:spLocks noChangeArrowheads="1"/>
          </p:cNvSpPr>
          <p:nvPr/>
        </p:nvSpPr>
        <p:spPr bwMode="auto">
          <a:xfrm>
            <a:off x="2143125" y="1071563"/>
            <a:ext cx="3941763" cy="332006"/>
          </a:xfrm>
          <a:prstGeom prst="wedgeRoundRectCallout">
            <a:avLst>
              <a:gd name="adj1" fmla="val -63898"/>
              <a:gd name="adj2" fmla="val -31458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fontAlgn="base"/>
            <a:r>
              <a:rPr lang="zh-CN" altLang="en-US" sz="135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>如何换行输出信息？</a:t>
            </a:r>
            <a:endParaRPr lang="en-US" sz="1350" b="1" dirty="0" smtClean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644" y="962928"/>
            <a:ext cx="436880" cy="549275"/>
            <a:chOff x="314008" y="938530"/>
            <a:chExt cx="436880" cy="549275"/>
          </a:xfrm>
        </p:grpSpPr>
        <p:sp>
          <p:nvSpPr>
            <p:cNvPr id="22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3" name="图片 22" descr="疑问 gray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571266" y="2039620"/>
            <a:ext cx="436880" cy="532130"/>
            <a:chOff x="2317433" y="1741805"/>
            <a:chExt cx="436880" cy="532130"/>
          </a:xfrm>
        </p:grpSpPr>
        <p:sp>
          <p:nvSpPr>
            <p:cNvPr id="25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26" name="图片 25" descr="C:\Users\Lenovo\Desktop\icon\放大镜.png放大镜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2374748" y="4512933"/>
            <a:ext cx="4394503" cy="441229"/>
            <a:chOff x="1403648" y="3793556"/>
            <a:chExt cx="5842480" cy="338554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t" anchorCtr="0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t" anchorCtr="0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2717102" y="3793556"/>
              <a:ext cx="3958043" cy="338554"/>
            </a:xfrm>
            <a:prstGeom prst="rect">
              <a:avLst/>
            </a:prstGeom>
            <a:noFill/>
            <a:effectLst/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从控制台输出信息</a:t>
              </a:r>
            </a:p>
          </p:txBody>
        </p:sp>
      </p:grpSp>
      <p:sp>
        <p:nvSpPr>
          <p:cNvPr id="18" name="标题 1"/>
          <p:cNvSpPr txBox="1"/>
          <p:nvPr/>
        </p:nvSpPr>
        <p:spPr>
          <a:xfrm>
            <a:off x="243840" y="207645"/>
            <a:ext cx="8185785" cy="706755"/>
          </a:xfrm>
          <a:prstGeom prst="rect">
            <a:avLst/>
          </a:prstGeom>
        </p:spPr>
        <p:txBody>
          <a:bodyPr/>
          <a:lstStyle/>
          <a:p>
            <a:pPr marL="914400" indent="-914400"/>
            <a:r>
              <a:rPr lang="zh-CN" altLang="en-US" sz="28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从控制台输出信息</a:t>
            </a:r>
            <a:endParaRPr lang="zh-CN" altLang="en-US" sz="28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bldLvl="0" animBg="1"/>
      <p:bldP spid="34829" grpId="0" bldLvl="0" animBg="1"/>
      <p:bldP spid="3483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AutoShape 4"/>
          <p:cNvSpPr>
            <a:spLocks noChangeArrowheads="1"/>
          </p:cNvSpPr>
          <p:nvPr/>
        </p:nvSpPr>
        <p:spPr bwMode="auto">
          <a:xfrm>
            <a:off x="251520" y="987425"/>
            <a:ext cx="5255245" cy="35394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/*</a:t>
            </a:r>
            <a:endParaRPr lang="en-US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indent="-4572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* HelloWorld.java           </a:t>
            </a:r>
          </a:p>
          <a:p>
            <a:pPr marL="457200" indent="-4572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* </a:t>
            </a:r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201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7</a:t>
            </a:r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-1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0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-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9</a:t>
            </a:r>
            <a:endParaRPr lang="en-US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indent="-4572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*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第一个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Java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程序</a:t>
            </a:r>
          </a:p>
          <a:p>
            <a:pPr marL="457200" indent="-4572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*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marL="457200" indent="-4572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class </a:t>
            </a:r>
            <a:r>
              <a:rPr lang="en-US" sz="1600" b="1" dirty="0" err="1">
                <a:solidFill>
                  <a:schemeClr val="accent5">
                    <a:lumMod val="10000"/>
                  </a:schemeClr>
                </a:solidFill>
              </a:rPr>
              <a:t>HelloWorld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 lvl="1" indent="-457200"/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 public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static void main(String[ ] </a:t>
            </a:r>
            <a:r>
              <a:rPr lang="en-US" sz="1600" b="1" dirty="0" err="1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lvl="1" indent="-457200"/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输出消息到控制台</a:t>
            </a:r>
          </a:p>
          <a:p>
            <a:pPr lvl="1" indent="-457200"/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sz="1600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("Hello  World!!! ");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457200"/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10000"/>
                  </a:schemeClr>
                </a:solidFill>
              </a:rPr>
              <a:t>   }</a:t>
            </a:r>
            <a:endParaRPr lang="en-US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457200"/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/>
        </p:nvSpPr>
        <p:spPr bwMode="auto">
          <a:xfrm>
            <a:off x="466725" y="12382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Java程序的注释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724128" y="1347614"/>
            <a:ext cx="3312368" cy="1131079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单行注释以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“//”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开始</a:t>
            </a:r>
          </a:p>
          <a:p>
            <a:pPr marL="224155" indent="-224155" fontAlgn="base"/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多行注释以“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/*”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开头，以“*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/”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结尾</a:t>
            </a:r>
          </a:p>
          <a:p>
            <a:pPr marL="224155" indent="-224155" fontAlgn="base"/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en-US" altLang="zh-CN" sz="1350" b="1" dirty="0" err="1">
                <a:solidFill>
                  <a:schemeClr val="bg1"/>
                </a:solidFill>
                <a:ea typeface="黑体" panose="02010609060101010101" pitchFamily="49" charset="-122"/>
              </a:rPr>
              <a:t>JavaDoc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注释以“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/**”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开头，以“*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/”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结尾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74748" y="4618051"/>
            <a:ext cx="4394503" cy="486000"/>
            <a:chOff x="1403648" y="3795886"/>
            <a:chExt cx="5842480" cy="371891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2854563" y="3829223"/>
              <a:ext cx="368312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：为程序添加注释</a:t>
              </a:r>
              <a:endParaRPr lang="zh-CN" altLang="en-US" sz="16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Java编码规范</a:t>
            </a:r>
          </a:p>
        </p:txBody>
      </p:sp>
      <p:sp>
        <p:nvSpPr>
          <p:cNvPr id="33794" name="AutoShape 4"/>
          <p:cNvSpPr>
            <a:spLocks noChangeArrowheads="1"/>
          </p:cNvSpPr>
          <p:nvPr/>
        </p:nvSpPr>
        <p:spPr bwMode="auto">
          <a:xfrm>
            <a:off x="1044593" y="1685575"/>
            <a:ext cx="6099175" cy="1957745"/>
          </a:xfrm>
          <a:prstGeom prst="roundRect">
            <a:avLst>
              <a:gd name="adj" fmla="val 435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sz="1600" b="1" dirty="0" err="1">
                <a:solidFill>
                  <a:schemeClr val="accent5">
                    <a:lumMod val="10000"/>
                  </a:schemeClr>
                </a:solidFill>
              </a:rPr>
              <a:t>helloWorld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public static void main(String[ ] </a:t>
            </a:r>
            <a:r>
              <a:rPr lang="en-US" sz="1600" b="1" dirty="0" err="1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(Hello  World!!!);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509615" y="1000114"/>
            <a:ext cx="7920037" cy="4857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指出以下编码中的不规范之处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975325" y="3723878"/>
            <a:ext cx="6025567" cy="800219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单行注释以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“//” 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开始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多行注释以“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/*”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开头，以“*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/”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结尾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en-US" altLang="zh-CN" sz="1350" b="1" dirty="0" err="1">
                <a:solidFill>
                  <a:schemeClr val="bg1"/>
                </a:solidFill>
                <a:ea typeface="黑体" panose="02010609060101010101" pitchFamily="49" charset="-122"/>
              </a:rPr>
              <a:t>JavaDoc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注释以“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/**”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开头，以“*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/”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结尾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523901" y="1016000"/>
            <a:ext cx="7762875" cy="3394075"/>
          </a:xfrm>
        </p:spPr>
        <p:txBody>
          <a:bodyPr/>
          <a:lstStyle/>
          <a:p>
            <a:r>
              <a:rPr lang="zh-CN" altLang="en-US" dirty="0" smtClean="0"/>
              <a:t>编码规范的必要性</a:t>
            </a:r>
            <a:endParaRPr lang="en-US" dirty="0" smtClean="0"/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基本规则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专业化</a:t>
            </a:r>
            <a:endParaRPr lang="en-US" altLang="en-US" sz="2200" dirty="0" smtClean="0"/>
          </a:p>
          <a:p>
            <a:endParaRPr lang="en-US" dirty="0">
              <a:sym typeface="Arial" panose="020B0604020202020204" pitchFamily="34" charset="0"/>
            </a:endParaRPr>
          </a:p>
        </p:txBody>
      </p:sp>
      <p:pic>
        <p:nvPicPr>
          <p:cNvPr id="35842" name="内容占位符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097213"/>
            <a:ext cx="426243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内容占位符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559050"/>
            <a:ext cx="42608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椭圆 20"/>
          <p:cNvSpPr>
            <a:spLocks noChangeArrowheads="1"/>
          </p:cNvSpPr>
          <p:nvPr/>
        </p:nvSpPr>
        <p:spPr bwMode="auto">
          <a:xfrm>
            <a:off x="1714500" y="2662238"/>
            <a:ext cx="357188" cy="26828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  <a:round/>
          </a:ln>
          <a:effectLst>
            <a:outerShdw dist="20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r>
              <a:rPr lang="en-US" sz="2000" b="1">
                <a:solidFill>
                  <a:schemeClr val="bg1"/>
                </a:solidFill>
              </a:rPr>
              <a:t>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5845" name="椭圆 22"/>
          <p:cNvSpPr>
            <a:spLocks noChangeArrowheads="1"/>
          </p:cNvSpPr>
          <p:nvPr/>
        </p:nvSpPr>
        <p:spPr bwMode="auto">
          <a:xfrm>
            <a:off x="1714500" y="3197225"/>
            <a:ext cx="357188" cy="268288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  <a:round/>
          </a:ln>
          <a:effectLst>
            <a:outerShdw dist="20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r>
              <a:rPr lang="en-US" sz="2000" b="1">
                <a:solidFill>
                  <a:schemeClr val="bg1"/>
                </a:solidFill>
              </a:rPr>
              <a:t>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pic>
        <p:nvPicPr>
          <p:cNvPr id="35846" name="内容占位符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32200"/>
            <a:ext cx="42608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椭圆 25"/>
          <p:cNvSpPr>
            <a:spLocks noChangeArrowheads="1"/>
          </p:cNvSpPr>
          <p:nvPr/>
        </p:nvSpPr>
        <p:spPr bwMode="auto">
          <a:xfrm>
            <a:off x="1714500" y="3733800"/>
            <a:ext cx="357188" cy="2667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  <a:round/>
          </a:ln>
          <a:effectLst>
            <a:outerShdw dist="20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r>
              <a:rPr lang="en-US" sz="2000" b="1">
                <a:solidFill>
                  <a:schemeClr val="bg1"/>
                </a:solidFill>
              </a:rPr>
              <a:t>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5848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Java编码规范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/>
        </p:nvSpPr>
        <p:spPr bwMode="auto">
          <a:xfrm>
            <a:off x="466725" y="12382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IDE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3901" y="1016000"/>
            <a:ext cx="7762875" cy="3394075"/>
          </a:xfrm>
        </p:spPr>
        <p:txBody>
          <a:bodyPr/>
          <a:lstStyle/>
          <a:p>
            <a:r>
              <a:rPr lang="zh-CN" altLang="en-US" dirty="0" smtClean="0"/>
              <a:t>集成开发环境（</a:t>
            </a:r>
            <a:r>
              <a:rPr lang="en-US" dirty="0" smtClean="0"/>
              <a:t>IDE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将程序开发环境和程序调试环境集合在一起，方便程序员开发软件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en-US" altLang="zh-CN" sz="2200" dirty="0" err="1" smtClean="0"/>
              <a:t>MyEclipse</a:t>
            </a:r>
            <a:r>
              <a:rPr lang="zh-CN" altLang="en-US" sz="2200" dirty="0" smtClean="0"/>
              <a:t>、Eclipse</a:t>
            </a:r>
            <a:endParaRPr lang="en-US" altLang="zh-CN" sz="2200" dirty="0" smtClean="0"/>
          </a:p>
          <a:p>
            <a:r>
              <a:rPr lang="zh-CN" altLang="en-US" dirty="0" smtClean="0"/>
              <a:t>安装MyEclipse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下载、安装</a:t>
            </a:r>
            <a:endParaRPr lang="en-US" altLang="zh-CN" sz="2200" dirty="0" smtClean="0"/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en-US" altLang="zh-CN" sz="2200" dirty="0" err="1" smtClean="0"/>
              <a:t>MyEclipse</a:t>
            </a:r>
            <a:r>
              <a:rPr lang="zh-CN" altLang="en-US" sz="2200" dirty="0" smtClean="0"/>
              <a:t>快捷键</a:t>
            </a:r>
            <a:endParaRPr lang="zh-CN" altLang="en-US" sz="2200" dirty="0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4786314" y="3071816"/>
            <a:ext cx="2214562" cy="332006"/>
          </a:xfrm>
          <a:prstGeom prst="wedgeRoundRectCallout">
            <a:avLst>
              <a:gd name="adj1" fmla="val -101201"/>
              <a:gd name="adj2" fmla="val -2707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提供下载资料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右箭头 25"/>
          <p:cNvSpPr>
            <a:spLocks noChangeArrowheads="1"/>
          </p:cNvSpPr>
          <p:nvPr/>
        </p:nvSpPr>
        <p:spPr bwMode="auto">
          <a:xfrm>
            <a:off x="2641600" y="2410255"/>
            <a:ext cx="357188" cy="264683"/>
          </a:xfrm>
          <a:prstGeom prst="rightArrow">
            <a:avLst>
              <a:gd name="adj1" fmla="val 50000"/>
              <a:gd name="adj2" fmla="val 66651"/>
            </a:avLst>
          </a:prstGeom>
          <a:solidFill>
            <a:srgbClr val="0070C0"/>
          </a:solidFill>
          <a:ln w="9525">
            <a:solidFill>
              <a:schemeClr val="bg1"/>
            </a:solidFill>
            <a:miter lim="800000"/>
          </a:ln>
          <a:effectLst>
            <a:outerShdw dist="25400" dir="5400000" algn="ctr" rotWithShape="0">
              <a:srgbClr val="000000">
                <a:alpha val="25000"/>
              </a:srgbClr>
            </a:outerShdw>
          </a:effectLst>
        </p:spPr>
        <p:txBody>
          <a:bodyPr anchor="b"/>
          <a:lstStyle/>
          <a:p>
            <a:endParaRPr lang="zh-CN" altLang="en-US"/>
          </a:p>
        </p:txBody>
      </p:sp>
      <p:sp>
        <p:nvSpPr>
          <p:cNvPr id="43011" name="右箭头 26"/>
          <p:cNvSpPr>
            <a:spLocks noChangeArrowheads="1"/>
          </p:cNvSpPr>
          <p:nvPr/>
        </p:nvSpPr>
        <p:spPr bwMode="auto">
          <a:xfrm>
            <a:off x="4427538" y="2410255"/>
            <a:ext cx="357187" cy="264683"/>
          </a:xfrm>
          <a:prstGeom prst="rightArrow">
            <a:avLst>
              <a:gd name="adj1" fmla="val 50000"/>
              <a:gd name="adj2" fmla="val 66651"/>
            </a:avLst>
          </a:prstGeom>
          <a:solidFill>
            <a:srgbClr val="0070C0"/>
          </a:solidFill>
          <a:ln w="9525">
            <a:solidFill>
              <a:schemeClr val="bg1"/>
            </a:solidFill>
            <a:miter lim="800000"/>
          </a:ln>
          <a:effectLst>
            <a:outerShdw dist="25400" dir="5400000" algn="ctr" rotWithShape="0">
              <a:srgbClr val="000000">
                <a:alpha val="25000"/>
              </a:srgbClr>
            </a:outerShdw>
          </a:effectLst>
        </p:spPr>
        <p:txBody>
          <a:bodyPr anchor="b"/>
          <a:lstStyle/>
          <a:p>
            <a:endParaRPr lang="zh-CN" altLang="en-US"/>
          </a:p>
        </p:txBody>
      </p:sp>
      <p:sp>
        <p:nvSpPr>
          <p:cNvPr id="43012" name="右箭头 27"/>
          <p:cNvSpPr>
            <a:spLocks noChangeArrowheads="1"/>
          </p:cNvSpPr>
          <p:nvPr/>
        </p:nvSpPr>
        <p:spPr bwMode="auto">
          <a:xfrm>
            <a:off x="6213475" y="2410255"/>
            <a:ext cx="357188" cy="264683"/>
          </a:xfrm>
          <a:prstGeom prst="rightArrow">
            <a:avLst>
              <a:gd name="adj1" fmla="val 50000"/>
              <a:gd name="adj2" fmla="val 66651"/>
            </a:avLst>
          </a:prstGeom>
          <a:solidFill>
            <a:srgbClr val="0070C0"/>
          </a:solidFill>
          <a:ln w="9525">
            <a:solidFill>
              <a:schemeClr val="bg1"/>
            </a:solidFill>
            <a:miter lim="800000"/>
          </a:ln>
          <a:effectLst>
            <a:outerShdw dist="25400" dir="5400000" algn="ctr" rotWithShape="0">
              <a:srgbClr val="000000">
                <a:alpha val="25000"/>
              </a:srgbClr>
            </a:outerShdw>
          </a:effectLst>
        </p:spPr>
        <p:txBody>
          <a:bodyPr anchor="b"/>
          <a:lstStyle/>
          <a:p>
            <a:endParaRPr lang="zh-CN" altLang="en-US"/>
          </a:p>
        </p:txBody>
      </p:sp>
      <p:pic>
        <p:nvPicPr>
          <p:cNvPr id="43013" name="组合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1588" y="1785933"/>
            <a:ext cx="1706562" cy="127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组合 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3775" y="1785933"/>
            <a:ext cx="1706563" cy="127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组合 29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785933"/>
            <a:ext cx="1706562" cy="127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组合 3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5650" y="1785933"/>
            <a:ext cx="1706563" cy="127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使用MyEclipse开发Java程序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43041" y="4288090"/>
            <a:ext cx="4714909" cy="486000"/>
            <a:chOff x="1403648" y="3795886"/>
            <a:chExt cx="5714808" cy="371891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2737091" y="3829223"/>
              <a:ext cx="39180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MyEclipse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开发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ldLvl="0" animBg="1"/>
      <p:bldP spid="43011" grpId="0" bldLvl="0" animBg="1"/>
      <p:bldP spid="4301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12" descr="包资源管理器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357436"/>
            <a:ext cx="441483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95339" y="1016000"/>
            <a:ext cx="8191503" cy="3394075"/>
          </a:xfrm>
        </p:spPr>
        <p:txBody>
          <a:bodyPr/>
          <a:lstStyle/>
          <a:p>
            <a:r>
              <a:rPr lang="zh-CN" altLang="en-US" dirty="0" smtClean="0"/>
              <a:t>包资源管理器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用包组织</a:t>
            </a:r>
            <a:r>
              <a:rPr lang="en-US" altLang="en-US" sz="2200" dirty="0" smtClean="0"/>
              <a:t>Java</a:t>
            </a:r>
            <a:r>
              <a:rPr lang="zh-CN" altLang="en-US" sz="2200" dirty="0" smtClean="0"/>
              <a:t>源文件，类似于文件夹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选择菜单“</a:t>
            </a:r>
            <a:r>
              <a:rPr lang="en-US" altLang="en-US" sz="2200" dirty="0" smtClean="0"/>
              <a:t>Window</a:t>
            </a:r>
            <a:r>
              <a:rPr lang="zh-CN" altLang="en-US" sz="2200" dirty="0" smtClean="0"/>
              <a:t>→</a:t>
            </a:r>
            <a:r>
              <a:rPr lang="en-US" altLang="en-US" sz="2200" dirty="0" smtClean="0"/>
              <a:t>Show View</a:t>
            </a:r>
            <a:r>
              <a:rPr lang="zh-CN" altLang="en-US" sz="2200" dirty="0" smtClean="0"/>
              <a:t>→</a:t>
            </a:r>
            <a:r>
              <a:rPr lang="en-US" altLang="en-US" sz="2200" dirty="0" smtClean="0"/>
              <a:t>Package Explorer</a:t>
            </a:r>
            <a:r>
              <a:rPr lang="zh-CN" altLang="en-US" sz="2200" dirty="0" smtClean="0"/>
              <a:t>”</a:t>
            </a:r>
          </a:p>
          <a:p>
            <a:pPr lvl="1"/>
            <a:endParaRPr lang="zh-CN" altLang="en-US" dirty="0" smtClean="0"/>
          </a:p>
          <a:p>
            <a:endParaRPr lang="en-GB" altLang="en-US" dirty="0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5286375" y="2643188"/>
            <a:ext cx="2214563" cy="332006"/>
          </a:xfrm>
          <a:prstGeom prst="wedgeRoundRectCallout">
            <a:avLst>
              <a:gd name="adj1" fmla="val -106706"/>
              <a:gd name="adj2" fmla="val -1483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GB" altLang="en-US" sz="1350" b="1" dirty="0" err="1">
                <a:solidFill>
                  <a:schemeClr val="bg1"/>
                </a:solidFill>
                <a:ea typeface="黑体" panose="02010609060101010101" pitchFamily="49" charset="-122"/>
              </a:rPr>
              <a:t>src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目录：存放包和源文件</a:t>
            </a:r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2786063" y="4348163"/>
            <a:ext cx="3857625" cy="561856"/>
          </a:xfrm>
          <a:prstGeom prst="wedgeRoundRectCallout">
            <a:avLst>
              <a:gd name="adj1" fmla="val -40412"/>
              <a:gd name="adj2" fmla="val -13299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GB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JRE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系统库目录：存放程序</a:t>
            </a: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运行必须的系统库</a:t>
            </a:r>
            <a:r>
              <a:rPr lang="zh-CN" altLang="en-US" sz="135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>文件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Java项目组织结构2-1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ldLvl="0" animBg="1"/>
      <p:bldP spid="4506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12" descr="导航器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360627"/>
            <a:ext cx="2928938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6777" y="1016000"/>
            <a:ext cx="7762875" cy="3394075"/>
          </a:xfrm>
        </p:spPr>
        <p:txBody>
          <a:bodyPr/>
          <a:lstStyle/>
          <a:p>
            <a:r>
              <a:rPr lang="zh-CN" altLang="en-US" dirty="0" smtClean="0"/>
              <a:t>导航器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类似于</a:t>
            </a:r>
            <a:r>
              <a:rPr lang="en-US" altLang="en-US" sz="2200" dirty="0" smtClean="0"/>
              <a:t>Windows</a:t>
            </a:r>
            <a:r>
              <a:rPr lang="zh-CN" altLang="en-US" sz="2200" dirty="0" smtClean="0"/>
              <a:t>中的资源管理器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选择菜单“</a:t>
            </a:r>
            <a:r>
              <a:rPr lang="en-US" altLang="en-US" sz="2200" dirty="0" smtClean="0"/>
              <a:t>Window </a:t>
            </a:r>
            <a:r>
              <a:rPr lang="zh-CN" altLang="en-US" sz="2200" dirty="0" smtClean="0"/>
              <a:t>→ </a:t>
            </a:r>
            <a:r>
              <a:rPr lang="en-US" altLang="en-US" sz="2200" dirty="0" smtClean="0"/>
              <a:t>Show View </a:t>
            </a:r>
            <a:r>
              <a:rPr lang="zh-CN" altLang="en-US" sz="2200" dirty="0" smtClean="0"/>
              <a:t>→ </a:t>
            </a:r>
            <a:r>
              <a:rPr lang="en-US" altLang="en-US" sz="2200" dirty="0" smtClean="0"/>
              <a:t>Navigator</a:t>
            </a:r>
            <a:r>
              <a:rPr lang="zh-CN" altLang="en-US" sz="2200" dirty="0" smtClean="0"/>
              <a:t>”</a:t>
            </a:r>
            <a:endParaRPr lang="zh-CN" altLang="en-US" sz="2200" dirty="0"/>
          </a:p>
        </p:txBody>
      </p:sp>
      <p:sp>
        <p:nvSpPr>
          <p:cNvPr id="47108" name="AutoShape 5"/>
          <p:cNvSpPr>
            <a:spLocks noChangeArrowheads="1"/>
          </p:cNvSpPr>
          <p:nvPr/>
        </p:nvSpPr>
        <p:spPr bwMode="auto">
          <a:xfrm>
            <a:off x="4500563" y="2643202"/>
            <a:ext cx="2643187" cy="561856"/>
          </a:xfrm>
          <a:prstGeom prst="wedgeRoundRectCallout">
            <a:avLst>
              <a:gd name="adj1" fmla="val -139542"/>
              <a:gd name="adj2" fmla="val -1114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GB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 bin</a:t>
            </a:r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目录：存放可执</a:t>
            </a:r>
          </a:p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行的字节码文件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4500563" y="3392502"/>
            <a:ext cx="2571750" cy="332006"/>
          </a:xfrm>
          <a:prstGeom prst="wedgeRoundRectCallout">
            <a:avLst>
              <a:gd name="adj1" fmla="val -137278"/>
              <a:gd name="adj2" fmla="val -2095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src</a:t>
            </a:r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目录：存放</a:t>
            </a:r>
            <a:r>
              <a:rPr 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源文件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Java项目组织结构2-2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ldLvl="0" animBg="1"/>
      <p:bldP spid="4710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6777" y="1016000"/>
            <a:ext cx="7762875" cy="3394075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API</a:t>
            </a:r>
            <a:r>
              <a:rPr lang="zh-CN" altLang="en-US" smtClean="0"/>
              <a:t>帮助文档是一种良好的习惯</a:t>
            </a:r>
            <a:endParaRPr lang="zh-CN" altLang="en-US" dirty="0"/>
          </a:p>
        </p:txBody>
      </p:sp>
      <p:pic>
        <p:nvPicPr>
          <p:cNvPr id="45061" name="图片 12" descr="java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524012"/>
            <a:ext cx="5857875" cy="276225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59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 API帮助文档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66643" y="4432106"/>
            <a:ext cx="4577059" cy="486000"/>
            <a:chOff x="1403648" y="3795886"/>
            <a:chExt cx="5714808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245995" y="3829223"/>
              <a:ext cx="246253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演示：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JDK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帮助文档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6777" y="1016000"/>
            <a:ext cx="7762875" cy="3394075"/>
          </a:xfrm>
        </p:spPr>
        <p:txBody>
          <a:bodyPr/>
          <a:lstStyle/>
          <a:p>
            <a:r>
              <a:rPr lang="zh-CN" altLang="en-US" dirty="0" smtClean="0"/>
              <a:t>编译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将源文件（</a:t>
            </a:r>
            <a:r>
              <a:rPr lang="en-US" altLang="en-US" sz="2200" dirty="0" smtClean="0"/>
              <a:t>.java</a:t>
            </a:r>
            <a:r>
              <a:rPr lang="zh-CN" altLang="en-US" sz="2200" dirty="0" smtClean="0"/>
              <a:t>）转换成字节码文件（</a:t>
            </a:r>
            <a:r>
              <a:rPr lang="en-US" altLang="en-US" sz="2200" dirty="0" smtClean="0"/>
              <a:t>.class</a:t>
            </a:r>
            <a:r>
              <a:rPr lang="zh-CN" altLang="en-US" sz="2200" dirty="0" smtClean="0"/>
              <a:t>）的过程称为编译</a:t>
            </a:r>
            <a:endParaRPr lang="en-US" altLang="en-US" sz="2200" dirty="0" smtClean="0"/>
          </a:p>
          <a:p>
            <a:r>
              <a:rPr lang="zh-CN" altLang="en-US" dirty="0" smtClean="0"/>
              <a:t>反编译</a:t>
            </a:r>
            <a:endParaRPr lang="en-US" dirty="0" smtClean="0"/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将字节码文件（</a:t>
            </a:r>
            <a:r>
              <a:rPr lang="en-US" altLang="en-US" sz="2200" dirty="0" smtClean="0"/>
              <a:t>.class</a:t>
            </a:r>
            <a:r>
              <a:rPr lang="zh-CN" altLang="en-US" sz="2200" dirty="0" smtClean="0"/>
              <a:t>）转换回源文件（</a:t>
            </a:r>
            <a:r>
              <a:rPr lang="en-US" altLang="en-US" sz="2200" dirty="0" smtClean="0"/>
              <a:t>.java</a:t>
            </a:r>
            <a:r>
              <a:rPr lang="zh-CN" altLang="en-US" sz="2200" dirty="0" smtClean="0"/>
              <a:t>）的过程称为反编译</a:t>
            </a:r>
            <a:endParaRPr lang="en-US" altLang="en-US" sz="2200" dirty="0" smtClean="0"/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en-US" altLang="en-US" sz="2200" dirty="0" err="1" smtClean="0"/>
              <a:t>Jad</a:t>
            </a:r>
            <a:r>
              <a:rPr lang="zh-CN" altLang="en-US" sz="2200" dirty="0" smtClean="0"/>
              <a:t>、</a:t>
            </a:r>
            <a:r>
              <a:rPr lang="en-US" altLang="en-US" sz="2200" dirty="0" err="1" smtClean="0"/>
              <a:t>FrontEnd</a:t>
            </a:r>
            <a:endParaRPr lang="en-US" altLang="en-US" sz="2200" dirty="0"/>
          </a:p>
        </p:txBody>
      </p:sp>
      <p:sp>
        <p:nvSpPr>
          <p:cNvPr id="47109" name="Rectangle 2"/>
          <p:cNvSpPr>
            <a:spLocks noGrp="1" noChangeArrowheads="1"/>
          </p:cNvSpPr>
          <p:nvPr/>
        </p:nvSpPr>
        <p:spPr bwMode="auto">
          <a:xfrm>
            <a:off x="323528" y="19685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使用Java反编译工具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25709" y="4288091"/>
            <a:ext cx="5714808" cy="371891"/>
            <a:chOff x="1403648" y="3795886"/>
            <a:chExt cx="5714808" cy="371891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2973705" y="3829223"/>
              <a:ext cx="277031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使用反编译工具</a:t>
              </a:r>
              <a:endParaRPr lang="en-US" altLang="zh-CN" sz="16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11"/>
          <p:cNvSpPr>
            <a:spLocks noGrp="1" noChangeArrowheads="1"/>
          </p:cNvSpPr>
          <p:nvPr>
            <p:ph idx="4294967295"/>
          </p:nvPr>
        </p:nvSpPr>
        <p:spPr>
          <a:xfrm>
            <a:off x="595339" y="1035063"/>
            <a:ext cx="7762875" cy="3394075"/>
          </a:xfrm>
        </p:spPr>
        <p:txBody>
          <a:bodyPr/>
          <a:lstStyle/>
          <a:p>
            <a:r>
              <a:rPr lang="zh-CN" altLang="en-US" dirty="0" smtClean="0"/>
              <a:t>简述使用记事本开发</a:t>
            </a:r>
            <a:r>
              <a:rPr lang="en-US" dirty="0" smtClean="0"/>
              <a:t>Java</a:t>
            </a:r>
            <a:r>
              <a:rPr lang="zh-CN" altLang="en-US" dirty="0" smtClean="0"/>
              <a:t>程序的步骤</a:t>
            </a:r>
          </a:p>
          <a:p>
            <a:r>
              <a:rPr lang="zh-CN" altLang="en-US" dirty="0" smtClean="0"/>
              <a:t>简述</a:t>
            </a:r>
            <a:r>
              <a:rPr lang="en-US" dirty="0" smtClean="0"/>
              <a:t>Java</a:t>
            </a:r>
            <a:r>
              <a:rPr lang="zh-CN" altLang="en-US" dirty="0" smtClean="0"/>
              <a:t>程序运行过程</a:t>
            </a:r>
          </a:p>
          <a:p>
            <a:r>
              <a:rPr lang="zh-CN" altLang="en-US" dirty="0" smtClean="0"/>
              <a:t>简述</a:t>
            </a:r>
            <a:r>
              <a:rPr lang="en-US" dirty="0" smtClean="0"/>
              <a:t>Java</a:t>
            </a:r>
            <a:r>
              <a:rPr lang="zh-CN" altLang="en-US" dirty="0" smtClean="0"/>
              <a:t>编译原理</a:t>
            </a:r>
          </a:p>
          <a:p>
            <a:r>
              <a:rPr lang="zh-CN" altLang="en-US" dirty="0" smtClean="0"/>
              <a:t>如何在控制台输出一条信息？ </a:t>
            </a:r>
          </a:p>
          <a:p>
            <a:r>
              <a:rPr lang="zh-CN" altLang="en-US" dirty="0" smtClean="0"/>
              <a:t>简述使用</a:t>
            </a:r>
            <a:r>
              <a:rPr lang="en-US" dirty="0" err="1" smtClean="0"/>
              <a:t>MyEclipse</a:t>
            </a:r>
            <a:r>
              <a:rPr lang="zh-CN" altLang="en-US" dirty="0" smtClean="0"/>
              <a:t>开发</a:t>
            </a:r>
            <a:r>
              <a:rPr lang="en-US" dirty="0" smtClean="0"/>
              <a:t>Java</a:t>
            </a:r>
            <a:r>
              <a:rPr lang="zh-CN" altLang="en-US" dirty="0" smtClean="0"/>
              <a:t>程序的步骤</a:t>
            </a:r>
            <a:endParaRPr lang="zh-CN" altLang="en-US" dirty="0"/>
          </a:p>
        </p:txBody>
      </p:sp>
      <p:sp>
        <p:nvSpPr>
          <p:cNvPr id="48130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4"/>
          <p:cNvSpPr>
            <a:spLocks noGrp="1"/>
          </p:cNvSpPr>
          <p:nvPr>
            <p:ph type="title" idx="4294967295"/>
          </p:nvPr>
        </p:nvSpPr>
        <p:spPr>
          <a:xfrm>
            <a:off x="192114" y="207963"/>
            <a:ext cx="8237538" cy="706437"/>
          </a:xfrm>
        </p:spPr>
        <p:txBody>
          <a:bodyPr/>
          <a:lstStyle/>
          <a:p>
            <a:r>
              <a:rPr lang="zh-CN" altLang="en-US" dirty="0" smtClean="0"/>
              <a:t>测试题目</a:t>
            </a:r>
            <a:endParaRPr lang="zh-CN" altLang="en-US" dirty="0"/>
          </a:p>
        </p:txBody>
      </p:sp>
      <p:sp>
        <p:nvSpPr>
          <p:cNvPr id="9217" name="内容占位符 16"/>
          <p:cNvSpPr>
            <a:spLocks noGrp="1" noChangeArrowheads="1"/>
          </p:cNvSpPr>
          <p:nvPr>
            <p:ph idx="4294967295"/>
          </p:nvPr>
        </p:nvSpPr>
        <p:spPr>
          <a:xfrm>
            <a:off x="523901" y="1016000"/>
            <a:ext cx="7762875" cy="3394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Java</a:t>
            </a:r>
            <a:r>
              <a:rPr lang="zh-CN" altLang="en-US" dirty="0" smtClean="0">
                <a:sym typeface="Arial" panose="020B0604020202020204" pitchFamily="34" charset="0"/>
              </a:rPr>
              <a:t>程序的执行过程？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Java</a:t>
            </a:r>
            <a:r>
              <a:rPr lang="zh-CN" altLang="en-US" dirty="0" smtClean="0">
                <a:sym typeface="Arial" panose="020B0604020202020204" pitchFamily="34" charset="0"/>
              </a:rPr>
              <a:t>注释的分类及作用？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anose="020B0604020202020204" pitchFamily="34" charset="0"/>
              </a:rPr>
              <a:t>开发</a:t>
            </a:r>
            <a:r>
              <a:rPr lang="en-US" altLang="zh-CN" dirty="0" smtClean="0">
                <a:sym typeface="Arial" panose="020B0604020202020204" pitchFamily="34" charset="0"/>
              </a:rPr>
              <a:t>Java</a:t>
            </a:r>
            <a:r>
              <a:rPr lang="zh-CN" altLang="en-US" dirty="0" smtClean="0">
                <a:sym typeface="Arial" panose="020B0604020202020204" pitchFamily="34" charset="0"/>
              </a:rPr>
              <a:t>程序的工具可以有哪些？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endParaRPr lang="en-US" altLang="zh-CN" dirty="0" smtClean="0">
              <a:sym typeface="Arial" panose="020B0604020202020204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4"/>
          <p:cNvSpPr>
            <a:spLocks noGrp="1"/>
          </p:cNvSpPr>
          <p:nvPr>
            <p:ph type="title" idx="4294967295"/>
          </p:nvPr>
        </p:nvSpPr>
        <p:spPr>
          <a:xfrm>
            <a:off x="192114" y="207963"/>
            <a:ext cx="8237538" cy="706437"/>
          </a:xfrm>
        </p:spPr>
        <p:txBody>
          <a:bodyPr/>
          <a:lstStyle/>
          <a:p>
            <a:r>
              <a:rPr lang="zh-CN" altLang="en-US" dirty="0" smtClean="0"/>
              <a:t>本课目标</a:t>
            </a:r>
            <a:endParaRPr lang="zh-CN" altLang="en-US" dirty="0"/>
          </a:p>
        </p:txBody>
      </p:sp>
      <p:sp>
        <p:nvSpPr>
          <p:cNvPr id="9217" name="内容占位符 16"/>
          <p:cNvSpPr>
            <a:spLocks noGrp="1" noChangeArrowheads="1"/>
          </p:cNvSpPr>
          <p:nvPr>
            <p:ph idx="4294967295"/>
          </p:nvPr>
        </p:nvSpPr>
        <p:spPr>
          <a:xfrm>
            <a:off x="523901" y="1016000"/>
            <a:ext cx="7762875" cy="3394075"/>
          </a:xfrm>
        </p:spPr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学完本次课程后，你能够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了解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虚拟机与跨平台原理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熟练掌握安装、配置</a:t>
            </a:r>
            <a:r>
              <a:rPr lang="en-US" altLang="zh-CN" sz="2200" dirty="0" smtClean="0"/>
              <a:t>JDK</a:t>
            </a:r>
            <a:r>
              <a:rPr lang="zh-CN" altLang="en-US" sz="2200" dirty="0" smtClean="0"/>
              <a:t>开发环境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熟练掌握使用记事本开发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程序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理解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编译原理</a:t>
            </a:r>
          </a:p>
          <a:p>
            <a:pPr marL="800100" lvl="1" indent="-342900">
              <a:buClr>
                <a:srgbClr val="0099D8"/>
              </a:buClr>
              <a:buSzPct val="90000"/>
            </a:pPr>
            <a:r>
              <a:rPr lang="zh-CN" altLang="en-US" sz="2200" dirty="0" smtClean="0"/>
              <a:t>会使用</a:t>
            </a:r>
            <a:r>
              <a:rPr lang="en-US" altLang="zh-CN" sz="2200" dirty="0" err="1" smtClean="0"/>
              <a:t>MyEclipse</a:t>
            </a:r>
            <a:r>
              <a:rPr lang="zh-CN" altLang="en-US" sz="2200" dirty="0" smtClean="0"/>
              <a:t>开发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程序</a:t>
            </a:r>
            <a:endParaRPr lang="zh-CN" altLang="en-US" sz="2200" dirty="0"/>
          </a:p>
        </p:txBody>
      </p:sp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84168" y="142874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3" descr="C:\Users\Lenovo\Desktop\修改版\重点.png重点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84167" y="1965317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Lenovo\Desktop\修改版\重点.png重点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84168" y="270834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4"/>
          <p:cNvSpPr>
            <a:spLocks noGrp="1"/>
          </p:cNvSpPr>
          <p:nvPr>
            <p:ph type="title" idx="4294967295"/>
          </p:nvPr>
        </p:nvSpPr>
        <p:spPr>
          <a:xfrm>
            <a:off x="192114" y="207963"/>
            <a:ext cx="8237538" cy="706437"/>
          </a:xfrm>
        </p:spPr>
        <p:txBody>
          <a:bodyPr/>
          <a:lstStyle/>
          <a:p>
            <a:r>
              <a:rPr lang="zh-CN" altLang="en-US" dirty="0" smtClean="0"/>
              <a:t>测试题目</a:t>
            </a:r>
            <a:endParaRPr lang="zh-CN" altLang="en-US" dirty="0"/>
          </a:p>
        </p:txBody>
      </p:sp>
      <p:sp>
        <p:nvSpPr>
          <p:cNvPr id="9217" name="内容占位符 16"/>
          <p:cNvSpPr>
            <a:spLocks noGrp="1" noChangeArrowheads="1"/>
          </p:cNvSpPr>
          <p:nvPr>
            <p:ph idx="4294967295"/>
          </p:nvPr>
        </p:nvSpPr>
        <p:spPr>
          <a:xfrm>
            <a:off x="523901" y="1016000"/>
            <a:ext cx="7762875" cy="3394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JDK</a:t>
            </a:r>
            <a:r>
              <a:rPr lang="zh-CN" altLang="en-US" dirty="0" smtClean="0">
                <a:sym typeface="Arial" panose="020B0604020202020204" pitchFamily="34" charset="0"/>
              </a:rPr>
              <a:t>环境的配置详情？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Java</a:t>
            </a:r>
            <a:r>
              <a:rPr lang="zh-CN" altLang="en-US" dirty="0" smtClean="0">
                <a:sym typeface="Arial" panose="020B0604020202020204" pitchFamily="34" charset="0"/>
              </a:rPr>
              <a:t>虚拟机的作用？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Java</a:t>
            </a:r>
            <a:r>
              <a:rPr lang="zh-CN" altLang="en-US" dirty="0" smtClean="0">
                <a:sym typeface="Arial" panose="020B0604020202020204" pitchFamily="34" charset="0"/>
              </a:rPr>
              <a:t>跨平台的原理？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endParaRPr lang="en-US" altLang="zh-CN" dirty="0" smtClean="0">
              <a:sym typeface="Arial" panose="020B0604020202020204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9" descr="无标题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0413" y="1762125"/>
            <a:ext cx="316706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351" y="915566"/>
            <a:ext cx="5546938" cy="288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/>
          <p:nvPr/>
        </p:nvSpPr>
        <p:spPr>
          <a:xfrm>
            <a:off x="243840" y="207645"/>
            <a:ext cx="8185785" cy="706755"/>
          </a:xfrm>
          <a:prstGeom prst="rect">
            <a:avLst/>
          </a:prstGeom>
        </p:spPr>
        <p:txBody>
          <a:bodyPr/>
          <a:lstStyle/>
          <a:p>
            <a:pPr marL="914400" indent="-914400"/>
            <a:r>
              <a:rPr lang="zh-CN" altLang="en-US" sz="28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为什么学习Java</a:t>
            </a:r>
            <a:endParaRPr lang="zh-CN" altLang="en-US" sz="28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14282" y="222239"/>
            <a:ext cx="8185150" cy="7064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9ADA"/>
                </a:solidFill>
                <a:sym typeface="Calibri" panose="020F0502020204030204" pitchFamily="34" charset="0"/>
              </a:rPr>
              <a:t>为什么学习Java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66777" y="1016000"/>
            <a:ext cx="7762875" cy="339407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可以做什么</a:t>
            </a:r>
          </a:p>
          <a:p>
            <a:pPr lvl="1"/>
            <a:r>
              <a:rPr lang="zh-CN" altLang="en-US" dirty="0" smtClean="0"/>
              <a:t>客户端   </a:t>
            </a:r>
          </a:p>
          <a:p>
            <a:pPr lvl="2"/>
            <a:r>
              <a:rPr lang="zh-CN" altLang="en-US" dirty="0" smtClean="0"/>
              <a:t>银行软件、商场结算软件</a:t>
            </a:r>
          </a:p>
          <a:p>
            <a:pPr lvl="1"/>
            <a:r>
              <a:rPr lang="zh-CN" altLang="en-US" dirty="0" smtClean="0"/>
              <a:t>浏览器 </a:t>
            </a:r>
          </a:p>
          <a:p>
            <a:pPr lvl="2"/>
            <a:r>
              <a:rPr lang="zh-CN" altLang="en-US" dirty="0" smtClean="0"/>
              <a:t>京东商城、淘宝网、易趣网</a:t>
            </a:r>
          </a:p>
          <a:p>
            <a:pPr lvl="1"/>
            <a:r>
              <a:rPr lang="zh-CN" altLang="en-US" dirty="0" smtClean="0"/>
              <a:t>移动端</a:t>
            </a:r>
          </a:p>
          <a:p>
            <a:pPr lvl="2"/>
            <a:r>
              <a:rPr lang="en-US" altLang="zh-CN" dirty="0" smtClean="0"/>
              <a:t>Android APP</a:t>
            </a:r>
          </a:p>
          <a:p>
            <a:pPr lvl="1"/>
            <a:r>
              <a:rPr lang="zh-CN" altLang="en-US" dirty="0" smtClean="0"/>
              <a:t>高速运算和存储</a:t>
            </a:r>
          </a:p>
          <a:p>
            <a:pPr lvl="2"/>
            <a:r>
              <a:rPr lang="zh-CN" altLang="en-US" dirty="0" smtClean="0"/>
              <a:t>大数据开发</a:t>
            </a:r>
            <a:endParaRPr lang="zh-CN" altLang="en-US" dirty="0"/>
          </a:p>
        </p:txBody>
      </p:sp>
      <p:pic>
        <p:nvPicPr>
          <p:cNvPr id="5" name="Picture 2" descr="C:\Users\bdqnqwe\Desktop\京东商城.jpg京东商城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525" y="844550"/>
            <a:ext cx="30686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74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716213"/>
            <a:ext cx="2989262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示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1552"/>
            <a:ext cx="8864600" cy="37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AutoShape 32"/>
          <p:cNvSpPr>
            <a:spLocks noChangeArrowheads="1"/>
          </p:cNvSpPr>
          <p:nvPr/>
        </p:nvSpPr>
        <p:spPr bwMode="auto">
          <a:xfrm>
            <a:off x="1071563" y="3214688"/>
            <a:ext cx="7386637" cy="400110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2000" b="1" dirty="0">
                <a:solidFill>
                  <a:schemeClr val="bg1"/>
                </a:solidFill>
                <a:ea typeface="黑体" panose="02010609060101010101" pitchFamily="49" charset="-122"/>
              </a:rPr>
              <a:t>编写程序的工具就是计算机语言，</a:t>
            </a:r>
            <a:r>
              <a:rPr lang="en-US" sz="2000" b="1" dirty="0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9060101010101" pitchFamily="49" charset="-122"/>
              </a:rPr>
              <a:t>就是多种语言中的一种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43840" y="207645"/>
            <a:ext cx="8185785" cy="706755"/>
          </a:xfrm>
          <a:prstGeom prst="rect">
            <a:avLst/>
          </a:prstGeom>
        </p:spPr>
        <p:txBody>
          <a:bodyPr/>
          <a:lstStyle/>
          <a:p>
            <a:pPr marL="914400" indent="-914400"/>
            <a:r>
              <a:rPr lang="zh-CN" altLang="en-US" sz="28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程序与Java</a:t>
            </a:r>
            <a:endParaRPr lang="zh-CN" altLang="en-US" sz="28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473" y="1016000"/>
            <a:ext cx="6572296" cy="3394075"/>
          </a:xfrm>
        </p:spPr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是</a:t>
            </a:r>
            <a:r>
              <a:rPr lang="en-US" dirty="0" smtClean="0"/>
              <a:t>Sun Microsystems</a:t>
            </a:r>
            <a:r>
              <a:rPr lang="zh-CN" altLang="en-US" dirty="0" smtClean="0"/>
              <a:t>于</a:t>
            </a:r>
            <a:r>
              <a:rPr lang="en-US" dirty="0" smtClean="0"/>
              <a:t>1995</a:t>
            </a:r>
            <a:r>
              <a:rPr lang="zh-CN" altLang="en-US" dirty="0" smtClean="0"/>
              <a:t>年推出的高级编程语言</a:t>
            </a:r>
          </a:p>
          <a:p>
            <a:endParaRPr lang="zh-CN" altLang="en-US" dirty="0"/>
          </a:p>
        </p:txBody>
      </p:sp>
      <p:pic>
        <p:nvPicPr>
          <p:cNvPr id="17410" name="Picture 13" descr="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357438"/>
            <a:ext cx="731838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" descr="Java之父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928809"/>
            <a:ext cx="1492250" cy="15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矩形 11"/>
          <p:cNvSpPr>
            <a:spLocks noChangeArrowheads="1"/>
          </p:cNvSpPr>
          <p:nvPr/>
        </p:nvSpPr>
        <p:spPr bwMode="auto">
          <a:xfrm>
            <a:off x="4503738" y="3536950"/>
            <a:ext cx="1693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James Gosling</a:t>
            </a:r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43840" y="207645"/>
            <a:ext cx="8185785" cy="706755"/>
          </a:xfrm>
          <a:prstGeom prst="rect">
            <a:avLst/>
          </a:prstGeom>
        </p:spPr>
        <p:txBody>
          <a:bodyPr/>
          <a:lstStyle/>
          <a:p>
            <a:pPr marL="914400" indent="-914400"/>
            <a:r>
              <a:rPr lang="zh-CN" altLang="en-US" sz="28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Java的产生</a:t>
            </a:r>
            <a:endParaRPr lang="zh-CN" altLang="en-US" sz="28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 descr="无标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36700"/>
            <a:ext cx="8134350" cy="246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243840" y="207645"/>
            <a:ext cx="8185785" cy="706755"/>
          </a:xfrm>
          <a:prstGeom prst="rect">
            <a:avLst/>
          </a:prstGeom>
        </p:spPr>
        <p:txBody>
          <a:bodyPr/>
          <a:lstStyle/>
          <a:p>
            <a:pPr marL="914400" indent="-914400"/>
            <a:r>
              <a:rPr lang="zh-CN" altLang="en-US" sz="2800" b="1" dirty="0" smtClean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Java发展史</a:t>
            </a:r>
          </a:p>
          <a:p>
            <a:pPr marL="914400" indent="-914400"/>
            <a:endParaRPr lang="zh-CN" altLang="en-US" sz="28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1690</Words>
  <Application>Microsoft Office PowerPoint</Application>
  <PresentationFormat>全屏显示(16:9)</PresentationFormat>
  <Paragraphs>250</Paragraphs>
  <Slides>28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自定义设计方案</vt:lpstr>
      <vt:lpstr> 初识Java语言 </vt:lpstr>
      <vt:lpstr>幻灯片 2</vt:lpstr>
      <vt:lpstr>本课目标</vt:lpstr>
      <vt:lpstr>测试题目</vt:lpstr>
      <vt:lpstr>幻灯片 5</vt:lpstr>
      <vt:lpstr>为什么学习Java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测试题目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Administrator</cp:lastModifiedBy>
  <cp:revision>531</cp:revision>
  <dcterms:created xsi:type="dcterms:W3CDTF">2013-09-17T02:35:00Z</dcterms:created>
  <dcterms:modified xsi:type="dcterms:W3CDTF">2019-04-04T03:59:03Z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