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70" r:id="rId17"/>
    <p:sldId id="272" r:id="rId18"/>
    <p:sldId id="273" r:id="rId19"/>
    <p:sldId id="274" r:id="rId20"/>
    <p:sldId id="275" r:id="rId21"/>
    <p:sldId id="280"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5838" autoAdjust="0"/>
  </p:normalViewPr>
  <p:slideViewPr>
    <p:cSldViewPr snapToGrid="0" snapToObjects="1" showGuides="1">
      <p:cViewPr varScale="1">
        <p:scale>
          <a:sx n="111" d="100"/>
          <a:sy n="111" d="100"/>
        </p:scale>
        <p:origin x="70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529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3603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1805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7021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315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301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046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6120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8383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084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3/25/2025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2313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E36636D-D922-432D-A958-524484B5923D}" type="datetimeFigureOut">
              <a:rPr lang="en-US" smtClean="0"/>
              <a:pPr/>
              <a:t>3/25/2025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F28FB93-0A08-4E7D-8E63-9EFA29F1E093}" type="slidenum">
              <a:rPr lang="en-US" smtClean="0"/>
              <a:pPr/>
              <a:t>‹#›</a:t>
            </a:fld>
            <a:endParaRPr lang="en-US" dirty="0"/>
          </a:p>
        </p:txBody>
      </p:sp>
      <p:pic>
        <p:nvPicPr>
          <p:cNvPr id="10" name="Picture 9">
            <a:extLst>
              <a:ext uri="{FF2B5EF4-FFF2-40B4-BE49-F238E27FC236}">
                <a16:creationId xmlns:a16="http://schemas.microsoft.com/office/drawing/2014/main" id="{002B7F2A-CD27-432D-9349-4B98CD5223C3}"/>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11" name="Picture 10">
            <a:extLst>
              <a:ext uri="{FF2B5EF4-FFF2-40B4-BE49-F238E27FC236}">
                <a16:creationId xmlns:a16="http://schemas.microsoft.com/office/drawing/2014/main" id="{4F9F525A-FA67-4C93-95C8-86408325862B}"/>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12" name="Picture 11">
            <a:extLst>
              <a:ext uri="{FF2B5EF4-FFF2-40B4-BE49-F238E27FC236}">
                <a16:creationId xmlns:a16="http://schemas.microsoft.com/office/drawing/2014/main" id="{D5D766AC-2E89-4F23-B107-F17B99DAB2CB}"/>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21955371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8.png"/><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0.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Junior416/DataAnalystCapstoneP1/blob/6b3e5db715ecd09cfd5bb66a6baf9738db649f96/Part%201A%20-%20Building%20A%20Dashboard%20With%20IBM%20Cognos%20Analytics.pdf" TargetMode="External"/><Relationship Id="rId1" Type="http://schemas.openxmlformats.org/officeDocument/2006/relationships/slideLayout" Target="../slideLayouts/slideLayout4.xml"/><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tmp"/></Relationships>
</file>

<file path=ppt/slides/_rels/slide1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hyperlink" Target="https://cf-courses-data.s3.us.cloud-object-storage.appdomain.cloud/IBM-DA0321EN-SkillsNetwork/LargeData/m5_survey_data_demographics.csv" TargetMode="External"/><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microsoft.com/office/2007/relationships/hdphoto" Target="../media/hdphoto3.wdp"/><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10.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4.xml"/><Relationship Id="rId4" Type="http://schemas.openxmlformats.org/officeDocument/2006/relationships/image" Target="../media/image18.tm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074560" cy="1325563"/>
          </a:xfrm>
        </p:spPr>
        <p:txBody>
          <a:bodyPr anchor="ctr">
            <a:normAutofit/>
          </a:bodyPr>
          <a:lstStyle/>
          <a:p>
            <a:r>
              <a:rPr lang="en-US" dirty="0">
                <a:solidFill>
                  <a:schemeClr val="tx1">
                    <a:lumMod val="65000"/>
                    <a:lumOff val="35000"/>
                  </a:schemeClr>
                </a:solidFill>
              </a:rPr>
              <a:t>DATA </a:t>
            </a:r>
            <a:r>
              <a:rPr lang="en-US" dirty="0" err="1">
                <a:solidFill>
                  <a:schemeClr val="tx1">
                    <a:lumMod val="65000"/>
                    <a:lumOff val="35000"/>
                  </a:schemeClr>
                </a:solidFill>
              </a:rPr>
              <a:t>ANALYtics</a:t>
            </a:r>
            <a:br>
              <a:rPr lang="en-US" dirty="0">
                <a:solidFill>
                  <a:srgbClr val="0E659B"/>
                </a:solidFill>
              </a:rPr>
            </a:br>
            <a:r>
              <a:rPr lang="en-US" sz="2400" i="1" dirty="0">
                <a:solidFill>
                  <a:schemeClr val="accent1">
                    <a:lumMod val="75000"/>
                  </a:schemeClr>
                </a:solidFill>
              </a:rPr>
              <a:t>Current and Future Trends</a:t>
            </a:r>
            <a:endParaRPr lang="en-US" i="1" dirty="0">
              <a:solidFill>
                <a:schemeClr val="accent1">
                  <a:lumMod val="75000"/>
                </a:schemeClr>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endParaRPr lang="en-US" dirty="0"/>
          </a:p>
          <a:p>
            <a:pPr marL="0" indent="0">
              <a:buNone/>
            </a:pPr>
            <a:r>
              <a:rPr lang="en-US" dirty="0"/>
              <a:t>Junior Agyapong</a:t>
            </a:r>
          </a:p>
          <a:p>
            <a:pPr marL="0" indent="0">
              <a:buNone/>
            </a:pPr>
            <a:r>
              <a:rPr lang="en-US" sz="2000" b="1" dirty="0"/>
              <a:t>March 24, 2025</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897459" y="1098576"/>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066800" y="215211"/>
            <a:ext cx="10058400" cy="1609344"/>
          </a:xfrm>
        </p:spPr>
        <p:txBody>
          <a:bodyPr>
            <a:normAutofit/>
          </a:bodyPr>
          <a:lstStyle/>
          <a:p>
            <a:r>
              <a:rPr lang="en-US" dirty="0"/>
              <a:t>DATABASE TRENDS - FINDINGS &amp; IMPLICATIONS</a:t>
            </a:r>
          </a:p>
        </p:txBody>
      </p:sp>
      <p:sp>
        <p:nvSpPr>
          <p:cNvPr id="9" name="Rectangle 8">
            <a:extLst>
              <a:ext uri="{FF2B5EF4-FFF2-40B4-BE49-F238E27FC236}">
                <a16:creationId xmlns:a16="http://schemas.microsoft.com/office/drawing/2014/main" id="{B449BBAB-BEE0-4C26-B04A-DCECF166879E}"/>
              </a:ext>
            </a:extLst>
          </p:cNvPr>
          <p:cNvSpPr/>
          <p:nvPr/>
        </p:nvSpPr>
        <p:spPr>
          <a:xfrm>
            <a:off x="808264" y="1632857"/>
            <a:ext cx="11144250" cy="3693319"/>
          </a:xfrm>
          <a:prstGeom prst="rect">
            <a:avLst/>
          </a:prstGeom>
        </p:spPr>
        <p:txBody>
          <a:bodyPr wrap="square">
            <a:spAutoFit/>
          </a:bodyPr>
          <a:lstStyle/>
          <a:p>
            <a:pPr marL="285750" indent="-285750">
              <a:buFont typeface="Arial" panose="020B0604020202020204" pitchFamily="34" charset="0"/>
              <a:buChar char="•"/>
            </a:pPr>
            <a:r>
              <a:rPr lang="en-US" dirty="0"/>
              <a:t>MYSQL is the most utilized database, but is the 4</a:t>
            </a:r>
            <a:r>
              <a:rPr lang="en-US" baseline="30000" dirty="0"/>
              <a:t>th</a:t>
            </a:r>
            <a:r>
              <a:rPr lang="en-US" dirty="0"/>
              <a:t> most desired database, next year</a:t>
            </a:r>
          </a:p>
          <a:p>
            <a:pPr marL="742950" lvl="1" indent="-285750">
              <a:buFont typeface="Arial" panose="020B0604020202020204" pitchFamily="34" charset="0"/>
              <a:buChar char="•"/>
            </a:pPr>
            <a:r>
              <a:rPr lang="en-US" dirty="0"/>
              <a:t>This suggest there may be advancements in the database industry where </a:t>
            </a:r>
            <a:r>
              <a:rPr lang="en-US" dirty="0" err="1"/>
              <a:t>MySql</a:t>
            </a:r>
            <a:r>
              <a:rPr lang="en-US" dirty="0"/>
              <a:t> is less preferred. </a:t>
            </a:r>
          </a:p>
          <a:p>
            <a:pPr marL="742950" lvl="1" indent="-285750">
              <a:buFont typeface="Arial" panose="020B0604020202020204" pitchFamily="34" charset="0"/>
              <a:buChar char="•"/>
            </a:pPr>
            <a:r>
              <a:rPr lang="en-US" dirty="0"/>
              <a:t>This may not mean that MySQL isn’t useful, just that preferred database trends are shifting</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PostgreSQL and </a:t>
            </a:r>
            <a:r>
              <a:rPr lang="en-US" dirty="0" err="1"/>
              <a:t>MongoSQL</a:t>
            </a:r>
            <a:r>
              <a:rPr lang="en-US" dirty="0"/>
              <a:t>, who are 3</a:t>
            </a:r>
            <a:r>
              <a:rPr lang="en-US" baseline="30000" dirty="0"/>
              <a:t>rd</a:t>
            </a:r>
            <a:r>
              <a:rPr lang="en-US" dirty="0"/>
              <a:t> and 5</a:t>
            </a:r>
            <a:r>
              <a:rPr lang="en-US" baseline="30000" dirty="0"/>
              <a:t>th</a:t>
            </a:r>
            <a:r>
              <a:rPr lang="en-US" dirty="0"/>
              <a:t> most utilized database are the 1</a:t>
            </a:r>
            <a:r>
              <a:rPr lang="en-US" baseline="30000" dirty="0"/>
              <a:t>st</a:t>
            </a:r>
            <a:r>
              <a:rPr lang="en-US" dirty="0"/>
              <a:t> and 2</a:t>
            </a:r>
            <a:r>
              <a:rPr lang="en-US" baseline="30000" dirty="0"/>
              <a:t>nd</a:t>
            </a:r>
            <a:r>
              <a:rPr lang="en-US" dirty="0"/>
              <a:t> most desired database, next year</a:t>
            </a:r>
          </a:p>
          <a:p>
            <a:pPr marL="742950" lvl="1" indent="-285750">
              <a:buFont typeface="Arial" panose="020B0604020202020204" pitchFamily="34" charset="0"/>
              <a:buChar char="•"/>
            </a:pPr>
            <a:r>
              <a:rPr lang="en-US" dirty="0"/>
              <a:t>Similar to the above, this would changes in the database trend, suggesting that </a:t>
            </a:r>
            <a:r>
              <a:rPr lang="en-US" dirty="0" err="1"/>
              <a:t>Postgre</a:t>
            </a:r>
            <a:r>
              <a:rPr lang="en-US" dirty="0"/>
              <a:t> and Mongo will be most suitable for future trends</a:t>
            </a:r>
          </a:p>
          <a:p>
            <a:pPr marL="742950" lvl="1" indent="-285750">
              <a:buFont typeface="Arial" panose="020B0604020202020204" pitchFamily="34" charset="0"/>
              <a:buChar char="•"/>
            </a:pPr>
            <a:r>
              <a:rPr lang="en-US" dirty="0"/>
              <a:t>It also suggest that PostgreSQL and </a:t>
            </a:r>
            <a:r>
              <a:rPr lang="en-US" dirty="0" err="1"/>
              <a:t>MongoSQL</a:t>
            </a:r>
            <a:r>
              <a:rPr lang="en-US" dirty="0"/>
              <a:t> have made modifications to their program that make it most preferred (UX design, ease of use, powerful querying apps, </a:t>
            </a:r>
            <a:r>
              <a:rPr lang="en-US" dirty="0" err="1"/>
              <a:t>etc</a:t>
            </a:r>
            <a:r>
              <a:rPr lang="en-US" dirty="0"/>
              <a:t>)</a:t>
            </a:r>
          </a:p>
          <a:p>
            <a:pPr lvl="1"/>
            <a:endParaRPr lang="en-US" dirty="0"/>
          </a:p>
          <a:p>
            <a:pPr marL="285750" indent="-285750">
              <a:buFont typeface="Arial" panose="020B0604020202020204" pitchFamily="34" charset="0"/>
              <a:buChar char="•"/>
            </a:pPr>
            <a:r>
              <a:rPr lang="en-US" dirty="0"/>
              <a:t>Oracle, which was the 7</a:t>
            </a:r>
            <a:r>
              <a:rPr lang="en-US" baseline="30000" dirty="0"/>
              <a:t>th</a:t>
            </a:r>
            <a:r>
              <a:rPr lang="en-US" dirty="0"/>
              <a:t> most utilized database does not make top 10 desired databases next year</a:t>
            </a:r>
          </a:p>
          <a:p>
            <a:pPr marL="742950" lvl="1" indent="-285750">
              <a:buFont typeface="Arial" panose="020B0604020202020204" pitchFamily="34" charset="0"/>
              <a:buChar char="•"/>
            </a:pPr>
            <a:r>
              <a:rPr lang="en-US" dirty="0"/>
              <a:t>Similar to the above, this suggest that current trends are shifting away from using Oracle</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2241535"/>
            <a:ext cx="7068725" cy="2569239"/>
          </a:xfrm>
        </p:spPr>
        <p:txBody>
          <a:bodyPr>
            <a:normAutofit/>
          </a:bodyPr>
          <a:lstStyle/>
          <a:p>
            <a:pPr marL="0" indent="0">
              <a:buNone/>
            </a:pPr>
            <a:r>
              <a:rPr lang="en-US" sz="2200" dirty="0" err="1"/>
              <a:t>Github</a:t>
            </a:r>
            <a:r>
              <a:rPr lang="en-US" sz="2200" dirty="0"/>
              <a:t> Link</a:t>
            </a:r>
          </a:p>
          <a:p>
            <a:pPr marL="0" indent="0">
              <a:buNone/>
            </a:pPr>
            <a:r>
              <a:rPr lang="en-US" sz="2200" dirty="0">
                <a:hlinkClick r:id="rId2"/>
              </a:rPr>
              <a:t>https://github.com/Junior416/DataAnalystCapstoneP1/blob/6b3e5db715ecd09cfd5bb66a6baf9738db649f96/Part%201A%20-%20Building%20A%20Dashboard%20With%20IBM%20Cognos%20Analytics.pdf</a:t>
            </a:r>
            <a:endParaRPr lang="en-US" sz="2200" dirty="0"/>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69848" y="205232"/>
            <a:ext cx="10058400" cy="1609344"/>
          </a:xfrm>
        </p:spPr>
        <p:txBody>
          <a:bodyPr anchor="ctr">
            <a:normAutofit/>
          </a:bodyPr>
          <a:lstStyle/>
          <a:p>
            <a:r>
              <a:rPr lang="en-US" dirty="0"/>
              <a:t>DASHBOARD TAB 1</a:t>
            </a:r>
          </a:p>
        </p:txBody>
      </p:sp>
      <p:pic>
        <p:nvPicPr>
          <p:cNvPr id="4" name="Picture 3">
            <a:extLst>
              <a:ext uri="{FF2B5EF4-FFF2-40B4-BE49-F238E27FC236}">
                <a16:creationId xmlns:a16="http://schemas.microsoft.com/office/drawing/2014/main" id="{6E774646-2830-4AD2-B165-47BC9689B183}"/>
              </a:ext>
            </a:extLst>
          </p:cNvPr>
          <p:cNvPicPr>
            <a:picLocks noChangeAspect="1"/>
          </p:cNvPicPr>
          <p:nvPr/>
        </p:nvPicPr>
        <p:blipFill>
          <a:blip r:embed="rId2"/>
          <a:stretch>
            <a:fillRect/>
          </a:stretch>
        </p:blipFill>
        <p:spPr>
          <a:xfrm>
            <a:off x="1151491" y="1250185"/>
            <a:ext cx="9976757" cy="498015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3" name="Picture 2">
            <a:extLst>
              <a:ext uri="{FF2B5EF4-FFF2-40B4-BE49-F238E27FC236}">
                <a16:creationId xmlns:a16="http://schemas.microsoft.com/office/drawing/2014/main" id="{A81B777C-DBE8-41EA-A88A-188A1BBDF087}"/>
              </a:ext>
            </a:extLst>
          </p:cNvPr>
          <p:cNvPicPr>
            <a:picLocks noChangeAspect="1"/>
          </p:cNvPicPr>
          <p:nvPr/>
        </p:nvPicPr>
        <p:blipFill>
          <a:blip r:embed="rId2"/>
          <a:stretch>
            <a:fillRect/>
          </a:stretch>
        </p:blipFill>
        <p:spPr>
          <a:xfrm>
            <a:off x="1063752" y="1548139"/>
            <a:ext cx="9584545" cy="471052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65781" y="1390418"/>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196443" y="1077686"/>
            <a:ext cx="6922661" cy="5094514"/>
          </a:xfrm>
        </p:spPr>
        <p:txBody>
          <a:bodyPr/>
          <a:lstStyle/>
          <a:p>
            <a:pPr marL="0" indent="0">
              <a:buNone/>
            </a:pPr>
            <a:r>
              <a:rPr lang="en-US" dirty="0"/>
              <a:t>There are certain technology trends that do not change much while others see significant shifts. As such, changes in data analysis technology needs a watchful eye, in order for users to stay up-to-date</a:t>
            </a:r>
          </a:p>
          <a:p>
            <a:r>
              <a:rPr lang="en-US" dirty="0"/>
              <a:t>With </a:t>
            </a:r>
            <a:r>
              <a:rPr lang="en-US" dirty="0" err="1"/>
              <a:t>Javascript</a:t>
            </a:r>
            <a:r>
              <a:rPr lang="en-US" dirty="0"/>
              <a:t> and HTML/CSS being the top languages, thus can be assumed as the foundations of computing language. </a:t>
            </a:r>
          </a:p>
          <a:p>
            <a:r>
              <a:rPr lang="en-US" dirty="0"/>
              <a:t>However, in areas such as Databases, they is significant shifts between currently used and desired for next year. Therefore the concept of “staying ahead of technology” isn’t universal amongst all segments</a:t>
            </a:r>
          </a:p>
          <a:p>
            <a:pPr marL="0" indent="0">
              <a:buNone/>
            </a:pPr>
            <a:r>
              <a:rPr lang="en-US" dirty="0"/>
              <a:t>As global initiative increase for equality in the work place, only 6% of the respondents are women</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9" name="Rectangle 8">
            <a:extLst>
              <a:ext uri="{FF2B5EF4-FFF2-40B4-BE49-F238E27FC236}">
                <a16:creationId xmlns:a16="http://schemas.microsoft.com/office/drawing/2014/main" id="{10CC9198-7287-479A-924B-0430573959D3}"/>
              </a:ext>
            </a:extLst>
          </p:cNvPr>
          <p:cNvSpPr/>
          <p:nvPr/>
        </p:nvSpPr>
        <p:spPr>
          <a:xfrm>
            <a:off x="808264" y="1632857"/>
            <a:ext cx="11144250" cy="2862322"/>
          </a:xfrm>
          <a:prstGeom prst="rect">
            <a:avLst/>
          </a:prstGeom>
        </p:spPr>
        <p:txBody>
          <a:bodyPr wrap="square">
            <a:spAutoFit/>
          </a:bodyPr>
          <a:lstStyle/>
          <a:p>
            <a:pPr marL="285750" indent="-285750">
              <a:buFont typeface="Arial" panose="020B0604020202020204" pitchFamily="34" charset="0"/>
              <a:buChar char="•"/>
            </a:pPr>
            <a:r>
              <a:rPr lang="en-US" dirty="0"/>
              <a:t>Technology shifts in trends are not universal</a:t>
            </a:r>
          </a:p>
          <a:p>
            <a:pPr marL="742950" lvl="1" indent="-285750">
              <a:buFont typeface="Arial" panose="020B0604020202020204" pitchFamily="34" charset="0"/>
              <a:buChar char="•"/>
            </a:pPr>
            <a:r>
              <a:rPr lang="en-US" dirty="0"/>
              <a:t>From a hiring standpoint to a individual use standpoint, it would be in anyone’s best interest to stay on top of changing trends. Someone may be content with their HTML knowledge but not realize their MYSQL knowledge is becoming less desirable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users are significantly men who are relatively young, </a:t>
            </a:r>
            <a:r>
              <a:rPr lang="en-US" dirty="0" err="1"/>
              <a:t>ie</a:t>
            </a:r>
            <a:r>
              <a:rPr lang="en-US" dirty="0"/>
              <a:t> just completing post secondary</a:t>
            </a:r>
          </a:p>
          <a:p>
            <a:pPr marL="742950" lvl="1" indent="-285750">
              <a:buFont typeface="Arial" panose="020B0604020202020204" pitchFamily="34" charset="0"/>
              <a:buChar char="•"/>
            </a:pPr>
            <a:r>
              <a:rPr lang="en-US" dirty="0"/>
              <a:t>This would suggest that Data analysis is a </a:t>
            </a:r>
            <a:r>
              <a:rPr lang="en-US" i="1" dirty="0"/>
              <a:t>young person’s game</a:t>
            </a:r>
            <a:r>
              <a:rPr lang="en-US" dirty="0"/>
              <a:t>. Older individuals wanting to get into Data Analysis now may face strong competition</a:t>
            </a:r>
          </a:p>
          <a:p>
            <a:pPr marL="742950" lvl="1" indent="-285750">
              <a:buFont typeface="Arial" panose="020B0604020202020204" pitchFamily="34" charset="0"/>
              <a:buChar char="•"/>
            </a:pPr>
            <a:r>
              <a:rPr lang="en-US" dirty="0"/>
              <a:t>However, in a push for more diversification, women interested in this industry may find success, even in an older age. The hiring trends amongst women should be review</a:t>
            </a:r>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5967" y="2113896"/>
            <a:ext cx="3054361" cy="3054361"/>
          </a:xfrm>
          <a:prstGeom prst="rect">
            <a:avLst/>
          </a:prstGeom>
        </p:spPr>
      </p:pic>
      <p:sp>
        <p:nvSpPr>
          <p:cNvPr id="11" name="TextBox 10">
            <a:extLst>
              <a:ext uri="{FF2B5EF4-FFF2-40B4-BE49-F238E27FC236}">
                <a16:creationId xmlns:a16="http://schemas.microsoft.com/office/drawing/2014/main" id="{2C688109-AC9B-4859-823F-24CBDEE60F07}"/>
              </a:ext>
            </a:extLst>
          </p:cNvPr>
          <p:cNvSpPr txBox="1"/>
          <p:nvPr/>
        </p:nvSpPr>
        <p:spPr>
          <a:xfrm>
            <a:off x="4082143" y="1469571"/>
            <a:ext cx="756012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Prevalence of Core Technologies:</a:t>
            </a:r>
          </a:p>
          <a:p>
            <a:pPr marL="742950" lvl="1" indent="-285750">
              <a:buFont typeface="Arial" panose="020B0604020202020204" pitchFamily="34" charset="0"/>
              <a:buChar char="•"/>
            </a:pPr>
            <a:r>
              <a:rPr lang="en-US" b="1" dirty="0"/>
              <a:t>JavaScript, HTML/CSS, MySQL, dominate</a:t>
            </a:r>
            <a:r>
              <a:rPr lang="en-US" dirty="0"/>
              <a:t> current technology usage, indicating a continued reliance on these foundational tools.</a:t>
            </a:r>
          </a:p>
          <a:p>
            <a:pPr marL="285750" indent="-285750">
              <a:buFont typeface="Arial" panose="020B0604020202020204" pitchFamily="34" charset="0"/>
              <a:buChar char="•"/>
            </a:pPr>
            <a:r>
              <a:rPr lang="en-US" dirty="0"/>
              <a:t>Emerging Trends:</a:t>
            </a:r>
          </a:p>
          <a:p>
            <a:pPr marL="742950" lvl="1" indent="-285750">
              <a:buFont typeface="Arial" panose="020B0604020202020204" pitchFamily="34" charset="0"/>
              <a:buChar char="•"/>
            </a:pPr>
            <a:r>
              <a:rPr lang="en-US" b="1" dirty="0"/>
              <a:t>PostgreSQL, MongoDB are gaining traction</a:t>
            </a:r>
            <a:r>
              <a:rPr lang="en-US" dirty="0"/>
              <a:t>, suggesting a shift toward different solutions and needs in the near future.</a:t>
            </a:r>
          </a:p>
          <a:p>
            <a:pPr marL="285750" indent="-285750">
              <a:buFont typeface="Arial" panose="020B0604020202020204" pitchFamily="34" charset="0"/>
              <a:buChar char="•"/>
            </a:pPr>
            <a:r>
              <a:rPr lang="en-US" dirty="0"/>
              <a:t>Actionable Insights:</a:t>
            </a:r>
          </a:p>
          <a:p>
            <a:pPr marL="742950" lvl="1" indent="-285750">
              <a:buFont typeface="Arial" panose="020B0604020202020204" pitchFamily="34" charset="0"/>
              <a:buChar char="•"/>
            </a:pPr>
            <a:r>
              <a:rPr lang="en-US" b="1" dirty="0"/>
              <a:t>Organizations should align their development </a:t>
            </a:r>
            <a:r>
              <a:rPr lang="en-US" dirty="0"/>
              <a:t>and infrastructure strategies with the top languages, databases, and platforms to </a:t>
            </a:r>
            <a:r>
              <a:rPr lang="en-US" b="1" dirty="0"/>
              <a:t>stay competitive </a:t>
            </a:r>
            <a:r>
              <a:rPr lang="en-US" dirty="0"/>
              <a:t>and meet industry demand.</a:t>
            </a:r>
          </a:p>
          <a:p>
            <a:pPr marL="285750" indent="-285750">
              <a:buFont typeface="Arial" panose="020B0604020202020204" pitchFamily="34" charset="0"/>
              <a:buChar char="•"/>
            </a:pPr>
            <a:r>
              <a:rPr lang="en-US" dirty="0"/>
              <a:t>Hiring Trends</a:t>
            </a:r>
          </a:p>
          <a:p>
            <a:pPr marL="742950" lvl="1" indent="-285750">
              <a:buFont typeface="Arial" panose="020B0604020202020204" pitchFamily="34" charset="0"/>
              <a:buChar char="•"/>
            </a:pPr>
            <a:r>
              <a:rPr lang="en-US" dirty="0"/>
              <a:t>The industry is highly occupied by young men. </a:t>
            </a:r>
            <a:r>
              <a:rPr lang="en-US" b="1" dirty="0"/>
              <a:t>Organizations should attempt to diversify the employment trends </a:t>
            </a:r>
            <a:r>
              <a:rPr lang="en-US" dirty="0"/>
              <a:t>which could lead to a rich inclusion of various experiences and insights</a:t>
            </a:r>
            <a:endParaRPr lang="en-CA" dirty="0"/>
          </a:p>
        </p:txBody>
      </p:sp>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52102" y="617017"/>
            <a:ext cx="1197484" cy="1197484"/>
          </a:xfrm>
          <a:prstGeom prst="rect">
            <a:avLst/>
          </a:prstGeom>
        </p:spPr>
      </p:pic>
      <p:pic>
        <p:nvPicPr>
          <p:cNvPr id="6" name="Picture 5">
            <a:extLst>
              <a:ext uri="{FF2B5EF4-FFF2-40B4-BE49-F238E27FC236}">
                <a16:creationId xmlns:a16="http://schemas.microsoft.com/office/drawing/2014/main" id="{5E656880-B151-49D1-A0B4-96DB4D865B80}"/>
              </a:ext>
            </a:extLst>
          </p:cNvPr>
          <p:cNvPicPr>
            <a:picLocks noChangeAspect="1"/>
          </p:cNvPicPr>
          <p:nvPr/>
        </p:nvPicPr>
        <p:blipFill>
          <a:blip r:embed="rId4"/>
          <a:stretch>
            <a:fillRect/>
          </a:stretch>
        </p:blipFill>
        <p:spPr>
          <a:xfrm>
            <a:off x="1550829" y="1662417"/>
            <a:ext cx="8940278" cy="4578566"/>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52102" y="617017"/>
            <a:ext cx="1197484" cy="1197484"/>
          </a:xfrm>
          <a:prstGeom prst="rect">
            <a:avLst/>
          </a:prstGeom>
        </p:spPr>
      </p:pic>
      <p:sp>
        <p:nvSpPr>
          <p:cNvPr id="3" name="TextBox 2">
            <a:extLst>
              <a:ext uri="{FF2B5EF4-FFF2-40B4-BE49-F238E27FC236}">
                <a16:creationId xmlns:a16="http://schemas.microsoft.com/office/drawing/2014/main" id="{7800F347-1D5A-4C68-B9FE-0368CE46EB13}"/>
              </a:ext>
            </a:extLst>
          </p:cNvPr>
          <p:cNvSpPr txBox="1"/>
          <p:nvPr/>
        </p:nvSpPr>
        <p:spPr>
          <a:xfrm>
            <a:off x="1216479" y="1996476"/>
            <a:ext cx="10180864" cy="2308324"/>
          </a:xfrm>
          <a:prstGeom prst="rect">
            <a:avLst/>
          </a:prstGeom>
          <a:noFill/>
        </p:spPr>
        <p:txBody>
          <a:bodyPr wrap="square" rtlCol="0">
            <a:spAutoFit/>
          </a:bodyPr>
          <a:lstStyle/>
          <a:p>
            <a:r>
              <a:rPr lang="en-US" dirty="0"/>
              <a:t>Link to Survey Data: Technology Trends - </a:t>
            </a:r>
            <a:r>
              <a:rPr lang="en-US" dirty="0">
                <a:hlinkClick r:id="rId4"/>
              </a:rPr>
              <a:t>https://cf-courses-data.s3.us.cloud-object-storage.appdomain.cloud/IBM-DA0321EN-SkillsNetwork/LargeData/m5_survey_data_technologies_normalised.csv</a:t>
            </a:r>
            <a:endParaRPr lang="en-US" dirty="0"/>
          </a:p>
          <a:p>
            <a:endParaRPr lang="en-US" dirty="0"/>
          </a:p>
          <a:p>
            <a:r>
              <a:rPr lang="en-US" dirty="0"/>
              <a:t>Link to Survey Data: Demographic Trends - </a:t>
            </a:r>
            <a:r>
              <a:rPr lang="en-US" dirty="0">
                <a:hlinkClick r:id="rId5"/>
              </a:rPr>
              <a:t>https://cf-courses-data.s3.us.cloud-object-storage.appdomain.cloud/IBM-DA0321EN-SkillsNetwork/LargeData/m5_survey_data_demographics.csv</a:t>
            </a:r>
            <a:endParaRPr lang="en-US" dirty="0"/>
          </a:p>
          <a:p>
            <a:endParaRPr lang="en-CA" dirty="0"/>
          </a:p>
        </p:txBody>
      </p:sp>
    </p:spTree>
    <p:extLst>
      <p:ext uri="{BB962C8B-B14F-4D97-AF65-F5344CB8AC3E}">
        <p14:creationId xmlns:p14="http://schemas.microsoft.com/office/powerpoint/2010/main" val="186345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851362" y="1471720"/>
            <a:ext cx="10489276" cy="594147"/>
          </a:xfrm>
        </p:spPr>
        <p:txBody>
          <a:bodyPr>
            <a:normAutofit/>
          </a:bodyPr>
          <a:lstStyle/>
          <a:p>
            <a:pPr marL="0" indent="0">
              <a:buNone/>
            </a:pPr>
            <a:r>
              <a:rPr lang="en-US" sz="1600" i="1" dirty="0">
                <a:solidFill>
                  <a:schemeClr val="bg1">
                    <a:lumMod val="65000"/>
                  </a:schemeClr>
                </a:solidFill>
              </a:rPr>
              <a:t>In Module 1 you have collected the job posting data using Job API in a file named “</a:t>
            </a:r>
            <a:r>
              <a:rPr lang="en-IN" sz="1600" i="1" dirty="0">
                <a:solidFill>
                  <a:schemeClr val="bg1">
                    <a:lumMod val="65000"/>
                  </a:schemeClr>
                </a:solidFill>
              </a:rPr>
              <a:t>job-postings.xlsx</a:t>
            </a:r>
            <a:r>
              <a:rPr lang="en-US" sz="1600" i="1" dirty="0">
                <a:solidFill>
                  <a:schemeClr val="bg1">
                    <a:lumMod val="65000"/>
                  </a:schemeClr>
                </a:solidFill>
              </a:rPr>
              <a:t>”. Present that data using a bar chart here. Order the bar chart in the descending order of the number of job postings.</a:t>
            </a:r>
          </a:p>
        </p:txBody>
      </p:sp>
      <p:pic>
        <p:nvPicPr>
          <p:cNvPr id="7" name="Picture 6">
            <a:extLst>
              <a:ext uri="{FF2B5EF4-FFF2-40B4-BE49-F238E27FC236}">
                <a16:creationId xmlns:a16="http://schemas.microsoft.com/office/drawing/2014/main" id="{A895E901-E826-4BE6-B1CE-DC70DB8103F6}"/>
              </a:ext>
            </a:extLst>
          </p:cNvPr>
          <p:cNvPicPr>
            <a:picLocks noChangeAspect="1"/>
          </p:cNvPicPr>
          <p:nvPr/>
        </p:nvPicPr>
        <p:blipFill>
          <a:blip r:embed="rId2"/>
          <a:stretch>
            <a:fillRect/>
          </a:stretch>
        </p:blipFill>
        <p:spPr>
          <a:xfrm>
            <a:off x="851362" y="2065867"/>
            <a:ext cx="6370705" cy="3611346"/>
          </a:xfrm>
          <a:prstGeom prst="rect">
            <a:avLst/>
          </a:prstGeom>
        </p:spPr>
      </p:pic>
      <p:sp>
        <p:nvSpPr>
          <p:cNvPr id="8" name="TextBox 7">
            <a:extLst>
              <a:ext uri="{FF2B5EF4-FFF2-40B4-BE49-F238E27FC236}">
                <a16:creationId xmlns:a16="http://schemas.microsoft.com/office/drawing/2014/main" id="{E45BCE75-2CB4-40EA-9A61-5C6D5D925C96}"/>
              </a:ext>
            </a:extLst>
          </p:cNvPr>
          <p:cNvSpPr txBox="1"/>
          <p:nvPr/>
        </p:nvSpPr>
        <p:spPr>
          <a:xfrm>
            <a:off x="7289801" y="3105834"/>
            <a:ext cx="3462866" cy="646331"/>
          </a:xfrm>
          <a:prstGeom prst="rect">
            <a:avLst/>
          </a:prstGeom>
          <a:noFill/>
        </p:spPr>
        <p:txBody>
          <a:bodyPr wrap="square" rtlCol="0">
            <a:spAutoFit/>
          </a:bodyPr>
          <a:lstStyle/>
          <a:p>
            <a:r>
              <a:rPr lang="en-US" dirty="0"/>
              <a:t>Here are the number of Jobs per City as specified in the lab</a:t>
            </a:r>
            <a:endParaRPr lang="en-CA" dirty="0"/>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808003" y="1440180"/>
            <a:ext cx="4754880" cy="3977640"/>
          </a:xfrm>
        </p:spPr>
        <p:txBody>
          <a:bodyPr>
            <a:normAutofit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833314" y="1370118"/>
            <a:ext cx="10525371" cy="619549"/>
          </a:xfrm>
        </p:spPr>
        <p:txBody>
          <a:bodyPr>
            <a:normAutofit/>
          </a:bodyPr>
          <a:lstStyle/>
          <a:p>
            <a:pPr marL="0" indent="0">
              <a:buNone/>
            </a:pPr>
            <a:r>
              <a:rPr lang="en-US" sz="1600" i="1" dirty="0">
                <a:solidFill>
                  <a:schemeClr val="bg1">
                    <a:lumMod val="65000"/>
                  </a:schemeClr>
                </a:solidFill>
              </a:rPr>
              <a:t>In Module 1 you have collected the job postings data using web scraping in a file named “</a:t>
            </a:r>
            <a:r>
              <a:rPr lang="en-IN" sz="1600" i="1" dirty="0">
                <a:solidFill>
                  <a:schemeClr val="bg1">
                    <a:lumMod val="65000"/>
                  </a:schemeClr>
                </a:solidFill>
              </a:rPr>
              <a:t>popular-</a:t>
            </a:r>
            <a:r>
              <a:rPr lang="en-IN" sz="1600" i="1" dirty="0" err="1">
                <a:solidFill>
                  <a:schemeClr val="bg1">
                    <a:lumMod val="65000"/>
                  </a:schemeClr>
                </a:solidFill>
              </a:rPr>
              <a:t>languages.csv</a:t>
            </a:r>
            <a:r>
              <a:rPr lang="en-US" sz="1600" i="1" dirty="0">
                <a:solidFill>
                  <a:schemeClr val="bg1">
                    <a:lumMod val="65000"/>
                  </a:schemeClr>
                </a:solidFill>
              </a:rPr>
              <a:t>”. Present that data using a bar chart here. Order the bar chart in the descending order of salary.</a:t>
            </a:r>
          </a:p>
        </p:txBody>
      </p:sp>
      <p:pic>
        <p:nvPicPr>
          <p:cNvPr id="5" name="Picture 4">
            <a:extLst>
              <a:ext uri="{FF2B5EF4-FFF2-40B4-BE49-F238E27FC236}">
                <a16:creationId xmlns:a16="http://schemas.microsoft.com/office/drawing/2014/main" id="{96235A69-5C56-4A23-9B8D-A7C0ABAA4900}"/>
              </a:ext>
            </a:extLst>
          </p:cNvPr>
          <p:cNvPicPr>
            <a:picLocks noChangeAspect="1"/>
          </p:cNvPicPr>
          <p:nvPr/>
        </p:nvPicPr>
        <p:blipFill>
          <a:blip r:embed="rId2"/>
          <a:stretch>
            <a:fillRect/>
          </a:stretch>
        </p:blipFill>
        <p:spPr>
          <a:xfrm>
            <a:off x="538248" y="1989667"/>
            <a:ext cx="6971685" cy="3917160"/>
          </a:xfrm>
          <a:prstGeom prst="rect">
            <a:avLst/>
          </a:prstGeom>
        </p:spPr>
      </p:pic>
      <p:sp>
        <p:nvSpPr>
          <p:cNvPr id="6" name="TextBox 5">
            <a:extLst>
              <a:ext uri="{FF2B5EF4-FFF2-40B4-BE49-F238E27FC236}">
                <a16:creationId xmlns:a16="http://schemas.microsoft.com/office/drawing/2014/main" id="{2F767D60-DA84-488F-96E4-B05F3CA65F13}"/>
              </a:ext>
            </a:extLst>
          </p:cNvPr>
          <p:cNvSpPr txBox="1"/>
          <p:nvPr/>
        </p:nvSpPr>
        <p:spPr>
          <a:xfrm>
            <a:off x="7620001" y="3105834"/>
            <a:ext cx="3462866" cy="646331"/>
          </a:xfrm>
          <a:prstGeom prst="rect">
            <a:avLst/>
          </a:prstGeom>
          <a:noFill/>
        </p:spPr>
        <p:txBody>
          <a:bodyPr wrap="square" rtlCol="0">
            <a:spAutoFit/>
          </a:bodyPr>
          <a:lstStyle/>
          <a:p>
            <a:r>
              <a:rPr lang="en-US" dirty="0"/>
              <a:t>Here are the average salary per programming language</a:t>
            </a:r>
            <a:endParaRPr lang="en-CA" dirty="0"/>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360658"/>
            <a:ext cx="7068725" cy="4930414"/>
          </a:xfrm>
        </p:spPr>
        <p:txBody>
          <a:bodyPr>
            <a:normAutofit/>
          </a:bodyPr>
          <a:lstStyle/>
          <a:p>
            <a:r>
              <a:rPr lang="en-US" sz="2200" dirty="0"/>
              <a:t>This report presents key insights derived from surveys of technologies used and desired/preferred next year. The results are generate using IBM Cognos Analytics, with most trends being determined visually</a:t>
            </a:r>
          </a:p>
          <a:p>
            <a:r>
              <a:rPr lang="en-US" sz="2200" dirty="0"/>
              <a:t>Some Key findings include</a:t>
            </a:r>
          </a:p>
          <a:p>
            <a:pPr lvl="1"/>
            <a:r>
              <a:rPr lang="en-US" sz="2000" dirty="0" err="1"/>
              <a:t>Javascript</a:t>
            </a:r>
            <a:r>
              <a:rPr lang="en-US" sz="2000" dirty="0"/>
              <a:t> and HTML/CSS are still one of the leading used languages, currently and for next year</a:t>
            </a:r>
          </a:p>
          <a:p>
            <a:pPr lvl="1"/>
            <a:r>
              <a:rPr lang="en-US" sz="2000" dirty="0"/>
              <a:t>Most of the top 10 databases currently use remain top 10 desired for next year, although there are shifts amongst ranking</a:t>
            </a:r>
          </a:p>
          <a:p>
            <a:pPr lvl="1"/>
            <a:r>
              <a:rPr lang="en-US" sz="2000" dirty="0"/>
              <a:t>Based on the respondents, the industry appears to be dominated by men, within 20-40 years old, with the majority only having a bachelor degree</a:t>
            </a:r>
          </a:p>
          <a:p>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94347" y="2262036"/>
            <a:ext cx="3054361" cy="3054361"/>
          </a:xfrm>
          <a:prstGeom prst="rect">
            <a:avLst/>
          </a:prstGeom>
        </p:spPr>
      </p:pic>
      <p:sp>
        <p:nvSpPr>
          <p:cNvPr id="6" name="Content Placeholder 2">
            <a:extLst>
              <a:ext uri="{FF2B5EF4-FFF2-40B4-BE49-F238E27FC236}">
                <a16:creationId xmlns:a16="http://schemas.microsoft.com/office/drawing/2014/main" id="{7457FC7B-B157-4C7B-A5A3-9AEDCECD6002}"/>
              </a:ext>
            </a:extLst>
          </p:cNvPr>
          <p:cNvSpPr>
            <a:spLocks noGrp="1"/>
          </p:cNvSpPr>
          <p:nvPr>
            <p:ph sz="half" idx="1"/>
          </p:nvPr>
        </p:nvSpPr>
        <p:spPr>
          <a:xfrm>
            <a:off x="4285075" y="1360658"/>
            <a:ext cx="7068725" cy="4930414"/>
          </a:xfrm>
        </p:spPr>
        <p:txBody>
          <a:bodyPr>
            <a:normAutofit lnSpcReduction="10000"/>
          </a:bodyPr>
          <a:lstStyle/>
          <a:p>
            <a:r>
              <a:rPr lang="en-US" sz="2400" dirty="0"/>
              <a:t>This presentation </a:t>
            </a:r>
            <a:r>
              <a:rPr lang="en-US" sz="2400" b="1" dirty="0"/>
              <a:t>summarizes surveys for analyzing current and future tech trends</a:t>
            </a:r>
            <a:r>
              <a:rPr lang="en-US" sz="2400" dirty="0"/>
              <a:t>, focusing on languages, databases, platforms, and demographics.</a:t>
            </a:r>
          </a:p>
          <a:p>
            <a:r>
              <a:rPr lang="en-US" sz="2400" dirty="0"/>
              <a:t>The purpose is to provide </a:t>
            </a:r>
            <a:r>
              <a:rPr lang="en-US" sz="2400" b="1" dirty="0"/>
              <a:t>insights into today's most used technologies and emerging trends</a:t>
            </a:r>
            <a:r>
              <a:rPr lang="en-US" sz="2400" dirty="0"/>
              <a:t>, guiding business and workforce strategies.</a:t>
            </a:r>
          </a:p>
          <a:p>
            <a:r>
              <a:rPr lang="en-US" sz="2400" b="1" dirty="0"/>
              <a:t>Key Stakeholders </a:t>
            </a:r>
            <a:r>
              <a:rPr lang="en-US" sz="2400" dirty="0"/>
              <a:t>of this report are</a:t>
            </a:r>
          </a:p>
          <a:p>
            <a:pPr lvl="1"/>
            <a:r>
              <a:rPr lang="en-US" sz="2200" u="sng" dirty="0"/>
              <a:t>Hiring professionals </a:t>
            </a:r>
            <a:r>
              <a:rPr lang="en-US" sz="2200" dirty="0"/>
              <a:t>seeking to ensure candidates have the most desired skills</a:t>
            </a:r>
          </a:p>
          <a:p>
            <a:pPr lvl="1"/>
            <a:r>
              <a:rPr lang="en-US" sz="2200" u="sng" dirty="0"/>
              <a:t>Individuals</a:t>
            </a:r>
            <a:r>
              <a:rPr lang="en-US" sz="2200" dirty="0"/>
              <a:t> wanted to ensure that their skills and knowledge is up to date</a:t>
            </a:r>
          </a:p>
          <a:p>
            <a:pPr lvl="1"/>
            <a:r>
              <a:rPr lang="en-US" sz="2200" u="sng" dirty="0"/>
              <a:t>Technology providers </a:t>
            </a:r>
            <a:r>
              <a:rPr lang="en-US" sz="2200" dirty="0"/>
              <a:t>who need to know where their products stand in comparison to competitors</a:t>
            </a:r>
          </a:p>
          <a:p>
            <a:pPr lvl="1"/>
            <a:endParaRPr lang="en-US" sz="2200" dirty="0"/>
          </a:p>
          <a:p>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7068725" cy="4351338"/>
          </a:xfrm>
        </p:spPr>
        <p:txBody>
          <a:bodyPr>
            <a:normAutofit/>
          </a:bodyPr>
          <a:lstStyle/>
          <a:p>
            <a:r>
              <a:rPr lang="en-US" sz="2200" dirty="0"/>
              <a:t>The data is a collection of surveys distributed to technology-using respondents</a:t>
            </a:r>
          </a:p>
          <a:p>
            <a:r>
              <a:rPr lang="en-US" sz="2200" dirty="0"/>
              <a:t>Questions ranged from most currently used programs and computing languages to age, gender and other demographics</a:t>
            </a:r>
          </a:p>
          <a:p>
            <a:r>
              <a:rPr lang="en-US" sz="2200" dirty="0"/>
              <a:t>The results are compiled into an Microsoft Excel .CSV file</a:t>
            </a:r>
          </a:p>
          <a:p>
            <a:r>
              <a:rPr lang="en-US" sz="2200" dirty="0"/>
              <a:t>The files were uploaded to IBM Cognos Analytics to generate visuals and to assist in discovering trends, within the compiled responses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pic>
        <p:nvPicPr>
          <p:cNvPr id="4" name="Picture 3">
            <a:extLst>
              <a:ext uri="{FF2B5EF4-FFF2-40B4-BE49-F238E27FC236}">
                <a16:creationId xmlns:a16="http://schemas.microsoft.com/office/drawing/2014/main" id="{C7D9F4E7-DA4B-4608-8305-3AC7566FD59C}"/>
              </a:ext>
            </a:extLst>
          </p:cNvPr>
          <p:cNvPicPr>
            <a:picLocks noChangeAspect="1"/>
          </p:cNvPicPr>
          <p:nvPr/>
        </p:nvPicPr>
        <p:blipFill>
          <a:blip r:embed="rId2"/>
          <a:stretch>
            <a:fillRect/>
          </a:stretch>
        </p:blipFill>
        <p:spPr>
          <a:xfrm>
            <a:off x="462619" y="1714258"/>
            <a:ext cx="3618315" cy="342947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FA982E29-0660-4419-8603-5C48B28B71CA}"/>
              </a:ext>
            </a:extLst>
          </p:cNvPr>
          <p:cNvPicPr>
            <a:picLocks noChangeAspect="1"/>
          </p:cNvPicPr>
          <p:nvPr/>
        </p:nvPicPr>
        <p:blipFill>
          <a:blip r:embed="rId3"/>
          <a:stretch>
            <a:fillRect/>
          </a:stretch>
        </p:blipFill>
        <p:spPr>
          <a:xfrm>
            <a:off x="4267201" y="1714258"/>
            <a:ext cx="3471333" cy="329800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FC8F930A-885B-420C-AE64-A024B40DDA9A}"/>
              </a:ext>
            </a:extLst>
          </p:cNvPr>
          <p:cNvPicPr>
            <a:picLocks noChangeAspect="1"/>
          </p:cNvPicPr>
          <p:nvPr/>
        </p:nvPicPr>
        <p:blipFill>
          <a:blip r:embed="rId4"/>
          <a:stretch>
            <a:fillRect/>
          </a:stretch>
        </p:blipFill>
        <p:spPr>
          <a:xfrm>
            <a:off x="7924800" y="1714258"/>
            <a:ext cx="3640668" cy="3298009"/>
          </a:xfrm>
          <a:prstGeom prst="rect">
            <a:avLst/>
          </a:prstGeom>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742184" cy="501939"/>
          </a:xfrm>
        </p:spPr>
        <p:txBody>
          <a:bodyPr>
            <a:normAutofit fontScale="85000" lnSpcReduction="10000"/>
          </a:bodyPr>
          <a:lstStyle/>
          <a:p>
            <a:pPr marL="0" indent="0">
              <a:buNone/>
            </a:pPr>
            <a:r>
              <a:rPr lang="en-US" dirty="0"/>
              <a:t>Current Year (Most Used)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2667000" cy="501939"/>
          </a:xfrm>
        </p:spPr>
        <p:txBody>
          <a:bodyPr>
            <a:normAutofit fontScale="85000" lnSpcReduction="10000"/>
          </a:bodyPr>
          <a:lstStyle/>
          <a:p>
            <a:pPr marL="0" indent="0">
              <a:buNone/>
            </a:pPr>
            <a:r>
              <a:rPr lang="en-US" dirty="0"/>
              <a:t>Next Year (Most Desired)</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programming languages for the next year goes here.&gt;</a:t>
            </a:r>
          </a:p>
        </p:txBody>
      </p:sp>
      <p:pic>
        <p:nvPicPr>
          <p:cNvPr id="9" name="Picture 8">
            <a:extLst>
              <a:ext uri="{FF2B5EF4-FFF2-40B4-BE49-F238E27FC236}">
                <a16:creationId xmlns:a16="http://schemas.microsoft.com/office/drawing/2014/main" id="{ABE9A912-D07F-4B66-AEA3-2182D1505220}"/>
              </a:ext>
            </a:extLst>
          </p:cNvPr>
          <p:cNvPicPr>
            <a:picLocks noChangeAspect="1"/>
          </p:cNvPicPr>
          <p:nvPr/>
        </p:nvPicPr>
        <p:blipFill>
          <a:blip r:embed="rId2"/>
          <a:stretch>
            <a:fillRect/>
          </a:stretch>
        </p:blipFill>
        <p:spPr>
          <a:xfrm>
            <a:off x="297265" y="2273073"/>
            <a:ext cx="5696816" cy="3549658"/>
          </a:xfrm>
          <a:prstGeom prst="rect">
            <a:avLst/>
          </a:prstGeom>
        </p:spPr>
      </p:pic>
      <p:pic>
        <p:nvPicPr>
          <p:cNvPr id="12" name="Picture 11">
            <a:extLst>
              <a:ext uri="{FF2B5EF4-FFF2-40B4-BE49-F238E27FC236}">
                <a16:creationId xmlns:a16="http://schemas.microsoft.com/office/drawing/2014/main" id="{C21E99D8-F7F0-4DF5-9175-ACE88283D5BA}"/>
              </a:ext>
            </a:extLst>
          </p:cNvPr>
          <p:cNvPicPr>
            <a:picLocks noChangeAspect="1"/>
          </p:cNvPicPr>
          <p:nvPr/>
        </p:nvPicPr>
        <p:blipFill>
          <a:blip r:embed="rId3"/>
          <a:stretch>
            <a:fillRect/>
          </a:stretch>
        </p:blipFill>
        <p:spPr>
          <a:xfrm>
            <a:off x="5994081" y="2273073"/>
            <a:ext cx="6008943" cy="3549658"/>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59ACDF-66D7-418B-8D3D-BB2B8913D246}"/>
              </a:ext>
            </a:extLst>
          </p:cNvPr>
          <p:cNvSpPr/>
          <p:nvPr/>
        </p:nvSpPr>
        <p:spPr>
          <a:xfrm>
            <a:off x="1173480" y="1516380"/>
            <a:ext cx="10553700" cy="4524315"/>
          </a:xfrm>
          <a:prstGeom prst="rect">
            <a:avLst/>
          </a:prstGeom>
        </p:spPr>
        <p:txBody>
          <a:bodyPr wrap="square">
            <a:spAutoFit/>
          </a:bodyPr>
          <a:lstStyle/>
          <a:p>
            <a:pPr marL="285750" indent="-285750">
              <a:buFont typeface="Arial" panose="020B0604020202020204" pitchFamily="34" charset="0"/>
              <a:buChar char="•"/>
            </a:pPr>
            <a:r>
              <a:rPr lang="en-US" dirty="0" err="1"/>
              <a:t>Javascript</a:t>
            </a:r>
            <a:r>
              <a:rPr lang="en-US" dirty="0"/>
              <a:t> and HTML/CCS are the most utilized computing language, currently, and are the most desired languages next year</a:t>
            </a:r>
          </a:p>
          <a:p>
            <a:pPr marL="742950" lvl="1" indent="-285750">
              <a:buFont typeface="Arial" panose="020B0604020202020204" pitchFamily="34" charset="0"/>
              <a:buChar char="•"/>
            </a:pPr>
            <a:r>
              <a:rPr lang="en-US" dirty="0" err="1"/>
              <a:t>Javascript</a:t>
            </a:r>
            <a:r>
              <a:rPr lang="en-US" dirty="0"/>
              <a:t> is still the most desire computing language of all</a:t>
            </a:r>
          </a:p>
          <a:p>
            <a:pPr marL="742950" lvl="1" indent="-285750">
              <a:buFont typeface="Arial" panose="020B0604020202020204" pitchFamily="34" charset="0"/>
              <a:buChar char="•"/>
            </a:pPr>
            <a:r>
              <a:rPr lang="en-US" dirty="0"/>
              <a:t>The majority of technology are still </a:t>
            </a:r>
            <a:r>
              <a:rPr lang="en-US" dirty="0" err="1"/>
              <a:t>Javascript</a:t>
            </a:r>
            <a:r>
              <a:rPr lang="en-US" dirty="0"/>
              <a:t> and HTML/CSS based for the foreseeable future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the 5</a:t>
            </a:r>
            <a:r>
              <a:rPr lang="en-US" baseline="30000" dirty="0"/>
              <a:t>th</a:t>
            </a:r>
            <a:r>
              <a:rPr lang="en-US" dirty="0"/>
              <a:t> most utilized language but is anticipated to be the 3</a:t>
            </a:r>
            <a:r>
              <a:rPr lang="en-US" baseline="30000" dirty="0"/>
              <a:t>rd</a:t>
            </a:r>
            <a:r>
              <a:rPr lang="en-US" dirty="0"/>
              <a:t> more desire language next year. </a:t>
            </a:r>
          </a:p>
          <a:p>
            <a:pPr marL="742950" lvl="1" indent="-285750">
              <a:buFont typeface="Arial" panose="020B0604020202020204" pitchFamily="34" charset="0"/>
              <a:buChar char="•"/>
            </a:pPr>
            <a:r>
              <a:rPr lang="en-US" dirty="0"/>
              <a:t>This jump may signify that python is gaining tractions in being more utilized in the future</a:t>
            </a:r>
          </a:p>
          <a:p>
            <a:pPr marL="742950" lvl="1" indent="-285750">
              <a:buFont typeface="Arial" panose="020B0604020202020204" pitchFamily="34" charset="0"/>
              <a:buChar char="•"/>
            </a:pPr>
            <a:r>
              <a:rPr lang="en-US" dirty="0"/>
              <a:t>Those who are using current top languages such as SQL and Bash/Shell may need to pick up python in the future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 and PHP are top 10 currently, but won’t be next year</a:t>
            </a:r>
          </a:p>
          <a:p>
            <a:pPr marL="742950" lvl="1" indent="-285750">
              <a:buFont typeface="Arial" panose="020B0604020202020204" pitchFamily="34" charset="0"/>
              <a:buChar char="•"/>
            </a:pPr>
            <a:r>
              <a:rPr lang="en-US" dirty="0"/>
              <a:t>Less technology will call for C++ and PHP coding in the future</a:t>
            </a:r>
          </a:p>
          <a:p>
            <a:pPr marL="742950" lvl="1" indent="-285750">
              <a:buFont typeface="Arial" panose="020B0604020202020204" pitchFamily="34" charset="0"/>
              <a:buChar char="•"/>
            </a:pPr>
            <a:r>
              <a:rPr lang="en-US" dirty="0"/>
              <a:t>Similar to SQL and Bash/Shell, those still utilizing C++ and PHP should pick up a new language to stay up to date in the future</a:t>
            </a:r>
          </a:p>
        </p:txBody>
      </p:sp>
      <p:sp>
        <p:nvSpPr>
          <p:cNvPr id="6" name="Title 1">
            <a:extLst>
              <a:ext uri="{FF2B5EF4-FFF2-40B4-BE49-F238E27FC236}">
                <a16:creationId xmlns:a16="http://schemas.microsoft.com/office/drawing/2014/main" id="{950B02DB-1314-4680-9071-A878A6201659}"/>
              </a:ext>
            </a:extLst>
          </p:cNvPr>
          <p:cNvSpPr>
            <a:spLocks noGrp="1"/>
          </p:cNvSpPr>
          <p:nvPr>
            <p:ph type="title"/>
          </p:nvPr>
        </p:nvSpPr>
        <p:spPr>
          <a:xfrm>
            <a:off x="1066800" y="116796"/>
            <a:ext cx="10058400" cy="1609725"/>
          </a:xfrm>
        </p:spPr>
        <p:txBody>
          <a:bodyPr>
            <a:normAutofit/>
          </a:bodyPr>
          <a:lstStyle/>
          <a:p>
            <a:r>
              <a:rPr lang="en-US" dirty="0"/>
              <a:t>Language TRENDS - FINDINGS &amp; IMPLICATIONS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normAutofit/>
          </a:bodyPr>
          <a:lstStyle/>
          <a:p>
            <a:r>
              <a:rPr lang="en-US" dirty="0"/>
              <a:t>DATABASE TRENDS</a:t>
            </a:r>
            <a:br>
              <a:rPr lang="en-US" dirty="0"/>
            </a:br>
            <a:r>
              <a:rPr lang="en-US" sz="2400" dirty="0">
                <a:latin typeface="+mn-lt"/>
              </a:rPr>
              <a:t>TOP 10</a:t>
            </a:r>
            <a:endParaRPr lang="en-US" dirty="0">
              <a:latin typeface="+mn-lt"/>
            </a:endParaRP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7" name="Picture 6">
            <a:extLst>
              <a:ext uri="{FF2B5EF4-FFF2-40B4-BE49-F238E27FC236}">
                <a16:creationId xmlns:a16="http://schemas.microsoft.com/office/drawing/2014/main" id="{3B224E72-37E7-4844-B11B-F266E6057911}"/>
              </a:ext>
            </a:extLst>
          </p:cNvPr>
          <p:cNvPicPr>
            <a:picLocks noChangeAspect="1"/>
          </p:cNvPicPr>
          <p:nvPr/>
        </p:nvPicPr>
        <p:blipFill>
          <a:blip r:embed="rId2"/>
          <a:stretch>
            <a:fillRect/>
          </a:stretch>
        </p:blipFill>
        <p:spPr>
          <a:xfrm>
            <a:off x="471301" y="2327563"/>
            <a:ext cx="5653043" cy="3670301"/>
          </a:xfrm>
          <a:prstGeom prst="rect">
            <a:avLst/>
          </a:prstGeom>
        </p:spPr>
      </p:pic>
      <p:pic>
        <p:nvPicPr>
          <p:cNvPr id="9" name="Picture 8">
            <a:extLst>
              <a:ext uri="{FF2B5EF4-FFF2-40B4-BE49-F238E27FC236}">
                <a16:creationId xmlns:a16="http://schemas.microsoft.com/office/drawing/2014/main" id="{9B9DB0C9-D32D-4757-B1DB-339BEB427AC8}"/>
              </a:ext>
            </a:extLst>
          </p:cNvPr>
          <p:cNvPicPr>
            <a:picLocks noChangeAspect="1"/>
          </p:cNvPicPr>
          <p:nvPr/>
        </p:nvPicPr>
        <p:blipFill>
          <a:blip r:embed="rId3"/>
          <a:stretch>
            <a:fillRect/>
          </a:stretch>
        </p:blipFill>
        <p:spPr>
          <a:xfrm>
            <a:off x="6177742" y="2398858"/>
            <a:ext cx="5730298" cy="359900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f80a141d-92ca-4d3d-9308-f7e7b1d44ce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745</TotalTime>
  <Words>1284</Words>
  <Application>Microsoft Office PowerPoint</Application>
  <PresentationFormat>Widescreen</PresentationFormat>
  <Paragraphs>108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IBM Plex Mono Text</vt:lpstr>
      <vt:lpstr>Rockwell</vt:lpstr>
      <vt:lpstr>Rockwell Condensed</vt:lpstr>
      <vt:lpstr>Wingdings</vt:lpstr>
      <vt:lpstr>Wood Type</vt:lpstr>
      <vt:lpstr>DATA ANALYtics Current and Future Trends</vt:lpstr>
      <vt:lpstr>OUTLINE</vt:lpstr>
      <vt:lpstr>EXECUTIVE SUMMARY</vt:lpstr>
      <vt:lpstr>INTRODUCTION</vt:lpstr>
      <vt:lpstr>METHODOLOGY</vt:lpstr>
      <vt:lpstr>RESULTS</vt:lpstr>
      <vt:lpstr>PROGRAMMING LANGUAGE TRENDS</vt:lpstr>
      <vt:lpstr>Language TRENDS - FINDINGS &amp; IMPLICATIONS</vt:lpstr>
      <vt:lpstr>DATABASE TRENDS TOP 10</vt:lpstr>
      <vt:lpstr>DATABASE TRENDS - FINDINGS &amp; IMPLICATIONS</vt:lpstr>
      <vt:lpstr>DASHBOARD</vt:lpstr>
      <vt:lpstr>DASHBOARD TAB 1</vt:lpstr>
      <vt:lpstr>DASHBOARD TAB 3</vt:lpstr>
      <vt:lpstr>DISCUSSION</vt:lpstr>
      <vt:lpstr>OVERALL FINDINGS &amp; IMPLICATIONS</vt:lpstr>
      <vt:lpstr>CONCLUSION</vt:lpstr>
      <vt:lpstr>APPENDIX</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Junior Agyapong</cp:lastModifiedBy>
  <cp:revision>42</cp:revision>
  <dcterms:created xsi:type="dcterms:W3CDTF">2020-10-28T18:29:43Z</dcterms:created>
  <dcterms:modified xsi:type="dcterms:W3CDTF">2025-03-25T21:07:06Z</dcterms:modified>
</cp:coreProperties>
</file>