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99" r:id="rId6"/>
    <p:sldId id="258" r:id="rId7"/>
    <p:sldId id="300" r:id="rId8"/>
    <p:sldId id="302" r:id="rId9"/>
    <p:sldId id="301" r:id="rId10"/>
    <p:sldId id="303" r:id="rId11"/>
    <p:sldId id="304" r:id="rId12"/>
    <p:sldId id="305" r:id="rId13"/>
    <p:sldId id="306" r:id="rId14"/>
    <p:sldId id="298" r:id="rId15"/>
    <p:sldId id="307" r:id="rId16"/>
    <p:sldId id="308" r:id="rId17"/>
    <p:sldId id="313" r:id="rId18"/>
    <p:sldId id="309" r:id="rId19"/>
    <p:sldId id="310" r:id="rId20"/>
    <p:sldId id="311" r:id="rId21"/>
    <p:sldId id="271" r:id="rId22"/>
  </p:sldIdLst>
  <p:sldSz cx="9144000" cy="6858000" type="screen4x3"/>
  <p:notesSz cx="6705600" cy="9842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ET Kea (DGSEI DCPM)" initials="BK(D" lastIdx="1" clrIdx="0">
    <p:extLst>
      <p:ext uri="{19B8F6BF-5375-455C-9EA6-DF929625EA0E}">
        <p15:presenceInfo xmlns:p15="http://schemas.microsoft.com/office/powerpoint/2012/main" userId="S-1-5-21-2813002294-2535755234-2662097098-595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F3953F"/>
    <a:srgbClr val="31429C"/>
    <a:srgbClr val="07A1E2"/>
    <a:srgbClr val="205AA7"/>
    <a:srgbClr val="8B0534"/>
    <a:srgbClr val="FDEADA"/>
    <a:srgbClr val="F79646"/>
    <a:srgbClr val="FDDFC7"/>
    <a:srgbClr val="3E8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43" autoAdjust="0"/>
    <p:restoredTop sz="94673" autoAdjust="0"/>
  </p:normalViewPr>
  <p:slideViewPr>
    <p:cSldViewPr>
      <p:cViewPr varScale="1">
        <p:scale>
          <a:sx n="78" d="100"/>
          <a:sy n="78" d="100"/>
        </p:scale>
        <p:origin x="1774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06FB5-A2B2-49C6-9AD1-55B6917CD944}" type="doc">
      <dgm:prSet loTypeId="urn:microsoft.com/office/officeart/2005/8/layout/cycle2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9DF4BBD3-25B6-419A-AB91-DE3ACD9C4242}">
      <dgm:prSet phldrT="[Texte]" phldr="1" custT="1"/>
      <dgm:spPr>
        <a:solidFill>
          <a:schemeClr val="accent2"/>
        </a:solidFill>
      </dgm:spPr>
      <dgm:t>
        <a:bodyPr/>
        <a:lstStyle/>
        <a:p>
          <a:endParaRPr lang="fr-FR" sz="2000" dirty="0"/>
        </a:p>
      </dgm:t>
    </dgm:pt>
    <dgm:pt modelId="{98CC9FE9-8325-4543-9BDF-A0D40F4BE211}" type="parTrans" cxnId="{7D1C661D-5452-4A24-A461-D1FDD661C07C}">
      <dgm:prSet/>
      <dgm:spPr/>
      <dgm:t>
        <a:bodyPr/>
        <a:lstStyle/>
        <a:p>
          <a:endParaRPr lang="fr-FR"/>
        </a:p>
      </dgm:t>
    </dgm:pt>
    <dgm:pt modelId="{51E61400-E8A1-4078-B0D1-05769AFE3FC2}" type="sibTrans" cxnId="{7D1C661D-5452-4A24-A461-D1FDD661C07C}">
      <dgm:prSet/>
      <dgm:spPr/>
      <dgm:t>
        <a:bodyPr/>
        <a:lstStyle/>
        <a:p>
          <a:endParaRPr lang="fr-FR"/>
        </a:p>
      </dgm:t>
    </dgm:pt>
    <dgm:pt modelId="{A16B7A32-C1AD-495A-A377-0B9A0A7FEC9F}">
      <dgm:prSet phldrT="[Texte]" phldr="1" custT="1"/>
      <dgm:spPr>
        <a:solidFill>
          <a:schemeClr val="accent3"/>
        </a:solidFill>
      </dgm:spPr>
      <dgm:t>
        <a:bodyPr/>
        <a:lstStyle/>
        <a:p>
          <a:endParaRPr lang="fr-FR" sz="2000" dirty="0"/>
        </a:p>
      </dgm:t>
    </dgm:pt>
    <dgm:pt modelId="{054EB8F3-687D-47C1-A8CA-AA8906B81A64}" type="parTrans" cxnId="{D39E6565-AB8E-4150-9AD1-F0C376D118EA}">
      <dgm:prSet/>
      <dgm:spPr/>
      <dgm:t>
        <a:bodyPr/>
        <a:lstStyle/>
        <a:p>
          <a:endParaRPr lang="fr-FR"/>
        </a:p>
      </dgm:t>
    </dgm:pt>
    <dgm:pt modelId="{D093C8A5-C38E-46B0-A43A-6E4799DBF5B8}" type="sibTrans" cxnId="{D39E6565-AB8E-4150-9AD1-F0C376D118EA}">
      <dgm:prSet/>
      <dgm:spPr/>
      <dgm:t>
        <a:bodyPr/>
        <a:lstStyle/>
        <a:p>
          <a:endParaRPr lang="fr-FR"/>
        </a:p>
      </dgm:t>
    </dgm:pt>
    <dgm:pt modelId="{2580DAD5-E4B5-4293-AB07-A4C506041096}">
      <dgm:prSet phldrT="[Texte]" phldr="1" custT="1"/>
      <dgm:spPr>
        <a:solidFill>
          <a:schemeClr val="accent5"/>
        </a:solidFill>
      </dgm:spPr>
      <dgm:t>
        <a:bodyPr/>
        <a:lstStyle/>
        <a:p>
          <a:endParaRPr lang="fr-FR" sz="2000" dirty="0"/>
        </a:p>
      </dgm:t>
    </dgm:pt>
    <dgm:pt modelId="{3872E00E-B2E4-4A20-9A82-F208316DB251}" type="parTrans" cxnId="{75528107-9022-476D-AE40-85E56DB393F3}">
      <dgm:prSet/>
      <dgm:spPr/>
      <dgm:t>
        <a:bodyPr/>
        <a:lstStyle/>
        <a:p>
          <a:endParaRPr lang="fr-FR"/>
        </a:p>
      </dgm:t>
    </dgm:pt>
    <dgm:pt modelId="{8828E4FD-4B51-4892-8A21-08016202413A}" type="sibTrans" cxnId="{75528107-9022-476D-AE40-85E56DB393F3}">
      <dgm:prSet/>
      <dgm:spPr/>
      <dgm:t>
        <a:bodyPr/>
        <a:lstStyle/>
        <a:p>
          <a:endParaRPr lang="fr-FR"/>
        </a:p>
      </dgm:t>
    </dgm:pt>
    <dgm:pt modelId="{8DF2A84E-9439-4676-B13B-880F92495483}">
      <dgm:prSet phldrT="[Texte]" phldr="1" custT="1"/>
      <dgm:spPr/>
      <dgm:t>
        <a:bodyPr/>
        <a:lstStyle/>
        <a:p>
          <a:endParaRPr lang="fr-FR" sz="2000" dirty="0"/>
        </a:p>
      </dgm:t>
    </dgm:pt>
    <dgm:pt modelId="{7051D416-35AC-401B-833F-A4F8C8DD6EA9}" type="parTrans" cxnId="{49A60ED3-5978-4CAC-A39A-F10C23E6AFF3}">
      <dgm:prSet/>
      <dgm:spPr/>
      <dgm:t>
        <a:bodyPr/>
        <a:lstStyle/>
        <a:p>
          <a:endParaRPr lang="fr-FR"/>
        </a:p>
      </dgm:t>
    </dgm:pt>
    <dgm:pt modelId="{C8218148-B48A-4CD5-B315-EB4E2CA794B6}" type="sibTrans" cxnId="{49A60ED3-5978-4CAC-A39A-F10C23E6AFF3}">
      <dgm:prSet/>
      <dgm:spPr/>
      <dgm:t>
        <a:bodyPr/>
        <a:lstStyle/>
        <a:p>
          <a:endParaRPr lang="fr-FR"/>
        </a:p>
      </dgm:t>
    </dgm:pt>
    <dgm:pt modelId="{435C8848-87CA-47E9-A5F7-99C1EC16E483}">
      <dgm:prSet phldrT="[Texte]" phldr="1" custT="1"/>
      <dgm:spPr>
        <a:solidFill>
          <a:srgbClr val="00B0F0"/>
        </a:solidFill>
      </dgm:spPr>
      <dgm:t>
        <a:bodyPr/>
        <a:lstStyle/>
        <a:p>
          <a:endParaRPr lang="fr-FR" sz="2000" dirty="0"/>
        </a:p>
      </dgm:t>
    </dgm:pt>
    <dgm:pt modelId="{A4708D6C-7804-40ED-AC27-D9D8D2A4430F}" type="parTrans" cxnId="{D75495CB-BD7C-4D1C-A798-9A39418CE5D5}">
      <dgm:prSet/>
      <dgm:spPr/>
      <dgm:t>
        <a:bodyPr/>
        <a:lstStyle/>
        <a:p>
          <a:endParaRPr lang="fr-FR"/>
        </a:p>
      </dgm:t>
    </dgm:pt>
    <dgm:pt modelId="{897A74CA-12E4-4886-9909-D0C39E0E9701}" type="sibTrans" cxnId="{D75495CB-BD7C-4D1C-A798-9A39418CE5D5}">
      <dgm:prSet/>
      <dgm:spPr>
        <a:solidFill>
          <a:srgbClr val="00B0F0"/>
        </a:solidFill>
      </dgm:spPr>
      <dgm:t>
        <a:bodyPr/>
        <a:lstStyle/>
        <a:p>
          <a:endParaRPr lang="fr-FR"/>
        </a:p>
      </dgm:t>
    </dgm:pt>
    <dgm:pt modelId="{2549E5CF-6BE3-4B25-97C4-0F3526604FDD}" type="pres">
      <dgm:prSet presAssocID="{87306FB5-A2B2-49C6-9AD1-55B6917CD944}" presName="cycle" presStyleCnt="0">
        <dgm:presLayoutVars>
          <dgm:dir/>
          <dgm:resizeHandles val="exact"/>
        </dgm:presLayoutVars>
      </dgm:prSet>
      <dgm:spPr/>
    </dgm:pt>
    <dgm:pt modelId="{12C7F52A-8E56-4217-BBC6-06CF6074755F}" type="pres">
      <dgm:prSet presAssocID="{9DF4BBD3-25B6-419A-AB91-DE3ACD9C4242}" presName="node" presStyleLbl="node1" presStyleIdx="0" presStyleCnt="5">
        <dgm:presLayoutVars>
          <dgm:bulletEnabled val="1"/>
        </dgm:presLayoutVars>
      </dgm:prSet>
      <dgm:spPr/>
    </dgm:pt>
    <dgm:pt modelId="{FB2D05D1-EBAC-45C1-9BC3-97903D6597E1}" type="pres">
      <dgm:prSet presAssocID="{51E61400-E8A1-4078-B0D1-05769AFE3FC2}" presName="sibTrans" presStyleLbl="sibTrans2D1" presStyleIdx="0" presStyleCnt="5"/>
      <dgm:spPr/>
    </dgm:pt>
    <dgm:pt modelId="{845E2A29-6F89-486D-8E56-8819FCE66F58}" type="pres">
      <dgm:prSet presAssocID="{51E61400-E8A1-4078-B0D1-05769AFE3FC2}" presName="connectorText" presStyleLbl="sibTrans2D1" presStyleIdx="0" presStyleCnt="5"/>
      <dgm:spPr/>
    </dgm:pt>
    <dgm:pt modelId="{DDDB76BB-D706-4697-96A1-8345580A3E0E}" type="pres">
      <dgm:prSet presAssocID="{A16B7A32-C1AD-495A-A377-0B9A0A7FEC9F}" presName="node" presStyleLbl="node1" presStyleIdx="1" presStyleCnt="5">
        <dgm:presLayoutVars>
          <dgm:bulletEnabled val="1"/>
        </dgm:presLayoutVars>
      </dgm:prSet>
      <dgm:spPr/>
    </dgm:pt>
    <dgm:pt modelId="{1023D39A-31F1-4A83-8AD8-96C1812B5FDF}" type="pres">
      <dgm:prSet presAssocID="{D093C8A5-C38E-46B0-A43A-6E4799DBF5B8}" presName="sibTrans" presStyleLbl="sibTrans2D1" presStyleIdx="1" presStyleCnt="5"/>
      <dgm:spPr/>
    </dgm:pt>
    <dgm:pt modelId="{6A16FD32-ED4C-4555-95E6-E17D53BD0E60}" type="pres">
      <dgm:prSet presAssocID="{D093C8A5-C38E-46B0-A43A-6E4799DBF5B8}" presName="connectorText" presStyleLbl="sibTrans2D1" presStyleIdx="1" presStyleCnt="5"/>
      <dgm:spPr/>
    </dgm:pt>
    <dgm:pt modelId="{6F524604-84AD-4D96-A7EE-EFC46B76EE8D}" type="pres">
      <dgm:prSet presAssocID="{2580DAD5-E4B5-4293-AB07-A4C506041096}" presName="node" presStyleLbl="node1" presStyleIdx="2" presStyleCnt="5">
        <dgm:presLayoutVars>
          <dgm:bulletEnabled val="1"/>
        </dgm:presLayoutVars>
      </dgm:prSet>
      <dgm:spPr/>
    </dgm:pt>
    <dgm:pt modelId="{EBD0885B-17D0-430C-A851-26B86F60960F}" type="pres">
      <dgm:prSet presAssocID="{8828E4FD-4B51-4892-8A21-08016202413A}" presName="sibTrans" presStyleLbl="sibTrans2D1" presStyleIdx="2" presStyleCnt="5"/>
      <dgm:spPr/>
    </dgm:pt>
    <dgm:pt modelId="{92DCAC41-0ABC-4ED1-88F9-CEBAA95A0C0F}" type="pres">
      <dgm:prSet presAssocID="{8828E4FD-4B51-4892-8A21-08016202413A}" presName="connectorText" presStyleLbl="sibTrans2D1" presStyleIdx="2" presStyleCnt="5"/>
      <dgm:spPr/>
    </dgm:pt>
    <dgm:pt modelId="{7460B5D4-3A36-4CF5-86DB-C1955EA6D52B}" type="pres">
      <dgm:prSet presAssocID="{8DF2A84E-9439-4676-B13B-880F92495483}" presName="node" presStyleLbl="node1" presStyleIdx="3" presStyleCnt="5">
        <dgm:presLayoutVars>
          <dgm:bulletEnabled val="1"/>
        </dgm:presLayoutVars>
      </dgm:prSet>
      <dgm:spPr/>
    </dgm:pt>
    <dgm:pt modelId="{16D4F65C-FD7E-454B-A435-01046A163639}" type="pres">
      <dgm:prSet presAssocID="{C8218148-B48A-4CD5-B315-EB4E2CA794B6}" presName="sibTrans" presStyleLbl="sibTrans2D1" presStyleIdx="3" presStyleCnt="5"/>
      <dgm:spPr/>
    </dgm:pt>
    <dgm:pt modelId="{E2292487-6927-48A3-9F9D-64DDE27F4EDD}" type="pres">
      <dgm:prSet presAssocID="{C8218148-B48A-4CD5-B315-EB4E2CA794B6}" presName="connectorText" presStyleLbl="sibTrans2D1" presStyleIdx="3" presStyleCnt="5"/>
      <dgm:spPr/>
    </dgm:pt>
    <dgm:pt modelId="{382240D4-C898-4910-84A6-839B8A331502}" type="pres">
      <dgm:prSet presAssocID="{435C8848-87CA-47E9-A5F7-99C1EC16E483}" presName="node" presStyleLbl="node1" presStyleIdx="4" presStyleCnt="5">
        <dgm:presLayoutVars>
          <dgm:bulletEnabled val="1"/>
        </dgm:presLayoutVars>
      </dgm:prSet>
      <dgm:spPr/>
    </dgm:pt>
    <dgm:pt modelId="{468A1386-0908-4400-80C2-60E7E204102D}" type="pres">
      <dgm:prSet presAssocID="{897A74CA-12E4-4886-9909-D0C39E0E9701}" presName="sibTrans" presStyleLbl="sibTrans2D1" presStyleIdx="4" presStyleCnt="5"/>
      <dgm:spPr/>
    </dgm:pt>
    <dgm:pt modelId="{3A775353-482E-4CE9-B20D-AA3100346260}" type="pres">
      <dgm:prSet presAssocID="{897A74CA-12E4-4886-9909-D0C39E0E9701}" presName="connectorText" presStyleLbl="sibTrans2D1" presStyleIdx="4" presStyleCnt="5"/>
      <dgm:spPr/>
    </dgm:pt>
  </dgm:ptLst>
  <dgm:cxnLst>
    <dgm:cxn modelId="{75528107-9022-476D-AE40-85E56DB393F3}" srcId="{87306FB5-A2B2-49C6-9AD1-55B6917CD944}" destId="{2580DAD5-E4B5-4293-AB07-A4C506041096}" srcOrd="2" destOrd="0" parTransId="{3872E00E-B2E4-4A20-9A82-F208316DB251}" sibTransId="{8828E4FD-4B51-4892-8A21-08016202413A}"/>
    <dgm:cxn modelId="{7D1C661D-5452-4A24-A461-D1FDD661C07C}" srcId="{87306FB5-A2B2-49C6-9AD1-55B6917CD944}" destId="{9DF4BBD3-25B6-419A-AB91-DE3ACD9C4242}" srcOrd="0" destOrd="0" parTransId="{98CC9FE9-8325-4543-9BDF-A0D40F4BE211}" sibTransId="{51E61400-E8A1-4078-B0D1-05769AFE3FC2}"/>
    <dgm:cxn modelId="{F09F3D24-1948-4AC1-A18C-EFF985ECD62E}" type="presOf" srcId="{9DF4BBD3-25B6-419A-AB91-DE3ACD9C4242}" destId="{12C7F52A-8E56-4217-BBC6-06CF6074755F}" srcOrd="0" destOrd="0" presId="urn:microsoft.com/office/officeart/2005/8/layout/cycle2"/>
    <dgm:cxn modelId="{F248C62D-08D6-4448-AAF4-6B4C1A9C5AC9}" type="presOf" srcId="{D093C8A5-C38E-46B0-A43A-6E4799DBF5B8}" destId="{6A16FD32-ED4C-4555-95E6-E17D53BD0E60}" srcOrd="1" destOrd="0" presId="urn:microsoft.com/office/officeart/2005/8/layout/cycle2"/>
    <dgm:cxn modelId="{254BB73C-EB7B-4BC1-BB35-CDF9F81E1876}" type="presOf" srcId="{D093C8A5-C38E-46B0-A43A-6E4799DBF5B8}" destId="{1023D39A-31F1-4A83-8AD8-96C1812B5FDF}" srcOrd="0" destOrd="0" presId="urn:microsoft.com/office/officeart/2005/8/layout/cycle2"/>
    <dgm:cxn modelId="{1518605F-1242-42B5-9396-E69156EC186B}" type="presOf" srcId="{C8218148-B48A-4CD5-B315-EB4E2CA794B6}" destId="{E2292487-6927-48A3-9F9D-64DDE27F4EDD}" srcOrd="1" destOrd="0" presId="urn:microsoft.com/office/officeart/2005/8/layout/cycle2"/>
    <dgm:cxn modelId="{A97F1F63-6270-4C4C-B3C6-81CAD8B0236C}" type="presOf" srcId="{897A74CA-12E4-4886-9909-D0C39E0E9701}" destId="{468A1386-0908-4400-80C2-60E7E204102D}" srcOrd="0" destOrd="0" presId="urn:microsoft.com/office/officeart/2005/8/layout/cycle2"/>
    <dgm:cxn modelId="{D39E6565-AB8E-4150-9AD1-F0C376D118EA}" srcId="{87306FB5-A2B2-49C6-9AD1-55B6917CD944}" destId="{A16B7A32-C1AD-495A-A377-0B9A0A7FEC9F}" srcOrd="1" destOrd="0" parTransId="{054EB8F3-687D-47C1-A8CA-AA8906B81A64}" sibTransId="{D093C8A5-C38E-46B0-A43A-6E4799DBF5B8}"/>
    <dgm:cxn modelId="{60F5F165-1165-4592-8A79-674BBE2B70E5}" type="presOf" srcId="{87306FB5-A2B2-49C6-9AD1-55B6917CD944}" destId="{2549E5CF-6BE3-4B25-97C4-0F3526604FDD}" srcOrd="0" destOrd="0" presId="urn:microsoft.com/office/officeart/2005/8/layout/cycle2"/>
    <dgm:cxn modelId="{E0EE0D67-7606-4AC5-A047-F9AC9B3D8910}" type="presOf" srcId="{897A74CA-12E4-4886-9909-D0C39E0E9701}" destId="{3A775353-482E-4CE9-B20D-AA3100346260}" srcOrd="1" destOrd="0" presId="urn:microsoft.com/office/officeart/2005/8/layout/cycle2"/>
    <dgm:cxn modelId="{C4D7B048-BB71-4921-B939-DCA1F97BFDE0}" type="presOf" srcId="{A16B7A32-C1AD-495A-A377-0B9A0A7FEC9F}" destId="{DDDB76BB-D706-4697-96A1-8345580A3E0E}" srcOrd="0" destOrd="0" presId="urn:microsoft.com/office/officeart/2005/8/layout/cycle2"/>
    <dgm:cxn modelId="{890F7F6A-DD89-49A1-B4B7-C70F6D786396}" type="presOf" srcId="{C8218148-B48A-4CD5-B315-EB4E2CA794B6}" destId="{16D4F65C-FD7E-454B-A435-01046A163639}" srcOrd="0" destOrd="0" presId="urn:microsoft.com/office/officeart/2005/8/layout/cycle2"/>
    <dgm:cxn modelId="{BC18C66A-A949-4BFE-820B-0EB9A79E441D}" type="presOf" srcId="{2580DAD5-E4B5-4293-AB07-A4C506041096}" destId="{6F524604-84AD-4D96-A7EE-EFC46B76EE8D}" srcOrd="0" destOrd="0" presId="urn:microsoft.com/office/officeart/2005/8/layout/cycle2"/>
    <dgm:cxn modelId="{09BB5B8E-44F9-4371-B997-1035CB4889D0}" type="presOf" srcId="{51E61400-E8A1-4078-B0D1-05769AFE3FC2}" destId="{FB2D05D1-EBAC-45C1-9BC3-97903D6597E1}" srcOrd="0" destOrd="0" presId="urn:microsoft.com/office/officeart/2005/8/layout/cycle2"/>
    <dgm:cxn modelId="{F51860A6-8982-48AF-96C9-409F1A2BBE1D}" type="presOf" srcId="{51E61400-E8A1-4078-B0D1-05769AFE3FC2}" destId="{845E2A29-6F89-486D-8E56-8819FCE66F58}" srcOrd="1" destOrd="0" presId="urn:microsoft.com/office/officeart/2005/8/layout/cycle2"/>
    <dgm:cxn modelId="{6109A5B7-98DF-4CC6-9DE4-7AED1121F5E3}" type="presOf" srcId="{8DF2A84E-9439-4676-B13B-880F92495483}" destId="{7460B5D4-3A36-4CF5-86DB-C1955EA6D52B}" srcOrd="0" destOrd="0" presId="urn:microsoft.com/office/officeart/2005/8/layout/cycle2"/>
    <dgm:cxn modelId="{D75495CB-BD7C-4D1C-A798-9A39418CE5D5}" srcId="{87306FB5-A2B2-49C6-9AD1-55B6917CD944}" destId="{435C8848-87CA-47E9-A5F7-99C1EC16E483}" srcOrd="4" destOrd="0" parTransId="{A4708D6C-7804-40ED-AC27-D9D8D2A4430F}" sibTransId="{897A74CA-12E4-4886-9909-D0C39E0E9701}"/>
    <dgm:cxn modelId="{49A60ED3-5978-4CAC-A39A-F10C23E6AFF3}" srcId="{87306FB5-A2B2-49C6-9AD1-55B6917CD944}" destId="{8DF2A84E-9439-4676-B13B-880F92495483}" srcOrd="3" destOrd="0" parTransId="{7051D416-35AC-401B-833F-A4F8C8DD6EA9}" sibTransId="{C8218148-B48A-4CD5-B315-EB4E2CA794B6}"/>
    <dgm:cxn modelId="{82AA26D8-D355-4DF9-B9D7-60DF4FCC3725}" type="presOf" srcId="{8828E4FD-4B51-4892-8A21-08016202413A}" destId="{92DCAC41-0ABC-4ED1-88F9-CEBAA95A0C0F}" srcOrd="1" destOrd="0" presId="urn:microsoft.com/office/officeart/2005/8/layout/cycle2"/>
    <dgm:cxn modelId="{16C77CDD-D800-4138-88E0-89EC026BCB48}" type="presOf" srcId="{435C8848-87CA-47E9-A5F7-99C1EC16E483}" destId="{382240D4-C898-4910-84A6-839B8A331502}" srcOrd="0" destOrd="0" presId="urn:microsoft.com/office/officeart/2005/8/layout/cycle2"/>
    <dgm:cxn modelId="{F603A5E7-6B12-4C2E-B642-7E0D841F5EE0}" type="presOf" srcId="{8828E4FD-4B51-4892-8A21-08016202413A}" destId="{EBD0885B-17D0-430C-A851-26B86F60960F}" srcOrd="0" destOrd="0" presId="urn:microsoft.com/office/officeart/2005/8/layout/cycle2"/>
    <dgm:cxn modelId="{8BC63270-C73D-4A33-AFA5-BE8D3EB1EA0E}" type="presParOf" srcId="{2549E5CF-6BE3-4B25-97C4-0F3526604FDD}" destId="{12C7F52A-8E56-4217-BBC6-06CF6074755F}" srcOrd="0" destOrd="0" presId="urn:microsoft.com/office/officeart/2005/8/layout/cycle2"/>
    <dgm:cxn modelId="{BF2D279C-461A-451C-9A32-658A66DD2C50}" type="presParOf" srcId="{2549E5CF-6BE3-4B25-97C4-0F3526604FDD}" destId="{FB2D05D1-EBAC-45C1-9BC3-97903D6597E1}" srcOrd="1" destOrd="0" presId="urn:microsoft.com/office/officeart/2005/8/layout/cycle2"/>
    <dgm:cxn modelId="{3CE18539-5CC8-4257-8E78-19AD97263672}" type="presParOf" srcId="{FB2D05D1-EBAC-45C1-9BC3-97903D6597E1}" destId="{845E2A29-6F89-486D-8E56-8819FCE66F58}" srcOrd="0" destOrd="0" presId="urn:microsoft.com/office/officeart/2005/8/layout/cycle2"/>
    <dgm:cxn modelId="{D0B63C1B-39D1-4D7A-B891-1CA359F4C91E}" type="presParOf" srcId="{2549E5CF-6BE3-4B25-97C4-0F3526604FDD}" destId="{DDDB76BB-D706-4697-96A1-8345580A3E0E}" srcOrd="2" destOrd="0" presId="urn:microsoft.com/office/officeart/2005/8/layout/cycle2"/>
    <dgm:cxn modelId="{17BCC936-E22A-45D3-AC30-1EFFCCAEA7F8}" type="presParOf" srcId="{2549E5CF-6BE3-4B25-97C4-0F3526604FDD}" destId="{1023D39A-31F1-4A83-8AD8-96C1812B5FDF}" srcOrd="3" destOrd="0" presId="urn:microsoft.com/office/officeart/2005/8/layout/cycle2"/>
    <dgm:cxn modelId="{34221E88-4227-463A-98C2-586B2BC9CB3D}" type="presParOf" srcId="{1023D39A-31F1-4A83-8AD8-96C1812B5FDF}" destId="{6A16FD32-ED4C-4555-95E6-E17D53BD0E60}" srcOrd="0" destOrd="0" presId="urn:microsoft.com/office/officeart/2005/8/layout/cycle2"/>
    <dgm:cxn modelId="{C18D64E6-3E41-44D2-85B1-E52BBEC2D7C4}" type="presParOf" srcId="{2549E5CF-6BE3-4B25-97C4-0F3526604FDD}" destId="{6F524604-84AD-4D96-A7EE-EFC46B76EE8D}" srcOrd="4" destOrd="0" presId="urn:microsoft.com/office/officeart/2005/8/layout/cycle2"/>
    <dgm:cxn modelId="{6B88546D-6A28-4EEE-BB7E-7FD5BA48422E}" type="presParOf" srcId="{2549E5CF-6BE3-4B25-97C4-0F3526604FDD}" destId="{EBD0885B-17D0-430C-A851-26B86F60960F}" srcOrd="5" destOrd="0" presId="urn:microsoft.com/office/officeart/2005/8/layout/cycle2"/>
    <dgm:cxn modelId="{86F83175-5EE2-4752-9E67-384F69C63F86}" type="presParOf" srcId="{EBD0885B-17D0-430C-A851-26B86F60960F}" destId="{92DCAC41-0ABC-4ED1-88F9-CEBAA95A0C0F}" srcOrd="0" destOrd="0" presId="urn:microsoft.com/office/officeart/2005/8/layout/cycle2"/>
    <dgm:cxn modelId="{772ACCC5-13E4-4D65-9B65-83CC4E32401A}" type="presParOf" srcId="{2549E5CF-6BE3-4B25-97C4-0F3526604FDD}" destId="{7460B5D4-3A36-4CF5-86DB-C1955EA6D52B}" srcOrd="6" destOrd="0" presId="urn:microsoft.com/office/officeart/2005/8/layout/cycle2"/>
    <dgm:cxn modelId="{17DBCD57-9E67-4A4C-A82B-BF530013E358}" type="presParOf" srcId="{2549E5CF-6BE3-4B25-97C4-0F3526604FDD}" destId="{16D4F65C-FD7E-454B-A435-01046A163639}" srcOrd="7" destOrd="0" presId="urn:microsoft.com/office/officeart/2005/8/layout/cycle2"/>
    <dgm:cxn modelId="{90CC98A4-C981-49CF-A7E3-649E896D6F02}" type="presParOf" srcId="{16D4F65C-FD7E-454B-A435-01046A163639}" destId="{E2292487-6927-48A3-9F9D-64DDE27F4EDD}" srcOrd="0" destOrd="0" presId="urn:microsoft.com/office/officeart/2005/8/layout/cycle2"/>
    <dgm:cxn modelId="{1528C34C-882D-4600-B27D-7000CA8C2852}" type="presParOf" srcId="{2549E5CF-6BE3-4B25-97C4-0F3526604FDD}" destId="{382240D4-C898-4910-84A6-839B8A331502}" srcOrd="8" destOrd="0" presId="urn:microsoft.com/office/officeart/2005/8/layout/cycle2"/>
    <dgm:cxn modelId="{1E80D24A-4E06-43D1-B571-4C1E6F653484}" type="presParOf" srcId="{2549E5CF-6BE3-4B25-97C4-0F3526604FDD}" destId="{468A1386-0908-4400-80C2-60E7E204102D}" srcOrd="9" destOrd="0" presId="urn:microsoft.com/office/officeart/2005/8/layout/cycle2"/>
    <dgm:cxn modelId="{9DD7D189-7463-4A50-8A2C-A97413661D45}" type="presParOf" srcId="{468A1386-0908-4400-80C2-60E7E204102D}" destId="{3A775353-482E-4CE9-B20D-AA310034626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7F52A-8E56-4217-BBC6-06CF6074755F}">
      <dsp:nvSpPr>
        <dsp:cNvPr id="0" name=""/>
        <dsp:cNvSpPr/>
      </dsp:nvSpPr>
      <dsp:spPr>
        <a:xfrm>
          <a:off x="2434828" y="401"/>
          <a:ext cx="1226343" cy="1226343"/>
        </a:xfrm>
        <a:prstGeom prst="ellipse">
          <a:avLst/>
        </a:prstGeom>
        <a:solidFill>
          <a:schemeClr val="accent2"/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2614422" y="179995"/>
        <a:ext cx="867155" cy="867155"/>
      </dsp:txXfrm>
    </dsp:sp>
    <dsp:sp modelId="{FB2D05D1-EBAC-45C1-9BC3-97903D6597E1}">
      <dsp:nvSpPr>
        <dsp:cNvPr id="0" name=""/>
        <dsp:cNvSpPr/>
      </dsp:nvSpPr>
      <dsp:spPr>
        <a:xfrm rot="2160000">
          <a:off x="3622675" y="942976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3632045" y="996915"/>
        <a:ext cx="228964" cy="248335"/>
      </dsp:txXfrm>
    </dsp:sp>
    <dsp:sp modelId="{DDDB76BB-D706-4697-96A1-8345580A3E0E}">
      <dsp:nvSpPr>
        <dsp:cNvPr id="0" name=""/>
        <dsp:cNvSpPr/>
      </dsp:nvSpPr>
      <dsp:spPr>
        <a:xfrm>
          <a:off x="3926250" y="1083982"/>
          <a:ext cx="1226343" cy="1226343"/>
        </a:xfrm>
        <a:prstGeom prst="ellipse">
          <a:avLst/>
        </a:prstGeom>
        <a:solidFill>
          <a:schemeClr val="accent3"/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4105844" y="1263576"/>
        <a:ext cx="867155" cy="867155"/>
      </dsp:txXfrm>
    </dsp:sp>
    <dsp:sp modelId="{1023D39A-31F1-4A83-8AD8-96C1812B5FDF}">
      <dsp:nvSpPr>
        <dsp:cNvPr id="0" name=""/>
        <dsp:cNvSpPr/>
      </dsp:nvSpPr>
      <dsp:spPr>
        <a:xfrm rot="6480000">
          <a:off x="4093900" y="235804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287359"/>
            <a:satOff val="0"/>
            <a:lumOff val="-1471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10800000">
        <a:off x="4158126" y="2394156"/>
        <a:ext cx="228964" cy="248335"/>
      </dsp:txXfrm>
    </dsp:sp>
    <dsp:sp modelId="{6F524604-84AD-4D96-A7EE-EFC46B76EE8D}">
      <dsp:nvSpPr>
        <dsp:cNvPr id="0" name=""/>
        <dsp:cNvSpPr/>
      </dsp:nvSpPr>
      <dsp:spPr>
        <a:xfrm>
          <a:off x="3356577" y="2837255"/>
          <a:ext cx="1226343" cy="1226343"/>
        </a:xfrm>
        <a:prstGeom prst="ellipse">
          <a:avLst/>
        </a:prstGeom>
        <a:solidFill>
          <a:schemeClr val="accent5"/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3536171" y="3016849"/>
        <a:ext cx="867155" cy="867155"/>
      </dsp:txXfrm>
    </dsp:sp>
    <dsp:sp modelId="{EBD0885B-17D0-430C-A851-26B86F60960F}">
      <dsp:nvSpPr>
        <dsp:cNvPr id="0" name=""/>
        <dsp:cNvSpPr/>
      </dsp:nvSpPr>
      <dsp:spPr>
        <a:xfrm rot="10800000">
          <a:off x="2893711" y="3243481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574719"/>
            <a:satOff val="0"/>
            <a:lumOff val="-2941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10800000">
        <a:off x="2991839" y="3326259"/>
        <a:ext cx="228964" cy="248335"/>
      </dsp:txXfrm>
    </dsp:sp>
    <dsp:sp modelId="{7460B5D4-3A36-4CF5-86DB-C1955EA6D52B}">
      <dsp:nvSpPr>
        <dsp:cNvPr id="0" name=""/>
        <dsp:cNvSpPr/>
      </dsp:nvSpPr>
      <dsp:spPr>
        <a:xfrm>
          <a:off x="1513078" y="2837255"/>
          <a:ext cx="1226343" cy="1226343"/>
        </a:xfrm>
        <a:prstGeom prst="ellipse">
          <a:avLst/>
        </a:prstGeom>
        <a:solidFill>
          <a:schemeClr val="accent4">
            <a:hueOff val="3862078"/>
            <a:satOff val="0"/>
            <a:lumOff val="-4412"/>
            <a:alphaOff val="0"/>
          </a:schemeClr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1692672" y="3016849"/>
        <a:ext cx="867155" cy="867155"/>
      </dsp:txXfrm>
    </dsp:sp>
    <dsp:sp modelId="{16D4F65C-FD7E-454B-A435-01046A163639}">
      <dsp:nvSpPr>
        <dsp:cNvPr id="0" name=""/>
        <dsp:cNvSpPr/>
      </dsp:nvSpPr>
      <dsp:spPr>
        <a:xfrm rot="15120000">
          <a:off x="1680728" y="237564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862078"/>
            <a:satOff val="0"/>
            <a:lumOff val="-4412"/>
            <a:alphaOff val="0"/>
          </a:schemeClr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 rot="10800000">
        <a:off x="1744954" y="2505090"/>
        <a:ext cx="228964" cy="248335"/>
      </dsp:txXfrm>
    </dsp:sp>
    <dsp:sp modelId="{382240D4-C898-4910-84A6-839B8A331502}">
      <dsp:nvSpPr>
        <dsp:cNvPr id="0" name=""/>
        <dsp:cNvSpPr/>
      </dsp:nvSpPr>
      <dsp:spPr>
        <a:xfrm>
          <a:off x="943405" y="1083982"/>
          <a:ext cx="1226343" cy="1226343"/>
        </a:xfrm>
        <a:prstGeom prst="ellipse">
          <a:avLst/>
        </a:prstGeom>
        <a:solidFill>
          <a:srgbClr val="00B0F0"/>
        </a:solidFill>
        <a:ln w="63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/>
        </a:p>
      </dsp:txBody>
      <dsp:txXfrm>
        <a:off x="1122999" y="1263576"/>
        <a:ext cx="867155" cy="867155"/>
      </dsp:txXfrm>
    </dsp:sp>
    <dsp:sp modelId="{468A1386-0908-4400-80C2-60E7E204102D}">
      <dsp:nvSpPr>
        <dsp:cNvPr id="0" name=""/>
        <dsp:cNvSpPr/>
      </dsp:nvSpPr>
      <dsp:spPr>
        <a:xfrm rot="19440000">
          <a:off x="2131253" y="953859"/>
          <a:ext cx="327092" cy="41389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>
          <a:outerShdw blurRad="95000" rotWithShape="0">
            <a:srgbClr val="000000">
              <a:alpha val="50000"/>
            </a:srgbClr>
          </a:outerShdw>
          <a:softEdge rad="12700"/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140623" y="1065476"/>
        <a:ext cx="228964" cy="24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512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798888" y="0"/>
            <a:ext cx="290512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C60AF-0A4F-4C57-92D6-5F902025270D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348788"/>
            <a:ext cx="290512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98888" y="9348788"/>
            <a:ext cx="290512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9DB70-4F8B-4451-827B-4E230DEDB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59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0576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98288" y="0"/>
            <a:ext cx="2905760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31FF-8E9A-455C-8EE0-B77D493128F8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92175" y="738188"/>
            <a:ext cx="4921250" cy="3690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0560" y="4675188"/>
            <a:ext cx="5364480" cy="4429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48667"/>
            <a:ext cx="2905760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98288" y="9348667"/>
            <a:ext cx="2905760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4DAE-AAB1-4623-A947-C513F3A67F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868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70446-1819-F346-1060-F3D104FA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2E8567-EE4C-CBF0-1AB8-5E237D3FB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CE47C0-25CE-48C4-7657-D9D12414A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"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58925-21C0-820A-46C0-C40D2BAC2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74DAE-AAB1-4623-A947-C513F3A67F3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1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>
          <a:xfrm>
            <a:off x="1691680" y="2036417"/>
            <a:ext cx="5905010" cy="1260000"/>
          </a:xfrm>
        </p:spPr>
        <p:txBody>
          <a:bodyPr>
            <a:noAutofit/>
          </a:bodyPr>
          <a:lstStyle>
            <a:lvl1pPr algn="ctr">
              <a:defRPr sz="3000" b="1" cap="all" baseline="0">
                <a:solidFill>
                  <a:srgbClr val="31429C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5661248"/>
            <a:ext cx="3599284" cy="79208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sz="1200" cap="all" baseline="0">
                <a:solidFill>
                  <a:srgbClr val="205AA7"/>
                </a:solidFill>
              </a:defRPr>
            </a:lvl1pPr>
          </a:lstStyle>
          <a:p>
            <a:pPr lvl="0"/>
            <a:r>
              <a:rPr lang="fr-FR" dirty="0"/>
              <a:t>NOM, service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7019156" y="6489248"/>
            <a:ext cx="1584176" cy="260350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900" b="1" cap="all" baseline="0">
                <a:solidFill>
                  <a:srgbClr val="205AA7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86" y="252000"/>
            <a:ext cx="2113827" cy="10114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4746" y="4005064"/>
            <a:ext cx="9227606" cy="65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80000"/>
            <a:ext cx="4976192" cy="360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72400" y="6480000"/>
            <a:ext cx="540000" cy="360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fld id="{A5612AF6-3794-417C-8315-010C3BB3AD1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92000" y="1584000"/>
            <a:ext cx="7020000" cy="4500000"/>
          </a:xfrm>
        </p:spPr>
        <p:txBody>
          <a:bodyPr/>
          <a:lstStyle>
            <a:lvl1pPr marL="396000" indent="-396000">
              <a:buFont typeface="+mj-lt"/>
              <a:buAutoNum type="arabicPeriod"/>
              <a:defRPr cap="none" baseline="0"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4746" y="4005064"/>
            <a:ext cx="9227606" cy="653165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086" y="252000"/>
            <a:ext cx="2113827" cy="10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1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205AA7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80000"/>
            <a:ext cx="4976192" cy="360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72400" y="6480000"/>
            <a:ext cx="540000" cy="360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fld id="{A5612AF6-3794-417C-8315-010C3BB3AD1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8" y="6309320"/>
            <a:ext cx="900000" cy="421438"/>
          </a:xfrm>
          <a:prstGeom prst="rect">
            <a:avLst/>
          </a:prstGeom>
        </p:spPr>
      </p:pic>
      <p:sp>
        <p:nvSpPr>
          <p:cNvPr id="15" name="Espace réservé du texte 2"/>
          <p:cNvSpPr>
            <a:spLocks noGrp="1"/>
          </p:cNvSpPr>
          <p:nvPr>
            <p:ph idx="1"/>
          </p:nvPr>
        </p:nvSpPr>
        <p:spPr>
          <a:xfrm>
            <a:off x="468000" y="1440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205AA7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48986"/>
            <a:ext cx="1861028" cy="13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4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80000"/>
            <a:ext cx="4976192" cy="360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72400" y="6480000"/>
            <a:ext cx="540000" cy="360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fld id="{A5612AF6-3794-417C-8315-010C3BB3AD1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8" y="6309320"/>
            <a:ext cx="900000" cy="421438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68000" y="0"/>
            <a:ext cx="8229600" cy="1143000"/>
          </a:xfrm>
        </p:spPr>
        <p:txBody>
          <a:bodyPr/>
          <a:lstStyle>
            <a:lvl1pPr>
              <a:defRPr cap="all" baseline="0">
                <a:solidFill>
                  <a:srgbClr val="31429C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48986"/>
            <a:ext cx="1861028" cy="13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5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 userDrawn="1">
            <p:extLst>
              <p:ext uri="{D42A27DB-BD31-4B8C-83A1-F6EECF244321}">
                <p14:modId xmlns:p14="http://schemas.microsoft.com/office/powerpoint/2010/main" val="1950391629"/>
              </p:ext>
            </p:extLst>
          </p:nvPr>
        </p:nvGraphicFramePr>
        <p:xfrm>
          <a:off x="1524000" y="1692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80000"/>
            <a:ext cx="4976192" cy="360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72400" y="6480000"/>
            <a:ext cx="540000" cy="360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fld id="{A5612AF6-3794-417C-8315-010C3BB3AD1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8" y="6309320"/>
            <a:ext cx="900000" cy="421438"/>
          </a:xfrm>
          <a:prstGeom prst="rect">
            <a:avLst/>
          </a:prstGeom>
        </p:spPr>
      </p:pic>
      <p:pic>
        <p:nvPicPr>
          <p:cNvPr id="14" name="Image 13"/>
          <p:cNvPicPr>
            <a:picLocks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198000"/>
            <a:ext cx="406800" cy="756000"/>
          </a:xfrm>
          <a:prstGeom prst="rect">
            <a:avLst/>
          </a:prstGeom>
        </p:spPr>
      </p:pic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68000" y="0"/>
            <a:ext cx="8229600" cy="1143000"/>
          </a:xfrm>
        </p:spPr>
        <p:txBody>
          <a:bodyPr/>
          <a:lstStyle>
            <a:lvl1pPr>
              <a:defRPr cap="all" baseline="0">
                <a:solidFill>
                  <a:srgbClr val="31429C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48986"/>
            <a:ext cx="1861028" cy="13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40000"/>
            <a:ext cx="3008313" cy="4680000"/>
          </a:xfr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80000"/>
            <a:ext cx="4976192" cy="360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72400" y="6480000"/>
            <a:ext cx="540000" cy="360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fld id="{A5612AF6-3794-417C-8315-010C3BB3AD18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8" y="6309320"/>
            <a:ext cx="900000" cy="421438"/>
          </a:xfrm>
          <a:prstGeom prst="rect">
            <a:avLst/>
          </a:prstGeom>
        </p:spPr>
      </p:pic>
      <p:sp>
        <p:nvSpPr>
          <p:cNvPr id="15" name="Espace réservé du contenu 2"/>
          <p:cNvSpPr>
            <a:spLocks noGrp="1"/>
          </p:cNvSpPr>
          <p:nvPr>
            <p:ph sz="half" idx="1"/>
          </p:nvPr>
        </p:nvSpPr>
        <p:spPr>
          <a:xfrm>
            <a:off x="3779912" y="1440000"/>
            <a:ext cx="4932000" cy="46800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68000" y="0"/>
            <a:ext cx="8229600" cy="1143000"/>
          </a:xfrm>
        </p:spPr>
        <p:txBody>
          <a:bodyPr/>
          <a:lstStyle>
            <a:lvl1pPr>
              <a:defRPr cap="all" baseline="0">
                <a:solidFill>
                  <a:srgbClr val="31429C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48986"/>
            <a:ext cx="1861028" cy="13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680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80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80000"/>
            <a:ext cx="4976192" cy="360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172400" y="6480000"/>
            <a:ext cx="540000" cy="360000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205AA7"/>
                </a:solidFill>
              </a:defRPr>
            </a:lvl1pPr>
          </a:lstStyle>
          <a:p>
            <a:fld id="{A5612AF6-3794-417C-8315-010C3BB3AD1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2" r:id="rId4"/>
    <p:sldLayoutId id="2147483655" r:id="rId5"/>
    <p:sldLayoutId id="2147483656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600" kern="1200">
          <a:solidFill>
            <a:srgbClr val="205AA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05AA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Réunion avancement du projet SDSA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3563888" y="5661248"/>
            <a:ext cx="5039444" cy="792088"/>
          </a:xfrm>
        </p:spPr>
        <p:txBody>
          <a:bodyPr/>
          <a:lstStyle/>
          <a:p>
            <a:r>
              <a:rPr lang="fr-FR" dirty="0"/>
              <a:t>BARET Kéa (DCPM/FIPU)</a:t>
            </a:r>
          </a:p>
          <a:p>
            <a:r>
              <a:rPr lang="fr-FR" dirty="0"/>
              <a:t>Frédérique BEC (CONSULTANTE BDF, CY CERGY PARIS </a:t>
            </a:r>
            <a:r>
              <a:rPr lang="fr-FR" dirty="0" err="1"/>
              <a:t>University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6/02/2025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02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5E2E0-21F7-26FF-9A4F-52D64650A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1BF32-6A4D-0679-3588-B33508F0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2) </a:t>
            </a:r>
            <a:r>
              <a:rPr lang="en-GB" dirty="0"/>
              <a:t>The key principles of the EC approach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453350-834D-1FDA-66DE-CDB83EB8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D26A0C-105F-38C2-8EB6-16975C609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10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EA2CDE70-6E68-241B-F71E-23761F3A5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136" y="1143000"/>
                <a:ext cx="7726000" cy="5337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Drivers’ shocks simulation: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The stochastic debt projections assume that the shocks to the baseline are temporary</a:t>
                </a:r>
                <a:r>
                  <a:rPr lang="en-GB" sz="2400" dirty="0"/>
                  <a:t>. The annual shocks are applied to the baseline value of the variables as follows:</a:t>
                </a:r>
                <a:endParaRPr lang="fr-FR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GB" sz="2400" dirty="0"/>
                  <a:t>,</a:t>
                </a:r>
              </a:p>
              <a:p>
                <a:pPr marL="0" indent="0">
                  <a:buNone/>
                </a:pPr>
                <a:r>
                  <a:rPr lang="en-GB" sz="2400" dirty="0"/>
                  <a:t>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400" dirty="0"/>
                  <a:t> = baseline (from DDSA) of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at year </a:t>
                </a:r>
                <a:r>
                  <a:rPr lang="en-GB" sz="2400" i="1" dirty="0"/>
                  <a:t>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These simulated paths are then entered into the debt accumulation equation to calculate debt ratio’s trajectory over a five-year horizon</a:t>
                </a:r>
                <a:r>
                  <a:rPr lang="en-GB" sz="2400" dirty="0"/>
                  <a:t>. This is repeated 10 000 times to get the distribution of the annual debt ratio over the 5 projection years, and hence the percentiles to construct the fan charts. </a:t>
                </a:r>
                <a:endParaRPr lang="fr-FR" sz="2400" dirty="0"/>
              </a:p>
              <a:p>
                <a:pPr marL="0" indent="0">
                  <a:buNone/>
                </a:pPr>
                <a:endParaRPr lang="en-GB" sz="2200" b="1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EA2CDE70-6E68-241B-F71E-23761F3A5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136" y="1143000"/>
                <a:ext cx="7726000" cy="5337000"/>
              </a:xfrm>
              <a:blipFill>
                <a:blip r:embed="rId2"/>
                <a:stretch>
                  <a:fillRect l="-1420" t="-1029" r="-14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4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9BAA8-2ABE-9F23-37C9-DDF297401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0ADFFF-D12C-BFE1-06B8-8418934F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A2C825-C637-A493-F6A3-7E14087D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6BD65606-8466-B830-DDC6-409FCD7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en-US" dirty="0"/>
              <a:t>The EU's new Economic Governance Framework</a:t>
            </a:r>
            <a:br>
              <a:rPr lang="fr-FR" dirty="0"/>
            </a:b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FF225E3-213B-1C5B-F634-E46A13695E47}"/>
              </a:ext>
            </a:extLst>
          </p:cNvPr>
          <p:cNvSpPr txBox="1"/>
          <p:nvPr/>
        </p:nvSpPr>
        <p:spPr>
          <a:xfrm>
            <a:off x="899592" y="1164501"/>
            <a:ext cx="69127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rgbClr val="205AA7"/>
                </a:solidFill>
              </a:rPr>
              <a:t>Adopted</a:t>
            </a:r>
            <a:r>
              <a:rPr lang="fr-FR" sz="2400" dirty="0">
                <a:solidFill>
                  <a:srgbClr val="205AA7"/>
                </a:solidFill>
              </a:rPr>
              <a:t> in April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05AA7"/>
                </a:solidFill>
              </a:rPr>
              <a:t>By the end of the </a:t>
            </a:r>
            <a:r>
              <a:rPr lang="fr-FR" sz="2400" dirty="0" err="1">
                <a:solidFill>
                  <a:srgbClr val="205AA7"/>
                </a:solidFill>
              </a:rPr>
              <a:t>adjustment</a:t>
            </a:r>
            <a:r>
              <a:rPr lang="fr-FR" sz="2400" dirty="0">
                <a:solidFill>
                  <a:srgbClr val="205AA7"/>
                </a:solidFill>
              </a:rPr>
              <a:t> </a:t>
            </a:r>
            <a:r>
              <a:rPr lang="fr-FR" sz="2400" dirty="0" err="1">
                <a:solidFill>
                  <a:srgbClr val="205AA7"/>
                </a:solidFill>
              </a:rPr>
              <a:t>period</a:t>
            </a:r>
            <a:r>
              <a:rPr lang="fr-FR" sz="2400" dirty="0">
                <a:solidFill>
                  <a:srgbClr val="205AA7"/>
                </a:solidFill>
              </a:rPr>
              <a:t> (4 or 7 </a:t>
            </a:r>
            <a:r>
              <a:rPr lang="fr-FR" sz="2400" dirty="0" err="1">
                <a:solidFill>
                  <a:srgbClr val="205AA7"/>
                </a:solidFill>
              </a:rPr>
              <a:t>years</a:t>
            </a:r>
            <a:r>
              <a:rPr lang="fr-FR" sz="2400" dirty="0">
                <a:solidFill>
                  <a:srgbClr val="205AA7"/>
                </a:solidFill>
              </a:rPr>
              <a:t>) and </a:t>
            </a:r>
            <a:r>
              <a:rPr lang="fr-FR" sz="2400" dirty="0" err="1">
                <a:solidFill>
                  <a:srgbClr val="205AA7"/>
                </a:solidFill>
              </a:rPr>
              <a:t>without</a:t>
            </a:r>
            <a:r>
              <a:rPr lang="fr-FR" sz="2400" dirty="0">
                <a:solidFill>
                  <a:srgbClr val="205AA7"/>
                </a:solidFill>
              </a:rPr>
              <a:t> </a:t>
            </a:r>
            <a:r>
              <a:rPr lang="fr-FR" sz="2400" dirty="0" err="1">
                <a:solidFill>
                  <a:srgbClr val="205AA7"/>
                </a:solidFill>
              </a:rPr>
              <a:t>further</a:t>
            </a:r>
            <a:r>
              <a:rPr lang="fr-FR" sz="2400" dirty="0">
                <a:solidFill>
                  <a:srgbClr val="205AA7"/>
                </a:solidFill>
              </a:rPr>
              <a:t> </a:t>
            </a:r>
            <a:r>
              <a:rPr lang="fr-FR" sz="2400" dirty="0" err="1">
                <a:solidFill>
                  <a:srgbClr val="205AA7"/>
                </a:solidFill>
              </a:rPr>
              <a:t>budgetary</a:t>
            </a:r>
            <a:r>
              <a:rPr lang="fr-FR" sz="2400" dirty="0">
                <a:solidFill>
                  <a:srgbClr val="205AA7"/>
                </a:solidFill>
              </a:rPr>
              <a:t> </a:t>
            </a:r>
            <a:r>
              <a:rPr lang="fr-FR" sz="2400" dirty="0" err="1">
                <a:solidFill>
                  <a:srgbClr val="205AA7"/>
                </a:solidFill>
              </a:rPr>
              <a:t>measures</a:t>
            </a:r>
            <a:r>
              <a:rPr lang="en-US" sz="2400" dirty="0">
                <a:solidFill>
                  <a:srgbClr val="205AA7"/>
                </a:solidFill>
              </a:rPr>
              <a:t>:</a:t>
            </a:r>
          </a:p>
          <a:p>
            <a:endParaRPr lang="en-US" sz="2400" dirty="0">
              <a:solidFill>
                <a:srgbClr val="205AA7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Debt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ratio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put or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remains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 a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plausibly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downward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or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stays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below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60%, over the 10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years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following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adjustment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period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DDSA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deficit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ratio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brought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kept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below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3% and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maintained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below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over the 10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years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following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adjustment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period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fr-FR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DDSA</a:t>
            </a:r>
            <a:r>
              <a:rPr lang="fr-F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200" b="1" dirty="0" err="1">
                <a:solidFill>
                  <a:srgbClr val="205AA7"/>
                </a:solidFill>
              </a:rPr>
              <a:t>Debt</a:t>
            </a:r>
            <a:r>
              <a:rPr lang="fr-FR" sz="2200" b="1" dirty="0">
                <a:solidFill>
                  <a:srgbClr val="205AA7"/>
                </a:solidFill>
              </a:rPr>
              <a:t> ratio </a:t>
            </a:r>
            <a:r>
              <a:rPr lang="fr-FR" sz="2200" b="1" dirty="0" err="1">
                <a:solidFill>
                  <a:srgbClr val="205AA7"/>
                </a:solidFill>
              </a:rPr>
              <a:t>declines</a:t>
            </a:r>
            <a:r>
              <a:rPr lang="fr-FR" sz="2200" b="1" dirty="0">
                <a:solidFill>
                  <a:srgbClr val="205AA7"/>
                </a:solidFill>
              </a:rPr>
              <a:t> </a:t>
            </a:r>
            <a:r>
              <a:rPr lang="fr-FR" sz="2200" b="1" dirty="0" err="1">
                <a:solidFill>
                  <a:srgbClr val="205AA7"/>
                </a:solidFill>
              </a:rPr>
              <a:t>with</a:t>
            </a:r>
            <a:r>
              <a:rPr lang="fr-FR" sz="2200" b="1" dirty="0">
                <a:solidFill>
                  <a:srgbClr val="205AA7"/>
                </a:solidFill>
              </a:rPr>
              <a:t> </a:t>
            </a:r>
            <a:r>
              <a:rPr lang="fr-FR" sz="2200" b="1" dirty="0" err="1">
                <a:solidFill>
                  <a:srgbClr val="205AA7"/>
                </a:solidFill>
              </a:rPr>
              <a:t>probability</a:t>
            </a:r>
            <a:r>
              <a:rPr lang="fr-FR" sz="2200" b="1" dirty="0">
                <a:solidFill>
                  <a:srgbClr val="205AA7"/>
                </a:solidFill>
              </a:rPr>
              <a:t> of at least 70% </a:t>
            </a:r>
            <a:r>
              <a:rPr lang="fr-FR" sz="2200" dirty="0">
                <a:solidFill>
                  <a:srgbClr val="205AA7"/>
                </a:solidFill>
              </a:rPr>
              <a:t>(</a:t>
            </a:r>
            <a:r>
              <a:rPr lang="en-US" sz="2200" dirty="0">
                <a:solidFill>
                  <a:srgbClr val="205AA7"/>
                </a:solidFill>
              </a:rPr>
              <a:t>in line with the threshold used in the Commission’s standard DSA) </a:t>
            </a:r>
            <a:r>
              <a:rPr lang="fr-FR" sz="2200" b="1" dirty="0">
                <a:solidFill>
                  <a:srgbClr val="205AA7"/>
                </a:solidFill>
              </a:rPr>
              <a:t>in the 5 </a:t>
            </a:r>
            <a:r>
              <a:rPr lang="fr-FR" sz="2200" b="1" dirty="0" err="1">
                <a:solidFill>
                  <a:srgbClr val="205AA7"/>
                </a:solidFill>
              </a:rPr>
              <a:t>years</a:t>
            </a:r>
            <a:r>
              <a:rPr lang="fr-FR" sz="2200" b="1" dirty="0">
                <a:solidFill>
                  <a:srgbClr val="205AA7"/>
                </a:solidFill>
              </a:rPr>
              <a:t> </a:t>
            </a:r>
            <a:r>
              <a:rPr lang="fr-FR" sz="2200" b="1" dirty="0" err="1">
                <a:solidFill>
                  <a:srgbClr val="205AA7"/>
                </a:solidFill>
              </a:rPr>
              <a:t>following</a:t>
            </a:r>
            <a:r>
              <a:rPr lang="fr-FR" sz="2200" b="1" dirty="0">
                <a:solidFill>
                  <a:srgbClr val="205AA7"/>
                </a:solidFill>
              </a:rPr>
              <a:t> the </a:t>
            </a:r>
            <a:r>
              <a:rPr lang="fr-FR" sz="2200" b="1" dirty="0" err="1">
                <a:solidFill>
                  <a:srgbClr val="205AA7"/>
                </a:solidFill>
              </a:rPr>
              <a:t>adjustment</a:t>
            </a:r>
            <a:r>
              <a:rPr lang="fr-FR" sz="2200" b="1" dirty="0">
                <a:solidFill>
                  <a:srgbClr val="205AA7"/>
                </a:solidFill>
              </a:rPr>
              <a:t> </a:t>
            </a:r>
            <a:r>
              <a:rPr lang="fr-FR" sz="2200" b="1" dirty="0" err="1">
                <a:solidFill>
                  <a:srgbClr val="205AA7"/>
                </a:solidFill>
              </a:rPr>
              <a:t>period</a:t>
            </a:r>
            <a:r>
              <a:rPr lang="fr-FR" sz="2200" b="1" dirty="0">
                <a:solidFill>
                  <a:srgbClr val="205AA7"/>
                </a:solidFill>
              </a:rPr>
              <a:t> </a:t>
            </a:r>
            <a:r>
              <a:rPr lang="fr-FR" sz="2200" dirty="0">
                <a:solidFill>
                  <a:srgbClr val="205AA7"/>
                </a:solidFill>
              </a:rPr>
              <a:t>(</a:t>
            </a:r>
            <a:r>
              <a:rPr lang="fr-FR" sz="2200" b="1" dirty="0">
                <a:solidFill>
                  <a:srgbClr val="205AA7"/>
                </a:solidFill>
              </a:rPr>
              <a:t>SDSA</a:t>
            </a:r>
            <a:r>
              <a:rPr lang="fr-FR" sz="2200" dirty="0">
                <a:solidFill>
                  <a:srgbClr val="205AA7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1757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D2E4B-1ABE-F2DA-3D65-1B6F575D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A793A-996E-7063-62A4-A80A7B73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25A43E-7BCE-481D-BBC5-FA174F72C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896838-9C8E-F7BD-75AB-FD7B4688D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898ADD3-F505-1967-7F0A-D5511F23C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00" y="98072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criteria</a:t>
            </a:r>
            <a:r>
              <a:rPr lang="fr-FR" dirty="0"/>
              <a:t> </a:t>
            </a:r>
            <a:r>
              <a:rPr lang="fr-FR" dirty="0" err="1"/>
              <a:t>retained</a:t>
            </a:r>
            <a:r>
              <a:rPr lang="fr-FR" dirty="0"/>
              <a:t> by the </a:t>
            </a:r>
            <a:r>
              <a:rPr lang="fr-FR" dirty="0" err="1"/>
              <a:t>EC’s</a:t>
            </a:r>
            <a:r>
              <a:rPr lang="fr-FR" dirty="0"/>
              <a:t> SDSA for </a:t>
            </a:r>
            <a:r>
              <a:rPr lang="fr-FR" dirty="0" err="1"/>
              <a:t>risk</a:t>
            </a:r>
            <a:r>
              <a:rPr lang="fr-FR" dirty="0"/>
              <a:t> classification: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(q</a:t>
            </a:r>
            <a:r>
              <a:rPr lang="fr-FR" baseline="-25000" dirty="0"/>
              <a:t>90</a:t>
            </a:r>
            <a:r>
              <a:rPr lang="fr-FR" dirty="0"/>
              <a:t>-q</a:t>
            </a:r>
            <a:r>
              <a:rPr lang="fr-FR" baseline="-25000" dirty="0"/>
              <a:t>10</a:t>
            </a:r>
            <a:r>
              <a:rPr lang="fr-FR" dirty="0"/>
              <a:t>) </a:t>
            </a:r>
            <a:r>
              <a:rPr lang="fr-FR" dirty="0" err="1"/>
              <a:t>cone</a:t>
            </a:r>
            <a:r>
              <a:rPr lang="fr-FR" dirty="0"/>
              <a:t> </a:t>
            </a:r>
            <a:r>
              <a:rPr lang="fr-FR" dirty="0" err="1"/>
              <a:t>width</a:t>
            </a:r>
            <a:r>
              <a:rPr lang="fr-FR" dirty="0"/>
              <a:t> at </a:t>
            </a:r>
            <a:r>
              <a:rPr lang="en-US" dirty="0"/>
              <a:t>the 5th projected year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probability that the 5th projected year debt ratio is greater than its last observed value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dirty="0"/>
              <a:t>NEW: </a:t>
            </a:r>
            <a:r>
              <a:rPr lang="fr-FR" b="1" dirty="0" err="1"/>
              <a:t>probability</a:t>
            </a:r>
            <a:r>
              <a:rPr lang="fr-FR" b="1" dirty="0"/>
              <a:t> </a:t>
            </a:r>
            <a:r>
              <a:rPr lang="fr-FR" b="1" dirty="0" err="1"/>
              <a:t>that</a:t>
            </a:r>
            <a:r>
              <a:rPr lang="fr-FR" b="1" dirty="0"/>
              <a:t> the </a:t>
            </a:r>
            <a:r>
              <a:rPr lang="fr-FR" b="1" dirty="0" err="1"/>
              <a:t>debt</a:t>
            </a:r>
            <a:r>
              <a:rPr lang="fr-FR" b="1" dirty="0"/>
              <a:t> ratio </a:t>
            </a:r>
            <a:r>
              <a:rPr lang="fr-FR" b="1" dirty="0" err="1"/>
              <a:t>declines</a:t>
            </a:r>
            <a:r>
              <a:rPr lang="fr-FR" b="1" dirty="0"/>
              <a:t> in the 5 </a:t>
            </a:r>
            <a:r>
              <a:rPr lang="fr-FR" b="1" dirty="0" err="1"/>
              <a:t>years</a:t>
            </a:r>
            <a:r>
              <a:rPr lang="fr-FR" b="1" dirty="0"/>
              <a:t> </a:t>
            </a:r>
            <a:r>
              <a:rPr lang="fr-FR" b="1" dirty="0" err="1"/>
              <a:t>following</a:t>
            </a:r>
            <a:r>
              <a:rPr lang="fr-FR" b="1" dirty="0"/>
              <a:t> the </a:t>
            </a:r>
            <a:r>
              <a:rPr lang="fr-FR" b="1" dirty="0" err="1"/>
              <a:t>adjustment</a:t>
            </a:r>
            <a:r>
              <a:rPr lang="fr-FR" b="1" dirty="0"/>
              <a:t> </a:t>
            </a:r>
            <a:r>
              <a:rPr lang="fr-FR" b="1" dirty="0" err="1"/>
              <a:t>period</a:t>
            </a:r>
            <a:endParaRPr lang="en-US" b="1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260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6508-BBBC-19CF-E5AC-1850BDF7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EEAAA-63B4-997D-5A29-76B0BFE7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EE99FC-3859-CC15-2502-B20F7D159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DC7298-FC10-2CC4-C8E7-C184C5D5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23A93AC-0C81-A85C-73A8-9595ABFF9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836712"/>
            <a:ext cx="8229600" cy="512925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dirty="0"/>
              <a:t>French data 2000q1-2023q4 (</a:t>
            </a:r>
            <a:r>
              <a:rPr lang="fr-FR" dirty="0" err="1"/>
              <a:t>winsorized</a:t>
            </a:r>
            <a:r>
              <a:rPr lang="fr-FR" dirty="0"/>
              <a:t>) and </a:t>
            </a:r>
            <a:r>
              <a:rPr lang="en-US" dirty="0"/>
              <a:t>using the latest deterministic DSA benchmark scenario which accounts for a 7-year adjustment period (2025-2031):</a:t>
            </a:r>
          </a:p>
          <a:p>
            <a:pPr algn="l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E3EB44-4131-75E6-48A3-4832DA65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8" y="2132856"/>
            <a:ext cx="7848872" cy="309634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BEBE0AC-F178-6E5F-FDC3-29F47C26EDC6}"/>
              </a:ext>
            </a:extLst>
          </p:cNvPr>
          <p:cNvSpPr txBox="1"/>
          <p:nvPr/>
        </p:nvSpPr>
        <p:spPr>
          <a:xfrm>
            <a:off x="593528" y="5319632"/>
            <a:ext cx="681430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205AA7"/>
                </a:solidFill>
              </a:rPr>
              <a:t>(q90-q10) = 18,8 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>
                <a:solidFill>
                  <a:srgbClr val="205AA7"/>
                </a:solidFill>
              </a:rPr>
              <a:t>P(</a:t>
            </a:r>
            <a:r>
              <a:rPr lang="fr-FR" sz="2600" dirty="0" err="1">
                <a:solidFill>
                  <a:srgbClr val="205AA7"/>
                </a:solidFill>
              </a:rPr>
              <a:t>debt</a:t>
            </a:r>
            <a:r>
              <a:rPr lang="fr-FR" sz="2600" dirty="0">
                <a:solidFill>
                  <a:srgbClr val="205AA7"/>
                </a:solidFill>
              </a:rPr>
              <a:t> ratio 2028 &gt; </a:t>
            </a:r>
            <a:r>
              <a:rPr lang="fr-FR" sz="2600" dirty="0" err="1">
                <a:solidFill>
                  <a:srgbClr val="205AA7"/>
                </a:solidFill>
              </a:rPr>
              <a:t>debt</a:t>
            </a:r>
            <a:r>
              <a:rPr lang="fr-FR" sz="2600" dirty="0">
                <a:solidFill>
                  <a:srgbClr val="205AA7"/>
                </a:solidFill>
              </a:rPr>
              <a:t> ratio 2023) = 89,4%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600" dirty="0">
              <a:solidFill>
                <a:srgbClr val="205A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2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DC237-1935-C4E9-FF5F-1ABD72C9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8DBC8-3D81-F154-E097-4A1C4A46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0A1888-FCDD-E85A-5C93-6F7DAEBB8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18EDA-3C90-1D4F-86B2-436DDB6F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6F28F77-5D60-A94D-70A3-A7F1E7EA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00" y="864374"/>
            <a:ext cx="8229600" cy="512925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dirty="0"/>
              <a:t>Impact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shock</a:t>
            </a:r>
            <a:r>
              <a:rPr lang="fr-FR" dirty="0"/>
              <a:t> on the </a:t>
            </a:r>
            <a:r>
              <a:rPr lang="fr-FR" dirty="0" err="1"/>
              <a:t>cone</a:t>
            </a:r>
            <a:r>
              <a:rPr lang="fr-FR" dirty="0"/>
              <a:t> </a:t>
            </a:r>
            <a:r>
              <a:rPr lang="fr-FR" dirty="0" err="1"/>
              <a:t>width</a:t>
            </a:r>
            <a:r>
              <a:rPr lang="fr-FR" dirty="0"/>
              <a:t> and </a:t>
            </a:r>
            <a:r>
              <a:rPr lang="fr-FR" dirty="0" err="1"/>
              <a:t>probability</a:t>
            </a:r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 err="1"/>
              <a:t>Shocks</a:t>
            </a:r>
            <a:r>
              <a:rPr lang="fr-FR" dirty="0"/>
              <a:t> on g and pb are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influential</a:t>
            </a:r>
            <a:r>
              <a:rPr lang="fr-FR" dirty="0"/>
              <a:t> for </a:t>
            </a:r>
            <a:r>
              <a:rPr lang="fr-FR" dirty="0" err="1"/>
              <a:t>debt</a:t>
            </a:r>
            <a:r>
              <a:rPr lang="fr-FR" dirty="0"/>
              <a:t> distribution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 err="1"/>
              <a:t>Shocks</a:t>
            </a:r>
            <a:r>
              <a:rPr lang="fr-FR" dirty="0"/>
              <a:t> on the </a:t>
            </a:r>
            <a:r>
              <a:rPr lang="fr-FR" dirty="0" err="1"/>
              <a:t>interest</a:t>
            </a:r>
            <a:r>
              <a:rPr lang="fr-FR" dirty="0"/>
              <a:t> rates have a </a:t>
            </a:r>
            <a:r>
              <a:rPr lang="fr-FR" dirty="0" err="1"/>
              <a:t>negligible</a:t>
            </a:r>
            <a:r>
              <a:rPr lang="fr-FR" dirty="0"/>
              <a:t> impact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dirty="0"/>
          </a:p>
          <a:p>
            <a:pPr algn="l"/>
            <a:endParaRPr lang="fr-FR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5A5C0CCD-D680-D115-5B69-E3EE2A25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74221"/>
              </p:ext>
            </p:extLst>
          </p:nvPr>
        </p:nvGraphicFramePr>
        <p:xfrm>
          <a:off x="971600" y="1484784"/>
          <a:ext cx="7272808" cy="2603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821">
                  <a:extLst>
                    <a:ext uri="{9D8B030D-6E8A-4147-A177-3AD203B41FA5}">
                      <a16:colId xmlns:a16="http://schemas.microsoft.com/office/drawing/2014/main" val="1800493693"/>
                    </a:ext>
                  </a:extLst>
                </a:gridCol>
                <a:gridCol w="1397017">
                  <a:extLst>
                    <a:ext uri="{9D8B030D-6E8A-4147-A177-3AD203B41FA5}">
                      <a16:colId xmlns:a16="http://schemas.microsoft.com/office/drawing/2014/main" val="2051365668"/>
                    </a:ext>
                  </a:extLst>
                </a:gridCol>
                <a:gridCol w="921671">
                  <a:extLst>
                    <a:ext uri="{9D8B030D-6E8A-4147-A177-3AD203B41FA5}">
                      <a16:colId xmlns:a16="http://schemas.microsoft.com/office/drawing/2014/main" val="2257438049"/>
                    </a:ext>
                  </a:extLst>
                </a:gridCol>
                <a:gridCol w="998478">
                  <a:extLst>
                    <a:ext uri="{9D8B030D-6E8A-4147-A177-3AD203B41FA5}">
                      <a16:colId xmlns:a16="http://schemas.microsoft.com/office/drawing/2014/main" val="3365208650"/>
                    </a:ext>
                  </a:extLst>
                </a:gridCol>
                <a:gridCol w="1024723">
                  <a:extLst>
                    <a:ext uri="{9D8B030D-6E8A-4147-A177-3AD203B41FA5}">
                      <a16:colId xmlns:a16="http://schemas.microsoft.com/office/drawing/2014/main" val="581120344"/>
                    </a:ext>
                  </a:extLst>
                </a:gridCol>
                <a:gridCol w="848071">
                  <a:extLst>
                    <a:ext uri="{9D8B030D-6E8A-4147-A177-3AD203B41FA5}">
                      <a16:colId xmlns:a16="http://schemas.microsoft.com/office/drawing/2014/main" val="2340795531"/>
                    </a:ext>
                  </a:extLst>
                </a:gridCol>
                <a:gridCol w="969027">
                  <a:extLst>
                    <a:ext uri="{9D8B030D-6E8A-4147-A177-3AD203B41FA5}">
                      <a16:colId xmlns:a16="http://schemas.microsoft.com/office/drawing/2014/main" val="3671520089"/>
                    </a:ext>
                  </a:extLst>
                </a:gridCol>
              </a:tblGrid>
              <a:tr h="49031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All </a:t>
                      </a:r>
                      <a:r>
                        <a:rPr lang="fr-FR" dirty="0" err="1"/>
                        <a:t>shocks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 </a:t>
                      </a:r>
                      <a:r>
                        <a:rPr lang="fr-FR" dirty="0" err="1"/>
                        <a:t>iir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 </a:t>
                      </a:r>
                      <a:r>
                        <a:rPr lang="fr-FR" dirty="0" err="1"/>
                        <a:t>i_LT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 </a:t>
                      </a:r>
                      <a:r>
                        <a:rPr lang="fr-FR" dirty="0" err="1"/>
                        <a:t>i_ST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 pb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14871"/>
                  </a:ext>
                </a:extLst>
              </a:tr>
              <a:tr h="416558">
                <a:tc>
                  <a:txBody>
                    <a:bodyPr/>
                    <a:lstStyle/>
                    <a:p>
                      <a:r>
                        <a:rPr lang="fr-FR" dirty="0"/>
                        <a:t>q90-q10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41572"/>
                  </a:ext>
                </a:extLst>
              </a:tr>
              <a:tr h="622626">
                <a:tc>
                  <a:txBody>
                    <a:bodyPr/>
                    <a:lstStyle/>
                    <a:p>
                      <a:r>
                        <a:rPr lang="fr-FR" dirty="0"/>
                        <a:t>% change w.r.t.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+1,1%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+0,5%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8E40"/>
                          </a:solidFill>
                        </a:rPr>
                        <a:t>-24,5%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rgbClr val="008E40"/>
                          </a:solidFill>
                          <a:latin typeface="+mn-lt"/>
                          <a:ea typeface="+mn-ea"/>
                          <a:cs typeface="+mn-cs"/>
                        </a:rPr>
                        <a:t>-56,4%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12019"/>
                  </a:ext>
                </a:extLst>
              </a:tr>
              <a:tr h="416558">
                <a:tc>
                  <a:txBody>
                    <a:bodyPr/>
                    <a:lstStyle/>
                    <a:p>
                      <a:r>
                        <a:rPr lang="fr-FR" dirty="0"/>
                        <a:t>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89,7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89,7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89,9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96,1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99,7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96036"/>
                  </a:ext>
                </a:extLst>
              </a:tr>
              <a:tr h="622626">
                <a:tc>
                  <a:txBody>
                    <a:bodyPr/>
                    <a:lstStyle/>
                    <a:p>
                      <a:r>
                        <a:rPr lang="fr-FR" dirty="0"/>
                        <a:t>% change w.r.t. 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-0,2%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+6,9%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+10,9%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CC7A-D79A-997D-9FAF-AC112448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A980D2-467D-2085-5761-21B0D556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B21D43-32C7-9FC7-2B01-509CCAE9D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338C42-8E88-F87C-7862-A63E6B7F2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7D4D7A9-88F4-F1DD-FA29-FF46AA7F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836712"/>
            <a:ext cx="8229600" cy="512925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r-FR" dirty="0"/>
              <a:t>2 options </a:t>
            </a:r>
            <a:r>
              <a:rPr lang="fr-FR" dirty="0" err="1"/>
              <a:t>regarding</a:t>
            </a:r>
            <a:r>
              <a:rPr lang="fr-FR" dirty="0"/>
              <a:t> the </a:t>
            </a:r>
            <a:r>
              <a:rPr lang="fr-FR" dirty="0" err="1"/>
              <a:t>implementation</a:t>
            </a:r>
            <a:r>
              <a:rPr lang="fr-FR" dirty="0"/>
              <a:t> of the new criterium:</a:t>
            </a:r>
          </a:p>
          <a:p>
            <a:pPr marL="0" indent="0" algn="l">
              <a:buNone/>
            </a:pPr>
            <a:r>
              <a:rPr lang="fr-FR" sz="2800" b="1" dirty="0">
                <a:solidFill>
                  <a:srgbClr val="205AA7"/>
                </a:solidFill>
              </a:rPr>
              <a:t>P[</a:t>
            </a:r>
            <a:r>
              <a:rPr lang="fr-FR" sz="2800" b="1" dirty="0" err="1"/>
              <a:t>d</a:t>
            </a:r>
            <a:r>
              <a:rPr lang="fr-FR" sz="2800" b="1" dirty="0" err="1">
                <a:solidFill>
                  <a:srgbClr val="205AA7"/>
                </a:solidFill>
              </a:rPr>
              <a:t>ebt</a:t>
            </a:r>
            <a:r>
              <a:rPr lang="fr-FR" sz="2800" b="1" dirty="0">
                <a:solidFill>
                  <a:srgbClr val="205AA7"/>
                </a:solidFill>
              </a:rPr>
              <a:t> ratio in 2036 &lt;  </a:t>
            </a:r>
            <a:r>
              <a:rPr lang="fr-FR" sz="2800" b="1" dirty="0" err="1">
                <a:solidFill>
                  <a:srgbClr val="205AA7"/>
                </a:solidFill>
              </a:rPr>
              <a:t>debt</a:t>
            </a:r>
            <a:r>
              <a:rPr lang="fr-FR" sz="2800" b="1" dirty="0">
                <a:solidFill>
                  <a:srgbClr val="205AA7"/>
                </a:solidFill>
              </a:rPr>
              <a:t> ratio in 2031] ≥ 70%</a:t>
            </a:r>
          </a:p>
          <a:p>
            <a:pPr marL="0" indent="0" algn="l">
              <a:buNone/>
            </a:pPr>
            <a:endParaRPr lang="fr-FR" dirty="0"/>
          </a:p>
          <a:p>
            <a:pPr marL="514350" indent="-514350" algn="l">
              <a:buAutoNum type="arabicParenR"/>
            </a:pP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randomly</a:t>
            </a:r>
            <a:r>
              <a:rPr lang="fr-FR" dirty="0"/>
              <a:t> 10 000 </a:t>
            </a:r>
            <a:r>
              <a:rPr lang="fr-FR" dirty="0" err="1"/>
              <a:t>sequences</a:t>
            </a:r>
            <a:r>
              <a:rPr lang="fr-FR" dirty="0"/>
              <a:t> of 52 </a:t>
            </a:r>
            <a:r>
              <a:rPr lang="fr-FR" dirty="0" err="1"/>
              <a:t>quarters</a:t>
            </a:r>
            <a:r>
              <a:rPr lang="fr-FR" dirty="0"/>
              <a:t> (13 </a:t>
            </a:r>
            <a:r>
              <a:rPr lang="fr-FR" dirty="0" err="1"/>
              <a:t>years</a:t>
            </a:r>
            <a:r>
              <a:rPr lang="fr-FR" dirty="0"/>
              <a:t> x 4 </a:t>
            </a:r>
            <a:r>
              <a:rPr lang="fr-FR" dirty="0" err="1"/>
              <a:t>quarters</a:t>
            </a:r>
            <a:r>
              <a:rPr lang="fr-FR" dirty="0"/>
              <a:t>) for all the drivers’ </a:t>
            </a:r>
            <a:r>
              <a:rPr lang="fr-FR" dirty="0" err="1"/>
              <a:t>shocks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as to </a:t>
            </a:r>
            <a:r>
              <a:rPr lang="fr-FR" dirty="0" err="1"/>
              <a:t>get</a:t>
            </a:r>
            <a:r>
              <a:rPr lang="fr-FR" dirty="0"/>
              <a:t> the distribution of the </a:t>
            </a:r>
            <a:r>
              <a:rPr lang="fr-FR" dirty="0" err="1"/>
              <a:t>debt</a:t>
            </a:r>
            <a:r>
              <a:rPr lang="fr-FR" dirty="0"/>
              <a:t> ratio over the </a:t>
            </a:r>
            <a:r>
              <a:rPr lang="fr-FR" dirty="0" err="1"/>
              <a:t>next</a:t>
            </a:r>
            <a:r>
              <a:rPr lang="fr-FR" dirty="0"/>
              <a:t> 13 </a:t>
            </a:r>
            <a:r>
              <a:rPr lang="fr-FR" dirty="0" err="1"/>
              <a:t>years</a:t>
            </a:r>
            <a:r>
              <a:rPr lang="fr-FR" dirty="0"/>
              <a:t>: </a:t>
            </a:r>
            <a:r>
              <a:rPr lang="fr-FR" dirty="0" err="1"/>
              <a:t>uncertainty</a:t>
            </a:r>
            <a:r>
              <a:rPr lang="fr-FR" dirty="0"/>
              <a:t> over a 13-year horizon…</a:t>
            </a:r>
          </a:p>
          <a:p>
            <a:pPr marL="514350" indent="-514350">
              <a:buFont typeface="Wingdings" panose="05000000000000000000" pitchFamily="2" charset="2"/>
              <a:buAutoNum type="arabicParenR"/>
            </a:pPr>
            <a:r>
              <a:rPr lang="fr-FR" sz="2800" b="0" i="0" u="none" strike="noStrike" baseline="0" dirty="0">
                <a:latin typeface="CMR12"/>
              </a:rPr>
              <a:t>Transpose the </a:t>
            </a:r>
            <a:r>
              <a:rPr lang="fr-FR" sz="2800" b="0" i="0" u="none" strike="noStrike" baseline="0" dirty="0" err="1">
                <a:latin typeface="CMR12"/>
              </a:rPr>
              <a:t>fanchart</a:t>
            </a:r>
            <a:r>
              <a:rPr lang="fr-FR" sz="2800" b="0" i="0" u="none" strike="noStrike" baseline="0" dirty="0">
                <a:latin typeface="CMR12"/>
              </a:rPr>
              <a:t> </a:t>
            </a:r>
            <a:r>
              <a:rPr lang="en-US" sz="2800" b="0" i="0" u="none" strike="noStrike" baseline="0" dirty="0">
                <a:latin typeface="CMR12"/>
              </a:rPr>
              <a:t>above to the deterministic trajectory for years 2032-2036 (EC? and </a:t>
            </a:r>
            <a:r>
              <a:rPr lang="en-US" sz="2800" b="0" i="0" u="none" strike="noStrike" baseline="0" dirty="0" err="1">
                <a:latin typeface="CMR12"/>
              </a:rPr>
              <a:t>Cepremap</a:t>
            </a:r>
            <a:r>
              <a:rPr lang="en-US" sz="2800" b="0" i="0" u="none" strike="noStrike" baseline="0" dirty="0">
                <a:latin typeface="CMR12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b="0" i="0" u="none" strike="noStrike" baseline="0" dirty="0">
                <a:latin typeface="CMR12"/>
              </a:rPr>
              <a:t> the sole information available within the EC approach to evaluate uncertainty over a 5-year horizon is derived from the sample of observations employed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CMR12"/>
              </a:rPr>
              <a:t>a</a:t>
            </a:r>
            <a:r>
              <a:rPr lang="en-US" sz="2600" b="0" i="0" u="none" strike="noStrike" baseline="0" dirty="0">
                <a:latin typeface="CMR12"/>
              </a:rPr>
              <a:t>s such, the measure of uncertainty over a 5-year horizon ought to be grounded </a:t>
            </a:r>
            <a:r>
              <a:rPr lang="fr-FR" sz="2600" b="0" i="0" u="none" strike="noStrike" baseline="0" dirty="0">
                <a:latin typeface="CMR12"/>
              </a:rPr>
              <a:t>in </a:t>
            </a:r>
            <a:r>
              <a:rPr lang="fr-FR" sz="2600" b="0" i="0" u="none" strike="noStrike" baseline="0" dirty="0" err="1">
                <a:latin typeface="CMR12"/>
              </a:rPr>
              <a:t>this</a:t>
            </a:r>
            <a:r>
              <a:rPr lang="fr-FR" sz="2600" b="0" i="0" u="none" strike="noStrike" baseline="0" dirty="0">
                <a:latin typeface="CMR12"/>
              </a:rPr>
              <a:t> information set.</a:t>
            </a:r>
            <a:endParaRPr lang="fr-FR" dirty="0"/>
          </a:p>
          <a:p>
            <a:pPr marL="514350" indent="-514350" algn="l">
              <a:buAutoNum type="arabicParenR"/>
            </a:pPr>
            <a:endParaRPr lang="fr-FR" dirty="0"/>
          </a:p>
          <a:p>
            <a:pPr marL="514350" indent="-514350" algn="l"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5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3FAC-0635-7E39-CF65-6BD31C91D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D1823-E6B3-0B5C-5695-2D91CCC2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B505D1-D797-159B-1777-FC039D541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FAD8D8-298E-D86C-9203-E1A52BFD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64E3CFE-0E1D-66B8-A5E4-A4EE1BE5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836712"/>
            <a:ext cx="8229600" cy="5129251"/>
          </a:xfrm>
        </p:spPr>
        <p:txBody>
          <a:bodyPr>
            <a:normAutofit/>
          </a:bodyPr>
          <a:lstStyle/>
          <a:p>
            <a:pPr marL="514350" indent="-514350" algn="l">
              <a:buAutoNum type="arabicParenR"/>
            </a:pP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randomly</a:t>
            </a:r>
            <a:r>
              <a:rPr lang="fr-FR" dirty="0"/>
              <a:t> 10 000 </a:t>
            </a:r>
            <a:r>
              <a:rPr lang="fr-FR" dirty="0" err="1"/>
              <a:t>sequences</a:t>
            </a:r>
            <a:r>
              <a:rPr lang="fr-FR" dirty="0"/>
              <a:t> of 52 </a:t>
            </a:r>
            <a:r>
              <a:rPr lang="fr-FR" dirty="0" err="1"/>
              <a:t>quarters</a:t>
            </a:r>
            <a:r>
              <a:rPr lang="fr-FR" dirty="0"/>
              <a:t> (13 </a:t>
            </a:r>
            <a:r>
              <a:rPr lang="fr-FR" dirty="0" err="1"/>
              <a:t>years</a:t>
            </a:r>
            <a:r>
              <a:rPr lang="fr-FR" dirty="0"/>
              <a:t> x 4 </a:t>
            </a:r>
            <a:r>
              <a:rPr lang="fr-FR" dirty="0" err="1"/>
              <a:t>quarters</a:t>
            </a:r>
            <a:r>
              <a:rPr lang="fr-FR" dirty="0"/>
              <a:t>) :</a:t>
            </a:r>
          </a:p>
          <a:p>
            <a:pPr marL="0" indent="0" algn="l">
              <a:buNone/>
            </a:pPr>
            <a:r>
              <a:rPr lang="fr-FR" dirty="0"/>
              <a:t> </a:t>
            </a:r>
          </a:p>
          <a:p>
            <a:pPr marL="0" indent="0" algn="ctr">
              <a:buNone/>
            </a:pPr>
            <a:r>
              <a:rPr lang="fr-FR" sz="2400" b="1" dirty="0">
                <a:solidFill>
                  <a:srgbClr val="205AA7"/>
                </a:solidFill>
              </a:rPr>
              <a:t>P[</a:t>
            </a:r>
            <a:r>
              <a:rPr lang="fr-FR" sz="2400" b="1" dirty="0" err="1"/>
              <a:t>d</a:t>
            </a:r>
            <a:r>
              <a:rPr lang="fr-FR" sz="2400" b="1" dirty="0" err="1">
                <a:solidFill>
                  <a:srgbClr val="205AA7"/>
                </a:solidFill>
              </a:rPr>
              <a:t>ebt</a:t>
            </a:r>
            <a:r>
              <a:rPr lang="fr-FR" sz="2400" b="1" dirty="0">
                <a:solidFill>
                  <a:srgbClr val="205AA7"/>
                </a:solidFill>
              </a:rPr>
              <a:t> ratio in 2036 &lt;  </a:t>
            </a:r>
            <a:r>
              <a:rPr lang="fr-FR" sz="2400" b="1" dirty="0" err="1">
                <a:solidFill>
                  <a:srgbClr val="205AA7"/>
                </a:solidFill>
              </a:rPr>
              <a:t>debt</a:t>
            </a:r>
            <a:r>
              <a:rPr lang="fr-FR" sz="2400" b="1" dirty="0">
                <a:solidFill>
                  <a:srgbClr val="205AA7"/>
                </a:solidFill>
              </a:rPr>
              <a:t> ratio in 2031] = 82,5%  &gt; 70%</a:t>
            </a:r>
          </a:p>
          <a:p>
            <a:pPr marL="514350" indent="-514350" algn="l">
              <a:buAutoNum type="arabicParenR"/>
            </a:pPr>
            <a:endParaRPr lang="fr-FR" dirty="0"/>
          </a:p>
          <a:p>
            <a:pPr marL="514350" indent="-514350" algn="l">
              <a:buAutoNum type="arabicParenR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5F20BD-7095-B89B-1078-903ABB206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852936"/>
            <a:ext cx="7200800" cy="34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4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CA63D-3118-B25E-DF97-23D40C349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FDB14-4C2F-0460-5356-D87D8FED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Implementation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BB25B2-46E5-3474-D1EF-7795EAEA0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93C1B8-1228-BA1B-CD0A-539C3DEB4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7E57658-E5FF-6F05-4246-DD894FF8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836712"/>
            <a:ext cx="8229600" cy="5129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0" i="0" u="none" strike="noStrike" baseline="0" dirty="0">
                <a:latin typeface="CMR12"/>
              </a:rPr>
              <a:t>2) Transpose the 5-year distribution </a:t>
            </a:r>
            <a:r>
              <a:rPr lang="en-US" sz="2800" b="0" i="0" u="none" strike="noStrike" baseline="0" dirty="0">
                <a:latin typeface="CMR12"/>
              </a:rPr>
              <a:t>to the deterministic trajectory for years 2032-2036:</a:t>
            </a:r>
          </a:p>
          <a:p>
            <a:pPr marL="0" indent="0">
              <a:buNone/>
            </a:pPr>
            <a:endParaRPr lang="en-US" sz="2800" b="0" i="0" u="none" strike="noStrike" baseline="0" dirty="0">
              <a:latin typeface="CMR12"/>
            </a:endParaRPr>
          </a:p>
          <a:p>
            <a:pPr marL="0" indent="0" algn="ctr">
              <a:buNone/>
            </a:pPr>
            <a:r>
              <a:rPr lang="fr-FR" sz="2400" b="1" dirty="0">
                <a:solidFill>
                  <a:srgbClr val="205AA7"/>
                </a:solidFill>
              </a:rPr>
              <a:t>P[</a:t>
            </a:r>
            <a:r>
              <a:rPr lang="fr-FR" sz="2400" b="1" dirty="0" err="1"/>
              <a:t>d</a:t>
            </a:r>
            <a:r>
              <a:rPr lang="fr-FR" sz="2400" b="1" dirty="0" err="1">
                <a:solidFill>
                  <a:srgbClr val="205AA7"/>
                </a:solidFill>
              </a:rPr>
              <a:t>ebt</a:t>
            </a:r>
            <a:r>
              <a:rPr lang="fr-FR" sz="2400" b="1" dirty="0">
                <a:solidFill>
                  <a:srgbClr val="205AA7"/>
                </a:solidFill>
              </a:rPr>
              <a:t> ratio in 2036 &lt;  </a:t>
            </a:r>
            <a:r>
              <a:rPr lang="fr-FR" sz="2400" b="1" dirty="0" err="1">
                <a:solidFill>
                  <a:srgbClr val="205AA7"/>
                </a:solidFill>
              </a:rPr>
              <a:t>debt</a:t>
            </a:r>
            <a:r>
              <a:rPr lang="fr-FR" sz="2400" b="1" dirty="0">
                <a:solidFill>
                  <a:srgbClr val="205AA7"/>
                </a:solidFill>
              </a:rPr>
              <a:t> ratio in 2031] = 92%  &gt; 70%</a:t>
            </a:r>
          </a:p>
          <a:p>
            <a:pPr marL="0" indent="0" algn="ctr">
              <a:buNone/>
            </a:pPr>
            <a:endParaRPr lang="fr-FR" sz="2400" b="1" dirty="0">
              <a:solidFill>
                <a:srgbClr val="205AA7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514350" indent="-514350" algn="l">
              <a:buAutoNum type="arabicParenR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E1380A-E2B0-4F20-90BA-919A4F7A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802883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68000" y="0"/>
            <a:ext cx="8784520" cy="1143000"/>
          </a:xfrm>
        </p:spPr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PROJEcTS</a:t>
            </a:r>
            <a:r>
              <a:rPr lang="fr-FR" dirty="0"/>
              <a:t> </a:t>
            </a:r>
            <a:r>
              <a:rPr lang="fr-FR"/>
              <a:t>for BdF SDSA 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38060" y="1052736"/>
            <a:ext cx="8244400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Implémentation de la SDSA version COM</a:t>
            </a:r>
          </a:p>
          <a:p>
            <a:pPr>
              <a:spcAft>
                <a:spcPts val="0"/>
              </a:spcAft>
            </a:pPr>
            <a:endParaRPr lang="fr-FR" sz="24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collection et traitement des données (en lien avec dans la DDSA)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Simulation de Monte-Carlo et traitement spécifique des chocs de taux longs</a:t>
            </a: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fr-FR" sz="24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fr-FR" sz="24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Extension de la SDSA à l’Allemagne, l’Espagne, l’Italie et aux Pays-Bas</a:t>
            </a:r>
          </a:p>
          <a:p>
            <a:pPr>
              <a:spcAft>
                <a:spcPts val="0"/>
              </a:spcAft>
            </a:pPr>
            <a:endParaRPr lang="fr-FR" sz="24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Collection et traitement de données </a:t>
            </a:r>
            <a:r>
              <a:rPr lang="fr-FR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(in </a:t>
            </a:r>
            <a:r>
              <a:rPr lang="fr-FR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progress</a:t>
            </a:r>
            <a:r>
              <a:rPr lang="fr-FR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(B-)VAR et EC Monte-Carlo (Benchmark COM)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24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b="1" u="sng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b="1" u="sng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b="1" u="sng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b="1" u="sng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b="1" u="sng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504" y="1827908"/>
            <a:ext cx="87129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1F497D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A355D-C562-7DD2-B0D6-A7CC9ED7E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12636-F553-149F-D2CD-C1C0CFCB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51A2DF-0345-E585-B38C-8D176405D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7781E-0E8F-19A3-DC2D-15B537029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C12C79-0855-79EA-FD9F-0CCFABBA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844824"/>
            <a:ext cx="7726000" cy="22405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European Commission SDSA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EU's new Economic Governance Framework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Implementation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Projects</a:t>
            </a:r>
            <a:r>
              <a:rPr lang="fr-FR" dirty="0"/>
              <a:t> for BdF SDSA</a:t>
            </a:r>
          </a:p>
        </p:txBody>
      </p:sp>
    </p:spTree>
    <p:extLst>
      <p:ext uri="{BB962C8B-B14F-4D97-AF65-F5344CB8AC3E}">
        <p14:creationId xmlns:p14="http://schemas.microsoft.com/office/powerpoint/2010/main" val="211745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European Commission SDSA approach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971600" y="1196752"/>
            <a:ext cx="7726000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The current EC methodology, based on the variance-covariance matrix approach, is based on Berti (2013)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debt drivers considered in the SDSA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key principles of the EC approach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70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9D558-4111-ED45-94E3-1CCBDEB7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CDA30-9581-7857-CF68-8C3F6FC5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1) The debt drivers considered in the SDSA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E1445B-239B-B507-6646-7F7664DD5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1BD120-94FA-A0C8-E5A5-1A275D9A2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4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8C7EF7-DEA3-C0C7-28AE-4AEDC09314B9}"/>
                  </a:ext>
                </a:extLst>
              </p:cNvPr>
              <p:cNvSpPr/>
              <p:nvPr/>
            </p:nvSpPr>
            <p:spPr>
              <a:xfrm>
                <a:off x="593250" y="884463"/>
                <a:ext cx="7487034" cy="84600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3299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8585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8585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8585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en-GB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8585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fr-F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GB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0" lang="en-GB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𝑝𝑏</m:t>
                          </m:r>
                        </m:e>
                        <m:sub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0" lang="fr-F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𝐶𝑜𝐴</m:t>
                          </m:r>
                          <m:r>
                            <a:rPr kumimoji="0" lang="fr-FR" sz="2400" b="0" i="1" u="none" strike="noStrike" kern="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fr-F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𝑑𝑑𝑎</m:t>
                          </m:r>
                        </m:e>
                        <m:sub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GB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585858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8C7EF7-DEA3-C0C7-28AE-4AEDC0931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50" y="884463"/>
                <a:ext cx="7487034" cy="846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3299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texte 1">
                <a:extLst>
                  <a:ext uri="{FF2B5EF4-FFF2-40B4-BE49-F238E27FC236}">
                    <a16:creationId xmlns:a16="http://schemas.microsoft.com/office/drawing/2014/main" id="{E5708A58-7D70-DBFF-158F-E31D6ED27E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567" y="1556792"/>
                <a:ext cx="7437717" cy="4923208"/>
              </a:xfrm>
              <a:prstGeom prst="rect">
                <a:avLst/>
              </a:prstGeom>
            </p:spPr>
            <p:txBody>
              <a:bodyPr/>
              <a:lstStyle>
                <a:lvl1pPr marL="252000" indent="-2520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600" kern="1200">
                    <a:solidFill>
                      <a:srgbClr val="205AA7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rgbClr val="205AA7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endParaRPr lang="fr-FR" b="1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fr-FR" b="1" dirty="0" err="1"/>
                  <a:t>Simulated</a:t>
                </a:r>
                <a:r>
                  <a:rPr lang="fr-FR" b="1" dirty="0"/>
                  <a:t> variables: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debt</a:t>
                </a:r>
                <a:r>
                  <a:rPr lang="fr-FR" dirty="0"/>
                  <a:t> to GDP ratio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/>
                  <a:t>: </a:t>
                </a:r>
                <a:r>
                  <a:rPr lang="fr-FR" dirty="0" err="1"/>
                  <a:t>implicit</a:t>
                </a:r>
                <a:r>
                  <a:rPr lang="fr-FR" dirty="0"/>
                  <a:t> nominal </a:t>
                </a:r>
                <a:r>
                  <a:rPr lang="fr-FR" dirty="0" err="1"/>
                  <a:t>interest</a:t>
                </a:r>
                <a:r>
                  <a:rPr lang="fr-FR" dirty="0"/>
                  <a:t> rate</a:t>
                </a: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/>
                  <a:t>: nominal GDP y-o-y </a:t>
                </a:r>
                <a:r>
                  <a:rPr lang="fr-FR" dirty="0" err="1"/>
                  <a:t>growth</a:t>
                </a:r>
                <a:r>
                  <a:rPr lang="fr-FR" dirty="0"/>
                  <a:t>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𝑝𝑏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/>
                  <a:t> : </a:t>
                </a:r>
                <a:r>
                  <a:rPr lang="fr-FR" dirty="0" err="1"/>
                  <a:t>primary</a:t>
                </a:r>
                <a:r>
                  <a:rPr lang="fr-FR" dirty="0"/>
                  <a:t> balance to GDP ratio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Variables not </a:t>
                </a:r>
                <a:r>
                  <a:rPr lang="fr-FR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considered</a:t>
                </a:r>
                <a:r>
                  <a:rPr lang="fr-F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the EC SDSA: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𝐶𝑜𝐴</m:t>
                    </m:r>
                    <m:r>
                      <a:rPr lang="fr-FR" baseline="-25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fr-FR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ageing</a:t>
                </a:r>
                <a:r>
                  <a: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fr-FR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costs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𝑑𝑑𝑎</m:t>
                        </m:r>
                      </m:e>
                      <m:sub>
                        <m:r>
                          <a:rPr lang="en-GB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: </a:t>
                </a:r>
                <a:r>
                  <a:rPr lang="fr-FR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deficit-debt</a:t>
                </a:r>
                <a:r>
                  <a:rPr lang="fr-F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(stock-flow) </a:t>
                </a:r>
                <a:r>
                  <a:rPr lang="fr-FR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adjustment</a:t>
                </a: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fr-FR" sz="2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fr-FR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7" name="Espace réservé du texte 1">
                <a:extLst>
                  <a:ext uri="{FF2B5EF4-FFF2-40B4-BE49-F238E27FC236}">
                    <a16:creationId xmlns:a16="http://schemas.microsoft.com/office/drawing/2014/main" id="{E5708A58-7D70-DBFF-158F-E31D6ED27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67" y="1556792"/>
                <a:ext cx="7437717" cy="4923208"/>
              </a:xfrm>
              <a:prstGeom prst="rect">
                <a:avLst/>
              </a:prstGeom>
              <a:blipFill>
                <a:blip r:embed="rId3"/>
                <a:stretch>
                  <a:fillRect l="-1474" b="-1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30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80865-0B40-6E07-810E-F58B5A7C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29361-BBC2-B47B-CF69-11C761D7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1) The debt drivers considered in the SDSA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386201-FAD9-B615-D32A-3CA032219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8D3020-CD75-41DC-0BB1-A2CCB5B18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9D7D90-626B-0377-AE16-88474C10467D}"/>
                  </a:ext>
                </a:extLst>
              </p:cNvPr>
              <p:cNvSpPr/>
              <p:nvPr/>
            </p:nvSpPr>
            <p:spPr>
              <a:xfrm>
                <a:off x="650477" y="1216448"/>
                <a:ext cx="7487034" cy="84600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3299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8585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8585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58585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en-GB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58585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fr-FR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kumimoji="0" lang="en-GB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GB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fr-F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en-GB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0" lang="en-GB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𝑝𝑏</m:t>
                          </m:r>
                        </m:e>
                        <m:sub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kumimoji="0" lang="fr-F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𝐶𝑜𝐴</m:t>
                          </m:r>
                          <m:r>
                            <a:rPr kumimoji="0" lang="fr-FR" sz="2400" b="0" i="1" u="none" strike="noStrike" kern="0" cap="none" spc="0" normalizeH="0" baseline="-2500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0" lang="fr-FR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𝑑𝑑𝑎</m:t>
                          </m:r>
                        </m:e>
                        <m:sub>
                          <m:r>
                            <a:rPr kumimoji="0" lang="en-GB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0" lang="en-GB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585858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9D7D90-626B-0377-AE16-88474C104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77" y="1216448"/>
                <a:ext cx="7487034" cy="846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3299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texte 1">
                <a:extLst>
                  <a:ext uri="{FF2B5EF4-FFF2-40B4-BE49-F238E27FC236}">
                    <a16:creationId xmlns:a16="http://schemas.microsoft.com/office/drawing/2014/main" id="{F5017075-9A6E-188F-29D4-DC0C8CAD09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588" y="2248183"/>
                <a:ext cx="7437717" cy="3312368"/>
              </a:xfrm>
              <a:prstGeom prst="rect">
                <a:avLst/>
              </a:prstGeom>
            </p:spPr>
            <p:txBody>
              <a:bodyPr/>
              <a:lstStyle>
                <a:lvl1pPr marL="252000" indent="-252000" algn="l" defTabSz="914400" rtl="0" eaLnBrk="1" latinLnBrk="0" hangingPunct="1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600" kern="1200">
                    <a:solidFill>
                      <a:srgbClr val="205AA7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rgbClr val="205AA7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endParaRPr lang="fr-FR" b="1" dirty="0"/>
              </a:p>
              <a:p>
                <a:pPr marL="0" indent="0">
                  <a:buNone/>
                </a:pPr>
                <a:r>
                  <a:rPr lang="en-GB" b="1" dirty="0"/>
                  <a:t>Stochastic shocks are simulated around the baseline for four variables of the debt accumulation equation: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the primary balance-to-GDP ratio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𝑝𝑏</m:t>
                        </m:r>
                      </m:e>
                      <m:sub>
                        <m: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the nominal short- and long-term interest rates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the nominal GDP growth rate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kumimoji="0" lang="en-GB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fr-FR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fr-F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fr-FR" sz="2800" kern="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fr-FR" dirty="0"/>
              </a:p>
              <a:p>
                <a:pPr marL="0" indent="0">
                  <a:buFont typeface="Wingdings" panose="05000000000000000000" pitchFamily="2" charset="2"/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7" name="Espace réservé du texte 1">
                <a:extLst>
                  <a:ext uri="{FF2B5EF4-FFF2-40B4-BE49-F238E27FC236}">
                    <a16:creationId xmlns:a16="http://schemas.microsoft.com/office/drawing/2014/main" id="{F5017075-9A6E-188F-29D4-DC0C8CAD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88" y="2248183"/>
                <a:ext cx="7437717" cy="3312368"/>
              </a:xfrm>
              <a:prstGeom prst="rect">
                <a:avLst/>
              </a:prstGeom>
              <a:blipFill>
                <a:blip r:embed="rId3"/>
                <a:stretch>
                  <a:fillRect l="-1475" r="-902" b="-31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62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10AA4-AFDB-83C5-1DEE-CFC649D3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44E9E-B9BB-23BE-3E58-EB3A44A9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2) </a:t>
            </a:r>
            <a:r>
              <a:rPr lang="en-GB" dirty="0"/>
              <a:t>The key principles of the EC approach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19996E-D096-616E-F40B-38A7C022C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CD9F6A-75D8-01DE-1375-543741011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938C3DD-0F46-5370-5C44-3D30C5B1C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36" y="1143000"/>
            <a:ext cx="7726000" cy="516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The data: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Quarterly data mostly from </a:t>
            </a:r>
            <a:r>
              <a:rPr lang="en-GB" sz="2000" b="1" dirty="0"/>
              <a:t>Eurostat</a:t>
            </a:r>
            <a:r>
              <a:rPr lang="en-GB" sz="2000" dirty="0"/>
              <a:t> (some short-term interest rates come from OECD, some long-term interest rates come from ECB)</a:t>
            </a:r>
          </a:p>
          <a:p>
            <a:pPr marL="0" indent="0">
              <a:buNone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Sample</a:t>
            </a:r>
            <a:r>
              <a:rPr lang="en-GB" sz="2000" dirty="0"/>
              <a:t> from 2000Q1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(quarterly) </a:t>
            </a:r>
            <a:r>
              <a:rPr lang="en-GB" sz="2000" b="1" dirty="0"/>
              <a:t>primary balance </a:t>
            </a:r>
            <a:r>
              <a:rPr lang="en-GB" sz="2000" dirty="0"/>
              <a:t>= headline balance (B9) + interest payments (D41PAY). It is seasonally adjusted using the Census X-12-ARIMA approach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Outliers </a:t>
            </a:r>
            <a:r>
              <a:rPr lang="en-GB" sz="2000" dirty="0"/>
              <a:t>are identified and treated using a </a:t>
            </a:r>
            <a:r>
              <a:rPr lang="en-GB" sz="2000" b="1" dirty="0" err="1"/>
              <a:t>winsorising</a:t>
            </a:r>
            <a:r>
              <a:rPr lang="en-GB" sz="2000" b="1" dirty="0"/>
              <a:t> approach</a:t>
            </a:r>
            <a:r>
              <a:rPr lang="en-GB" sz="2000" dirty="0"/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2000" dirty="0"/>
              <a:t> For each variable and country within the sample period, observations outside their 5</a:t>
            </a:r>
            <a:r>
              <a:rPr lang="en-GB" sz="2000" baseline="30000" dirty="0"/>
              <a:t>th</a:t>
            </a:r>
            <a:r>
              <a:rPr lang="en-GB" sz="2000" dirty="0"/>
              <a:t> and 95</a:t>
            </a:r>
            <a:r>
              <a:rPr lang="en-GB" sz="2000" baseline="30000" dirty="0"/>
              <a:t>th</a:t>
            </a:r>
            <a:r>
              <a:rPr lang="en-GB" sz="2000" dirty="0"/>
              <a:t> percentiles are considered outliers and replaced by the closest percentile value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9148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C7457-00F2-1491-C85B-9BADCF62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1858A-6A1E-E51D-20A5-8A17282A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2) </a:t>
            </a:r>
            <a:r>
              <a:rPr lang="en-GB" dirty="0"/>
              <a:t>The key principles of the EC approach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EB30F-4A4F-66FF-FA3D-E8662C82A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B99CDE-8518-72C3-2A30-8870C8F79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7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7B2E34D2-C953-C611-7BFE-88B18E7DF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136" y="1143000"/>
                <a:ext cx="7726000" cy="51663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Drivers’ shocks simulation: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Drivers’ shocks </a:t>
                </a:r>
                <a:r>
                  <a:rPr lang="en-GB" sz="2400" dirty="0"/>
                  <a:t>defined as the first difference of the quarterly time series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400" dirty="0"/>
                  <a:t>,        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𝑝𝑏</m:t>
                        </m:r>
                        <m:r>
                          <m:rPr>
                            <m:nor/>
                          </m:rPr>
                          <a:rPr lang="en-GB" sz="2400" dirty="0"/>
                          <m:t>, 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𝑆𝑇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2400" dirty="0"/>
                          <m:t>, 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2400" dirty="0"/>
                          <m:t>,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fr-FR" sz="2400" b="0" i="1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dirty="0"/>
                  <a:t>Calculation of the </a:t>
                </a:r>
                <a:r>
                  <a:rPr lang="en-GB" sz="2400" b="1" dirty="0"/>
                  <a:t>variance-covariance matrix</a:t>
                </a:r>
                <a:r>
                  <a:rPr lang="en-GB" sz="2400" dirty="0"/>
                  <a:t>: </a:t>
                </a:r>
                <a:endParaRPr lang="fr-FR" sz="24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fr-F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fr-FR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fr-F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fr-FR" sz="240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’) with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fr-FR" sz="24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𝑝𝑏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𝑖𝑙𝑡</m:t>
                            </m:r>
                          </m:sup>
                        </m:sSub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sz="2400" dirty="0"/>
                  <a:t>’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400" b="1" dirty="0"/>
                  <a:t>Monte-Carlo simulations </a:t>
                </a:r>
                <a:r>
                  <a:rPr lang="en-GB" sz="2400" dirty="0"/>
                  <a:t>of the quarterly shocks: </a:t>
                </a:r>
              </a:p>
              <a:p>
                <a:pPr marL="0" indent="0" algn="ctr">
                  <a:buNone/>
                </a:pPr>
                <a:r>
                  <a:rPr lang="en-GB" sz="24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∽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acc>
                      <m:accPr>
                        <m:chr m:val="̂"/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/>
                  <a:t>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=1,…,10000</m:t>
                    </m:r>
                  </m:oMath>
                </a14:m>
                <a:endParaRPr lang="en-GB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sz="2000" b="1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7B2E34D2-C953-C611-7BFE-88B18E7DF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136" y="1143000"/>
                <a:ext cx="7726000" cy="5166320"/>
              </a:xfrm>
              <a:blipFill>
                <a:blip r:embed="rId2"/>
                <a:stretch>
                  <a:fillRect l="-1420" t="-10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EE180-4F03-C83B-CF48-BC40E48DC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E148E-BD19-3733-EF0E-BF1DDC61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2) </a:t>
            </a:r>
            <a:r>
              <a:rPr lang="en-GB" dirty="0"/>
              <a:t>The key principles of the EC approach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903058-1A50-9DD4-A0E6-7D209C59B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BE1482-BEDC-5927-7204-803D278F9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8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960CB19-761F-8080-9401-AAE52FDE5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136" y="1143000"/>
                <a:ext cx="7726000" cy="51663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Drivers’ shocks simulation: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000" b="1" dirty="0"/>
                  <a:t>Aggregation into annual shocks</a:t>
                </a:r>
                <a:r>
                  <a:rPr lang="en-GB" sz="2000" dirty="0"/>
                  <a:t>: The shock to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in year </a:t>
                </a:r>
                <a:r>
                  <a:rPr lang="en-GB" sz="2000" i="1" dirty="0"/>
                  <a:t>t</a:t>
                </a:r>
                <a:r>
                  <a:rPr lang="en-GB" sz="2000" dirty="0"/>
                  <a:t> is given by the sum of the quarterly shocks to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baseline="3000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GB" sz="2000" dirty="0"/>
                  <a:t>,     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fr-F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𝑝𝑏</m:t>
                        </m:r>
                        <m:r>
                          <m:rPr>
                            <m:nor/>
                          </m:rPr>
                          <a:rPr lang="en-GB" sz="2000" dirty="0"/>
                          <m:t>, 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𝑆𝑇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2000" dirty="0"/>
                          <m:t>,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fr-FR" sz="2000" b="0" i="1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000" dirty="0"/>
                  <a:t>Aggregation of the quarterly shocks to </a:t>
                </a:r>
                <a:r>
                  <a:rPr lang="en-GB" sz="2000" b="1" dirty="0"/>
                  <a:t>the nominal long-term interest rate</a:t>
                </a:r>
                <a:r>
                  <a:rPr lang="en-GB" sz="2000" dirty="0"/>
                  <a:t> 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sz="2000" dirty="0"/>
                  <a:t>Has to take into account the persistence of these shocks over time. Indeed, long-term debt issued/rolled over at the time of the shock remains in the debt stock at the market rate prevailing at the time of issue for all years until maturity.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sz="2000" dirty="0"/>
                  <a:t>A shock to the long-term interest rate in year </a:t>
                </a:r>
                <a:r>
                  <a:rPr lang="en-GB" sz="2000" i="1" dirty="0"/>
                  <a:t>t</a:t>
                </a:r>
                <a:r>
                  <a:rPr lang="en-GB" sz="2000" dirty="0"/>
                  <a:t> is therefore carried over to the following years in proportion to the share of maturing debt that is progressively rolled over.</a:t>
                </a:r>
                <a:endParaRPr lang="fr-FR" sz="2000" dirty="0">
                  <a:ea typeface="Cambria Math" panose="020405030504060302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sz="2000" b="1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0960CB19-761F-8080-9401-AAE52FDE5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136" y="1143000"/>
                <a:ext cx="7726000" cy="5166320"/>
              </a:xfrm>
              <a:blipFill>
                <a:blip r:embed="rId2"/>
                <a:stretch>
                  <a:fillRect l="-1420" t="-1063" r="-1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50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83E78-4305-CB52-EB83-D6C8C89C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73D13-5B6D-BFFE-D391-C2FCE7D1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2) </a:t>
            </a:r>
            <a:r>
              <a:rPr lang="en-GB" dirty="0"/>
              <a:t>The key principles of the EC approach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1AA6AB2-B05F-8640-822C-9AAF235E1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E518F3-5CFB-88CB-1F08-41191D0C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612AF6-3794-417C-8315-010C3BB3AD18}" type="slidenum">
              <a:rPr lang="fr-FR" smtClean="0"/>
              <a:pPr/>
              <a:t>9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D02672B-6278-6861-5C39-6856EA5CA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136" y="1143000"/>
                <a:ext cx="7726000" cy="5337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Drivers’ shocks simulation:</a:t>
                </a:r>
              </a:p>
              <a:p>
                <a:pPr marL="0" indent="0">
                  <a:buNone/>
                </a:pPr>
                <a:r>
                  <a:rPr lang="en-GB" sz="2000" dirty="0"/>
                  <a:t>For countries where the average weighted maturity of debt T ≥ 5 years, the annual shock to the long-term interest rate in year t is defined as: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fr-FR" sz="2000" b="0" i="1" dirty="0">
                    <a:ea typeface="Cambria Math" panose="02040503050406030204" pitchFamily="18" charset="0"/>
                  </a:rPr>
                  <a:t>1</a:t>
                </a:r>
                <a:r>
                  <a:rPr lang="fr-FR" sz="2000" b="0" i="1" baseline="30000" dirty="0">
                    <a:ea typeface="Cambria Math" panose="02040503050406030204" pitchFamily="18" charset="0"/>
                  </a:rPr>
                  <a:t>st</a:t>
                </a:r>
                <a:r>
                  <a:rPr lang="fr-FR" sz="2000" b="0" i="1" dirty="0">
                    <a:ea typeface="Cambria Math" panose="02040503050406030204" pitchFamily="18" charset="0"/>
                  </a:rPr>
                  <a:t> projection </a:t>
                </a:r>
                <a:r>
                  <a:rPr lang="fr-FR" sz="2000" b="0" i="1" dirty="0" err="1">
                    <a:ea typeface="Cambria Math" panose="02040503050406030204" pitchFamily="18" charset="0"/>
                  </a:rPr>
                  <a:t>year</a:t>
                </a:r>
                <a:r>
                  <a:rPr lang="fr-FR" sz="2000" b="0" i="1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sup>
                        </m:sSup>
                      </m:sup>
                    </m:sSub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𝐿𝑇</m:t>
                                </m:r>
                              </m:sup>
                            </m:sSup>
                          </m:sup>
                        </m:sSubSup>
                      </m:e>
                    </m:nary>
                  </m:oMath>
                </a14:m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fr-FR" sz="2000" b="0" i="1" dirty="0">
                    <a:ea typeface="Cambria Math" panose="02040503050406030204" pitchFamily="18" charset="0"/>
                  </a:rPr>
                  <a:t>2</a:t>
                </a:r>
                <a:r>
                  <a:rPr lang="fr-FR" sz="2000" b="0" i="1" baseline="30000" dirty="0">
                    <a:ea typeface="Cambria Math" panose="02040503050406030204" pitchFamily="18" charset="0"/>
                  </a:rPr>
                  <a:t>nd</a:t>
                </a:r>
                <a:r>
                  <a:rPr lang="fr-FR" sz="2000" b="0" i="1" dirty="0">
                    <a:ea typeface="Cambria Math" panose="02040503050406030204" pitchFamily="18" charset="0"/>
                  </a:rPr>
                  <a:t> projection </a:t>
                </a:r>
                <a:r>
                  <a:rPr lang="fr-FR" sz="2000" b="0" i="1" dirty="0" err="1">
                    <a:ea typeface="Cambria Math" panose="02040503050406030204" pitchFamily="18" charset="0"/>
                  </a:rPr>
                  <a:t>year</a:t>
                </a:r>
                <a:r>
                  <a:rPr lang="fr-FR" sz="2000" b="0" i="1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sup>
                        </m:sSup>
                      </m:sup>
                    </m:sSub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=−4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𝐿𝑇</m:t>
                                </m:r>
                              </m:sup>
                            </m:sSup>
                          </m:sup>
                        </m:sSubSup>
                      </m:e>
                    </m:nary>
                  </m:oMath>
                </a14:m>
                <a:r>
                  <a:rPr lang="fr-FR" sz="2000" dirty="0"/>
                  <a:t>, q=-4 </a:t>
                </a:r>
                <a:r>
                  <a:rPr lang="en-GB" sz="2000" dirty="0"/>
                  <a:t>is the </a:t>
                </a:r>
                <a:r>
                  <a:rPr lang="fr-FR" sz="2000" i="1" dirty="0">
                    <a:ea typeface="Cambria Math" panose="02040503050406030204" pitchFamily="18" charset="0"/>
                  </a:rPr>
                  <a:t>1</a:t>
                </a:r>
                <a:r>
                  <a:rPr lang="fr-FR" sz="2000" i="1" baseline="30000" dirty="0">
                    <a:ea typeface="Cambria Math" panose="02040503050406030204" pitchFamily="18" charset="0"/>
                  </a:rPr>
                  <a:t>st</a:t>
                </a:r>
                <a:r>
                  <a:rPr lang="en-GB" sz="2000" dirty="0"/>
                  <a:t> quarter of year t-1</a:t>
                </a:r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fr-FR" sz="2000" b="0" i="1" dirty="0">
                    <a:ea typeface="Cambria Math" panose="02040503050406030204" pitchFamily="18" charset="0"/>
                  </a:rPr>
                  <a:t>3</a:t>
                </a:r>
                <a:r>
                  <a:rPr lang="fr-FR" sz="2000" b="0" i="1" baseline="30000" dirty="0">
                    <a:ea typeface="Cambria Math" panose="02040503050406030204" pitchFamily="18" charset="0"/>
                  </a:rPr>
                  <a:t>rd</a:t>
                </a:r>
                <a:r>
                  <a:rPr lang="fr-FR" sz="2000" b="0" i="1" dirty="0">
                    <a:ea typeface="Cambria Math" panose="02040503050406030204" pitchFamily="18" charset="0"/>
                  </a:rPr>
                  <a:t> projection </a:t>
                </a:r>
                <a:r>
                  <a:rPr lang="fr-FR" sz="2000" b="0" i="1" dirty="0" err="1">
                    <a:ea typeface="Cambria Math" panose="02040503050406030204" pitchFamily="18" charset="0"/>
                  </a:rPr>
                  <a:t>year</a:t>
                </a:r>
                <a:r>
                  <a:rPr lang="fr-FR" sz="2000" b="0" i="1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sup>
                        </m:sSup>
                      </m:sup>
                    </m:sSub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=−8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𝐿𝑇</m:t>
                                </m:r>
                              </m:sup>
                            </m:sSup>
                          </m:sup>
                        </m:sSubSup>
                      </m:e>
                    </m:nary>
                  </m:oMath>
                </a14:m>
                <a:r>
                  <a:rPr lang="fr-FR" sz="2000" dirty="0"/>
                  <a:t>, q=-8 </a:t>
                </a:r>
                <a:r>
                  <a:rPr lang="en-GB" sz="2000" dirty="0"/>
                  <a:t>is the </a:t>
                </a:r>
                <a:r>
                  <a:rPr lang="fr-FR" sz="2000" i="1" dirty="0">
                    <a:ea typeface="Cambria Math" panose="02040503050406030204" pitchFamily="18" charset="0"/>
                  </a:rPr>
                  <a:t>1</a:t>
                </a:r>
                <a:r>
                  <a:rPr lang="fr-FR" sz="2000" i="1" baseline="30000" dirty="0">
                    <a:ea typeface="Cambria Math" panose="02040503050406030204" pitchFamily="18" charset="0"/>
                  </a:rPr>
                  <a:t>st</a:t>
                </a:r>
                <a:r>
                  <a:rPr lang="en-GB" sz="2000" dirty="0"/>
                  <a:t> quarter of year t-2, etc.</a:t>
                </a:r>
                <a:endParaRPr lang="fr-FR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fr-FR" sz="2000" i="1" dirty="0">
                    <a:ea typeface="Cambria Math" panose="02040503050406030204" pitchFamily="18" charset="0"/>
                  </a:rPr>
                  <a:t>5</a:t>
                </a:r>
                <a:r>
                  <a:rPr lang="fr-FR" sz="2000" i="1" baseline="30000" dirty="0">
                    <a:ea typeface="Cambria Math" panose="02040503050406030204" pitchFamily="18" charset="0"/>
                  </a:rPr>
                  <a:t>th</a:t>
                </a:r>
                <a:r>
                  <a:rPr lang="fr-FR" sz="2000" i="1" dirty="0">
                    <a:ea typeface="Cambria Math" panose="02040503050406030204" pitchFamily="18" charset="0"/>
                  </a:rPr>
                  <a:t> projection </a:t>
                </a:r>
                <a:r>
                  <a:rPr lang="fr-FR" sz="2000" i="1" dirty="0" err="1">
                    <a:ea typeface="Cambria Math" panose="02040503050406030204" pitchFamily="18" charset="0"/>
                  </a:rPr>
                  <a:t>year</a:t>
                </a:r>
                <a:r>
                  <a:rPr lang="fr-FR" sz="2000" i="1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𝐿𝑇</m:t>
                            </m:r>
                          </m:sup>
                        </m:sSup>
                      </m:sup>
                    </m:sSubSup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=−16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sSup>
                              <m:sSup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𝐿𝑇</m:t>
                                </m:r>
                              </m:sup>
                            </m:sSup>
                          </m:sup>
                        </m:sSubSup>
                      </m:e>
                    </m:nary>
                  </m:oMath>
                </a14:m>
                <a:r>
                  <a:rPr lang="fr-FR" sz="2000" dirty="0"/>
                  <a:t>, q=-16 </a:t>
                </a:r>
                <a:r>
                  <a:rPr lang="en-GB" sz="2000" dirty="0"/>
                  <a:t>is the </a:t>
                </a:r>
                <a:r>
                  <a:rPr lang="fr-FR" sz="2000" i="1" dirty="0">
                    <a:ea typeface="Cambria Math" panose="02040503050406030204" pitchFamily="18" charset="0"/>
                  </a:rPr>
                  <a:t>1</a:t>
                </a:r>
                <a:r>
                  <a:rPr lang="fr-FR" sz="2000" i="1" baseline="30000" dirty="0">
                    <a:ea typeface="Cambria Math" panose="02040503050406030204" pitchFamily="18" charset="0"/>
                  </a:rPr>
                  <a:t>st </a:t>
                </a:r>
                <a:r>
                  <a:rPr lang="en-GB" sz="2000" dirty="0"/>
                  <a:t>quarter of year t-4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0" indent="-33750">
                  <a:buNone/>
                </a:pPr>
                <a:r>
                  <a:rPr lang="fr-FR" sz="2200" dirty="0" err="1"/>
                  <a:t>Finally</a:t>
                </a:r>
                <a:r>
                  <a:rPr lang="fr-FR" sz="2200" dirty="0"/>
                  <a:t>, the </a:t>
                </a:r>
                <a:r>
                  <a:rPr lang="fr-FR" sz="2200" dirty="0" err="1"/>
                  <a:t>shock</a:t>
                </a:r>
                <a:r>
                  <a:rPr lang="fr-FR" sz="2200" dirty="0"/>
                  <a:t> on </a:t>
                </a:r>
                <a:r>
                  <a:rPr lang="fr-FR" sz="2200" b="1" dirty="0" err="1"/>
                  <a:t>implicit</a:t>
                </a:r>
                <a:r>
                  <a:rPr lang="fr-FR" sz="2200" b="1" dirty="0"/>
                  <a:t> </a:t>
                </a:r>
                <a:r>
                  <a:rPr lang="fr-FR" sz="2200" b="1" dirty="0" err="1"/>
                  <a:t>interest</a:t>
                </a:r>
                <a:r>
                  <a:rPr lang="fr-FR" sz="2200" b="1" dirty="0"/>
                  <a:t> rate </a:t>
                </a:r>
                <a:r>
                  <a:rPr lang="fr-FR" sz="2200" dirty="0" err="1"/>
                  <a:t>is</a:t>
                </a:r>
                <a:r>
                  <a:rPr lang="fr-FR" sz="2200" dirty="0"/>
                  <a:t> </a:t>
                </a:r>
                <a:r>
                  <a:rPr lang="fr-FR" sz="2200" dirty="0" err="1"/>
                  <a:t>given</a:t>
                </a:r>
                <a:r>
                  <a:rPr lang="fr-FR" sz="2200" dirty="0"/>
                  <a:t> by: </a:t>
                </a:r>
              </a:p>
              <a:p>
                <a:pPr marL="0" indent="-3375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𝑆𝑇</m:t>
                          </m:r>
                        </m:sup>
                      </m:sSup>
                      <m:sSup>
                        <m:s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sSup>
                            <m:sSup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𝑆𝑇</m:t>
                              </m:r>
                            </m:sup>
                          </m:sSup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𝐿𝑇</m:t>
                          </m:r>
                        </m:sup>
                      </m:sSup>
                      <m:sSup>
                        <m:s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sSup>
                            <m:sSupPr>
                              <m:ctrlPr>
                                <a:rPr lang="fr-F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𝐿𝑇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200" b="1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D02672B-6278-6861-5C39-6856EA5CA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136" y="1143000"/>
                <a:ext cx="7726000" cy="5337000"/>
              </a:xfrm>
              <a:blipFill>
                <a:blip r:embed="rId2"/>
                <a:stretch>
                  <a:fillRect l="-1420" t="-1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11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BARIT-BDF-PPT-1">
  <a:themeElements>
    <a:clrScheme name="Personnalisé 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205AA7"/>
      </a:accent1>
      <a:accent2>
        <a:srgbClr val="005BD3"/>
      </a:accent2>
      <a:accent3>
        <a:srgbClr val="00449E"/>
      </a:accent3>
      <a:accent4>
        <a:srgbClr val="00449E"/>
      </a:accent4>
      <a:accent5>
        <a:srgbClr val="800080"/>
      </a:accent5>
      <a:accent6>
        <a:srgbClr val="D60093"/>
      </a:accent6>
      <a:hlink>
        <a:srgbClr val="A0006E"/>
      </a:hlink>
      <a:folHlink>
        <a:srgbClr val="FE19FF"/>
      </a:folHlink>
    </a:clrScheme>
    <a:fontScheme name="Personnalisé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7A41D63B67B8439C09AB678A8DA1B0" ma:contentTypeVersion="0" ma:contentTypeDescription="Crée un document." ma:contentTypeScope="" ma:versionID="fcf5211c4df197de652a9b0f1a16a4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929d331a105c8938e0f56b370c64f3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DFE97A-3E07-4BB1-88D3-DA558751F4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FDDFE8-55E5-4F72-9917-6DF7276A2EFF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323C1A-603D-4890-99D6-2670B78F6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GABARIT-BDF-PPT-1</Template>
  <TotalTime>10483</TotalTime>
  <Words>1395</Words>
  <Application>Microsoft Office PowerPoint</Application>
  <PresentationFormat>Affichage à l'écran (4:3)</PresentationFormat>
  <Paragraphs>197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CMR12</vt:lpstr>
      <vt:lpstr>Courier New</vt:lpstr>
      <vt:lpstr>Wingdings</vt:lpstr>
      <vt:lpstr>GABARIT-BDF-PPT-1</vt:lpstr>
      <vt:lpstr>Réunion avancement du projet SDSA</vt:lpstr>
      <vt:lpstr>OrganizaTion</vt:lpstr>
      <vt:lpstr>The European Commission SDSA approach</vt:lpstr>
      <vt:lpstr>1) The debt drivers considered in the SDSA</vt:lpstr>
      <vt:lpstr>1) The debt drivers considered in the SDSA</vt:lpstr>
      <vt:lpstr>2) The key principles of the EC approach</vt:lpstr>
      <vt:lpstr>2) The key principles of the EC approach</vt:lpstr>
      <vt:lpstr>2) The key principles of the EC approach</vt:lpstr>
      <vt:lpstr>2) The key principles of the EC approach</vt:lpstr>
      <vt:lpstr>2) The key principles of the EC approach</vt:lpstr>
      <vt:lpstr>2. The EU's new Economic Governance Framework </vt:lpstr>
      <vt:lpstr>3. Implementation</vt:lpstr>
      <vt:lpstr>3. Implementation</vt:lpstr>
      <vt:lpstr>3. Implementation</vt:lpstr>
      <vt:lpstr>3. Implementation</vt:lpstr>
      <vt:lpstr>3. Implementation</vt:lpstr>
      <vt:lpstr>3. Implementation</vt:lpstr>
      <vt:lpstr>4. PROJEcTS for BdF SDSA </vt:lpstr>
    </vt:vector>
  </TitlesOfParts>
  <Company>Banque de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Maud LEFEVRE</dc:creator>
  <cp:lastModifiedBy>Frédérique LB</cp:lastModifiedBy>
  <cp:revision>222</cp:revision>
  <cp:lastPrinted>2017-07-05T15:29:52Z</cp:lastPrinted>
  <dcterms:created xsi:type="dcterms:W3CDTF">2019-07-19T09:45:56Z</dcterms:created>
  <dcterms:modified xsi:type="dcterms:W3CDTF">2025-02-19T14:16:59Z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0x010100747A41D63B67B8439C09AB678A8DA1B0</vt:lpwstr>
  </property>
</Properties>
</file>