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12"/>
  </p:notesMasterIdLst>
  <p:sldIdLst>
    <p:sldId id="256" r:id="rId2"/>
    <p:sldId id="258" r:id="rId3"/>
    <p:sldId id="259" r:id="rId4"/>
    <p:sldId id="260" r:id="rId5"/>
    <p:sldId id="262" r:id="rId6"/>
    <p:sldId id="267" r:id="rId7"/>
    <p:sldId id="266" r:id="rId8"/>
    <p:sldId id="263"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EC96167-A22C-C14D-969C-A275045C86B5}">
          <p14:sldIdLst>
            <p14:sldId id="256"/>
            <p14:sldId id="258"/>
            <p14:sldId id="259"/>
            <p14:sldId id="260"/>
            <p14:sldId id="262"/>
            <p14:sldId id="267"/>
            <p14:sldId id="266"/>
          </p14:sldIdLst>
        </p14:section>
        <p14:section name="Parting words" id="{C8689EF5-8DF8-1545-8AB6-6548BA836562}">
          <p14:sldIdLst>
            <p14:sldId id="263"/>
            <p14:sldId id="268"/>
            <p14:sldId id="26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3921"/>
  </p:normalViewPr>
  <p:slideViewPr>
    <p:cSldViewPr snapToGrid="0" snapToObjects="1" showGuides="1">
      <p:cViewPr varScale="1">
        <p:scale>
          <a:sx n="107" d="100"/>
          <a:sy n="107" d="100"/>
        </p:scale>
        <p:origin x="1296" y="1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A7F320-A188-45E4-AC65-1868B200BFB9}" type="doc">
      <dgm:prSet loTypeId="urn:microsoft.com/office/officeart/2005/8/layout/arrow1" loCatId="relationship" qsTypeId="urn:microsoft.com/office/officeart/2005/8/quickstyle/simple4" qsCatId="simple" csTypeId="urn:microsoft.com/office/officeart/2005/8/colors/colorful1" csCatId="colorful" phldr="1"/>
      <dgm:spPr/>
      <dgm:t>
        <a:bodyPr/>
        <a:lstStyle/>
        <a:p>
          <a:endParaRPr lang="en-US"/>
        </a:p>
      </dgm:t>
    </dgm:pt>
    <dgm:pt modelId="{59B323AD-A94F-44B5-ADBE-DD76C62D0753}">
      <dgm:prSet custT="1"/>
      <dgm:spPr/>
      <dgm:t>
        <a:bodyPr/>
        <a:lstStyle/>
        <a:p>
          <a:r>
            <a:rPr lang="en-US" sz="1100" b="1" dirty="0"/>
            <a:t>Dynamism and adaptability</a:t>
          </a:r>
        </a:p>
      </dgm:t>
    </dgm:pt>
    <dgm:pt modelId="{F04A6FFF-4702-4B1F-B3D2-26EBB401EED3}" type="parTrans" cxnId="{A735B66C-D704-4469-9AB3-7F3A997C1AF6}">
      <dgm:prSet/>
      <dgm:spPr/>
      <dgm:t>
        <a:bodyPr/>
        <a:lstStyle/>
        <a:p>
          <a:endParaRPr lang="en-US"/>
        </a:p>
      </dgm:t>
    </dgm:pt>
    <dgm:pt modelId="{1634543F-7FD3-4545-A4BE-E5E35E08BF3A}" type="sibTrans" cxnId="{A735B66C-D704-4469-9AB3-7F3A997C1AF6}">
      <dgm:prSet/>
      <dgm:spPr/>
      <dgm:t>
        <a:bodyPr/>
        <a:lstStyle/>
        <a:p>
          <a:endParaRPr lang="en-US"/>
        </a:p>
      </dgm:t>
    </dgm:pt>
    <dgm:pt modelId="{94909088-1841-483E-B0FE-C528B20C680C}">
      <dgm:prSet custT="1"/>
      <dgm:spPr/>
      <dgm:t>
        <a:bodyPr/>
        <a:lstStyle/>
        <a:p>
          <a:r>
            <a:rPr lang="en-US" sz="1200" b="1" dirty="0"/>
            <a:t>Ownership and accountability</a:t>
          </a:r>
        </a:p>
      </dgm:t>
    </dgm:pt>
    <dgm:pt modelId="{BDFFC86E-8A8F-4085-BDA9-F7D18864686F}" type="parTrans" cxnId="{4116BF99-A10C-4EF8-BA26-77C394C2B611}">
      <dgm:prSet/>
      <dgm:spPr/>
      <dgm:t>
        <a:bodyPr/>
        <a:lstStyle/>
        <a:p>
          <a:endParaRPr lang="en-US"/>
        </a:p>
      </dgm:t>
    </dgm:pt>
    <dgm:pt modelId="{1EE8C043-8675-4FDB-880E-9BEDAF19C7B7}" type="sibTrans" cxnId="{4116BF99-A10C-4EF8-BA26-77C394C2B611}">
      <dgm:prSet/>
      <dgm:spPr/>
      <dgm:t>
        <a:bodyPr/>
        <a:lstStyle/>
        <a:p>
          <a:endParaRPr lang="en-US"/>
        </a:p>
      </dgm:t>
    </dgm:pt>
    <dgm:pt modelId="{F353B0B4-5DDA-4863-AB15-C8DB4D1462A9}">
      <dgm:prSet custT="1"/>
      <dgm:spPr/>
      <dgm:t>
        <a:bodyPr/>
        <a:lstStyle/>
        <a:p>
          <a:r>
            <a:rPr lang="en-US" sz="1200" b="1" dirty="0"/>
            <a:t>Collaborative</a:t>
          </a:r>
        </a:p>
      </dgm:t>
    </dgm:pt>
    <dgm:pt modelId="{9EDB94FD-887D-4B0D-BE75-62C88C3BAD12}" type="parTrans" cxnId="{A0C49E53-1EE4-4751-80CC-2C5DB29EF646}">
      <dgm:prSet/>
      <dgm:spPr/>
      <dgm:t>
        <a:bodyPr/>
        <a:lstStyle/>
        <a:p>
          <a:endParaRPr lang="en-US"/>
        </a:p>
      </dgm:t>
    </dgm:pt>
    <dgm:pt modelId="{8FE9E86B-0977-4B0A-8B9D-CFC264D916B0}" type="sibTrans" cxnId="{A0C49E53-1EE4-4751-80CC-2C5DB29EF646}">
      <dgm:prSet/>
      <dgm:spPr/>
      <dgm:t>
        <a:bodyPr/>
        <a:lstStyle/>
        <a:p>
          <a:endParaRPr lang="en-US"/>
        </a:p>
      </dgm:t>
    </dgm:pt>
    <dgm:pt modelId="{784D8B18-F69A-4086-B129-091A9482BD16}">
      <dgm:prSet custT="1"/>
      <dgm:spPr/>
      <dgm:t>
        <a:bodyPr/>
        <a:lstStyle/>
        <a:p>
          <a:r>
            <a:rPr lang="en-US" sz="1200" b="1" dirty="0"/>
            <a:t>Structured</a:t>
          </a:r>
          <a:r>
            <a:rPr lang="en-US" sz="1200" b="1" baseline="0" dirty="0"/>
            <a:t> &amp; Effective Communication</a:t>
          </a:r>
          <a:endParaRPr lang="en-US" sz="1200" b="1" dirty="0"/>
        </a:p>
      </dgm:t>
    </dgm:pt>
    <dgm:pt modelId="{3D367825-8E76-4DC0-9761-29ABC5393F2B}" type="parTrans" cxnId="{29FD1BEF-D604-4AC4-B545-D24F4A3DC4AF}">
      <dgm:prSet/>
      <dgm:spPr/>
      <dgm:t>
        <a:bodyPr/>
        <a:lstStyle/>
        <a:p>
          <a:endParaRPr lang="en-US"/>
        </a:p>
      </dgm:t>
    </dgm:pt>
    <dgm:pt modelId="{170B23BE-39CF-4568-9F78-57B7A8F8B4F3}" type="sibTrans" cxnId="{29FD1BEF-D604-4AC4-B545-D24F4A3DC4AF}">
      <dgm:prSet/>
      <dgm:spPr/>
      <dgm:t>
        <a:bodyPr/>
        <a:lstStyle/>
        <a:p>
          <a:endParaRPr lang="en-US"/>
        </a:p>
      </dgm:t>
    </dgm:pt>
    <dgm:pt modelId="{4FD2F53B-E9E0-664F-81A6-F6B6ED2536F6}">
      <dgm:prSet custT="1"/>
      <dgm:spPr/>
      <dgm:t>
        <a:bodyPr/>
        <a:lstStyle/>
        <a:p>
          <a:r>
            <a:rPr lang="en-US" sz="1200" b="1" dirty="0"/>
            <a:t>Critical Thinking</a:t>
          </a:r>
        </a:p>
      </dgm:t>
    </dgm:pt>
    <dgm:pt modelId="{0754B115-73BE-2148-B835-91895B98BE45}" type="parTrans" cxnId="{0AC9DAF2-0DFD-0B4E-A253-1232D1860B5B}">
      <dgm:prSet/>
      <dgm:spPr/>
      <dgm:t>
        <a:bodyPr/>
        <a:lstStyle/>
        <a:p>
          <a:endParaRPr lang="en-US"/>
        </a:p>
      </dgm:t>
    </dgm:pt>
    <dgm:pt modelId="{3C562BDE-752E-3548-A5C5-CEAC8CF87578}" type="sibTrans" cxnId="{0AC9DAF2-0DFD-0B4E-A253-1232D1860B5B}">
      <dgm:prSet/>
      <dgm:spPr/>
      <dgm:t>
        <a:bodyPr/>
        <a:lstStyle/>
        <a:p>
          <a:endParaRPr lang="en-US"/>
        </a:p>
      </dgm:t>
    </dgm:pt>
    <dgm:pt modelId="{B709C9DA-0485-2B49-B37D-DB92CC2F9356}" type="pres">
      <dgm:prSet presAssocID="{41A7F320-A188-45E4-AC65-1868B200BFB9}" presName="cycle" presStyleCnt="0">
        <dgm:presLayoutVars>
          <dgm:dir/>
          <dgm:resizeHandles val="exact"/>
        </dgm:presLayoutVars>
      </dgm:prSet>
      <dgm:spPr/>
    </dgm:pt>
    <dgm:pt modelId="{47EDEC71-B005-B14E-9CBE-C418A30B85F1}" type="pres">
      <dgm:prSet presAssocID="{59B323AD-A94F-44B5-ADBE-DD76C62D0753}" presName="arrow" presStyleLbl="node1" presStyleIdx="0" presStyleCnt="5">
        <dgm:presLayoutVars>
          <dgm:bulletEnabled val="1"/>
        </dgm:presLayoutVars>
      </dgm:prSet>
      <dgm:spPr/>
    </dgm:pt>
    <dgm:pt modelId="{AF89F7C2-6186-1142-80C9-F5FF2B5CD547}" type="pres">
      <dgm:prSet presAssocID="{4FD2F53B-E9E0-664F-81A6-F6B6ED2536F6}" presName="arrow" presStyleLbl="node1" presStyleIdx="1" presStyleCnt="5">
        <dgm:presLayoutVars>
          <dgm:bulletEnabled val="1"/>
        </dgm:presLayoutVars>
      </dgm:prSet>
      <dgm:spPr/>
    </dgm:pt>
    <dgm:pt modelId="{A098A227-68E4-C046-9D2B-13434B28519B}" type="pres">
      <dgm:prSet presAssocID="{94909088-1841-483E-B0FE-C528B20C680C}" presName="arrow" presStyleLbl="node1" presStyleIdx="2" presStyleCnt="5">
        <dgm:presLayoutVars>
          <dgm:bulletEnabled val="1"/>
        </dgm:presLayoutVars>
      </dgm:prSet>
      <dgm:spPr/>
    </dgm:pt>
    <dgm:pt modelId="{627CAB6B-931C-0643-AFD5-B40F2B565948}" type="pres">
      <dgm:prSet presAssocID="{F353B0B4-5DDA-4863-AB15-C8DB4D1462A9}" presName="arrow" presStyleLbl="node1" presStyleIdx="3" presStyleCnt="5">
        <dgm:presLayoutVars>
          <dgm:bulletEnabled val="1"/>
        </dgm:presLayoutVars>
      </dgm:prSet>
      <dgm:spPr/>
    </dgm:pt>
    <dgm:pt modelId="{483C669B-5F60-3746-B407-2F82682EB3FE}" type="pres">
      <dgm:prSet presAssocID="{784D8B18-F69A-4086-B129-091A9482BD16}" presName="arrow" presStyleLbl="node1" presStyleIdx="4" presStyleCnt="5">
        <dgm:presLayoutVars>
          <dgm:bulletEnabled val="1"/>
        </dgm:presLayoutVars>
      </dgm:prSet>
      <dgm:spPr/>
    </dgm:pt>
  </dgm:ptLst>
  <dgm:cxnLst>
    <dgm:cxn modelId="{1509FD25-A2FA-344A-932F-3EFCED6E7058}" type="presOf" srcId="{41A7F320-A188-45E4-AC65-1868B200BFB9}" destId="{B709C9DA-0485-2B49-B37D-DB92CC2F9356}" srcOrd="0" destOrd="0" presId="urn:microsoft.com/office/officeart/2005/8/layout/arrow1"/>
    <dgm:cxn modelId="{50B30E28-2250-C74E-BD88-1F45247049BD}" type="presOf" srcId="{4FD2F53B-E9E0-664F-81A6-F6B6ED2536F6}" destId="{AF89F7C2-6186-1142-80C9-F5FF2B5CD547}" srcOrd="0" destOrd="0" presId="urn:microsoft.com/office/officeart/2005/8/layout/arrow1"/>
    <dgm:cxn modelId="{1FC6223C-6AB5-C54E-9C1B-DB2F5194963A}" type="presOf" srcId="{94909088-1841-483E-B0FE-C528B20C680C}" destId="{A098A227-68E4-C046-9D2B-13434B28519B}" srcOrd="0" destOrd="0" presId="urn:microsoft.com/office/officeart/2005/8/layout/arrow1"/>
    <dgm:cxn modelId="{BDD0C94D-95D1-1841-B97E-047FC0701FBA}" type="presOf" srcId="{F353B0B4-5DDA-4863-AB15-C8DB4D1462A9}" destId="{627CAB6B-931C-0643-AFD5-B40F2B565948}" srcOrd="0" destOrd="0" presId="urn:microsoft.com/office/officeart/2005/8/layout/arrow1"/>
    <dgm:cxn modelId="{A0C49E53-1EE4-4751-80CC-2C5DB29EF646}" srcId="{41A7F320-A188-45E4-AC65-1868B200BFB9}" destId="{F353B0B4-5DDA-4863-AB15-C8DB4D1462A9}" srcOrd="3" destOrd="0" parTransId="{9EDB94FD-887D-4B0D-BE75-62C88C3BAD12}" sibTransId="{8FE9E86B-0977-4B0A-8B9D-CFC264D916B0}"/>
    <dgm:cxn modelId="{A735B66C-D704-4469-9AB3-7F3A997C1AF6}" srcId="{41A7F320-A188-45E4-AC65-1868B200BFB9}" destId="{59B323AD-A94F-44B5-ADBE-DD76C62D0753}" srcOrd="0" destOrd="0" parTransId="{F04A6FFF-4702-4B1F-B3D2-26EBB401EED3}" sibTransId="{1634543F-7FD3-4545-A4BE-E5E35E08BF3A}"/>
    <dgm:cxn modelId="{4116BF99-A10C-4EF8-BA26-77C394C2B611}" srcId="{41A7F320-A188-45E4-AC65-1868B200BFB9}" destId="{94909088-1841-483E-B0FE-C528B20C680C}" srcOrd="2" destOrd="0" parTransId="{BDFFC86E-8A8F-4085-BDA9-F7D18864686F}" sibTransId="{1EE8C043-8675-4FDB-880E-9BEDAF19C7B7}"/>
    <dgm:cxn modelId="{A56CEAEC-5A65-1046-8D9E-66A10A64106A}" type="presOf" srcId="{59B323AD-A94F-44B5-ADBE-DD76C62D0753}" destId="{47EDEC71-B005-B14E-9CBE-C418A30B85F1}" srcOrd="0" destOrd="0" presId="urn:microsoft.com/office/officeart/2005/8/layout/arrow1"/>
    <dgm:cxn modelId="{29FD1BEF-D604-4AC4-B545-D24F4A3DC4AF}" srcId="{41A7F320-A188-45E4-AC65-1868B200BFB9}" destId="{784D8B18-F69A-4086-B129-091A9482BD16}" srcOrd="4" destOrd="0" parTransId="{3D367825-8E76-4DC0-9761-29ABC5393F2B}" sibTransId="{170B23BE-39CF-4568-9F78-57B7A8F8B4F3}"/>
    <dgm:cxn modelId="{0AC9DAF2-0DFD-0B4E-A253-1232D1860B5B}" srcId="{41A7F320-A188-45E4-AC65-1868B200BFB9}" destId="{4FD2F53B-E9E0-664F-81A6-F6B6ED2536F6}" srcOrd="1" destOrd="0" parTransId="{0754B115-73BE-2148-B835-91895B98BE45}" sibTransId="{3C562BDE-752E-3548-A5C5-CEAC8CF87578}"/>
    <dgm:cxn modelId="{26389CF4-F1F3-5144-9290-2F0F3CE2FB4C}" type="presOf" srcId="{784D8B18-F69A-4086-B129-091A9482BD16}" destId="{483C669B-5F60-3746-B407-2F82682EB3FE}" srcOrd="0" destOrd="0" presId="urn:microsoft.com/office/officeart/2005/8/layout/arrow1"/>
    <dgm:cxn modelId="{86EFB5A2-8DF0-414C-B830-F433A67BBF1E}" type="presParOf" srcId="{B709C9DA-0485-2B49-B37D-DB92CC2F9356}" destId="{47EDEC71-B005-B14E-9CBE-C418A30B85F1}" srcOrd="0" destOrd="0" presId="urn:microsoft.com/office/officeart/2005/8/layout/arrow1"/>
    <dgm:cxn modelId="{66679A7B-26E3-E349-B49F-5A454FCBC853}" type="presParOf" srcId="{B709C9DA-0485-2B49-B37D-DB92CC2F9356}" destId="{AF89F7C2-6186-1142-80C9-F5FF2B5CD547}" srcOrd="1" destOrd="0" presId="urn:microsoft.com/office/officeart/2005/8/layout/arrow1"/>
    <dgm:cxn modelId="{CB94FB60-9AB9-DE47-AF4D-603C5EAB4041}" type="presParOf" srcId="{B709C9DA-0485-2B49-B37D-DB92CC2F9356}" destId="{A098A227-68E4-C046-9D2B-13434B28519B}" srcOrd="2" destOrd="0" presId="urn:microsoft.com/office/officeart/2005/8/layout/arrow1"/>
    <dgm:cxn modelId="{6DB528F4-4699-5A4E-A17D-C66D0D4FDD2F}" type="presParOf" srcId="{B709C9DA-0485-2B49-B37D-DB92CC2F9356}" destId="{627CAB6B-931C-0643-AFD5-B40F2B565948}" srcOrd="3" destOrd="0" presId="urn:microsoft.com/office/officeart/2005/8/layout/arrow1"/>
    <dgm:cxn modelId="{DEC21F4A-A81D-B448-942F-DDA1B243813C}" type="presParOf" srcId="{B709C9DA-0485-2B49-B37D-DB92CC2F9356}" destId="{483C669B-5F60-3746-B407-2F82682EB3FE}" srcOrd="4" destOrd="0" presId="urn:microsoft.com/office/officeart/2005/8/layout/arrow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0D67B6-7E05-4ABC-B81A-4E1D4A10F388}"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E81866D0-AC16-4E58-8F48-CE845AAB049D}">
      <dgm:prSet/>
      <dgm:spPr/>
      <dgm:t>
        <a:bodyPr/>
        <a:lstStyle/>
        <a:p>
          <a:r>
            <a:rPr lang="en-US" dirty="0"/>
            <a:t>Be proactive to align with you CTO/PM  on how you are in sync with expectations and goals </a:t>
          </a:r>
        </a:p>
      </dgm:t>
    </dgm:pt>
    <dgm:pt modelId="{77029A33-88BC-4690-A12C-EF4FE14762AF}" type="parTrans" cxnId="{CB179C07-FB4C-4C40-8548-360239407C0B}">
      <dgm:prSet/>
      <dgm:spPr/>
      <dgm:t>
        <a:bodyPr/>
        <a:lstStyle/>
        <a:p>
          <a:endParaRPr lang="en-US"/>
        </a:p>
      </dgm:t>
    </dgm:pt>
    <dgm:pt modelId="{A268058D-C8B3-4309-84EE-28C3640E4778}" type="sibTrans" cxnId="{CB179C07-FB4C-4C40-8548-360239407C0B}">
      <dgm:prSet/>
      <dgm:spPr/>
      <dgm:t>
        <a:bodyPr/>
        <a:lstStyle/>
        <a:p>
          <a:endParaRPr lang="en-US"/>
        </a:p>
      </dgm:t>
    </dgm:pt>
    <dgm:pt modelId="{99D79455-8B6E-496F-A205-52C8384166DF}">
      <dgm:prSet/>
      <dgm:spPr/>
      <dgm:t>
        <a:bodyPr/>
        <a:lstStyle/>
        <a:p>
          <a:r>
            <a:rPr lang="en-US" dirty="0"/>
            <a:t>Don’t assume you don’t have the power to drive discussions at the client reporting level </a:t>
          </a:r>
        </a:p>
      </dgm:t>
    </dgm:pt>
    <dgm:pt modelId="{8B91AC56-B6E4-4288-BF55-FCDC5AADEFB6}" type="parTrans" cxnId="{A338384C-A72F-4109-A3B9-E89694A26F6D}">
      <dgm:prSet/>
      <dgm:spPr/>
      <dgm:t>
        <a:bodyPr/>
        <a:lstStyle/>
        <a:p>
          <a:endParaRPr lang="en-US"/>
        </a:p>
      </dgm:t>
    </dgm:pt>
    <dgm:pt modelId="{E54579E8-7061-41F7-8526-6DD39913AFC9}" type="sibTrans" cxnId="{A338384C-A72F-4109-A3B9-E89694A26F6D}">
      <dgm:prSet/>
      <dgm:spPr/>
      <dgm:t>
        <a:bodyPr/>
        <a:lstStyle/>
        <a:p>
          <a:endParaRPr lang="en-US"/>
        </a:p>
      </dgm:t>
    </dgm:pt>
    <dgm:pt modelId="{83679454-CA45-488C-8B90-9A2814ACAA44}">
      <dgm:prSet/>
      <dgm:spPr/>
      <dgm:t>
        <a:bodyPr/>
        <a:lstStyle/>
        <a:p>
          <a:r>
            <a:rPr lang="en-US" dirty="0"/>
            <a:t>Observe and practice strategic mimicry</a:t>
          </a:r>
        </a:p>
      </dgm:t>
    </dgm:pt>
    <dgm:pt modelId="{B2CA397C-7AAE-4B65-96CB-4763DFB6A8E8}" type="parTrans" cxnId="{B82833A4-41AF-464D-ACF1-354389F3F391}">
      <dgm:prSet/>
      <dgm:spPr/>
      <dgm:t>
        <a:bodyPr/>
        <a:lstStyle/>
        <a:p>
          <a:endParaRPr lang="en-US"/>
        </a:p>
      </dgm:t>
    </dgm:pt>
    <dgm:pt modelId="{5C298716-7B02-468C-BF96-146E736CA3A9}" type="sibTrans" cxnId="{B82833A4-41AF-464D-ACF1-354389F3F391}">
      <dgm:prSet/>
      <dgm:spPr/>
      <dgm:t>
        <a:bodyPr/>
        <a:lstStyle/>
        <a:p>
          <a:endParaRPr lang="en-US"/>
        </a:p>
      </dgm:t>
    </dgm:pt>
    <dgm:pt modelId="{659B0AEF-B806-4759-BB40-AB0F28014E2D}">
      <dgm:prSet/>
      <dgm:spPr/>
      <dgm:t>
        <a:bodyPr/>
        <a:lstStyle/>
        <a:p>
          <a:r>
            <a:rPr lang="en-US" dirty="0"/>
            <a:t>Learn how to express your achievements in a concise way </a:t>
          </a:r>
          <a:r>
            <a:rPr lang="en-US" dirty="0" err="1"/>
            <a:t>e.g</a:t>
          </a:r>
          <a:r>
            <a:rPr lang="en-US" dirty="0"/>
            <a:t> STAR</a:t>
          </a:r>
        </a:p>
      </dgm:t>
    </dgm:pt>
    <dgm:pt modelId="{B2BB211D-CBE1-4850-8E96-50F2AF8C936C}" type="parTrans" cxnId="{2BB32B4E-1352-4A27-9A8A-2024EB5A0E35}">
      <dgm:prSet/>
      <dgm:spPr/>
      <dgm:t>
        <a:bodyPr/>
        <a:lstStyle/>
        <a:p>
          <a:endParaRPr lang="en-US"/>
        </a:p>
      </dgm:t>
    </dgm:pt>
    <dgm:pt modelId="{1265F0FF-974A-4D64-AC97-BFC96FE2A92A}" type="sibTrans" cxnId="{2BB32B4E-1352-4A27-9A8A-2024EB5A0E35}">
      <dgm:prSet/>
      <dgm:spPr/>
      <dgm:t>
        <a:bodyPr/>
        <a:lstStyle/>
        <a:p>
          <a:endParaRPr lang="en-US"/>
        </a:p>
      </dgm:t>
    </dgm:pt>
    <dgm:pt modelId="{6390EDD8-7BDC-4551-9F65-B991DFC1D7DE}">
      <dgm:prSet/>
      <dgm:spPr/>
      <dgm:t>
        <a:bodyPr/>
        <a:lstStyle/>
        <a:p>
          <a:r>
            <a:rPr lang="en-US" dirty="0"/>
            <a:t>Form personal level connections</a:t>
          </a:r>
        </a:p>
      </dgm:t>
    </dgm:pt>
    <dgm:pt modelId="{F683527D-01C7-4EE5-B16F-158BF50EF2EE}" type="parTrans" cxnId="{685B3544-2783-4744-8495-B10229155BC1}">
      <dgm:prSet/>
      <dgm:spPr/>
      <dgm:t>
        <a:bodyPr/>
        <a:lstStyle/>
        <a:p>
          <a:endParaRPr lang="en-US"/>
        </a:p>
      </dgm:t>
    </dgm:pt>
    <dgm:pt modelId="{BA1BCBFC-7B79-40D5-BE25-2A95AAF9C7F5}" type="sibTrans" cxnId="{685B3544-2783-4744-8495-B10229155BC1}">
      <dgm:prSet/>
      <dgm:spPr/>
      <dgm:t>
        <a:bodyPr/>
        <a:lstStyle/>
        <a:p>
          <a:endParaRPr lang="en-US"/>
        </a:p>
      </dgm:t>
    </dgm:pt>
    <dgm:pt modelId="{BF0F5766-8229-4A21-BB96-4E8B4BB0828C}">
      <dgm:prSet/>
      <dgm:spPr/>
      <dgm:t>
        <a:bodyPr/>
        <a:lstStyle/>
        <a:p>
          <a:r>
            <a:rPr lang="en-US" dirty="0"/>
            <a:t>Proactively communicate and have etiquette</a:t>
          </a:r>
        </a:p>
      </dgm:t>
    </dgm:pt>
    <dgm:pt modelId="{E4FD4C6C-8274-4A90-8C37-9F3D92412FB8}" type="parTrans" cxnId="{DEEF2347-3176-468C-A2CE-EE47A15B18F7}">
      <dgm:prSet/>
      <dgm:spPr/>
      <dgm:t>
        <a:bodyPr/>
        <a:lstStyle/>
        <a:p>
          <a:endParaRPr lang="en-US"/>
        </a:p>
      </dgm:t>
    </dgm:pt>
    <dgm:pt modelId="{591B7068-1949-4EE8-BAEA-CC1C6A999952}" type="sibTrans" cxnId="{DEEF2347-3176-468C-A2CE-EE47A15B18F7}">
      <dgm:prSet/>
      <dgm:spPr/>
      <dgm:t>
        <a:bodyPr/>
        <a:lstStyle/>
        <a:p>
          <a:endParaRPr lang="en-US"/>
        </a:p>
      </dgm:t>
    </dgm:pt>
    <dgm:pt modelId="{9576FDD4-116E-A641-9408-2B739C323BD1}" type="pres">
      <dgm:prSet presAssocID="{A10D67B6-7E05-4ABC-B81A-4E1D4A10F388}" presName="diagram" presStyleCnt="0">
        <dgm:presLayoutVars>
          <dgm:dir/>
          <dgm:resizeHandles val="exact"/>
        </dgm:presLayoutVars>
      </dgm:prSet>
      <dgm:spPr/>
    </dgm:pt>
    <dgm:pt modelId="{53B73051-863A-8F40-8A80-1EC87C2B1DFF}" type="pres">
      <dgm:prSet presAssocID="{E81866D0-AC16-4E58-8F48-CE845AAB049D}" presName="node" presStyleLbl="node1" presStyleIdx="0" presStyleCnt="6">
        <dgm:presLayoutVars>
          <dgm:bulletEnabled val="1"/>
        </dgm:presLayoutVars>
      </dgm:prSet>
      <dgm:spPr/>
    </dgm:pt>
    <dgm:pt modelId="{778F104F-2A28-5D43-BFB8-41407867ECA0}" type="pres">
      <dgm:prSet presAssocID="{A268058D-C8B3-4309-84EE-28C3640E4778}" presName="sibTrans" presStyleCnt="0"/>
      <dgm:spPr/>
    </dgm:pt>
    <dgm:pt modelId="{F1BA13E3-C1B3-6748-8145-E230F1A80597}" type="pres">
      <dgm:prSet presAssocID="{99D79455-8B6E-496F-A205-52C8384166DF}" presName="node" presStyleLbl="node1" presStyleIdx="1" presStyleCnt="6">
        <dgm:presLayoutVars>
          <dgm:bulletEnabled val="1"/>
        </dgm:presLayoutVars>
      </dgm:prSet>
      <dgm:spPr/>
    </dgm:pt>
    <dgm:pt modelId="{C616A0AF-D4CD-954F-A0C7-16EB7A008B53}" type="pres">
      <dgm:prSet presAssocID="{E54579E8-7061-41F7-8526-6DD39913AFC9}" presName="sibTrans" presStyleCnt="0"/>
      <dgm:spPr/>
    </dgm:pt>
    <dgm:pt modelId="{98F79E3E-7223-1A45-AFEC-E1381AB05598}" type="pres">
      <dgm:prSet presAssocID="{83679454-CA45-488C-8B90-9A2814ACAA44}" presName="node" presStyleLbl="node1" presStyleIdx="2" presStyleCnt="6">
        <dgm:presLayoutVars>
          <dgm:bulletEnabled val="1"/>
        </dgm:presLayoutVars>
      </dgm:prSet>
      <dgm:spPr/>
    </dgm:pt>
    <dgm:pt modelId="{860CF44C-AFD6-D444-BEF7-1F8D81C233F9}" type="pres">
      <dgm:prSet presAssocID="{5C298716-7B02-468C-BF96-146E736CA3A9}" presName="sibTrans" presStyleCnt="0"/>
      <dgm:spPr/>
    </dgm:pt>
    <dgm:pt modelId="{2A87528A-BE97-3B42-BBAA-ED4116282178}" type="pres">
      <dgm:prSet presAssocID="{659B0AEF-B806-4759-BB40-AB0F28014E2D}" presName="node" presStyleLbl="node1" presStyleIdx="3" presStyleCnt="6">
        <dgm:presLayoutVars>
          <dgm:bulletEnabled val="1"/>
        </dgm:presLayoutVars>
      </dgm:prSet>
      <dgm:spPr/>
    </dgm:pt>
    <dgm:pt modelId="{D1C13909-E5B4-8447-B499-C2589C2BF283}" type="pres">
      <dgm:prSet presAssocID="{1265F0FF-974A-4D64-AC97-BFC96FE2A92A}" presName="sibTrans" presStyleCnt="0"/>
      <dgm:spPr/>
    </dgm:pt>
    <dgm:pt modelId="{828F779B-276C-214A-8689-9F3DECDB84F9}" type="pres">
      <dgm:prSet presAssocID="{6390EDD8-7BDC-4551-9F65-B991DFC1D7DE}" presName="node" presStyleLbl="node1" presStyleIdx="4" presStyleCnt="6">
        <dgm:presLayoutVars>
          <dgm:bulletEnabled val="1"/>
        </dgm:presLayoutVars>
      </dgm:prSet>
      <dgm:spPr/>
    </dgm:pt>
    <dgm:pt modelId="{4ADF8818-A7F5-CD49-B431-13F4F5592B76}" type="pres">
      <dgm:prSet presAssocID="{BA1BCBFC-7B79-40D5-BE25-2A95AAF9C7F5}" presName="sibTrans" presStyleCnt="0"/>
      <dgm:spPr/>
    </dgm:pt>
    <dgm:pt modelId="{76E8DE48-E725-8F4E-A88F-A2B681EF24A5}" type="pres">
      <dgm:prSet presAssocID="{BF0F5766-8229-4A21-BB96-4E8B4BB0828C}" presName="node" presStyleLbl="node1" presStyleIdx="5" presStyleCnt="6">
        <dgm:presLayoutVars>
          <dgm:bulletEnabled val="1"/>
        </dgm:presLayoutVars>
      </dgm:prSet>
      <dgm:spPr/>
    </dgm:pt>
  </dgm:ptLst>
  <dgm:cxnLst>
    <dgm:cxn modelId="{CB179C07-FB4C-4C40-8548-360239407C0B}" srcId="{A10D67B6-7E05-4ABC-B81A-4E1D4A10F388}" destId="{E81866D0-AC16-4E58-8F48-CE845AAB049D}" srcOrd="0" destOrd="0" parTransId="{77029A33-88BC-4690-A12C-EF4FE14762AF}" sibTransId="{A268058D-C8B3-4309-84EE-28C3640E4778}"/>
    <dgm:cxn modelId="{AD979F1E-301E-004F-AF78-DDCECB6E331E}" type="presOf" srcId="{E81866D0-AC16-4E58-8F48-CE845AAB049D}" destId="{53B73051-863A-8F40-8A80-1EC87C2B1DFF}" srcOrd="0" destOrd="0" presId="urn:microsoft.com/office/officeart/2005/8/layout/default"/>
    <dgm:cxn modelId="{9829BE22-90AD-6C49-8365-A7F804FABD9D}" type="presOf" srcId="{A10D67B6-7E05-4ABC-B81A-4E1D4A10F388}" destId="{9576FDD4-116E-A641-9408-2B739C323BD1}" srcOrd="0" destOrd="0" presId="urn:microsoft.com/office/officeart/2005/8/layout/default"/>
    <dgm:cxn modelId="{94F3CF34-E8CE-034E-9DA7-2DB8288CCFF5}" type="presOf" srcId="{659B0AEF-B806-4759-BB40-AB0F28014E2D}" destId="{2A87528A-BE97-3B42-BBAA-ED4116282178}" srcOrd="0" destOrd="0" presId="urn:microsoft.com/office/officeart/2005/8/layout/default"/>
    <dgm:cxn modelId="{685B3544-2783-4744-8495-B10229155BC1}" srcId="{A10D67B6-7E05-4ABC-B81A-4E1D4A10F388}" destId="{6390EDD8-7BDC-4551-9F65-B991DFC1D7DE}" srcOrd="4" destOrd="0" parTransId="{F683527D-01C7-4EE5-B16F-158BF50EF2EE}" sibTransId="{BA1BCBFC-7B79-40D5-BE25-2A95AAF9C7F5}"/>
    <dgm:cxn modelId="{DEEF2347-3176-468C-A2CE-EE47A15B18F7}" srcId="{A10D67B6-7E05-4ABC-B81A-4E1D4A10F388}" destId="{BF0F5766-8229-4A21-BB96-4E8B4BB0828C}" srcOrd="5" destOrd="0" parTransId="{E4FD4C6C-8274-4A90-8C37-9F3D92412FB8}" sibTransId="{591B7068-1949-4EE8-BAEA-CC1C6A999952}"/>
    <dgm:cxn modelId="{AA41734B-0D4B-0748-A79C-E405D98D58FC}" type="presOf" srcId="{99D79455-8B6E-496F-A205-52C8384166DF}" destId="{F1BA13E3-C1B3-6748-8145-E230F1A80597}" srcOrd="0" destOrd="0" presId="urn:microsoft.com/office/officeart/2005/8/layout/default"/>
    <dgm:cxn modelId="{A338384C-A72F-4109-A3B9-E89694A26F6D}" srcId="{A10D67B6-7E05-4ABC-B81A-4E1D4A10F388}" destId="{99D79455-8B6E-496F-A205-52C8384166DF}" srcOrd="1" destOrd="0" parTransId="{8B91AC56-B6E4-4288-BF55-FCDC5AADEFB6}" sibTransId="{E54579E8-7061-41F7-8526-6DD39913AFC9}"/>
    <dgm:cxn modelId="{2BB32B4E-1352-4A27-9A8A-2024EB5A0E35}" srcId="{A10D67B6-7E05-4ABC-B81A-4E1D4A10F388}" destId="{659B0AEF-B806-4759-BB40-AB0F28014E2D}" srcOrd="3" destOrd="0" parTransId="{B2BB211D-CBE1-4850-8E96-50F2AF8C936C}" sibTransId="{1265F0FF-974A-4D64-AC97-BFC96FE2A92A}"/>
    <dgm:cxn modelId="{A41F376B-1D5C-8745-B96F-54A037AEAF1C}" type="presOf" srcId="{6390EDD8-7BDC-4551-9F65-B991DFC1D7DE}" destId="{828F779B-276C-214A-8689-9F3DECDB84F9}" srcOrd="0" destOrd="0" presId="urn:microsoft.com/office/officeart/2005/8/layout/default"/>
    <dgm:cxn modelId="{B82833A4-41AF-464D-ACF1-354389F3F391}" srcId="{A10D67B6-7E05-4ABC-B81A-4E1D4A10F388}" destId="{83679454-CA45-488C-8B90-9A2814ACAA44}" srcOrd="2" destOrd="0" parTransId="{B2CA397C-7AAE-4B65-96CB-4763DFB6A8E8}" sibTransId="{5C298716-7B02-468C-BF96-146E736CA3A9}"/>
    <dgm:cxn modelId="{B4E0AAA6-F2E3-C14C-BFEC-F5F500ED9821}" type="presOf" srcId="{BF0F5766-8229-4A21-BB96-4E8B4BB0828C}" destId="{76E8DE48-E725-8F4E-A88F-A2B681EF24A5}" srcOrd="0" destOrd="0" presId="urn:microsoft.com/office/officeart/2005/8/layout/default"/>
    <dgm:cxn modelId="{BA301CF8-9BCE-7C4C-9130-C0A0914CEA19}" type="presOf" srcId="{83679454-CA45-488C-8B90-9A2814ACAA44}" destId="{98F79E3E-7223-1A45-AFEC-E1381AB05598}" srcOrd="0" destOrd="0" presId="urn:microsoft.com/office/officeart/2005/8/layout/default"/>
    <dgm:cxn modelId="{826390FE-AE70-5D4C-87FC-32731EA0360F}" type="presParOf" srcId="{9576FDD4-116E-A641-9408-2B739C323BD1}" destId="{53B73051-863A-8F40-8A80-1EC87C2B1DFF}" srcOrd="0" destOrd="0" presId="urn:microsoft.com/office/officeart/2005/8/layout/default"/>
    <dgm:cxn modelId="{084D49D9-2108-6C46-9939-B6598729CDF4}" type="presParOf" srcId="{9576FDD4-116E-A641-9408-2B739C323BD1}" destId="{778F104F-2A28-5D43-BFB8-41407867ECA0}" srcOrd="1" destOrd="0" presId="urn:microsoft.com/office/officeart/2005/8/layout/default"/>
    <dgm:cxn modelId="{BD658346-0136-2140-96CA-C861E1730D59}" type="presParOf" srcId="{9576FDD4-116E-A641-9408-2B739C323BD1}" destId="{F1BA13E3-C1B3-6748-8145-E230F1A80597}" srcOrd="2" destOrd="0" presId="urn:microsoft.com/office/officeart/2005/8/layout/default"/>
    <dgm:cxn modelId="{E43A0819-E564-EA49-AE67-B8AF46896B8B}" type="presParOf" srcId="{9576FDD4-116E-A641-9408-2B739C323BD1}" destId="{C616A0AF-D4CD-954F-A0C7-16EB7A008B53}" srcOrd="3" destOrd="0" presId="urn:microsoft.com/office/officeart/2005/8/layout/default"/>
    <dgm:cxn modelId="{9C26EC37-21AA-2E4F-919F-B6BFC77CD5C9}" type="presParOf" srcId="{9576FDD4-116E-A641-9408-2B739C323BD1}" destId="{98F79E3E-7223-1A45-AFEC-E1381AB05598}" srcOrd="4" destOrd="0" presId="urn:microsoft.com/office/officeart/2005/8/layout/default"/>
    <dgm:cxn modelId="{1A7A1635-65AA-D74F-999B-5E7B429F3449}" type="presParOf" srcId="{9576FDD4-116E-A641-9408-2B739C323BD1}" destId="{860CF44C-AFD6-D444-BEF7-1F8D81C233F9}" srcOrd="5" destOrd="0" presId="urn:microsoft.com/office/officeart/2005/8/layout/default"/>
    <dgm:cxn modelId="{B889A92B-1116-2E44-B638-F32C720420E3}" type="presParOf" srcId="{9576FDD4-116E-A641-9408-2B739C323BD1}" destId="{2A87528A-BE97-3B42-BBAA-ED4116282178}" srcOrd="6" destOrd="0" presId="urn:microsoft.com/office/officeart/2005/8/layout/default"/>
    <dgm:cxn modelId="{60A37A36-E4F1-164B-B932-805A98AC67F1}" type="presParOf" srcId="{9576FDD4-116E-A641-9408-2B739C323BD1}" destId="{D1C13909-E5B4-8447-B499-C2589C2BF283}" srcOrd="7" destOrd="0" presId="urn:microsoft.com/office/officeart/2005/8/layout/default"/>
    <dgm:cxn modelId="{044E251C-302E-CB44-9344-855AAB980F49}" type="presParOf" srcId="{9576FDD4-116E-A641-9408-2B739C323BD1}" destId="{828F779B-276C-214A-8689-9F3DECDB84F9}" srcOrd="8" destOrd="0" presId="urn:microsoft.com/office/officeart/2005/8/layout/default"/>
    <dgm:cxn modelId="{5D94C4E3-9924-C64F-B6EF-9EE92F9AC827}" type="presParOf" srcId="{9576FDD4-116E-A641-9408-2B739C323BD1}" destId="{4ADF8818-A7F5-CD49-B431-13F4F5592B76}" srcOrd="9" destOrd="0" presId="urn:microsoft.com/office/officeart/2005/8/layout/default"/>
    <dgm:cxn modelId="{60495CF1-6C39-EA46-A41E-4F5AF7BC865D}" type="presParOf" srcId="{9576FDD4-116E-A641-9408-2B739C323BD1}" destId="{76E8DE48-E725-8F4E-A88F-A2B681EF24A5}"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EDEC71-B005-B14E-9CBE-C418A30B85F1}">
      <dsp:nvSpPr>
        <dsp:cNvPr id="0" name=""/>
        <dsp:cNvSpPr/>
      </dsp:nvSpPr>
      <dsp:spPr>
        <a:xfrm>
          <a:off x="2380893" y="555"/>
          <a:ext cx="2356563" cy="2356563"/>
        </a:xfrm>
        <a:prstGeom prst="upArrow">
          <a:avLst>
            <a:gd name="adj1" fmla="val 50000"/>
            <a:gd name="adj2" fmla="val 35000"/>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b="1" kern="1200" dirty="0"/>
            <a:t>Dynamism and adaptability</a:t>
          </a:r>
        </a:p>
      </dsp:txBody>
      <dsp:txXfrm>
        <a:off x="2970034" y="412954"/>
        <a:ext cx="1178281" cy="1944164"/>
      </dsp:txXfrm>
    </dsp:sp>
    <dsp:sp modelId="{AF89F7C2-6186-1142-80C9-F5FF2B5CD547}">
      <dsp:nvSpPr>
        <dsp:cNvPr id="0" name=""/>
        <dsp:cNvSpPr/>
      </dsp:nvSpPr>
      <dsp:spPr>
        <a:xfrm rot="4320000">
          <a:off x="4282818" y="1382384"/>
          <a:ext cx="2356563" cy="2356563"/>
        </a:xfrm>
        <a:prstGeom prst="upArrow">
          <a:avLst>
            <a:gd name="adj1" fmla="val 50000"/>
            <a:gd name="adj2" fmla="val 35000"/>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1" kern="1200" dirty="0"/>
            <a:t>Critical Thinking</a:t>
          </a:r>
        </a:p>
      </dsp:txBody>
      <dsp:txXfrm rot="-5400000">
        <a:off x="4292911" y="2035244"/>
        <a:ext cx="1944164" cy="1178281"/>
      </dsp:txXfrm>
    </dsp:sp>
    <dsp:sp modelId="{A098A227-68E4-C046-9D2B-13434B28519B}">
      <dsp:nvSpPr>
        <dsp:cNvPr id="0" name=""/>
        <dsp:cNvSpPr/>
      </dsp:nvSpPr>
      <dsp:spPr>
        <a:xfrm rot="8640000">
          <a:off x="3556347" y="3618231"/>
          <a:ext cx="2356563" cy="2356563"/>
        </a:xfrm>
        <a:prstGeom prst="upArrow">
          <a:avLst>
            <a:gd name="adj1" fmla="val 50000"/>
            <a:gd name="adj2" fmla="val 35000"/>
          </a:avLst>
        </a:prstGeom>
        <a:gradFill rotWithShape="0">
          <a:gsLst>
            <a:gs pos="0">
              <a:schemeClr val="accent4">
                <a:hueOff val="0"/>
                <a:satOff val="0"/>
                <a:lumOff val="0"/>
                <a:alphaOff val="0"/>
                <a:tint val="97000"/>
                <a:satMod val="100000"/>
                <a:lumMod val="102000"/>
              </a:schemeClr>
            </a:gs>
            <a:gs pos="50000">
              <a:schemeClr val="accent4">
                <a:hueOff val="0"/>
                <a:satOff val="0"/>
                <a:lumOff val="0"/>
                <a:alphaOff val="0"/>
                <a:shade val="100000"/>
                <a:satMod val="103000"/>
                <a:lumMod val="100000"/>
              </a:schemeClr>
            </a:gs>
            <a:gs pos="100000">
              <a:schemeClr val="accent4">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1" kern="1200" dirty="0"/>
            <a:t>Ownership and accountability</a:t>
          </a:r>
        </a:p>
      </dsp:txBody>
      <dsp:txXfrm rot="10800000">
        <a:off x="4024287" y="3657612"/>
        <a:ext cx="1178281" cy="1944164"/>
      </dsp:txXfrm>
    </dsp:sp>
    <dsp:sp modelId="{627CAB6B-931C-0643-AFD5-B40F2B565948}">
      <dsp:nvSpPr>
        <dsp:cNvPr id="0" name=""/>
        <dsp:cNvSpPr/>
      </dsp:nvSpPr>
      <dsp:spPr>
        <a:xfrm rot="12960000">
          <a:off x="1205439" y="3618231"/>
          <a:ext cx="2356563" cy="2356563"/>
        </a:xfrm>
        <a:prstGeom prst="upArrow">
          <a:avLst>
            <a:gd name="adj1" fmla="val 50000"/>
            <a:gd name="adj2" fmla="val 35000"/>
          </a:avLst>
        </a:prstGeom>
        <a:gradFill rotWithShape="0">
          <a:gsLst>
            <a:gs pos="0">
              <a:schemeClr val="accent5">
                <a:hueOff val="0"/>
                <a:satOff val="0"/>
                <a:lumOff val="0"/>
                <a:alphaOff val="0"/>
                <a:tint val="97000"/>
                <a:satMod val="100000"/>
                <a:lumMod val="102000"/>
              </a:schemeClr>
            </a:gs>
            <a:gs pos="50000">
              <a:schemeClr val="accent5">
                <a:hueOff val="0"/>
                <a:satOff val="0"/>
                <a:lumOff val="0"/>
                <a:alphaOff val="0"/>
                <a:shade val="100000"/>
                <a:satMod val="103000"/>
                <a:lumMod val="100000"/>
              </a:schemeClr>
            </a:gs>
            <a:gs pos="100000">
              <a:schemeClr val="accent5">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1" kern="1200" dirty="0"/>
            <a:t>Collaborative</a:t>
          </a:r>
        </a:p>
      </dsp:txBody>
      <dsp:txXfrm rot="10800000">
        <a:off x="1915781" y="3657612"/>
        <a:ext cx="1178281" cy="1944164"/>
      </dsp:txXfrm>
    </dsp:sp>
    <dsp:sp modelId="{483C669B-5F60-3746-B407-2F82682EB3FE}">
      <dsp:nvSpPr>
        <dsp:cNvPr id="0" name=""/>
        <dsp:cNvSpPr/>
      </dsp:nvSpPr>
      <dsp:spPr>
        <a:xfrm rot="17280000">
          <a:off x="478968" y="1382384"/>
          <a:ext cx="2356563" cy="2356563"/>
        </a:xfrm>
        <a:prstGeom prst="upArrow">
          <a:avLst>
            <a:gd name="adj1" fmla="val 50000"/>
            <a:gd name="adj2" fmla="val 35000"/>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1" kern="1200" dirty="0"/>
            <a:t>Structured</a:t>
          </a:r>
          <a:r>
            <a:rPr lang="en-US" sz="1200" b="1" kern="1200" baseline="0" dirty="0"/>
            <a:t> &amp; Effective Communication</a:t>
          </a:r>
          <a:endParaRPr lang="en-US" sz="1200" b="1" kern="1200" dirty="0"/>
        </a:p>
      </dsp:txBody>
      <dsp:txXfrm rot="5400000">
        <a:off x="881275" y="2035244"/>
        <a:ext cx="1944164" cy="11782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73051-863A-8F40-8A80-1EC87C2B1DFF}">
      <dsp:nvSpPr>
        <dsp:cNvPr id="0" name=""/>
        <dsp:cNvSpPr/>
      </dsp:nvSpPr>
      <dsp:spPr>
        <a:xfrm>
          <a:off x="1306750" y="353"/>
          <a:ext cx="2390030" cy="143401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Be proactive to align with you CTO/PM  on how you are in sync with expectations and goals </a:t>
          </a:r>
        </a:p>
      </dsp:txBody>
      <dsp:txXfrm>
        <a:off x="1306750" y="353"/>
        <a:ext cx="2390030" cy="1434018"/>
      </dsp:txXfrm>
    </dsp:sp>
    <dsp:sp modelId="{F1BA13E3-C1B3-6748-8145-E230F1A80597}">
      <dsp:nvSpPr>
        <dsp:cNvPr id="0" name=""/>
        <dsp:cNvSpPr/>
      </dsp:nvSpPr>
      <dsp:spPr>
        <a:xfrm>
          <a:off x="3935784" y="353"/>
          <a:ext cx="2390030" cy="1434018"/>
        </a:xfrm>
        <a:prstGeom prst="rect">
          <a:avLst/>
        </a:prstGeom>
        <a:solidFill>
          <a:schemeClr val="accent2">
            <a:hueOff val="-2070378"/>
            <a:satOff val="9172"/>
            <a:lumOff val="-337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Don’t assume you don’t have the power to drive discussions at the client reporting level </a:t>
          </a:r>
        </a:p>
      </dsp:txBody>
      <dsp:txXfrm>
        <a:off x="3935784" y="353"/>
        <a:ext cx="2390030" cy="1434018"/>
      </dsp:txXfrm>
    </dsp:sp>
    <dsp:sp modelId="{98F79E3E-7223-1A45-AFEC-E1381AB05598}">
      <dsp:nvSpPr>
        <dsp:cNvPr id="0" name=""/>
        <dsp:cNvSpPr/>
      </dsp:nvSpPr>
      <dsp:spPr>
        <a:xfrm>
          <a:off x="6564818" y="353"/>
          <a:ext cx="2390030" cy="1434018"/>
        </a:xfrm>
        <a:prstGeom prst="rect">
          <a:avLst/>
        </a:prstGeom>
        <a:solidFill>
          <a:schemeClr val="accent2">
            <a:hueOff val="-4140755"/>
            <a:satOff val="18344"/>
            <a:lumOff val="-674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Observe and practice strategic mimicry</a:t>
          </a:r>
        </a:p>
      </dsp:txBody>
      <dsp:txXfrm>
        <a:off x="6564818" y="353"/>
        <a:ext cx="2390030" cy="1434018"/>
      </dsp:txXfrm>
    </dsp:sp>
    <dsp:sp modelId="{2A87528A-BE97-3B42-BBAA-ED4116282178}">
      <dsp:nvSpPr>
        <dsp:cNvPr id="0" name=""/>
        <dsp:cNvSpPr/>
      </dsp:nvSpPr>
      <dsp:spPr>
        <a:xfrm>
          <a:off x="1306750" y="1673375"/>
          <a:ext cx="2390030" cy="1434018"/>
        </a:xfrm>
        <a:prstGeom prst="rect">
          <a:avLst/>
        </a:prstGeom>
        <a:solidFill>
          <a:schemeClr val="accent2">
            <a:hueOff val="-6211133"/>
            <a:satOff val="27515"/>
            <a:lumOff val="-1011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Learn how to express your achievements in a concise way </a:t>
          </a:r>
          <a:r>
            <a:rPr lang="en-US" sz="1900" kern="1200" dirty="0" err="1"/>
            <a:t>e.g</a:t>
          </a:r>
          <a:r>
            <a:rPr lang="en-US" sz="1900" kern="1200" dirty="0"/>
            <a:t> STAR</a:t>
          </a:r>
        </a:p>
      </dsp:txBody>
      <dsp:txXfrm>
        <a:off x="1306750" y="1673375"/>
        <a:ext cx="2390030" cy="1434018"/>
      </dsp:txXfrm>
    </dsp:sp>
    <dsp:sp modelId="{828F779B-276C-214A-8689-9F3DECDB84F9}">
      <dsp:nvSpPr>
        <dsp:cNvPr id="0" name=""/>
        <dsp:cNvSpPr/>
      </dsp:nvSpPr>
      <dsp:spPr>
        <a:xfrm>
          <a:off x="3935784" y="1673375"/>
          <a:ext cx="2390030" cy="1434018"/>
        </a:xfrm>
        <a:prstGeom prst="rect">
          <a:avLst/>
        </a:prstGeom>
        <a:solidFill>
          <a:schemeClr val="accent2">
            <a:hueOff val="-8281511"/>
            <a:satOff val="36687"/>
            <a:lumOff val="-1349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Form personal level connections</a:t>
          </a:r>
        </a:p>
      </dsp:txBody>
      <dsp:txXfrm>
        <a:off x="3935784" y="1673375"/>
        <a:ext cx="2390030" cy="1434018"/>
      </dsp:txXfrm>
    </dsp:sp>
    <dsp:sp modelId="{76E8DE48-E725-8F4E-A88F-A2B681EF24A5}">
      <dsp:nvSpPr>
        <dsp:cNvPr id="0" name=""/>
        <dsp:cNvSpPr/>
      </dsp:nvSpPr>
      <dsp:spPr>
        <a:xfrm>
          <a:off x="6564818" y="1673375"/>
          <a:ext cx="2390030" cy="1434018"/>
        </a:xfrm>
        <a:prstGeom prst="rect">
          <a:avLst/>
        </a:prstGeom>
        <a:solidFill>
          <a:schemeClr val="accent2">
            <a:hueOff val="-10351888"/>
            <a:satOff val="45859"/>
            <a:lumOff val="-1686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Proactively communicate and have etiquette</a:t>
          </a:r>
        </a:p>
      </dsp:txBody>
      <dsp:txXfrm>
        <a:off x="6564818" y="1673375"/>
        <a:ext cx="2390030" cy="1434018"/>
      </dsp:txXfrm>
    </dsp:sp>
  </dsp:spTree>
</dsp:drawing>
</file>

<file path=ppt/diagrams/layout1.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69A7F7-3CD4-434F-A7CF-E020708D0284}" type="datetimeFigureOut">
              <a:rPr lang="en-US" smtClean="0"/>
              <a:t>9/15/20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61528C-C7B0-E94D-B796-7C4037F23306}" type="slidenum">
              <a:rPr lang="en-US" smtClean="0"/>
              <a:t>‹#›</a:t>
            </a:fld>
            <a:endParaRPr lang="en-US"/>
          </a:p>
        </p:txBody>
      </p:sp>
    </p:spTree>
    <p:extLst>
      <p:ext uri="{BB962C8B-B14F-4D97-AF65-F5344CB8AC3E}">
        <p14:creationId xmlns:p14="http://schemas.microsoft.com/office/powerpoint/2010/main" val="3228577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Share what’s my experience like in working with technical teams and share some tips on communication</a:t>
            </a:r>
          </a:p>
          <a:p>
            <a:endParaRPr lang="en-US" dirty="0"/>
          </a:p>
        </p:txBody>
      </p:sp>
      <p:sp>
        <p:nvSpPr>
          <p:cNvPr id="4" name="Slide Number Placeholder 3"/>
          <p:cNvSpPr>
            <a:spLocks noGrp="1"/>
          </p:cNvSpPr>
          <p:nvPr>
            <p:ph type="sldNum" sz="quarter" idx="5"/>
          </p:nvPr>
        </p:nvSpPr>
        <p:spPr/>
        <p:txBody>
          <a:bodyPr/>
          <a:lstStyle/>
          <a:p>
            <a:fld id="{A561528C-C7B0-E94D-B796-7C4037F23306}" type="slidenum">
              <a:rPr lang="en-US" smtClean="0"/>
              <a:t>1</a:t>
            </a:fld>
            <a:endParaRPr lang="en-US"/>
          </a:p>
        </p:txBody>
      </p:sp>
    </p:spTree>
    <p:extLst>
      <p:ext uri="{BB962C8B-B14F-4D97-AF65-F5344CB8AC3E}">
        <p14:creationId xmlns:p14="http://schemas.microsoft.com/office/powerpoint/2010/main" val="3418903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prepared a couple of points that ties in with an overarching concept called ‘identity capital’ which is also the title of my presentation. I will then touch on some insider tips and conclude with some parting words and Q&amp;A if there is time to spare.</a:t>
            </a:r>
          </a:p>
        </p:txBody>
      </p:sp>
      <p:sp>
        <p:nvSpPr>
          <p:cNvPr id="4" name="Slide Number Placeholder 3"/>
          <p:cNvSpPr>
            <a:spLocks noGrp="1"/>
          </p:cNvSpPr>
          <p:nvPr>
            <p:ph type="sldNum" sz="quarter" idx="5"/>
          </p:nvPr>
        </p:nvSpPr>
        <p:spPr/>
        <p:txBody>
          <a:bodyPr/>
          <a:lstStyle/>
          <a:p>
            <a:fld id="{A561528C-C7B0-E94D-B796-7C4037F23306}" type="slidenum">
              <a:rPr lang="en-US" smtClean="0"/>
              <a:t>2</a:t>
            </a:fld>
            <a:endParaRPr lang="en-US"/>
          </a:p>
        </p:txBody>
      </p:sp>
    </p:spTree>
    <p:extLst>
      <p:ext uri="{BB962C8B-B14F-4D97-AF65-F5344CB8AC3E}">
        <p14:creationId xmlns:p14="http://schemas.microsoft.com/office/powerpoint/2010/main" val="1332045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61528C-C7B0-E94D-B796-7C4037F23306}" type="slidenum">
              <a:rPr lang="en-US" smtClean="0"/>
              <a:t>3</a:t>
            </a:fld>
            <a:endParaRPr lang="en-US"/>
          </a:p>
        </p:txBody>
      </p:sp>
    </p:spTree>
    <p:extLst>
      <p:ext uri="{BB962C8B-B14F-4D97-AF65-F5344CB8AC3E}">
        <p14:creationId xmlns:p14="http://schemas.microsoft.com/office/powerpoint/2010/main" val="2739212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Tonight’s Over arching content of my talk focuses on identity capital: These are investments we make in ourselves, the things we do well enough or long enough that they become a part of who we are.</a:t>
            </a:r>
          </a:p>
          <a:p>
            <a:r>
              <a:rPr lang="en-US" dirty="0"/>
              <a:t>It is the currency we use to metaphorically purchase jobs and relationships and other things we want.</a:t>
            </a:r>
          </a:p>
          <a:p>
            <a:r>
              <a:rPr lang="en-US" dirty="0"/>
              <a:t>Under this umbrella, this includes your path to your own unique identity – what you could call personal branding. </a:t>
            </a:r>
          </a:p>
          <a:p>
            <a:r>
              <a:rPr lang="en-US" dirty="0"/>
              <a:t>I understand most of you are developers that hone your technical skill sets in the form of projects and certifications. I am sure you’ve got the hard skills part figured out and under your belt. Tonight I want to touch on more of that personal, intangible bit of identity capital – which attributes to how you come across to people.</a:t>
            </a:r>
          </a:p>
          <a:p>
            <a:endParaRPr lang="en-US" dirty="0"/>
          </a:p>
          <a:p>
            <a:r>
              <a:rPr lang="en-US" dirty="0"/>
              <a:t>As you hear about the </a:t>
            </a:r>
            <a:r>
              <a:rPr lang="en-US" dirty="0" err="1"/>
              <a:t>sharings</a:t>
            </a:r>
            <a:r>
              <a:rPr lang="en-US" dirty="0"/>
              <a:t> and tips in my subsequent slides, I encourage you to subconsciously be reminded of identity capital and make some scribbles of how you want to shape your own identity capital moving forward.</a:t>
            </a:r>
          </a:p>
        </p:txBody>
      </p:sp>
      <p:sp>
        <p:nvSpPr>
          <p:cNvPr id="4" name="Slide Number Placeholder 3"/>
          <p:cNvSpPr>
            <a:spLocks noGrp="1"/>
          </p:cNvSpPr>
          <p:nvPr>
            <p:ph type="sldNum" sz="quarter" idx="5"/>
          </p:nvPr>
        </p:nvSpPr>
        <p:spPr/>
        <p:txBody>
          <a:bodyPr/>
          <a:lstStyle/>
          <a:p>
            <a:fld id="{A561528C-C7B0-E94D-B796-7C4037F23306}" type="slidenum">
              <a:rPr lang="en-US" smtClean="0"/>
              <a:t>4</a:t>
            </a:fld>
            <a:endParaRPr lang="en-US"/>
          </a:p>
        </p:txBody>
      </p:sp>
    </p:spTree>
    <p:extLst>
      <p:ext uri="{BB962C8B-B14F-4D97-AF65-F5344CB8AC3E}">
        <p14:creationId xmlns:p14="http://schemas.microsoft.com/office/powerpoint/2010/main" val="381905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 first like to share some of the traits desired by the tech consulting industry (regardless of business or technical resource) that I have observed based on my capacity as a recruitment/graduate ambassador for Accenture’s technology graduate </a:t>
            </a:r>
            <a:r>
              <a:rPr lang="en-US" dirty="0" err="1"/>
              <a:t>programme</a:t>
            </a:r>
            <a:r>
              <a:rPr lang="en-US" dirty="0"/>
              <a:t> and also from my project experiences. </a:t>
            </a:r>
          </a:p>
          <a:p>
            <a:endParaRPr lang="en-US" dirty="0"/>
          </a:p>
          <a:p>
            <a:r>
              <a:rPr lang="en-US" dirty="0"/>
              <a:t>Firstly, these HM are looking out for talents with dynamism and adaptability. In layman terms, it is referring to someone who shows positivity even when they are thrown into the deep end. But most importantly to be able to rise from the deep quickly and take the lead.</a:t>
            </a:r>
          </a:p>
          <a:p>
            <a:r>
              <a:rPr lang="en-US" dirty="0"/>
              <a:t>Personally, I found it quite interesting when I was interviewing for my role at Accenture – in fact the role that I was chosen to interview for is a very technical one that required cloud computing and network skills. I had none of that. I then learnt that In fact anyone could do the role – they were just looking out for someone who has that ability to adapt and deliver- I did everything from testing to API testing to … Truly speaking, It was not up my alley. But I took it seriously and did it well and maneuvered until I was able to secure project manager roles where it was more of my expertise and with each new project that I move to, I built up a higher threshold for unfamiliarity and </a:t>
            </a:r>
            <a:r>
              <a:rPr lang="en-US" b="1" dirty="0"/>
              <a:t>ability</a:t>
            </a:r>
            <a:r>
              <a:rPr lang="en-US" dirty="0"/>
              <a:t> to adapt faster. </a:t>
            </a:r>
          </a:p>
          <a:p>
            <a:endParaRPr lang="en-US" dirty="0"/>
          </a:p>
          <a:p>
            <a:r>
              <a:rPr lang="en-US" dirty="0"/>
              <a:t>The next trait is critical thinking. Critical thinking has become a vital skill for anyone looking for a fruitful professional </a:t>
            </a:r>
            <a:r>
              <a:rPr lang="en-US" dirty="0" err="1"/>
              <a:t>liives</a:t>
            </a:r>
            <a:r>
              <a:rPr lang="en-US" dirty="0"/>
              <a:t> and for people to entrust you with larger roles and opportunities. </a:t>
            </a:r>
            <a:r>
              <a:rPr lang="en-SG" sz="1200" b="0" i="0" u="none" strike="noStrike" kern="1200" dirty="0">
                <a:solidFill>
                  <a:schemeClr val="tx1"/>
                </a:solidFill>
                <a:effectLst/>
                <a:latin typeface="+mn-lt"/>
                <a:ea typeface="+mn-ea"/>
                <a:cs typeface="+mn-cs"/>
              </a:rPr>
              <a:t>Critical thinking is a skill that allows you to make logical and informed decisions to the best of your ability. (For example, a child who has not yet developed such skills might believe the Tooth Fairy left money under their pillow based on stories their parents told them. A critical thinker, however, can quickly conclude that the existence of such a thing is probably unlikely—even if there are a few bucks under their pillow.)</a:t>
            </a:r>
            <a:endParaRPr lang="en-US" dirty="0"/>
          </a:p>
          <a:p>
            <a:endParaRPr lang="en-US" dirty="0"/>
          </a:p>
          <a:p>
            <a:r>
              <a:rPr lang="en-US" dirty="0"/>
              <a:t>Ownership and accountability – Let me share a personal work story that served as a huge learning point for me. Most of the times we work a lot with the engineers from the India Delivery Center. The engineers are the ones who produce and write technical documentation as well as do the configurations. What I observed as a business resource is the tendency of engineers to submit sub-par technical documentations – this includes things like formatting, grammatical, spelling errors and in your face errors. I know these might sound like unnecessary icing to the cake but these amounts to professionalism and standard of one’s work. Even for a business resource like myself, I’ve the learnt the hard way of the importance of  following up till the very </a:t>
            </a:r>
            <a:r>
              <a:rPr lang="en-US" dirty="0" err="1"/>
              <a:t>endfor</a:t>
            </a:r>
            <a:r>
              <a:rPr lang="en-US" dirty="0"/>
              <a:t> a task assigned to me and learning how to take the simplest or most minute detail seriously. </a:t>
            </a:r>
          </a:p>
          <a:p>
            <a:endParaRPr lang="en-US" dirty="0"/>
          </a:p>
          <a:p>
            <a:r>
              <a:rPr lang="en-US" dirty="0"/>
              <a:t>Learn how to be collaborative – most times you might be working in Silos but in consulting we usually run as a project team and each one have to learn how to be a good team player. Examples of project teams that has ‘collaborativeness’ at the very core of their ability to function are agile teams like Scrum. It is important to care about how your work can have impact on the other members in your team and the overall reputation of your team/even on high level the company your are working for. Simple things to enhance collaboration can be frequent communication. (Based on personal experiences, technical resources tend to have some hesitation when it comes to confrontation or flagging of issues and this resulted in impacting project timelines. </a:t>
            </a:r>
            <a:r>
              <a:rPr lang="en-US" dirty="0" err="1"/>
              <a:t>Recognise</a:t>
            </a:r>
            <a:r>
              <a:rPr lang="en-US" dirty="0"/>
              <a:t> that you have the power to drive decisions in the team and your opinion matters - Communicate communicate communicate. Issue with following-up/raising concerns)</a:t>
            </a:r>
          </a:p>
          <a:p>
            <a:endParaRPr lang="en-US" dirty="0"/>
          </a:p>
          <a:p>
            <a:r>
              <a:rPr lang="en-US" dirty="0"/>
              <a:t>Ability to express oneself in a structured way – in projects </a:t>
            </a:r>
            <a:r>
              <a:rPr lang="en-US" dirty="0" err="1"/>
              <a:t>esp</a:t>
            </a:r>
            <a:r>
              <a:rPr lang="en-US" dirty="0"/>
              <a:t> that of delivery and implementation – the business resource doesn’t have the answers to all questions. Our engineers here are our leaders in the technical realm. In one of my craziest deployment experiences, I was remotely deploying 28 Aps in an office in Perth and had to coordinate 5 different stakeholders remotely. Things went crazy when we realized the one of the vendors did something that negatively impacted our cutover schedule. Here I had to rely on my engineer to provide new instructions but he was so emotionally triggered and he was unable to collect his composure such that it raised overall tensions. I then had to step in real quick, do translation even though everything was in </a:t>
            </a:r>
            <a:r>
              <a:rPr lang="en-US" dirty="0" err="1"/>
              <a:t>eng</a:t>
            </a:r>
            <a:r>
              <a:rPr lang="en-US" dirty="0"/>
              <a:t> and put out the fire. From this incident, it served as a reminder for me to remain calm regardless of the situation, and if it may help to stick to a structure to express yourself coherently even in the most challenging situations. I’ll dive further into this aspect in the next slide.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561528C-C7B0-E94D-B796-7C4037F23306}" type="slidenum">
              <a:rPr lang="en-US" smtClean="0"/>
              <a:t>5</a:t>
            </a:fld>
            <a:endParaRPr lang="en-US"/>
          </a:p>
        </p:txBody>
      </p:sp>
    </p:spTree>
    <p:extLst>
      <p:ext uri="{BB962C8B-B14F-4D97-AF65-F5344CB8AC3E}">
        <p14:creationId xmlns:p14="http://schemas.microsoft.com/office/powerpoint/2010/main" val="3041628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to communication tips </a:t>
            </a:r>
          </a:p>
          <a:p>
            <a:endParaRPr lang="en-US" dirty="0"/>
          </a:p>
          <a:p>
            <a:pPr marL="228600" indent="-228600">
              <a:buAutoNum type="arabicPeriod"/>
            </a:pPr>
            <a:r>
              <a:rPr lang="en-US" dirty="0"/>
              <a:t>Both business and technical resources are guilty of this – working really hard, bull dozing through the mountain of work and thinking someone will recognize. This might work for a bit at the start of a career but not ideal for career progression. It is imperative to align with your direct report on how you are hitting the expectations and goals of the project or how you are fulfilling the </a:t>
            </a:r>
            <a:r>
              <a:rPr lang="en-US" dirty="0" err="1"/>
              <a:t>criterias</a:t>
            </a:r>
            <a:r>
              <a:rPr lang="en-US" dirty="0"/>
              <a:t> you are being evaluated against in performance appraisals. In consulting it is critical to learn how to share your achievements given the nature of work. one thing that that greatly helped me was a </a:t>
            </a:r>
            <a:r>
              <a:rPr lang="en-US" dirty="0" err="1"/>
              <a:t>powerpoint</a:t>
            </a:r>
            <a:r>
              <a:rPr lang="en-US" dirty="0"/>
              <a:t> deck. What I do is that I create  a deck for each project and within it, I state my project and non project achievements by monthly basis. Using a simple table, I described the tasks, stated the start and end date, status column and comments section for me to fill what I have achieved. Within it, I insert pictures and evidence of my achievements. I would then set up a recurring monthly meeting invite with my manager and this deck would form the structure of my discussions and enable me to self-promote and get structured feedback!</a:t>
            </a:r>
          </a:p>
          <a:p>
            <a:pPr marL="228600" indent="-228600">
              <a:buAutoNum type="arabicPeriod"/>
            </a:pPr>
            <a:r>
              <a:rPr lang="en-US" dirty="0"/>
              <a:t>You are in the power to drive discussions. Your opinion matters! No one else can be more understanding or more eloquent than the person who is responsible for a particular piece of work. Keep experimenting, taking small steps to learn how to  interject in a conference call, to sound more eloquent and find the best way to present yourself in the most comfortable manner possible.</a:t>
            </a:r>
          </a:p>
          <a:p>
            <a:pPr marL="228600" indent="-228600">
              <a:buAutoNum type="arabicPeriod"/>
            </a:pPr>
            <a:r>
              <a:rPr lang="en-US" dirty="0"/>
              <a:t>In an award wining study with Stanford Uni, showed that there was strong positive correlation between mimicry with deepened attunement and enhanced ability to move others. People look to cues in the environment to determine who they can trust. One of those cues is the unconscious awareness of whether we are in sync with people and a way to do that is to match their behavioral patterns with our own. I try to employ subtle strategic mimicry when I am speaking to clients or to win a negotiation. An example would be If I am working with local clients and they prefer speaking local mandarin, I’ll speak in mandarin as well and align my tone of voice to their tone.</a:t>
            </a:r>
          </a:p>
          <a:p>
            <a:pPr marL="228600" indent="-228600">
              <a:buAutoNum type="arabicPeriod"/>
            </a:pPr>
            <a:r>
              <a:rPr lang="en-US" dirty="0"/>
              <a:t>Be proactive to self-promote and communicate them in a structured way. One concept that comes in handy is the STAR method</a:t>
            </a:r>
          </a:p>
          <a:p>
            <a:pPr marL="0" indent="0">
              <a:buNone/>
            </a:pPr>
            <a:r>
              <a:rPr lang="en-US" dirty="0"/>
              <a:t>What is the situation</a:t>
            </a:r>
          </a:p>
          <a:p>
            <a:pPr marL="0" indent="0">
              <a:buNone/>
            </a:pPr>
            <a:r>
              <a:rPr lang="en-US" dirty="0"/>
              <a:t>What was the Task</a:t>
            </a:r>
          </a:p>
          <a:p>
            <a:pPr marL="0" indent="0">
              <a:buNone/>
            </a:pPr>
            <a:r>
              <a:rPr lang="en-US" dirty="0"/>
              <a:t>What action did you take</a:t>
            </a:r>
          </a:p>
          <a:p>
            <a:pPr marL="0" indent="0">
              <a:buNone/>
            </a:pPr>
            <a:r>
              <a:rPr lang="en-US" dirty="0"/>
              <a:t>What was the result?</a:t>
            </a:r>
          </a:p>
          <a:p>
            <a:pPr marL="228600" indent="-228600">
              <a:buAutoNum type="arabicPeriod"/>
            </a:pPr>
            <a:r>
              <a:rPr lang="en-US" dirty="0"/>
              <a:t>It is important to build personal level connections. It is so important in the working world to show empathy and concern to your direct and indirect colleague or simply people you work with. Just last month I sat in a sharing by a senior executive who held CMO roles in some of the largest FMCG companies and she shared a moment in her career where high performing and supposedly on track for the next promotion but she found out that she did not get it and instead it was given to someone else whom she perceives did not perform at the level as she did and when she got feedback, she found out that she did not get it simply just because the guy responsible for her promotion did not like her! Relationships pays off wherever you go so do try to form connections especially so right now where many people might be having a challenging time.</a:t>
            </a:r>
          </a:p>
          <a:p>
            <a:pPr marL="228600" indent="-228600">
              <a:buAutoNum type="arabicPeriod"/>
            </a:pPr>
            <a:r>
              <a:rPr lang="en-US" dirty="0"/>
              <a:t>Have etiquette. I </a:t>
            </a:r>
            <a:r>
              <a:rPr lang="en-US" dirty="0" err="1"/>
              <a:t>realised</a:t>
            </a:r>
            <a:r>
              <a:rPr lang="en-US" dirty="0"/>
              <a:t> not only in consulting but It is generally important to learn small talk. It is important to master the basics such as setting up a meeting, how to be conscious of the emails you send </a:t>
            </a:r>
            <a:r>
              <a:rPr lang="en-US" dirty="0" err="1"/>
              <a:t>etc</a:t>
            </a:r>
            <a:endParaRPr lang="en-US" dirty="0"/>
          </a:p>
          <a:p>
            <a:pPr marL="228600" indent="-228600">
              <a:buAutoNum type="arabicPeriod"/>
            </a:pPr>
            <a:endParaRPr lang="en-US" dirty="0"/>
          </a:p>
          <a:p>
            <a:pPr marL="0" indent="0">
              <a:buNone/>
            </a:pPr>
            <a:r>
              <a:rPr lang="en-US" dirty="0"/>
              <a:t>(Each project has a different manager with different </a:t>
            </a:r>
            <a:r>
              <a:rPr lang="en-US" dirty="0" err="1"/>
              <a:t>expecations</a:t>
            </a:r>
            <a:r>
              <a:rPr lang="en-US" dirty="0"/>
              <a:t>. I’ve worked for managers that gave me so much autonomy that I almost died trying to figure things out by myself to working for micromanagers that left me feeling so suffocated) </a:t>
            </a:r>
          </a:p>
        </p:txBody>
      </p:sp>
      <p:sp>
        <p:nvSpPr>
          <p:cNvPr id="4" name="Slide Number Placeholder 3"/>
          <p:cNvSpPr>
            <a:spLocks noGrp="1"/>
          </p:cNvSpPr>
          <p:nvPr>
            <p:ph type="sldNum" sz="quarter" idx="5"/>
          </p:nvPr>
        </p:nvSpPr>
        <p:spPr/>
        <p:txBody>
          <a:bodyPr/>
          <a:lstStyle/>
          <a:p>
            <a:fld id="{A561528C-C7B0-E94D-B796-7C4037F23306}" type="slidenum">
              <a:rPr lang="en-US" smtClean="0"/>
              <a:t>6</a:t>
            </a:fld>
            <a:endParaRPr lang="en-US"/>
          </a:p>
        </p:txBody>
      </p:sp>
    </p:spTree>
    <p:extLst>
      <p:ext uri="{BB962C8B-B14F-4D97-AF65-F5344CB8AC3E}">
        <p14:creationId xmlns:p14="http://schemas.microsoft.com/office/powerpoint/2010/main" val="2485464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many of you might be wondering how to make a difference in such a challenging time, especially so when most of us are working from home and away from people.</a:t>
            </a:r>
          </a:p>
          <a:p>
            <a:endParaRPr lang="en-US" dirty="0"/>
          </a:p>
          <a:p>
            <a:pPr marL="228600" indent="-228600">
              <a:buAutoNum type="arabicPeriod"/>
            </a:pPr>
            <a:r>
              <a:rPr lang="en-US" dirty="0"/>
              <a:t>Pre-</a:t>
            </a:r>
            <a:r>
              <a:rPr lang="en-US" dirty="0" err="1"/>
              <a:t>covid</a:t>
            </a:r>
            <a:r>
              <a:rPr lang="en-US" dirty="0"/>
              <a:t>, all of us were working at the office and at that time one of the key things was to ensure that we were seen as busy all the time. But now with </a:t>
            </a:r>
            <a:r>
              <a:rPr lang="en-US" dirty="0" err="1"/>
              <a:t>Covid</a:t>
            </a:r>
            <a:r>
              <a:rPr lang="en-US" dirty="0"/>
              <a:t> and us having more flexibility in remote working, take advantage of it to use that time that you used previously to look busy to using it to find more productive and efficient ways to add value. for example, previously I will take about 4 hours to create a weekly status deck now I found a more productive way and reduced it to an hour. I can use the 3hrs to build a knowledge database. </a:t>
            </a:r>
          </a:p>
          <a:p>
            <a:pPr marL="228600" indent="-228600">
              <a:buAutoNum type="arabicPeriod"/>
            </a:pPr>
            <a:r>
              <a:rPr lang="en-US" dirty="0"/>
              <a:t>Is it possible to continue networking? Totally! It is recommended to engage a warm engagement. But you can go in cold but be contextually sensitive. </a:t>
            </a:r>
            <a:r>
              <a:rPr lang="en-US" dirty="0">
                <a:solidFill>
                  <a:srgbClr val="404040"/>
                </a:solidFill>
              </a:rPr>
              <a:t>Hope you’re healthy, here’s why I am reaching out to you… </a:t>
            </a:r>
          </a:p>
          <a:p>
            <a:pPr marL="228600" indent="-228600">
              <a:buAutoNum type="arabicPeriod"/>
            </a:pPr>
            <a:r>
              <a:rPr lang="en-US" dirty="0">
                <a:solidFill>
                  <a:srgbClr val="404040"/>
                </a:solidFill>
              </a:rPr>
              <a:t>Is this a wrong time to be looking for a a new </a:t>
            </a:r>
            <a:r>
              <a:rPr lang="en-US" dirty="0" err="1">
                <a:solidFill>
                  <a:srgbClr val="404040"/>
                </a:solidFill>
              </a:rPr>
              <a:t>joB</a:t>
            </a:r>
            <a:r>
              <a:rPr lang="en-US" dirty="0">
                <a:solidFill>
                  <a:srgbClr val="404040"/>
                </a:solidFill>
              </a:rPr>
              <a:t>? No. If you create value, companies have needs and are always looking out for talent. </a:t>
            </a:r>
          </a:p>
          <a:p>
            <a:pPr marL="228600" indent="-228600">
              <a:buAutoNum type="arabicPeriod"/>
            </a:pPr>
            <a:r>
              <a:rPr lang="en-US" dirty="0">
                <a:solidFill>
                  <a:srgbClr val="404040"/>
                </a:solidFill>
              </a:rPr>
              <a:t>Use this time to reflect on the new identity capital you want to have. Remote working is great because you can do a course on the side at your own pace! Some courses that you might want to check out are things like design thinking to build empathy, story telling which helps everyday communication and how you present…</a:t>
            </a:r>
          </a:p>
          <a:p>
            <a:pPr marL="228600" indent="-228600">
              <a:buAutoNum type="arabicPeriod"/>
            </a:pPr>
            <a:endParaRPr lang="en-US" dirty="0">
              <a:solidFill>
                <a:srgbClr val="40404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imperative to find and establish your ‘distinctiveness’ amongst growing and intense competition – you need to have your own personal story and for someone to </a:t>
            </a:r>
            <a:r>
              <a:rPr lang="en-US" dirty="0" err="1"/>
              <a:t>regonise</a:t>
            </a:r>
            <a:r>
              <a:rPr lang="en-US" dirty="0"/>
              <a:t> that you are the go to guy for something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404040"/>
                </a:solidFill>
              </a:rPr>
              <a:t>Get a warm connection, go into cold – take context into account. Be contextually sensitive (post corona period). Learn how to express STAR</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A561528C-C7B0-E94D-B796-7C4037F23306}" type="slidenum">
              <a:rPr lang="en-US" smtClean="0"/>
              <a:t>7</a:t>
            </a:fld>
            <a:endParaRPr lang="en-US"/>
          </a:p>
        </p:txBody>
      </p:sp>
    </p:spTree>
    <p:extLst>
      <p:ext uri="{BB962C8B-B14F-4D97-AF65-F5344CB8AC3E}">
        <p14:creationId xmlns:p14="http://schemas.microsoft.com/office/powerpoint/2010/main" val="2816890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People who explore and </a:t>
            </a:r>
            <a:r>
              <a:rPr lang="en-US" sz="1200" kern="1200">
                <a:solidFill>
                  <a:schemeClr val="tx1"/>
                </a:solidFill>
                <a:effectLst/>
                <a:latin typeface="+mn-lt"/>
                <a:ea typeface="+mn-ea"/>
                <a:cs typeface="+mn-cs"/>
              </a:rPr>
              <a:t>have experience tend </a:t>
            </a:r>
            <a:r>
              <a:rPr lang="en-US" sz="1200" kern="1200" dirty="0">
                <a:solidFill>
                  <a:schemeClr val="tx1"/>
                </a:solidFill>
                <a:effectLst/>
                <a:latin typeface="+mn-lt"/>
                <a:ea typeface="+mn-ea"/>
                <a:cs typeface="+mn-cs"/>
              </a:rPr>
              <a:t>to have higher self-esteem and are more more persevering and realistic. And the path forward is associated with more positive outcomes – such as clearer sense of self, greater life satisfaction so on and so forth</a:t>
            </a:r>
            <a:endParaRPr lang="en-SG" sz="1200" kern="1200" dirty="0">
              <a:solidFill>
                <a:schemeClr val="tx1"/>
              </a:solidFill>
              <a:effectLst/>
              <a:latin typeface="+mn-lt"/>
              <a:ea typeface="+mn-ea"/>
              <a:cs typeface="+mn-cs"/>
            </a:endParaRPr>
          </a:p>
          <a:p>
            <a:endParaRPr lang="en-US" dirty="0"/>
          </a:p>
          <a:p>
            <a:r>
              <a:rPr lang="en-US" sz="1200" kern="1200" dirty="0">
                <a:solidFill>
                  <a:schemeClr val="tx1"/>
                </a:solidFill>
                <a:effectLst/>
                <a:latin typeface="+mn-lt"/>
                <a:ea typeface="+mn-ea"/>
                <a:cs typeface="+mn-cs"/>
              </a:rPr>
              <a:t>I think it truly pays off to cultivate a learning mindset because no matter how good you are, you are constantly always going to be replaced by someone else who’s better.</a:t>
            </a:r>
            <a:endParaRPr lang="en-SG"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Be proactive, throw yourself at opportunities, beg to learn and constantly respect people and be humble even after having great achievements.</a:t>
            </a:r>
            <a:endParaRPr lang="en-SG" sz="12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A561528C-C7B0-E94D-B796-7C4037F23306}" type="slidenum">
              <a:rPr lang="en-US" smtClean="0"/>
              <a:t>8</a:t>
            </a:fld>
            <a:endParaRPr lang="en-US"/>
          </a:p>
        </p:txBody>
      </p:sp>
    </p:spTree>
    <p:extLst>
      <p:ext uri="{BB962C8B-B14F-4D97-AF65-F5344CB8AC3E}">
        <p14:creationId xmlns:p14="http://schemas.microsoft.com/office/powerpoint/2010/main" val="3847485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94B5B9F-3619-8141-ABB5-FDE963F77714}" type="datetimeFigureOut">
              <a:rPr lang="en-US" smtClean="0"/>
              <a:t>9/15/20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C2DB86-7F08-BC4D-B8C9-50808598249B}" type="slidenum">
              <a:rPr lang="en-US" smtClean="0"/>
              <a:t>‹#›</a:t>
            </a:fld>
            <a:endParaRPr lang="en-US"/>
          </a:p>
        </p:txBody>
      </p:sp>
    </p:spTree>
    <p:extLst>
      <p:ext uri="{BB962C8B-B14F-4D97-AF65-F5344CB8AC3E}">
        <p14:creationId xmlns:p14="http://schemas.microsoft.com/office/powerpoint/2010/main" val="24098547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4B5B9F-3619-8141-ABB5-FDE963F77714}" type="datetimeFigureOut">
              <a:rPr lang="en-US" smtClean="0"/>
              <a:t>9/15/20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2DB86-7F08-BC4D-B8C9-50808598249B}" type="slidenum">
              <a:rPr lang="en-US" smtClean="0"/>
              <a:t>‹#›</a:t>
            </a:fld>
            <a:endParaRPr lang="en-US"/>
          </a:p>
        </p:txBody>
      </p:sp>
    </p:spTree>
    <p:extLst>
      <p:ext uri="{BB962C8B-B14F-4D97-AF65-F5344CB8AC3E}">
        <p14:creationId xmlns:p14="http://schemas.microsoft.com/office/powerpoint/2010/main" val="2405569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4B5B9F-3619-8141-ABB5-FDE963F77714}" type="datetimeFigureOut">
              <a:rPr lang="en-US" smtClean="0"/>
              <a:t>9/15/20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2DB86-7F08-BC4D-B8C9-50808598249B}" type="slidenum">
              <a:rPr lang="en-US" smtClean="0"/>
              <a:t>‹#›</a:t>
            </a:fld>
            <a:endParaRPr lang="en-US"/>
          </a:p>
        </p:txBody>
      </p:sp>
    </p:spTree>
    <p:extLst>
      <p:ext uri="{BB962C8B-B14F-4D97-AF65-F5344CB8AC3E}">
        <p14:creationId xmlns:p14="http://schemas.microsoft.com/office/powerpoint/2010/main" val="3612603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4B5B9F-3619-8141-ABB5-FDE963F77714}" type="datetimeFigureOut">
              <a:rPr lang="en-US" smtClean="0"/>
              <a:t>9/15/20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C2DB86-7F08-BC4D-B8C9-50808598249B}" type="slidenum">
              <a:rPr lang="en-US" smtClean="0"/>
              <a:t>‹#›</a:t>
            </a:fld>
            <a:endParaRPr lang="en-US"/>
          </a:p>
        </p:txBody>
      </p:sp>
    </p:spTree>
    <p:extLst>
      <p:ext uri="{BB962C8B-B14F-4D97-AF65-F5344CB8AC3E}">
        <p14:creationId xmlns:p14="http://schemas.microsoft.com/office/powerpoint/2010/main" val="1100946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994B5B9F-3619-8141-ABB5-FDE963F77714}" type="datetimeFigureOut">
              <a:rPr lang="en-US" smtClean="0"/>
              <a:t>9/15/20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C2DB86-7F08-BC4D-B8C9-50808598249B}" type="slidenum">
              <a:rPr lang="en-US" smtClean="0"/>
              <a:t>‹#›</a:t>
            </a:fld>
            <a:endParaRPr lang="en-US"/>
          </a:p>
        </p:txBody>
      </p:sp>
    </p:spTree>
    <p:extLst>
      <p:ext uri="{BB962C8B-B14F-4D97-AF65-F5344CB8AC3E}">
        <p14:creationId xmlns:p14="http://schemas.microsoft.com/office/powerpoint/2010/main" val="135931504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94B5B9F-3619-8141-ABB5-FDE963F77714}" type="datetimeFigureOut">
              <a:rPr lang="en-US" smtClean="0"/>
              <a:t>9/15/20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7C2DB86-7F08-BC4D-B8C9-50808598249B}" type="slidenum">
              <a:rPr lang="en-US" smtClean="0"/>
              <a:t>‹#›</a:t>
            </a:fld>
            <a:endParaRPr lang="en-US"/>
          </a:p>
        </p:txBody>
      </p:sp>
    </p:spTree>
    <p:extLst>
      <p:ext uri="{BB962C8B-B14F-4D97-AF65-F5344CB8AC3E}">
        <p14:creationId xmlns:p14="http://schemas.microsoft.com/office/powerpoint/2010/main" val="1350576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994B5B9F-3619-8141-ABB5-FDE963F77714}" type="datetimeFigureOut">
              <a:rPr lang="en-US" smtClean="0"/>
              <a:t>9/15/20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C2DB86-7F08-BC4D-B8C9-50808598249B}"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96517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4B5B9F-3619-8141-ABB5-FDE963F77714}" type="datetimeFigureOut">
              <a:rPr lang="en-US" smtClean="0"/>
              <a:t>9/15/20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C2DB86-7F08-BC4D-B8C9-50808598249B}" type="slidenum">
              <a:rPr lang="en-US" smtClean="0"/>
              <a:t>‹#›</a:t>
            </a:fld>
            <a:endParaRPr lang="en-US"/>
          </a:p>
        </p:txBody>
      </p:sp>
    </p:spTree>
    <p:extLst>
      <p:ext uri="{BB962C8B-B14F-4D97-AF65-F5344CB8AC3E}">
        <p14:creationId xmlns:p14="http://schemas.microsoft.com/office/powerpoint/2010/main" val="94679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4B5B9F-3619-8141-ABB5-FDE963F77714}" type="datetimeFigureOut">
              <a:rPr lang="en-US" smtClean="0"/>
              <a:t>9/15/20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C2DB86-7F08-BC4D-B8C9-50808598249B}" type="slidenum">
              <a:rPr lang="en-US" smtClean="0"/>
              <a:t>‹#›</a:t>
            </a:fld>
            <a:endParaRPr lang="en-US"/>
          </a:p>
        </p:txBody>
      </p:sp>
    </p:spTree>
    <p:extLst>
      <p:ext uri="{BB962C8B-B14F-4D97-AF65-F5344CB8AC3E}">
        <p14:creationId xmlns:p14="http://schemas.microsoft.com/office/powerpoint/2010/main" val="1566903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994B5B9F-3619-8141-ABB5-FDE963F77714}" type="datetimeFigureOut">
              <a:rPr lang="en-US" smtClean="0"/>
              <a:t>9/15/20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7C2DB86-7F08-BC4D-B8C9-50808598249B}" type="slidenum">
              <a:rPr lang="en-US" smtClean="0"/>
              <a:t>‹#›</a:t>
            </a:fld>
            <a:endParaRPr lang="en-US"/>
          </a:p>
        </p:txBody>
      </p:sp>
    </p:spTree>
    <p:extLst>
      <p:ext uri="{BB962C8B-B14F-4D97-AF65-F5344CB8AC3E}">
        <p14:creationId xmlns:p14="http://schemas.microsoft.com/office/powerpoint/2010/main" val="3383401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94B5B9F-3619-8141-ABB5-FDE963F77714}" type="datetimeFigureOut">
              <a:rPr lang="en-US" smtClean="0"/>
              <a:t>9/15/20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7C2DB86-7F08-BC4D-B8C9-50808598249B}" type="slidenum">
              <a:rPr lang="en-US" smtClean="0"/>
              <a:t>‹#›</a:t>
            </a:fld>
            <a:endParaRPr lang="en-US"/>
          </a:p>
        </p:txBody>
      </p:sp>
    </p:spTree>
    <p:extLst>
      <p:ext uri="{BB962C8B-B14F-4D97-AF65-F5344CB8AC3E}">
        <p14:creationId xmlns:p14="http://schemas.microsoft.com/office/powerpoint/2010/main" val="2275871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94B5B9F-3619-8141-ABB5-FDE963F77714}" type="datetimeFigureOut">
              <a:rPr lang="en-US" smtClean="0"/>
              <a:t>9/15/20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7C2DB86-7F08-BC4D-B8C9-50808598249B}" type="slidenum">
              <a:rPr lang="en-US" smtClean="0"/>
              <a:t>‹#›</a:t>
            </a:fld>
            <a:endParaRPr lang="en-US"/>
          </a:p>
        </p:txBody>
      </p:sp>
    </p:spTree>
    <p:extLst>
      <p:ext uri="{BB962C8B-B14F-4D97-AF65-F5344CB8AC3E}">
        <p14:creationId xmlns:p14="http://schemas.microsoft.com/office/powerpoint/2010/main" val="188134385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1Evwgu369Jw"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linkedin.com/in/charlottechanyj/"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92D4-0C8D-EB49-9423-AFD4EFF5C97E}"/>
              </a:ext>
            </a:extLst>
          </p:cNvPr>
          <p:cNvSpPr>
            <a:spLocks noGrp="1"/>
          </p:cNvSpPr>
          <p:nvPr>
            <p:ph type="ctrTitle"/>
          </p:nvPr>
        </p:nvSpPr>
        <p:spPr>
          <a:xfrm>
            <a:off x="5498590" y="988741"/>
            <a:ext cx="5888754" cy="4880518"/>
          </a:xfrm>
          <a:noFill/>
          <a:ln>
            <a:noFill/>
          </a:ln>
        </p:spPr>
        <p:txBody>
          <a:bodyPr wrap="square">
            <a:normAutofit/>
          </a:bodyPr>
          <a:lstStyle/>
          <a:p>
            <a:pPr algn="l"/>
            <a:r>
              <a:rPr lang="en-US" sz="4800" b="1" dirty="0">
                <a:solidFill>
                  <a:schemeClr val="tx1"/>
                </a:solidFill>
              </a:rPr>
              <a:t>Why identity capital matters</a:t>
            </a:r>
          </a:p>
        </p:txBody>
      </p:sp>
      <p:sp>
        <p:nvSpPr>
          <p:cNvPr id="7" name="Rectangle 6">
            <a:extLst>
              <a:ext uri="{FF2B5EF4-FFF2-40B4-BE49-F238E27FC236}">
                <a16:creationId xmlns:a16="http://schemas.microsoft.com/office/drawing/2014/main" id="{6E5BD17F-C95C-40ED-8D04-03295D46F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9" name="Rectangle 8">
            <a:extLst>
              <a:ext uri="{FF2B5EF4-FFF2-40B4-BE49-F238E27FC236}">
                <a16:creationId xmlns:a16="http://schemas.microsoft.com/office/drawing/2014/main" id="{4203DEB5-0B19-4F8E-84E2-00F5861C9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4483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7C97B3-2E7F-4449-B40D-F03F70EB80EE}"/>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en-US" dirty="0">
                <a:solidFill>
                  <a:schemeClr val="tx1"/>
                </a:solidFill>
              </a:rPr>
              <a:t>Some Resources</a:t>
            </a:r>
          </a:p>
        </p:txBody>
      </p:sp>
      <p:sp>
        <p:nvSpPr>
          <p:cNvPr id="3" name="Content Placeholder 2">
            <a:extLst>
              <a:ext uri="{FF2B5EF4-FFF2-40B4-BE49-F238E27FC236}">
                <a16:creationId xmlns:a16="http://schemas.microsoft.com/office/drawing/2014/main" id="{9A412259-A15E-2F46-B501-A6651C5F8378}"/>
              </a:ext>
            </a:extLst>
          </p:cNvPr>
          <p:cNvSpPr>
            <a:spLocks noGrp="1"/>
          </p:cNvSpPr>
          <p:nvPr>
            <p:ph idx="1"/>
          </p:nvPr>
        </p:nvSpPr>
        <p:spPr>
          <a:xfrm>
            <a:off x="2231136" y="2638044"/>
            <a:ext cx="7729728" cy="3101983"/>
          </a:xfrm>
        </p:spPr>
        <p:txBody>
          <a:bodyPr>
            <a:normAutofit fontScale="92500" lnSpcReduction="10000"/>
          </a:bodyPr>
          <a:lstStyle/>
          <a:p>
            <a:pPr marL="0" indent="0">
              <a:buNone/>
            </a:pPr>
            <a:r>
              <a:rPr lang="en-US" dirty="0"/>
              <a:t>Books</a:t>
            </a:r>
          </a:p>
          <a:p>
            <a:r>
              <a:rPr lang="en-US" dirty="0"/>
              <a:t>The Defining Decade; why your twenties matter and how to make the most of them now – Meg Jay</a:t>
            </a:r>
          </a:p>
          <a:p>
            <a:r>
              <a:rPr lang="en-US" dirty="0"/>
              <a:t>To Sell is Human – Daniel H. Pink</a:t>
            </a:r>
          </a:p>
          <a:p>
            <a:r>
              <a:rPr lang="en-US" dirty="0"/>
              <a:t>Crucial Conversations: Tools for talking when stakes are high</a:t>
            </a:r>
          </a:p>
          <a:p>
            <a:r>
              <a:rPr lang="en-US" dirty="0"/>
              <a:t>How to Win Friends and Influence People – Dale Carnegie</a:t>
            </a:r>
          </a:p>
          <a:p>
            <a:pPr marL="0" indent="0">
              <a:buNone/>
            </a:pPr>
            <a:endParaRPr lang="en-US" dirty="0"/>
          </a:p>
          <a:p>
            <a:pPr marL="0" indent="0">
              <a:buNone/>
            </a:pPr>
            <a:r>
              <a:rPr lang="en-US" dirty="0"/>
              <a:t>Videos</a:t>
            </a:r>
          </a:p>
          <a:p>
            <a:r>
              <a:rPr lang="en-US" dirty="0" err="1">
                <a:hlinkClick r:id="rId2"/>
              </a:rPr>
              <a:t>Brene</a:t>
            </a:r>
            <a:r>
              <a:rPr lang="en-US" dirty="0">
                <a:hlinkClick r:id="rId2"/>
              </a:rPr>
              <a:t> Brown on Empathy </a:t>
            </a:r>
            <a:endParaRPr lang="en-US" dirty="0"/>
          </a:p>
        </p:txBody>
      </p:sp>
    </p:spTree>
    <p:extLst>
      <p:ext uri="{BB962C8B-B14F-4D97-AF65-F5344CB8AC3E}">
        <p14:creationId xmlns:p14="http://schemas.microsoft.com/office/powerpoint/2010/main" val="152446543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546C1-2B87-054F-9959-DD689785E238}"/>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a:solidFill>
                  <a:srgbClr val="FFFFFF"/>
                </a:solidFill>
              </a:rPr>
              <a:t>Talking Points</a:t>
            </a:r>
          </a:p>
        </p:txBody>
      </p:sp>
      <p:sp>
        <p:nvSpPr>
          <p:cNvPr id="3" name="Content Placeholder 2">
            <a:extLst>
              <a:ext uri="{FF2B5EF4-FFF2-40B4-BE49-F238E27FC236}">
                <a16:creationId xmlns:a16="http://schemas.microsoft.com/office/drawing/2014/main" id="{A8866C01-BF81-7B48-9370-6FCA8F18E59E}"/>
              </a:ext>
            </a:extLst>
          </p:cNvPr>
          <p:cNvSpPr>
            <a:spLocks noGrp="1"/>
          </p:cNvSpPr>
          <p:nvPr>
            <p:ph idx="1"/>
          </p:nvPr>
        </p:nvSpPr>
        <p:spPr>
          <a:xfrm>
            <a:off x="5591695" y="1402080"/>
            <a:ext cx="5320696" cy="4053840"/>
          </a:xfrm>
        </p:spPr>
        <p:txBody>
          <a:bodyPr anchor="ctr">
            <a:normAutofit/>
          </a:bodyPr>
          <a:lstStyle/>
          <a:p>
            <a:r>
              <a:rPr lang="en-US" dirty="0"/>
              <a:t>About myself </a:t>
            </a:r>
          </a:p>
          <a:p>
            <a:r>
              <a:rPr lang="en-US" dirty="0"/>
              <a:t>What is identity capital and why it matters</a:t>
            </a:r>
          </a:p>
          <a:p>
            <a:r>
              <a:rPr lang="en-US" dirty="0"/>
              <a:t>Insights into desirable traits sought after by tech consulting companies</a:t>
            </a:r>
          </a:p>
          <a:p>
            <a:r>
              <a:rPr lang="en-US" dirty="0"/>
              <a:t>Communication tips </a:t>
            </a:r>
          </a:p>
          <a:p>
            <a:r>
              <a:rPr lang="en-US" dirty="0"/>
              <a:t>Performing in the midst of a pandemic</a:t>
            </a:r>
          </a:p>
          <a:p>
            <a:r>
              <a:rPr lang="en-US" dirty="0"/>
              <a:t>Q&amp;A</a:t>
            </a:r>
          </a:p>
          <a:p>
            <a:endParaRPr lang="en-US" dirty="0"/>
          </a:p>
        </p:txBody>
      </p:sp>
    </p:spTree>
    <p:extLst>
      <p:ext uri="{BB962C8B-B14F-4D97-AF65-F5344CB8AC3E}">
        <p14:creationId xmlns:p14="http://schemas.microsoft.com/office/powerpoint/2010/main" val="312502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3530FE0-C542-45A1-BCD8-935787009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51" y="640080"/>
            <a:ext cx="8924024" cy="5200996"/>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543" y="825096"/>
            <a:ext cx="8549640" cy="48309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C705B8F-DA9D-7144-A1C8-D0D20A2521A6}"/>
              </a:ext>
            </a:extLst>
          </p:cNvPr>
          <p:cNvSpPr>
            <a:spLocks noGrp="1"/>
          </p:cNvSpPr>
          <p:nvPr>
            <p:ph idx="1"/>
          </p:nvPr>
        </p:nvSpPr>
        <p:spPr>
          <a:xfrm>
            <a:off x="1316984" y="1283546"/>
            <a:ext cx="5715917" cy="3914063"/>
          </a:xfrm>
        </p:spPr>
        <p:txBody>
          <a:bodyPr vert="horz" lIns="91440" tIns="45720" rIns="91440" bIns="45720" rtlCol="0" anchor="ctr">
            <a:normAutofit fontScale="92500"/>
          </a:bodyPr>
          <a:lstStyle/>
          <a:p>
            <a:r>
              <a:rPr lang="en-US" dirty="0">
                <a:solidFill>
                  <a:srgbClr val="404040"/>
                </a:solidFill>
              </a:rPr>
              <a:t>Economics &amp; Management Graduate</a:t>
            </a:r>
          </a:p>
          <a:p>
            <a:r>
              <a:rPr lang="en-US" dirty="0">
                <a:solidFill>
                  <a:srgbClr val="404040"/>
                </a:solidFill>
              </a:rPr>
              <a:t>Cloud Consultant @ Accenture</a:t>
            </a:r>
          </a:p>
          <a:p>
            <a:r>
              <a:rPr lang="en-US" dirty="0">
                <a:solidFill>
                  <a:srgbClr val="404040"/>
                </a:solidFill>
              </a:rPr>
              <a:t>Spearhead project management and coordination for technical deployments</a:t>
            </a:r>
          </a:p>
          <a:p>
            <a:r>
              <a:rPr lang="en-US" dirty="0">
                <a:solidFill>
                  <a:srgbClr val="404040"/>
                </a:solidFill>
              </a:rPr>
              <a:t>Have to learn to work well with technical teams and clients</a:t>
            </a:r>
          </a:p>
          <a:p>
            <a:r>
              <a:rPr lang="en-US" dirty="0">
                <a:solidFill>
                  <a:srgbClr val="404040"/>
                </a:solidFill>
              </a:rPr>
              <a:t>Tableau and Scrum Master certified</a:t>
            </a:r>
          </a:p>
          <a:p>
            <a:r>
              <a:rPr lang="en-US" dirty="0">
                <a:solidFill>
                  <a:srgbClr val="404040"/>
                </a:solidFill>
              </a:rPr>
              <a:t>Spearhead a number of key Inclusion &amp; Diversity initiatives</a:t>
            </a:r>
          </a:p>
          <a:p>
            <a:r>
              <a:rPr lang="en-US" dirty="0">
                <a:solidFill>
                  <a:srgbClr val="404040"/>
                </a:solidFill>
              </a:rPr>
              <a:t>Technology Analyst </a:t>
            </a:r>
            <a:r>
              <a:rPr lang="en-US" dirty="0" err="1">
                <a:solidFill>
                  <a:srgbClr val="404040"/>
                </a:solidFill>
              </a:rPr>
              <a:t>Programme</a:t>
            </a:r>
            <a:r>
              <a:rPr lang="en-US" dirty="0">
                <a:solidFill>
                  <a:srgbClr val="404040"/>
                </a:solidFill>
              </a:rPr>
              <a:t> ambassador and committee head</a:t>
            </a:r>
          </a:p>
          <a:p>
            <a:r>
              <a:rPr lang="en-US" dirty="0">
                <a:solidFill>
                  <a:srgbClr val="404040"/>
                </a:solidFill>
              </a:rPr>
              <a:t>Advocate for skills building, social issues and technology</a:t>
            </a:r>
          </a:p>
        </p:txBody>
      </p:sp>
      <p:sp>
        <p:nvSpPr>
          <p:cNvPr id="15" name="Oval 14">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6718"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26C1DEC-A7EE-9A4F-BEBB-EB09A9C95048}"/>
              </a:ext>
            </a:extLst>
          </p:cNvPr>
          <p:cNvSpPr txBox="1"/>
          <p:nvPr/>
        </p:nvSpPr>
        <p:spPr>
          <a:xfrm>
            <a:off x="7720168" y="1586484"/>
            <a:ext cx="3685032" cy="3685032"/>
          </a:xfrm>
          <a:prstGeom prst="ellipse">
            <a:avLst/>
          </a:prstGeom>
          <a:solidFill>
            <a:schemeClr val="accent2"/>
          </a:solidFill>
          <a:ln>
            <a:noFill/>
          </a:ln>
        </p:spPr>
        <p:txBody>
          <a:bodyPr vert="horz" lIns="182880" tIns="182880" rIns="182880" bIns="182880" rtlCol="0" anchor="ctr">
            <a:normAutofit/>
          </a:bodyPr>
          <a:lstStyle/>
          <a:p>
            <a:pPr algn="ctr">
              <a:lnSpc>
                <a:spcPct val="90000"/>
              </a:lnSpc>
              <a:spcBef>
                <a:spcPct val="0"/>
              </a:spcBef>
              <a:spcAft>
                <a:spcPts val="600"/>
              </a:spcAft>
            </a:pPr>
            <a:r>
              <a:rPr lang="en-US" sz="3000" kern="1200" cap="all" spc="200" baseline="0">
                <a:solidFill>
                  <a:srgbClr val="FFFFFF"/>
                </a:solidFill>
                <a:latin typeface="+mj-lt"/>
                <a:ea typeface="+mj-ea"/>
                <a:cs typeface="+mj-cs"/>
              </a:rPr>
              <a:t>About Myself</a:t>
            </a:r>
          </a:p>
        </p:txBody>
      </p:sp>
    </p:spTree>
    <p:extLst>
      <p:ext uri="{BB962C8B-B14F-4D97-AF65-F5344CB8AC3E}">
        <p14:creationId xmlns:p14="http://schemas.microsoft.com/office/powerpoint/2010/main" val="2791350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7894"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26C1DEC-A7EE-9A4F-BEBB-EB09A9C95048}"/>
              </a:ext>
            </a:extLst>
          </p:cNvPr>
          <p:cNvSpPr txBox="1"/>
          <p:nvPr/>
        </p:nvSpPr>
        <p:spPr>
          <a:xfrm>
            <a:off x="1121344" y="1586484"/>
            <a:ext cx="3685032" cy="3685032"/>
          </a:xfrm>
          <a:prstGeom prst="ellipse">
            <a:avLst/>
          </a:prstGeom>
          <a:solidFill>
            <a:schemeClr val="accent2">
              <a:lumMod val="75000"/>
            </a:schemeClr>
          </a:solidFill>
          <a:ln w="31750" cap="sq">
            <a:noFill/>
            <a:miter lim="800000"/>
          </a:ln>
        </p:spPr>
        <p:txBody>
          <a:bodyPr vert="horz" lIns="182880" tIns="182880" rIns="182880" bIns="182880" rtlCol="0" anchor="ctr">
            <a:normAutofit/>
          </a:bodyPr>
          <a:lstStyle>
            <a:lvl1pPr algn="ctr">
              <a:lnSpc>
                <a:spcPct val="90000"/>
              </a:lnSpc>
              <a:spcBef>
                <a:spcPct val="0"/>
              </a:spcBef>
              <a:buNone/>
              <a:defRPr sz="3000" cap="all" spc="200" baseline="0">
                <a:solidFill>
                  <a:srgbClr val="FFFFFF"/>
                </a:solidFill>
                <a:latin typeface="+mj-lt"/>
                <a:ea typeface="+mj-ea"/>
                <a:cs typeface="+mj-cs"/>
              </a:defRPr>
            </a:lvl1pPr>
          </a:lstStyle>
          <a:p>
            <a:r>
              <a:rPr lang="en-US" dirty="0"/>
              <a:t>What is Identity Capital?</a:t>
            </a:r>
          </a:p>
        </p:txBody>
      </p:sp>
      <p:sp>
        <p:nvSpPr>
          <p:cNvPr id="13" name="Rectangle 12">
            <a:extLst>
              <a:ext uri="{FF2B5EF4-FFF2-40B4-BE49-F238E27FC236}">
                <a16:creationId xmlns:a16="http://schemas.microsoft.com/office/drawing/2014/main" id="{5E5436DB-4E8B-43A5-AE55-1C527B62E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8743" y="797433"/>
            <a:ext cx="5934456"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3335" y="960120"/>
            <a:ext cx="560527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C705B8F-DA9D-7144-A1C8-D0D20A2521A6}"/>
              </a:ext>
            </a:extLst>
          </p:cNvPr>
          <p:cNvSpPr>
            <a:spLocks noGrp="1"/>
          </p:cNvSpPr>
          <p:nvPr>
            <p:ph idx="1"/>
          </p:nvPr>
        </p:nvSpPr>
        <p:spPr>
          <a:xfrm>
            <a:off x="6259551" y="1444752"/>
            <a:ext cx="4652840" cy="3968496"/>
          </a:xfrm>
        </p:spPr>
        <p:txBody>
          <a:bodyPr vert="horz" lIns="91440" tIns="45720" rIns="91440" bIns="45720" rtlCol="0" anchor="ctr">
            <a:normAutofit/>
          </a:bodyPr>
          <a:lstStyle/>
          <a:p>
            <a:pPr marL="0" indent="0">
              <a:buNone/>
            </a:pPr>
            <a:r>
              <a:rPr lang="en-SG" dirty="0"/>
              <a:t>Identity capital is our collection of personal assets—a repertoire of individual resources that we assemble over time. </a:t>
            </a:r>
          </a:p>
          <a:p>
            <a:endParaRPr lang="en-US" dirty="0"/>
          </a:p>
          <a:p>
            <a:pPr marL="0" indent="0">
              <a:buNone/>
            </a:pPr>
            <a:r>
              <a:rPr lang="en-US" dirty="0"/>
              <a:t>Some of these identity capital might go on your resume and others are more personal - </a:t>
            </a:r>
            <a:r>
              <a:rPr lang="en-SG" dirty="0"/>
              <a:t>such as how we speak, where we are from, how we solve problems, how we look.</a:t>
            </a:r>
          </a:p>
        </p:txBody>
      </p:sp>
      <p:sp>
        <p:nvSpPr>
          <p:cNvPr id="2" name="TextBox 1">
            <a:extLst>
              <a:ext uri="{FF2B5EF4-FFF2-40B4-BE49-F238E27FC236}">
                <a16:creationId xmlns:a16="http://schemas.microsoft.com/office/drawing/2014/main" id="{73E594C7-CA3C-2A4D-8845-A325DEFC208D}"/>
              </a:ext>
            </a:extLst>
          </p:cNvPr>
          <p:cNvSpPr txBox="1"/>
          <p:nvPr/>
        </p:nvSpPr>
        <p:spPr>
          <a:xfrm>
            <a:off x="471948" y="6209071"/>
            <a:ext cx="7610168" cy="369332"/>
          </a:xfrm>
          <a:prstGeom prst="rect">
            <a:avLst/>
          </a:prstGeom>
          <a:noFill/>
        </p:spPr>
        <p:txBody>
          <a:bodyPr wrap="square" rtlCol="0">
            <a:spAutoFit/>
          </a:bodyPr>
          <a:lstStyle/>
          <a:p>
            <a:r>
              <a:rPr lang="en-US" b="1" i="1" dirty="0"/>
              <a:t>We are born not all at once, but by bits – Mary </a:t>
            </a:r>
            <a:r>
              <a:rPr lang="en-US" b="1" i="1" dirty="0" err="1"/>
              <a:t>Antin</a:t>
            </a:r>
            <a:endParaRPr lang="en-US" b="1" i="1" dirty="0"/>
          </a:p>
        </p:txBody>
      </p:sp>
    </p:spTree>
    <p:extLst>
      <p:ext uri="{BB962C8B-B14F-4D97-AF65-F5344CB8AC3E}">
        <p14:creationId xmlns:p14="http://schemas.microsoft.com/office/powerpoint/2010/main" val="30685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26C1DEC-A7EE-9A4F-BEBB-EB09A9C95048}"/>
              </a:ext>
            </a:extLst>
          </p:cNvPr>
          <p:cNvSpPr txBox="1"/>
          <p:nvPr/>
        </p:nvSpPr>
        <p:spPr>
          <a:xfrm>
            <a:off x="8181171" y="1711568"/>
            <a:ext cx="3363974" cy="3399693"/>
          </a:xfrm>
          <a:prstGeom prst="rect">
            <a:avLst/>
          </a:prstGeom>
          <a:noFill/>
          <a:ln>
            <a:solidFill>
              <a:srgbClr val="FFFFFF"/>
            </a:solidFill>
          </a:ln>
        </p:spPr>
        <p:txBody>
          <a:bodyPr vert="horz" wrap="square" lIns="182880" tIns="182880" rIns="182880" bIns="182880" rtlCol="0" anchor="ctr">
            <a:noAutofit/>
          </a:bodyPr>
          <a:lstStyle/>
          <a:p>
            <a:pPr algn="ctr">
              <a:lnSpc>
                <a:spcPct val="90000"/>
              </a:lnSpc>
              <a:spcBef>
                <a:spcPct val="0"/>
              </a:spcBef>
              <a:spcAft>
                <a:spcPts val="600"/>
              </a:spcAft>
            </a:pPr>
            <a:r>
              <a:rPr lang="en-US" sz="2000" b="1" cap="all" spc="200" dirty="0">
                <a:solidFill>
                  <a:srgbClr val="FFFFFF"/>
                </a:solidFill>
                <a:latin typeface="+mj-lt"/>
                <a:ea typeface="+mj-ea"/>
                <a:cs typeface="+mj-cs"/>
              </a:rPr>
              <a:t>Insider: Traits sought after by technology consulting industries</a:t>
            </a:r>
          </a:p>
        </p:txBody>
      </p:sp>
      <p:graphicFrame>
        <p:nvGraphicFramePr>
          <p:cNvPr id="8" name="Content Placeholder 2">
            <a:extLst>
              <a:ext uri="{FF2B5EF4-FFF2-40B4-BE49-F238E27FC236}">
                <a16:creationId xmlns:a16="http://schemas.microsoft.com/office/drawing/2014/main" id="{54F38EFB-8C2B-4618-B3A9-20E82C7EF795}"/>
              </a:ext>
            </a:extLst>
          </p:cNvPr>
          <p:cNvGraphicFramePr>
            <a:graphicFrameLocks noGrp="1"/>
          </p:cNvGraphicFramePr>
          <p:nvPr>
            <p:ph idx="1"/>
            <p:extLst>
              <p:ext uri="{D42A27DB-BD31-4B8C-83A1-F6EECF244321}">
                <p14:modId xmlns:p14="http://schemas.microsoft.com/office/powerpoint/2010/main" val="873990119"/>
              </p:ext>
            </p:extLst>
          </p:nvPr>
        </p:nvGraphicFramePr>
        <p:xfrm>
          <a:off x="209677" y="441325"/>
          <a:ext cx="7118350" cy="5975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0748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graphicEl>
                                              <a:dgm id="{47EDEC71-B005-B14E-9CBE-C418A30B85F1}"/>
                                            </p:graphicEl>
                                          </p:spTgt>
                                        </p:tgtEl>
                                        <p:attrNameLst>
                                          <p:attrName>style.visibility</p:attrName>
                                        </p:attrNameLst>
                                      </p:cBhvr>
                                      <p:to>
                                        <p:strVal val="visible"/>
                                      </p:to>
                                    </p:set>
                                    <p:animEffect transition="in" filter="blinds(horizontal)">
                                      <p:cBhvr>
                                        <p:cTn id="7" dur="500"/>
                                        <p:tgtEl>
                                          <p:spTgt spid="8">
                                            <p:graphicEl>
                                              <a:dgm id="{47EDEC71-B005-B14E-9CBE-C418A30B85F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graphicEl>
                                              <a:dgm id="{AF89F7C2-6186-1142-80C9-F5FF2B5CD547}"/>
                                            </p:graphicEl>
                                          </p:spTgt>
                                        </p:tgtEl>
                                        <p:attrNameLst>
                                          <p:attrName>style.visibility</p:attrName>
                                        </p:attrNameLst>
                                      </p:cBhvr>
                                      <p:to>
                                        <p:strVal val="visible"/>
                                      </p:to>
                                    </p:set>
                                    <p:animEffect transition="in" filter="blinds(horizontal)">
                                      <p:cBhvr>
                                        <p:cTn id="12" dur="500"/>
                                        <p:tgtEl>
                                          <p:spTgt spid="8">
                                            <p:graphicEl>
                                              <a:dgm id="{AF89F7C2-6186-1142-80C9-F5FF2B5CD547}"/>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graphicEl>
                                              <a:dgm id="{A098A227-68E4-C046-9D2B-13434B28519B}"/>
                                            </p:graphicEl>
                                          </p:spTgt>
                                        </p:tgtEl>
                                        <p:attrNameLst>
                                          <p:attrName>style.visibility</p:attrName>
                                        </p:attrNameLst>
                                      </p:cBhvr>
                                      <p:to>
                                        <p:strVal val="visible"/>
                                      </p:to>
                                    </p:set>
                                    <p:animEffect transition="in" filter="blinds(horizontal)">
                                      <p:cBhvr>
                                        <p:cTn id="17" dur="500"/>
                                        <p:tgtEl>
                                          <p:spTgt spid="8">
                                            <p:graphicEl>
                                              <a:dgm id="{A098A227-68E4-C046-9D2B-13434B28519B}"/>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graphicEl>
                                              <a:dgm id="{627CAB6B-931C-0643-AFD5-B40F2B565948}"/>
                                            </p:graphicEl>
                                          </p:spTgt>
                                        </p:tgtEl>
                                        <p:attrNameLst>
                                          <p:attrName>style.visibility</p:attrName>
                                        </p:attrNameLst>
                                      </p:cBhvr>
                                      <p:to>
                                        <p:strVal val="visible"/>
                                      </p:to>
                                    </p:set>
                                    <p:animEffect transition="in" filter="blinds(horizontal)">
                                      <p:cBhvr>
                                        <p:cTn id="22" dur="500"/>
                                        <p:tgtEl>
                                          <p:spTgt spid="8">
                                            <p:graphicEl>
                                              <a:dgm id="{627CAB6B-931C-0643-AFD5-B40F2B565948}"/>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graphicEl>
                                              <a:dgm id="{483C669B-5F60-3746-B407-2F82682EB3FE}"/>
                                            </p:graphicEl>
                                          </p:spTgt>
                                        </p:tgtEl>
                                        <p:attrNameLst>
                                          <p:attrName>style.visibility</p:attrName>
                                        </p:attrNameLst>
                                      </p:cBhvr>
                                      <p:to>
                                        <p:strVal val="visible"/>
                                      </p:to>
                                    </p:set>
                                    <p:animEffect transition="in" filter="blinds(horizontal)">
                                      <p:cBhvr>
                                        <p:cTn id="27" dur="500"/>
                                        <p:tgtEl>
                                          <p:spTgt spid="8">
                                            <p:graphicEl>
                                              <a:dgm id="{483C669B-5F60-3746-B407-2F82682EB3F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26C1DEC-A7EE-9A4F-BEBB-EB09A9C95048}"/>
              </a:ext>
            </a:extLst>
          </p:cNvPr>
          <p:cNvSpPr txBox="1"/>
          <p:nvPr/>
        </p:nvSpPr>
        <p:spPr>
          <a:xfrm>
            <a:off x="2231136" y="964692"/>
            <a:ext cx="7729728" cy="1188720"/>
          </a:xfrm>
          <a:prstGeom prst="rect">
            <a:avLst/>
          </a:prstGeom>
        </p:spPr>
        <p:txBody>
          <a:bodyPr vert="horz" lIns="182880" tIns="182880" rIns="182880" bIns="182880" rtlCol="0" anchor="ctr">
            <a:normAutofit/>
          </a:bodyPr>
          <a:lstStyle/>
          <a:p>
            <a:pPr algn="ctr">
              <a:lnSpc>
                <a:spcPct val="90000"/>
              </a:lnSpc>
              <a:spcBef>
                <a:spcPct val="0"/>
              </a:spcBef>
              <a:spcAft>
                <a:spcPts val="600"/>
              </a:spcAft>
            </a:pPr>
            <a:r>
              <a:rPr lang="en-US" sz="2800" cap="all" spc="200">
                <a:solidFill>
                  <a:srgbClr val="262626"/>
                </a:solidFill>
                <a:latin typeface="+mj-lt"/>
                <a:ea typeface="+mj-ea"/>
                <a:cs typeface="+mj-cs"/>
              </a:rPr>
              <a:t>Communication Tips</a:t>
            </a:r>
          </a:p>
        </p:txBody>
      </p:sp>
      <p:graphicFrame>
        <p:nvGraphicFramePr>
          <p:cNvPr id="8" name="Content Placeholder 2">
            <a:extLst>
              <a:ext uri="{FF2B5EF4-FFF2-40B4-BE49-F238E27FC236}">
                <a16:creationId xmlns:a16="http://schemas.microsoft.com/office/drawing/2014/main" id="{72226C53-829B-4A02-8B93-C07A1D165AD2}"/>
              </a:ext>
            </a:extLst>
          </p:cNvPr>
          <p:cNvGraphicFramePr>
            <a:graphicFrameLocks noGrp="1"/>
          </p:cNvGraphicFramePr>
          <p:nvPr>
            <p:ph idx="1"/>
            <p:extLst>
              <p:ext uri="{D42A27DB-BD31-4B8C-83A1-F6EECF244321}">
                <p14:modId xmlns:p14="http://schemas.microsoft.com/office/powerpoint/2010/main" val="3275732171"/>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4732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graphicEl>
                                              <a:dgm id="{53B73051-863A-8F40-8A80-1EC87C2B1DFF}"/>
                                            </p:graphicEl>
                                          </p:spTgt>
                                        </p:tgtEl>
                                        <p:attrNameLst>
                                          <p:attrName>style.visibility</p:attrName>
                                        </p:attrNameLst>
                                      </p:cBhvr>
                                      <p:to>
                                        <p:strVal val="visible"/>
                                      </p:to>
                                    </p:set>
                                    <p:animEffect transition="in" filter="checkerboard(across)">
                                      <p:cBhvr>
                                        <p:cTn id="7" dur="500"/>
                                        <p:tgtEl>
                                          <p:spTgt spid="8">
                                            <p:graphicEl>
                                              <a:dgm id="{53B73051-863A-8F40-8A80-1EC87C2B1DF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graphicEl>
                                              <a:dgm id="{F1BA13E3-C1B3-6748-8145-E230F1A80597}"/>
                                            </p:graphicEl>
                                          </p:spTgt>
                                        </p:tgtEl>
                                        <p:attrNameLst>
                                          <p:attrName>style.visibility</p:attrName>
                                        </p:attrNameLst>
                                      </p:cBhvr>
                                      <p:to>
                                        <p:strVal val="visible"/>
                                      </p:to>
                                    </p:set>
                                    <p:animEffect transition="in" filter="checkerboard(across)">
                                      <p:cBhvr>
                                        <p:cTn id="12" dur="500"/>
                                        <p:tgtEl>
                                          <p:spTgt spid="8">
                                            <p:graphicEl>
                                              <a:dgm id="{F1BA13E3-C1B3-6748-8145-E230F1A80597}"/>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
                                            <p:graphicEl>
                                              <a:dgm id="{98F79E3E-7223-1A45-AFEC-E1381AB05598}"/>
                                            </p:graphicEl>
                                          </p:spTgt>
                                        </p:tgtEl>
                                        <p:attrNameLst>
                                          <p:attrName>style.visibility</p:attrName>
                                        </p:attrNameLst>
                                      </p:cBhvr>
                                      <p:to>
                                        <p:strVal val="visible"/>
                                      </p:to>
                                    </p:set>
                                    <p:animEffect transition="in" filter="checkerboard(across)">
                                      <p:cBhvr>
                                        <p:cTn id="17" dur="500"/>
                                        <p:tgtEl>
                                          <p:spTgt spid="8">
                                            <p:graphicEl>
                                              <a:dgm id="{98F79E3E-7223-1A45-AFEC-E1381AB05598}"/>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8">
                                            <p:graphicEl>
                                              <a:dgm id="{2A87528A-BE97-3B42-BBAA-ED4116282178}"/>
                                            </p:graphicEl>
                                          </p:spTgt>
                                        </p:tgtEl>
                                        <p:attrNameLst>
                                          <p:attrName>style.visibility</p:attrName>
                                        </p:attrNameLst>
                                      </p:cBhvr>
                                      <p:to>
                                        <p:strVal val="visible"/>
                                      </p:to>
                                    </p:set>
                                    <p:animEffect transition="in" filter="checkerboard(across)">
                                      <p:cBhvr>
                                        <p:cTn id="22" dur="500"/>
                                        <p:tgtEl>
                                          <p:spTgt spid="8">
                                            <p:graphicEl>
                                              <a:dgm id="{2A87528A-BE97-3B42-BBAA-ED4116282178}"/>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8">
                                            <p:graphicEl>
                                              <a:dgm id="{828F779B-276C-214A-8689-9F3DECDB84F9}"/>
                                            </p:graphicEl>
                                          </p:spTgt>
                                        </p:tgtEl>
                                        <p:attrNameLst>
                                          <p:attrName>style.visibility</p:attrName>
                                        </p:attrNameLst>
                                      </p:cBhvr>
                                      <p:to>
                                        <p:strVal val="visible"/>
                                      </p:to>
                                    </p:set>
                                    <p:animEffect transition="in" filter="checkerboard(across)">
                                      <p:cBhvr>
                                        <p:cTn id="27" dur="500"/>
                                        <p:tgtEl>
                                          <p:spTgt spid="8">
                                            <p:graphicEl>
                                              <a:dgm id="{828F779B-276C-214A-8689-9F3DECDB84F9}"/>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8">
                                            <p:graphicEl>
                                              <a:dgm id="{76E8DE48-E725-8F4E-A88F-A2B681EF24A5}"/>
                                            </p:graphicEl>
                                          </p:spTgt>
                                        </p:tgtEl>
                                        <p:attrNameLst>
                                          <p:attrName>style.visibility</p:attrName>
                                        </p:attrNameLst>
                                      </p:cBhvr>
                                      <p:to>
                                        <p:strVal val="visible"/>
                                      </p:to>
                                    </p:set>
                                    <p:animEffect transition="in" filter="checkerboard(across)">
                                      <p:cBhvr>
                                        <p:cTn id="32" dur="500"/>
                                        <p:tgtEl>
                                          <p:spTgt spid="8">
                                            <p:graphicEl>
                                              <a:dgm id="{76E8DE48-E725-8F4E-A88F-A2B681EF24A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530FE0-C542-45A1-BCD8-935787009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51" y="640080"/>
            <a:ext cx="8924024" cy="5200996"/>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543" y="825096"/>
            <a:ext cx="8549640" cy="48309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39E1ED4-F186-B549-85E2-138D484E4ABC}"/>
              </a:ext>
            </a:extLst>
          </p:cNvPr>
          <p:cNvSpPr>
            <a:spLocks noGrp="1"/>
          </p:cNvSpPr>
          <p:nvPr>
            <p:ph idx="1"/>
          </p:nvPr>
        </p:nvSpPr>
        <p:spPr>
          <a:xfrm>
            <a:off x="1316984" y="1283546"/>
            <a:ext cx="5715917" cy="3914063"/>
          </a:xfrm>
        </p:spPr>
        <p:txBody>
          <a:bodyPr vert="horz" lIns="91440" tIns="45720" rIns="91440" bIns="45720" rtlCol="0" anchor="ctr">
            <a:normAutofit/>
          </a:bodyPr>
          <a:lstStyle/>
          <a:p>
            <a:pPr marL="0"/>
            <a:r>
              <a:rPr lang="en-US" dirty="0">
                <a:solidFill>
                  <a:srgbClr val="404040"/>
                </a:solidFill>
              </a:rPr>
              <a:t>Proactively deliver value</a:t>
            </a:r>
          </a:p>
          <a:p>
            <a:pPr marL="0"/>
            <a:r>
              <a:rPr lang="en-US" dirty="0">
                <a:solidFill>
                  <a:srgbClr val="404040"/>
                </a:solidFill>
              </a:rPr>
              <a:t>Continue networking </a:t>
            </a:r>
          </a:p>
          <a:p>
            <a:pPr marL="0"/>
            <a:r>
              <a:rPr lang="en-US" dirty="0">
                <a:solidFill>
                  <a:srgbClr val="404040"/>
                </a:solidFill>
              </a:rPr>
              <a:t>Continue looking out for new opportunities</a:t>
            </a:r>
          </a:p>
          <a:p>
            <a:pPr marL="0"/>
            <a:r>
              <a:rPr lang="en-US" dirty="0">
                <a:solidFill>
                  <a:srgbClr val="404040"/>
                </a:solidFill>
              </a:rPr>
              <a:t>Reflect and learn about new industries, pick up new vocational skills e.g. design thinking, project management, story telling, scrum master</a:t>
            </a:r>
          </a:p>
          <a:p>
            <a:pPr marL="0"/>
            <a:endParaRPr lang="en-US" dirty="0">
              <a:solidFill>
                <a:srgbClr val="404040"/>
              </a:solidFill>
            </a:endParaRPr>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6718"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621CA6D-938A-E347-852B-906CE4E429A1}"/>
              </a:ext>
            </a:extLst>
          </p:cNvPr>
          <p:cNvSpPr txBox="1"/>
          <p:nvPr/>
        </p:nvSpPr>
        <p:spPr>
          <a:xfrm>
            <a:off x="7720168" y="1586484"/>
            <a:ext cx="3685032" cy="3685032"/>
          </a:xfrm>
          <a:prstGeom prst="ellipse">
            <a:avLst/>
          </a:prstGeom>
          <a:solidFill>
            <a:schemeClr val="accent2"/>
          </a:solidFill>
          <a:ln>
            <a:noFill/>
          </a:ln>
        </p:spPr>
        <p:txBody>
          <a:bodyPr vert="horz" lIns="182880" tIns="182880" rIns="182880" bIns="182880" rtlCol="0" anchor="ctr">
            <a:normAutofit/>
          </a:bodyPr>
          <a:lstStyle/>
          <a:p>
            <a:pPr algn="ctr">
              <a:lnSpc>
                <a:spcPct val="90000"/>
              </a:lnSpc>
              <a:spcBef>
                <a:spcPct val="0"/>
              </a:spcBef>
              <a:spcAft>
                <a:spcPts val="600"/>
              </a:spcAft>
            </a:pPr>
            <a:r>
              <a:rPr lang="en-US" sz="2800" kern="1200" cap="all" spc="200" baseline="0">
                <a:solidFill>
                  <a:srgbClr val="FFFFFF"/>
                </a:solidFill>
                <a:latin typeface="+mj-lt"/>
                <a:ea typeface="+mj-ea"/>
                <a:cs typeface="+mj-cs"/>
              </a:rPr>
              <a:t>How can I perform in the midst of a pandemic?</a:t>
            </a:r>
          </a:p>
        </p:txBody>
      </p:sp>
    </p:spTree>
    <p:extLst>
      <p:ext uri="{BB962C8B-B14F-4D97-AF65-F5344CB8AC3E}">
        <p14:creationId xmlns:p14="http://schemas.microsoft.com/office/powerpoint/2010/main" val="995034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ED03601-4724-4293-A32A-3A0879C5D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E433AC3-E189-483B-9E8C-DFD5D2A186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25CBEDB-5D6F-A842-80A9-77F1C405A99A}"/>
              </a:ext>
            </a:extLst>
          </p:cNvPr>
          <p:cNvSpPr txBox="1"/>
          <p:nvPr/>
        </p:nvSpPr>
        <p:spPr>
          <a:xfrm>
            <a:off x="299803" y="1865156"/>
            <a:ext cx="11047069" cy="1188196"/>
          </a:xfrm>
          <a:prstGeom prst="rect">
            <a:avLst/>
          </a:prstGeom>
        </p:spPr>
        <p:txBody>
          <a:bodyPr vert="horz" lIns="91440" tIns="45720" rIns="91440" bIns="45720" rtlCol="0">
            <a:noAutofit/>
          </a:bodyPr>
          <a:lstStyle/>
          <a:p>
            <a:pPr lvl="0">
              <a:spcBef>
                <a:spcPts val="1000"/>
              </a:spcBef>
              <a:buClr>
                <a:schemeClr val="accent2"/>
              </a:buClr>
            </a:pPr>
            <a:r>
              <a:rPr lang="en-US" sz="3800" dirty="0"/>
              <a:t>Tip II: Have a good attitude, be a doer not just a thinker</a:t>
            </a:r>
          </a:p>
          <a:p>
            <a:pPr>
              <a:spcBef>
                <a:spcPts val="1000"/>
              </a:spcBef>
              <a:buClr>
                <a:schemeClr val="accent2"/>
              </a:buClr>
            </a:pPr>
            <a:endParaRPr lang="en-US" sz="3800" kern="1200" dirty="0">
              <a:solidFill>
                <a:srgbClr val="FFFFFF"/>
              </a:solidFill>
              <a:latin typeface="+mn-lt"/>
              <a:ea typeface="+mn-ea"/>
              <a:cs typeface="+mn-cs"/>
            </a:endParaRPr>
          </a:p>
        </p:txBody>
      </p:sp>
      <p:sp>
        <p:nvSpPr>
          <p:cNvPr id="4" name="TextBox 3">
            <a:extLst>
              <a:ext uri="{FF2B5EF4-FFF2-40B4-BE49-F238E27FC236}">
                <a16:creationId xmlns:a16="http://schemas.microsoft.com/office/drawing/2014/main" id="{4621CA6D-938A-E347-852B-906CE4E429A1}"/>
              </a:ext>
            </a:extLst>
          </p:cNvPr>
          <p:cNvSpPr txBox="1"/>
          <p:nvPr/>
        </p:nvSpPr>
        <p:spPr>
          <a:xfrm>
            <a:off x="299804" y="306292"/>
            <a:ext cx="8909510" cy="677108"/>
          </a:xfrm>
          <a:prstGeom prst="rect">
            <a:avLst/>
          </a:prstGeom>
          <a:noFill/>
        </p:spPr>
        <p:txBody>
          <a:bodyPr wrap="square" rtlCol="0">
            <a:spAutoFit/>
          </a:bodyPr>
          <a:lstStyle/>
          <a:p>
            <a:pPr>
              <a:spcAft>
                <a:spcPts val="600"/>
              </a:spcAft>
            </a:pPr>
            <a:r>
              <a:rPr lang="en-US" sz="3800" dirty="0"/>
              <a:t>Tip 1: Have a plan, have a brand</a:t>
            </a:r>
          </a:p>
        </p:txBody>
      </p:sp>
      <p:sp>
        <p:nvSpPr>
          <p:cNvPr id="6" name="TextBox 5">
            <a:extLst>
              <a:ext uri="{FF2B5EF4-FFF2-40B4-BE49-F238E27FC236}">
                <a16:creationId xmlns:a16="http://schemas.microsoft.com/office/drawing/2014/main" id="{9C6FDED3-D4DF-6440-B787-F9722943924B}"/>
              </a:ext>
            </a:extLst>
          </p:cNvPr>
          <p:cNvSpPr txBox="1"/>
          <p:nvPr/>
        </p:nvSpPr>
        <p:spPr>
          <a:xfrm>
            <a:off x="299803" y="3326784"/>
            <a:ext cx="8909510" cy="1338828"/>
          </a:xfrm>
          <a:prstGeom prst="rect">
            <a:avLst/>
          </a:prstGeom>
          <a:noFill/>
        </p:spPr>
        <p:txBody>
          <a:bodyPr wrap="square" rtlCol="0">
            <a:spAutoFit/>
          </a:bodyPr>
          <a:lstStyle/>
          <a:p>
            <a:pPr lvl="0">
              <a:spcAft>
                <a:spcPts val="600"/>
              </a:spcAft>
            </a:pPr>
            <a:r>
              <a:rPr lang="en-US" sz="3800" dirty="0"/>
              <a:t>Tip III : Constant exposure!</a:t>
            </a:r>
            <a:endParaRPr lang="en-SG" dirty="0"/>
          </a:p>
          <a:p>
            <a:pPr>
              <a:spcAft>
                <a:spcPts val="600"/>
              </a:spcAft>
            </a:pPr>
            <a:endParaRPr lang="en-US" sz="3800" dirty="0"/>
          </a:p>
        </p:txBody>
      </p:sp>
      <p:sp>
        <p:nvSpPr>
          <p:cNvPr id="12" name="TextBox 11">
            <a:extLst>
              <a:ext uri="{FF2B5EF4-FFF2-40B4-BE49-F238E27FC236}">
                <a16:creationId xmlns:a16="http://schemas.microsoft.com/office/drawing/2014/main" id="{75A9D893-AE57-FA43-AA0A-A9918BF34D82}"/>
              </a:ext>
            </a:extLst>
          </p:cNvPr>
          <p:cNvSpPr txBox="1"/>
          <p:nvPr/>
        </p:nvSpPr>
        <p:spPr>
          <a:xfrm>
            <a:off x="585019" y="5710756"/>
            <a:ext cx="11606981" cy="369332"/>
          </a:xfrm>
          <a:prstGeom prst="rect">
            <a:avLst/>
          </a:prstGeom>
          <a:noFill/>
        </p:spPr>
        <p:txBody>
          <a:bodyPr wrap="square" rtlCol="0">
            <a:spAutoFit/>
          </a:bodyPr>
          <a:lstStyle/>
          <a:p>
            <a:r>
              <a:rPr lang="en-US" b="1" i="1" dirty="0">
                <a:solidFill>
                  <a:schemeClr val="bg1"/>
                </a:solidFill>
              </a:rPr>
              <a:t>Ambition comes from exposure. If you’ve been exposed to more, then you will expect more – Clifford Joseph</a:t>
            </a:r>
          </a:p>
        </p:txBody>
      </p:sp>
    </p:spTree>
    <p:extLst>
      <p:ext uri="{BB962C8B-B14F-4D97-AF65-F5344CB8AC3E}">
        <p14:creationId xmlns:p14="http://schemas.microsoft.com/office/powerpoint/2010/main" val="932470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3E1C3D-633C-4756-B09B-9AD080714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668" y="640080"/>
            <a:ext cx="10915252" cy="5263134"/>
          </a:xfrm>
          <a:prstGeom prst="rect">
            <a:avLst/>
          </a:prstGeom>
          <a:noFill/>
          <a:ln w="3175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295DAF8-54BC-4834-A4B1-7DD2F7AFE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520" y="802767"/>
            <a:ext cx="10585166" cy="4937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70A441-FA9C-D441-9F7E-770A1D124BCA}"/>
              </a:ext>
            </a:extLst>
          </p:cNvPr>
          <p:cNvSpPr>
            <a:spLocks noGrp="1"/>
          </p:cNvSpPr>
          <p:nvPr>
            <p:ph type="title"/>
          </p:nvPr>
        </p:nvSpPr>
        <p:spPr>
          <a:xfrm>
            <a:off x="1120624" y="1122807"/>
            <a:ext cx="9954443" cy="4297680"/>
          </a:xfrm>
          <a:noFill/>
          <a:ln>
            <a:noFill/>
          </a:ln>
        </p:spPr>
        <p:txBody>
          <a:bodyPr vert="horz" lIns="182880" tIns="182880" rIns="182880" bIns="182880" rtlCol="0" anchor="ctr">
            <a:normAutofit/>
          </a:bodyPr>
          <a:lstStyle/>
          <a:p>
            <a:r>
              <a:rPr lang="en-US" sz="6000" dirty="0">
                <a:solidFill>
                  <a:srgbClr val="FFFFFF"/>
                </a:solidFill>
              </a:rPr>
              <a:t>Q&amp;A</a:t>
            </a:r>
            <a:br>
              <a:rPr lang="en-US" sz="6000" dirty="0">
                <a:solidFill>
                  <a:srgbClr val="FFFFFF"/>
                </a:solidFill>
              </a:rPr>
            </a:br>
            <a:r>
              <a:rPr lang="en-US" sz="2200" dirty="0">
                <a:solidFill>
                  <a:srgbClr val="FFFFFF"/>
                </a:solidFill>
              </a:rPr>
              <a:t>Drop me a ping on LinkedIn </a:t>
            </a:r>
            <a:r>
              <a:rPr lang="en-US" sz="2200" dirty="0">
                <a:solidFill>
                  <a:srgbClr val="FFFFFF"/>
                </a:solidFill>
                <a:hlinkClick r:id="rId2"/>
              </a:rPr>
              <a:t>@charlottechanyj</a:t>
            </a:r>
            <a:endParaRPr lang="en-US" sz="2200" kern="1200" cap="all" spc="200" baseline="0" dirty="0">
              <a:solidFill>
                <a:srgbClr val="FFFFFF"/>
              </a:solidFill>
              <a:latin typeface="+mj-lt"/>
              <a:ea typeface="+mj-ea"/>
              <a:cs typeface="+mj-cs"/>
            </a:endParaRPr>
          </a:p>
        </p:txBody>
      </p:sp>
    </p:spTree>
    <p:extLst>
      <p:ext uri="{BB962C8B-B14F-4D97-AF65-F5344CB8AC3E}">
        <p14:creationId xmlns:p14="http://schemas.microsoft.com/office/powerpoint/2010/main" val="398966691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{218666CE-09CF-C848-A2E4-68F900288CAA}tf10001120</Template>
  <TotalTime>5638</TotalTime>
  <Words>2729</Words>
  <Application>Microsoft Macintosh PowerPoint</Application>
  <PresentationFormat>Widescreen</PresentationFormat>
  <Paragraphs>113</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MT</vt:lpstr>
      <vt:lpstr>Parcel</vt:lpstr>
      <vt:lpstr>Why identity capital matters</vt:lpstr>
      <vt:lpstr>Talking Points</vt:lpstr>
      <vt:lpstr>PowerPoint Presentation</vt:lpstr>
      <vt:lpstr>PowerPoint Presentation</vt:lpstr>
      <vt:lpstr>PowerPoint Presentation</vt:lpstr>
      <vt:lpstr>PowerPoint Presentation</vt:lpstr>
      <vt:lpstr>PowerPoint Presentation</vt:lpstr>
      <vt:lpstr>PowerPoint Presentation</vt:lpstr>
      <vt:lpstr>Q&amp;A Drop me a ping on LinkedIn @charlottechanyj</vt:lpstr>
      <vt:lpstr>Some Resources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CHARLOTTE CHAN YI JIN</dc:creator>
  <cp:lastModifiedBy>CHARLOTTE CHAN YI JIN</cp:lastModifiedBy>
  <cp:revision>53</cp:revision>
  <cp:lastPrinted>2020-09-15T03:48:11Z</cp:lastPrinted>
  <dcterms:created xsi:type="dcterms:W3CDTF">2020-08-25T13:20:42Z</dcterms:created>
  <dcterms:modified xsi:type="dcterms:W3CDTF">2020-09-15T03:50:54Z</dcterms:modified>
</cp:coreProperties>
</file>