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veat"/>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bold.fntdata"/><Relationship Id="rId14"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0619b1f0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0619b1f0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08273e24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08273e24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0619b1f0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0619b1f0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a063f358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a063f358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a063f358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a063f358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a063f35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a063f35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a063f35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a063f35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168150" y="1107550"/>
            <a:ext cx="4777500" cy="266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2400">
              <a:solidFill>
                <a:srgbClr val="20124D"/>
              </a:solidFill>
              <a:latin typeface="Caveat"/>
              <a:ea typeface="Caveat"/>
              <a:cs typeface="Caveat"/>
              <a:sym typeface="Caveat"/>
            </a:endParaRPr>
          </a:p>
          <a:p>
            <a:pPr indent="0" lvl="0" marL="0" rtl="0" algn="l">
              <a:spcBef>
                <a:spcPts val="0"/>
              </a:spcBef>
              <a:spcAft>
                <a:spcPts val="0"/>
              </a:spcAft>
              <a:buNone/>
            </a:pPr>
            <a:r>
              <a:t/>
            </a:r>
            <a:endParaRPr b="1" sz="2400">
              <a:solidFill>
                <a:srgbClr val="20124D"/>
              </a:solidFill>
              <a:latin typeface="Caveat"/>
              <a:ea typeface="Caveat"/>
              <a:cs typeface="Caveat"/>
              <a:sym typeface="Caveat"/>
            </a:endParaRPr>
          </a:p>
          <a:p>
            <a:pPr indent="0" lvl="0" marL="0" rtl="0" algn="l">
              <a:spcBef>
                <a:spcPts val="0"/>
              </a:spcBef>
              <a:spcAft>
                <a:spcPts val="0"/>
              </a:spcAft>
              <a:buNone/>
            </a:pPr>
            <a:r>
              <a:rPr b="1" lang="en" sz="2400">
                <a:solidFill>
                  <a:srgbClr val="20124D"/>
                </a:solidFill>
                <a:latin typeface="Caveat"/>
                <a:ea typeface="Caveat"/>
                <a:cs typeface="Caveat"/>
                <a:sym typeface="Caveat"/>
              </a:rPr>
              <a:t>By: </a:t>
            </a:r>
            <a:r>
              <a:rPr b="1" lang="en" sz="2400">
                <a:solidFill>
                  <a:srgbClr val="20124D"/>
                </a:solidFill>
                <a:latin typeface="Caveat"/>
                <a:ea typeface="Caveat"/>
                <a:cs typeface="Caveat"/>
                <a:sym typeface="Caveat"/>
              </a:rPr>
              <a:t>Brian Hert, Dhruv Sharma, Richard Clinger, &amp; Prabhash Venkat Paila </a:t>
            </a:r>
            <a:r>
              <a:rPr b="1" lang="en" sz="2400">
                <a:solidFill>
                  <a:srgbClr val="20124D"/>
                </a:solidFill>
                <a:latin typeface="Caveat"/>
                <a:ea typeface="Caveat"/>
                <a:cs typeface="Caveat"/>
                <a:sym typeface="Caveat"/>
              </a:rPr>
              <a:t> </a:t>
            </a:r>
            <a:br>
              <a:rPr b="1" lang="en" sz="3500">
                <a:solidFill>
                  <a:srgbClr val="20124D"/>
                </a:solidFill>
              </a:rPr>
            </a:br>
            <a:br>
              <a:rPr b="1" lang="en" sz="3500">
                <a:solidFill>
                  <a:srgbClr val="20124D"/>
                </a:solidFill>
              </a:rPr>
            </a:br>
            <a:br>
              <a:rPr b="1" lang="en" sz="3500">
                <a:solidFill>
                  <a:srgbClr val="20124D"/>
                </a:solidFill>
              </a:rPr>
            </a:br>
            <a:br>
              <a:rPr b="1" lang="en" sz="3500">
                <a:solidFill>
                  <a:srgbClr val="20124D"/>
                </a:solidFill>
              </a:rPr>
            </a:br>
            <a:endParaRPr b="1" sz="3500">
              <a:solidFill>
                <a:srgbClr val="20124D"/>
              </a:solidFill>
            </a:endParaRPr>
          </a:p>
        </p:txBody>
      </p:sp>
      <p:sp>
        <p:nvSpPr>
          <p:cNvPr id="55" name="Google Shape;55;p13"/>
          <p:cNvSpPr txBox="1"/>
          <p:nvPr/>
        </p:nvSpPr>
        <p:spPr>
          <a:xfrm>
            <a:off x="938600" y="178325"/>
            <a:ext cx="723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20124D"/>
                </a:solidFill>
                <a:latin typeface="Caveat"/>
                <a:ea typeface="Caveat"/>
                <a:cs typeface="Caveat"/>
                <a:sym typeface="Caveat"/>
              </a:rPr>
              <a:t>Data Preprocessing and Analysis on Heart Disease Dataset</a:t>
            </a:r>
            <a:endParaRPr b="1" sz="2600">
              <a:solidFill>
                <a:srgbClr val="20124D"/>
              </a:solidFill>
              <a:latin typeface="Caveat"/>
              <a:ea typeface="Caveat"/>
              <a:cs typeface="Caveat"/>
              <a:sym typeface="Caveat"/>
            </a:endParaRPr>
          </a:p>
        </p:txBody>
      </p:sp>
      <p:pic>
        <p:nvPicPr>
          <p:cNvPr id="56" name="Google Shape;56;p13"/>
          <p:cNvPicPr preferRelativeResize="0"/>
          <p:nvPr/>
        </p:nvPicPr>
        <p:blipFill>
          <a:blip r:embed="rId3">
            <a:alphaModFix/>
          </a:blip>
          <a:stretch>
            <a:fillRect/>
          </a:stretch>
        </p:blipFill>
        <p:spPr>
          <a:xfrm>
            <a:off x="0" y="1783325"/>
            <a:ext cx="9144001" cy="336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752600" y="171450"/>
            <a:ext cx="58614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20124D"/>
                </a:solidFill>
                <a:latin typeface="Caveat"/>
                <a:ea typeface="Caveat"/>
                <a:cs typeface="Caveat"/>
                <a:sym typeface="Caveat"/>
              </a:rPr>
              <a:t>Introduction</a:t>
            </a:r>
            <a:endParaRPr b="1" sz="3600">
              <a:solidFill>
                <a:srgbClr val="20124D"/>
              </a:solidFill>
              <a:latin typeface="Caveat"/>
              <a:ea typeface="Caveat"/>
              <a:cs typeface="Caveat"/>
              <a:sym typeface="Caveat"/>
            </a:endParaRPr>
          </a:p>
        </p:txBody>
      </p:sp>
      <p:sp>
        <p:nvSpPr>
          <p:cNvPr id="62" name="Google Shape;62;p14"/>
          <p:cNvSpPr txBox="1"/>
          <p:nvPr/>
        </p:nvSpPr>
        <p:spPr>
          <a:xfrm>
            <a:off x="5512200" y="1152225"/>
            <a:ext cx="365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3" name="Google Shape;63;p14"/>
          <p:cNvSpPr txBox="1"/>
          <p:nvPr/>
        </p:nvSpPr>
        <p:spPr>
          <a:xfrm>
            <a:off x="53175" y="1081875"/>
            <a:ext cx="8838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rPr>
              <a:t>In this project, we took a look at heart disease dataset, preprocessed it and trained our model with the dataset. This Report outlines the Preprocessing techniques that were applied, the effects of data preprocessing, and how we trained and tested our model with the dataset. </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737425" y="375450"/>
            <a:ext cx="7226700" cy="63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20124D"/>
                </a:solidFill>
                <a:latin typeface="Caveat"/>
                <a:ea typeface="Caveat"/>
                <a:cs typeface="Caveat"/>
                <a:sym typeface="Caveat"/>
              </a:rPr>
              <a:t>Preprocessing Techniques</a:t>
            </a:r>
            <a:endParaRPr b="1" sz="3600">
              <a:solidFill>
                <a:srgbClr val="20124D"/>
              </a:solidFill>
              <a:latin typeface="Caveat"/>
              <a:ea typeface="Caveat"/>
              <a:cs typeface="Caveat"/>
              <a:sym typeface="Caveat"/>
            </a:endParaRPr>
          </a:p>
        </p:txBody>
      </p:sp>
      <p:sp>
        <p:nvSpPr>
          <p:cNvPr id="69" name="Google Shape;69;p15"/>
          <p:cNvSpPr txBox="1"/>
          <p:nvPr/>
        </p:nvSpPr>
        <p:spPr>
          <a:xfrm>
            <a:off x="331850" y="1189950"/>
            <a:ext cx="561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0" name="Google Shape;70;p15"/>
          <p:cNvSpPr txBox="1"/>
          <p:nvPr/>
        </p:nvSpPr>
        <p:spPr>
          <a:xfrm>
            <a:off x="0" y="1342200"/>
            <a:ext cx="48855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2000">
              <a:solidFill>
                <a:schemeClr val="dk1"/>
              </a:solidFill>
              <a:latin typeface="Caveat"/>
              <a:ea typeface="Caveat"/>
              <a:cs typeface="Caveat"/>
              <a:sym typeface="Caveat"/>
            </a:endParaRPr>
          </a:p>
        </p:txBody>
      </p:sp>
      <p:sp>
        <p:nvSpPr>
          <p:cNvPr id="71" name="Google Shape;71;p15"/>
          <p:cNvSpPr txBox="1"/>
          <p:nvPr/>
        </p:nvSpPr>
        <p:spPr>
          <a:xfrm>
            <a:off x="0" y="1342200"/>
            <a:ext cx="45720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AutoNum type="arabicPeriod"/>
            </a:pPr>
            <a:r>
              <a:rPr lang="en" sz="1700">
                <a:solidFill>
                  <a:schemeClr val="dk2"/>
                </a:solidFill>
              </a:rPr>
              <a:t>Duplicate Removal</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Handles missing values with NaN</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Outlier detection and removal</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Feature Encoding using LabelEncoder and One-hot Encoding </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Feature scaling by normalizing data using z score (standard scalar)</a:t>
            </a:r>
            <a:endParaRPr sz="1700">
              <a:solidFill>
                <a:schemeClr val="dk2"/>
              </a:solidFill>
            </a:endParaRPr>
          </a:p>
          <a:p>
            <a:pPr indent="0" lvl="0" marL="457200" rtl="0" algn="l">
              <a:spcBef>
                <a:spcPts val="0"/>
              </a:spcBef>
              <a:spcAft>
                <a:spcPts val="0"/>
              </a:spcAft>
              <a:buNone/>
            </a:pPr>
            <a:r>
              <a:t/>
            </a:r>
            <a:endParaRPr sz="1700">
              <a:solidFill>
                <a:schemeClr val="dk2"/>
              </a:solidFill>
            </a:endParaRPr>
          </a:p>
        </p:txBody>
      </p:sp>
      <p:pic>
        <p:nvPicPr>
          <p:cNvPr id="72" name="Google Shape;72;p15"/>
          <p:cNvPicPr preferRelativeResize="0"/>
          <p:nvPr/>
        </p:nvPicPr>
        <p:blipFill>
          <a:blip r:embed="rId3">
            <a:alphaModFix/>
          </a:blip>
          <a:stretch>
            <a:fillRect/>
          </a:stretch>
        </p:blipFill>
        <p:spPr>
          <a:xfrm>
            <a:off x="4796225" y="2571750"/>
            <a:ext cx="4347773"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0" y="247650"/>
            <a:ext cx="8618700" cy="67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Preprocessing Order and Importance </a:t>
            </a:r>
            <a:endParaRPr b="1" sz="3600">
              <a:solidFill>
                <a:srgbClr val="20124D"/>
              </a:solidFill>
              <a:latin typeface="Caveat"/>
              <a:ea typeface="Caveat"/>
              <a:cs typeface="Caveat"/>
              <a:sym typeface="Caveat"/>
            </a:endParaRPr>
          </a:p>
        </p:txBody>
      </p:sp>
      <p:sp>
        <p:nvSpPr>
          <p:cNvPr id="78" name="Google Shape;78;p16"/>
          <p:cNvSpPr txBox="1"/>
          <p:nvPr>
            <p:ph idx="1" type="body"/>
          </p:nvPr>
        </p:nvSpPr>
        <p:spPr>
          <a:xfrm>
            <a:off x="358850" y="1089825"/>
            <a:ext cx="8259900" cy="4053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n"/>
              <a:t>Duplicate Removal: to endure there are no </a:t>
            </a:r>
            <a:r>
              <a:rPr lang="en"/>
              <a:t>repeating</a:t>
            </a:r>
            <a:r>
              <a:rPr lang="en"/>
              <a:t> </a:t>
            </a:r>
            <a:r>
              <a:rPr lang="en"/>
              <a:t>rows in the dataset a</a:t>
            </a:r>
            <a:endParaRPr/>
          </a:p>
          <a:p>
            <a:pPr indent="-342900" lvl="0" marL="457200" rtl="0" algn="l">
              <a:lnSpc>
                <a:spcPct val="200000"/>
              </a:lnSpc>
              <a:spcBef>
                <a:spcPts val="0"/>
              </a:spcBef>
              <a:spcAft>
                <a:spcPts val="0"/>
              </a:spcAft>
              <a:buSzPts val="1800"/>
              <a:buAutoNum type="arabicPeriod"/>
            </a:pPr>
            <a:r>
              <a:rPr lang="en"/>
              <a:t>Handling Missing Values: to avoid issues with the models training</a:t>
            </a:r>
            <a:endParaRPr/>
          </a:p>
          <a:p>
            <a:pPr indent="-342900" lvl="0" marL="457200" rtl="0" algn="l">
              <a:lnSpc>
                <a:spcPct val="200000"/>
              </a:lnSpc>
              <a:spcBef>
                <a:spcPts val="0"/>
              </a:spcBef>
              <a:spcAft>
                <a:spcPts val="0"/>
              </a:spcAft>
              <a:buSzPts val="1800"/>
              <a:buAutoNum type="arabicPeriod"/>
            </a:pPr>
            <a:r>
              <a:rPr lang="en"/>
              <a:t>Outlier Removal: To reduce the influence of extreme values </a:t>
            </a:r>
            <a:endParaRPr/>
          </a:p>
          <a:p>
            <a:pPr indent="-342900" lvl="0" marL="457200" rtl="0" algn="l">
              <a:lnSpc>
                <a:spcPct val="200000"/>
              </a:lnSpc>
              <a:spcBef>
                <a:spcPts val="0"/>
              </a:spcBef>
              <a:spcAft>
                <a:spcPts val="0"/>
              </a:spcAft>
              <a:buSzPts val="1800"/>
              <a:buAutoNum type="arabicPeriod"/>
            </a:pPr>
            <a:r>
              <a:rPr lang="en"/>
              <a:t>Encoding Categorical Variables: Converts categories into numerical values </a:t>
            </a:r>
            <a:endParaRPr/>
          </a:p>
          <a:p>
            <a:pPr indent="-342900" lvl="0" marL="457200" rtl="0" algn="l">
              <a:lnSpc>
                <a:spcPct val="200000"/>
              </a:lnSpc>
              <a:spcBef>
                <a:spcPts val="0"/>
              </a:spcBef>
              <a:spcAft>
                <a:spcPts val="0"/>
              </a:spcAft>
              <a:buSzPts val="1800"/>
              <a:buAutoNum type="arabicPeriod"/>
            </a:pPr>
            <a:r>
              <a:rPr lang="en"/>
              <a:t>Feature Scaling: Z score to bring features to a similar range</a:t>
            </a:r>
            <a:endParaRPr/>
          </a:p>
          <a:p>
            <a:pPr indent="0" lvl="0" marL="457200" rtl="0" algn="l">
              <a:lnSpc>
                <a:spcPct val="20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1752600" y="171450"/>
            <a:ext cx="58614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20124D"/>
                </a:solidFill>
                <a:latin typeface="Caveat"/>
                <a:ea typeface="Caveat"/>
                <a:cs typeface="Caveat"/>
                <a:sym typeface="Caveat"/>
              </a:rPr>
              <a:t>Dataset Splitting and Comparison</a:t>
            </a:r>
            <a:endParaRPr b="1" sz="3600">
              <a:solidFill>
                <a:srgbClr val="20124D"/>
              </a:solidFill>
              <a:latin typeface="Caveat"/>
              <a:ea typeface="Caveat"/>
              <a:cs typeface="Caveat"/>
              <a:sym typeface="Caveat"/>
            </a:endParaRPr>
          </a:p>
        </p:txBody>
      </p:sp>
      <p:sp>
        <p:nvSpPr>
          <p:cNvPr id="84" name="Google Shape;84;p17"/>
          <p:cNvSpPr txBox="1"/>
          <p:nvPr/>
        </p:nvSpPr>
        <p:spPr>
          <a:xfrm>
            <a:off x="5512200" y="1152225"/>
            <a:ext cx="365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5" name="Google Shape;85;p17"/>
          <p:cNvSpPr txBox="1"/>
          <p:nvPr/>
        </p:nvSpPr>
        <p:spPr>
          <a:xfrm>
            <a:off x="0" y="1028700"/>
            <a:ext cx="4881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
        <p:nvSpPr>
          <p:cNvPr id="86" name="Google Shape;86;p17"/>
          <p:cNvSpPr txBox="1"/>
          <p:nvPr/>
        </p:nvSpPr>
        <p:spPr>
          <a:xfrm>
            <a:off x="318975" y="1289200"/>
            <a:ext cx="4173300" cy="3508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AutoNum type="arabicPeriod"/>
            </a:pPr>
            <a:r>
              <a:rPr lang="en" sz="1700">
                <a:solidFill>
                  <a:schemeClr val="dk2"/>
                </a:solidFill>
              </a:rPr>
              <a:t>80-20 Split of the Dataset: 80% on training and 20% on testing using the train_test_split function, which helps prevent overfitting</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Comparing Train and Test Sets: Presents the differences in the mean and standard deviations of features between the training and the test set,  to highlight whether the model needs more training or not</a:t>
            </a:r>
            <a:endParaRPr sz="1700">
              <a:solidFill>
                <a:schemeClr val="dk2"/>
              </a:solidFill>
            </a:endParaRPr>
          </a:p>
          <a:p>
            <a:pPr indent="0" lvl="0" marL="0" rtl="0" algn="l">
              <a:spcBef>
                <a:spcPts val="0"/>
              </a:spcBef>
              <a:spcAft>
                <a:spcPts val="0"/>
              </a:spcAft>
              <a:buNone/>
            </a:pPr>
            <a:r>
              <a:t/>
            </a:r>
            <a:endParaRPr sz="1700">
              <a:solidFill>
                <a:schemeClr val="dk2"/>
              </a:solidFill>
            </a:endParaRPr>
          </a:p>
        </p:txBody>
      </p:sp>
      <p:pic>
        <p:nvPicPr>
          <p:cNvPr id="87" name="Google Shape;87;p17"/>
          <p:cNvPicPr preferRelativeResize="0"/>
          <p:nvPr/>
        </p:nvPicPr>
        <p:blipFill>
          <a:blip r:embed="rId3">
            <a:alphaModFix/>
          </a:blip>
          <a:stretch>
            <a:fillRect/>
          </a:stretch>
        </p:blipFill>
        <p:spPr>
          <a:xfrm>
            <a:off x="4881000" y="986200"/>
            <a:ext cx="4087325"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1752600" y="171450"/>
            <a:ext cx="58614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20124D"/>
                </a:solidFill>
                <a:latin typeface="Caveat"/>
                <a:ea typeface="Caveat"/>
                <a:cs typeface="Caveat"/>
                <a:sym typeface="Caveat"/>
              </a:rPr>
              <a:t>Imbalanced Dataset Handling</a:t>
            </a:r>
            <a:endParaRPr b="1" sz="3600">
              <a:solidFill>
                <a:srgbClr val="20124D"/>
              </a:solidFill>
              <a:latin typeface="Caveat"/>
              <a:ea typeface="Caveat"/>
              <a:cs typeface="Caveat"/>
              <a:sym typeface="Caveat"/>
            </a:endParaRPr>
          </a:p>
        </p:txBody>
      </p:sp>
      <p:sp>
        <p:nvSpPr>
          <p:cNvPr id="93" name="Google Shape;93;p18"/>
          <p:cNvSpPr txBox="1"/>
          <p:nvPr/>
        </p:nvSpPr>
        <p:spPr>
          <a:xfrm>
            <a:off x="5512200" y="1152225"/>
            <a:ext cx="365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4" name="Google Shape;94;p18"/>
          <p:cNvSpPr txBox="1"/>
          <p:nvPr/>
        </p:nvSpPr>
        <p:spPr>
          <a:xfrm>
            <a:off x="385425" y="1214775"/>
            <a:ext cx="76155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There was no significant imbalance in the dataset, even with features like sex. This was because the categories were evenly split. However in future datasets, where one gender might be more than another, we may need to resample or adjust the weights in our model.</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1752600" y="171450"/>
            <a:ext cx="58614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20124D"/>
                </a:solidFill>
                <a:latin typeface="Caveat"/>
                <a:ea typeface="Caveat"/>
                <a:cs typeface="Caveat"/>
                <a:sym typeface="Caveat"/>
              </a:rPr>
              <a:t>Conclusion</a:t>
            </a:r>
            <a:endParaRPr b="1" sz="3600">
              <a:solidFill>
                <a:srgbClr val="20124D"/>
              </a:solidFill>
              <a:latin typeface="Caveat"/>
              <a:ea typeface="Caveat"/>
              <a:cs typeface="Caveat"/>
              <a:sym typeface="Caveat"/>
            </a:endParaRPr>
          </a:p>
        </p:txBody>
      </p:sp>
      <p:sp>
        <p:nvSpPr>
          <p:cNvPr id="100" name="Google Shape;100;p19"/>
          <p:cNvSpPr txBox="1"/>
          <p:nvPr/>
        </p:nvSpPr>
        <p:spPr>
          <a:xfrm>
            <a:off x="5512200" y="1152225"/>
            <a:ext cx="365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1" name="Google Shape;101;p19"/>
          <p:cNvSpPr txBox="1"/>
          <p:nvPr/>
        </p:nvSpPr>
        <p:spPr>
          <a:xfrm>
            <a:off x="305675" y="1028700"/>
            <a:ext cx="8519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This projects pipeline applies several preprocessing techniques in order to prepare the dataset for machine learning and training the mode. Despite some differences between the train and the test, the differences are pretty low and the dataset is well balanced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1752600" y="171450"/>
            <a:ext cx="58614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rgbClr val="20124D"/>
              </a:solidFill>
              <a:latin typeface="Caveat"/>
              <a:ea typeface="Caveat"/>
              <a:cs typeface="Caveat"/>
              <a:sym typeface="Caveat"/>
            </a:endParaRPr>
          </a:p>
        </p:txBody>
      </p:sp>
      <p:sp>
        <p:nvSpPr>
          <p:cNvPr id="107" name="Google Shape;107;p20"/>
          <p:cNvSpPr txBox="1"/>
          <p:nvPr/>
        </p:nvSpPr>
        <p:spPr>
          <a:xfrm>
            <a:off x="5512200" y="1152225"/>
            <a:ext cx="365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8" name="Google Shape;108;p20"/>
          <p:cNvSpPr txBox="1"/>
          <p:nvPr/>
        </p:nvSpPr>
        <p:spPr>
          <a:xfrm>
            <a:off x="0" y="1028700"/>
            <a:ext cx="4881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