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E6F2"/>
    <a:srgbClr val="FF015C"/>
    <a:srgbClr val="FF0000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197405"/>
            <a:ext cx="8094242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3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93" y="3029865"/>
            <a:ext cx="8094242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684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012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281175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lints.com/id/lowongan/proses-peran-software-development/#.X2ng1mgzbb0" TargetMode="External"/><Relationship Id="rId2" Type="http://schemas.openxmlformats.org/officeDocument/2006/relationships/hyperlink" Target="https://www.guru99.com/unit-testing-gui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martbear.com/learn/automated-testing/what-is-unit-testing/" TargetMode="External"/><Relationship Id="rId4" Type="http://schemas.openxmlformats.org/officeDocument/2006/relationships/hyperlink" Target="https://glints.com/id/lowongan/system-integration-testing-sit-adalah/#.X59JL1MzZQ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unit-testing-guide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281175"/>
            <a:ext cx="8094242" cy="16797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Presentasi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Ujian</a:t>
            </a:r>
            <a:r>
              <a:rPr lang="en-US" dirty="0"/>
              <a:t> Tengah Semester </a:t>
            </a:r>
            <a:br>
              <a:rPr lang="en-US" dirty="0"/>
            </a:br>
            <a:r>
              <a:rPr lang="en-US" dirty="0"/>
              <a:t>Testing &amp; QA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478" y="4251505"/>
            <a:ext cx="8094242" cy="7635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Rian Priadi </a:t>
            </a:r>
            <a:r>
              <a:rPr lang="en-US" dirty="0" err="1"/>
              <a:t>Rhomadon</a:t>
            </a:r>
            <a:endParaRPr lang="en-US" dirty="0"/>
          </a:p>
          <a:p>
            <a:r>
              <a:rPr lang="en-US" dirty="0"/>
              <a:t>201011401414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Implementasi</a:t>
            </a:r>
            <a:r>
              <a:rPr lang="en-US" sz="2000" dirty="0"/>
              <a:t> Whitebox Testing dan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Langkah 4 : </a:t>
            </a:r>
            <a:r>
              <a:rPr lang="en-US" sz="1600" dirty="0" err="1"/>
              <a:t>Jalankan</a:t>
            </a:r>
            <a:r>
              <a:rPr lang="en-US" sz="1600" dirty="0"/>
              <a:t> unit test </a:t>
            </a:r>
          </a:p>
          <a:p>
            <a:pPr marL="0" indent="0">
              <a:buNone/>
            </a:pPr>
            <a:r>
              <a:rPr lang="en-US" sz="1600" dirty="0"/>
              <a:t>Anda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kerangka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`</a:t>
            </a:r>
            <a:r>
              <a:rPr lang="en-US" sz="1600" dirty="0" err="1"/>
              <a:t>pytest</a:t>
            </a:r>
            <a:r>
              <a:rPr lang="en-US" sz="1600" dirty="0"/>
              <a:t>`, `</a:t>
            </a:r>
            <a:r>
              <a:rPr lang="en-US" sz="1600" dirty="0" err="1"/>
              <a:t>unittest</a:t>
            </a:r>
            <a:r>
              <a:rPr lang="en-US" sz="1600" dirty="0"/>
              <a:t>`, </a:t>
            </a:r>
            <a:r>
              <a:rPr lang="en-US" sz="1600" dirty="0" err="1"/>
              <a:t>atau</a:t>
            </a:r>
            <a:r>
              <a:rPr lang="en-US" sz="1600" dirty="0"/>
              <a:t> `nose`.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`</a:t>
            </a:r>
            <a:r>
              <a:rPr lang="en-US" sz="1600" dirty="0" err="1"/>
              <a:t>pytest</a:t>
            </a:r>
            <a:r>
              <a:rPr lang="en-US" sz="1600" dirty="0"/>
              <a:t>`:</a:t>
            </a:r>
            <a:r>
              <a:rPr lang="en-US" sz="1600" dirty="0" err="1"/>
              <a:t>Instal</a:t>
            </a:r>
            <a:r>
              <a:rPr lang="en-US" sz="1600" dirty="0"/>
              <a:t> `</a:t>
            </a:r>
            <a:r>
              <a:rPr lang="en-US" sz="1600" dirty="0" err="1"/>
              <a:t>pytest</a:t>
            </a:r>
            <a:r>
              <a:rPr lang="en-US" sz="1600" dirty="0"/>
              <a:t>`: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Jalankan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: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B14E-BAF8-5071-80A3-C6E54355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2266340"/>
            <a:ext cx="6350326" cy="93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E0F68-F795-681A-AE01-DDA3CCE4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0" y="3793390"/>
            <a:ext cx="6331275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7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Konfigurasi</a:t>
            </a:r>
            <a:r>
              <a:rPr lang="en-US" sz="2000" dirty="0"/>
              <a:t> CI/CD </a:t>
            </a:r>
            <a:r>
              <a:rPr lang="en-US" sz="2000" dirty="0" err="1"/>
              <a:t>dengan</a:t>
            </a:r>
            <a:r>
              <a:rPr lang="en-US" sz="2000" dirty="0"/>
              <a:t> 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Langkah 5: </a:t>
            </a:r>
            <a:r>
              <a:rPr lang="en-US" sz="1600" dirty="0" err="1"/>
              <a:t>Buat</a:t>
            </a:r>
            <a:r>
              <a:rPr lang="en-US" sz="1600" dirty="0"/>
              <a:t> File </a:t>
            </a:r>
            <a:r>
              <a:rPr lang="en-US" sz="1600" dirty="0" err="1"/>
              <a:t>Konfigurasi</a:t>
            </a:r>
            <a:r>
              <a:rPr lang="en-US" sz="1600" dirty="0"/>
              <a:t> GitHub </a:t>
            </a:r>
            <a:r>
              <a:rPr lang="en-US" sz="1600" dirty="0" err="1"/>
              <a:t>ActionsBuat</a:t>
            </a:r>
            <a:r>
              <a:rPr lang="en-US" sz="1600" dirty="0"/>
              <a:t> file </a:t>
            </a:r>
            <a:r>
              <a:rPr lang="en-US" sz="1600" dirty="0" err="1"/>
              <a:t>konfigurasi</a:t>
            </a:r>
            <a:r>
              <a:rPr lang="en-US" sz="1600" dirty="0"/>
              <a:t> GitHub Actions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direktori</a:t>
            </a:r>
            <a:r>
              <a:rPr lang="en-US" sz="1600" dirty="0"/>
              <a:t> .</a:t>
            </a:r>
            <a:r>
              <a:rPr lang="en-US" sz="1600" dirty="0" err="1"/>
              <a:t>github</a:t>
            </a:r>
            <a:r>
              <a:rPr lang="en-US" sz="1600" dirty="0"/>
              <a:t>/workflows pada </a:t>
            </a:r>
            <a:r>
              <a:rPr lang="en-US" sz="1600" dirty="0" err="1"/>
              <a:t>repositori</a:t>
            </a:r>
            <a:r>
              <a:rPr lang="en-US" sz="1600" dirty="0"/>
              <a:t> GitHub Anda, </a:t>
            </a:r>
            <a:r>
              <a:rPr lang="en-US" sz="1600" dirty="0" err="1"/>
              <a:t>misalnya</a:t>
            </a:r>
            <a:r>
              <a:rPr lang="en-US" sz="1600" dirty="0"/>
              <a:t>, `python-ci-</a:t>
            </a:r>
            <a:r>
              <a:rPr lang="en-US" sz="1600" dirty="0" err="1"/>
              <a:t>cd.yml</a:t>
            </a:r>
            <a:r>
              <a:rPr lang="en-US" sz="1600" dirty="0"/>
              <a:t>`: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6D061-9B14-71C4-37DA-E5735E44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8" y="2014663"/>
            <a:ext cx="6407479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6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Konfigurasi</a:t>
            </a:r>
            <a:r>
              <a:rPr lang="en-US" sz="2000" dirty="0"/>
              <a:t> CI/CD </a:t>
            </a:r>
            <a:r>
              <a:rPr lang="en-US" sz="2000" dirty="0" err="1"/>
              <a:t>dengan</a:t>
            </a:r>
            <a:r>
              <a:rPr lang="en-US" sz="2000" dirty="0"/>
              <a:t> GitHub 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4F8F9-9D4D-8FB4-3EF8-209FE201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1409233"/>
            <a:ext cx="6003288" cy="3417888"/>
          </a:xfrm>
        </p:spPr>
      </p:pic>
    </p:spTree>
    <p:extLst>
      <p:ext uri="{BB962C8B-B14F-4D97-AF65-F5344CB8AC3E}">
        <p14:creationId xmlns:p14="http://schemas.microsoft.com/office/powerpoint/2010/main" val="120975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Konfigurasi</a:t>
            </a:r>
            <a:r>
              <a:rPr lang="en-US" sz="2000" dirty="0"/>
              <a:t> CI/CD </a:t>
            </a:r>
            <a:r>
              <a:rPr lang="en-US" sz="2000" dirty="0" err="1"/>
              <a:t>dengan</a:t>
            </a:r>
            <a:r>
              <a:rPr lang="en-US" sz="2000" dirty="0"/>
              <a:t> 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Langkah 6: Push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GitHubPush</a:t>
            </a:r>
            <a:r>
              <a:rPr lang="en-US" sz="1600" dirty="0"/>
              <a:t> file </a:t>
            </a:r>
            <a:r>
              <a:rPr lang="en-US" sz="1600" dirty="0" err="1"/>
              <a:t>konfigurasi</a:t>
            </a:r>
            <a:r>
              <a:rPr lang="en-US" sz="1600" dirty="0"/>
              <a:t> GitHub Actions dan </a:t>
            </a:r>
            <a:r>
              <a:rPr lang="en-US" sz="1600" dirty="0" err="1"/>
              <a:t>proyek</a:t>
            </a:r>
            <a:r>
              <a:rPr lang="en-US" sz="1600" dirty="0"/>
              <a:t> Anda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repositori</a:t>
            </a:r>
            <a:r>
              <a:rPr lang="en-US" sz="1600" dirty="0"/>
              <a:t> GitHub.</a:t>
            </a:r>
          </a:p>
          <a:p>
            <a:pPr marL="0" indent="0">
              <a:buNone/>
            </a:pPr>
            <a:r>
              <a:rPr lang="en-US" sz="1600" dirty="0"/>
              <a:t>Langkah 7: </a:t>
            </a:r>
            <a:r>
              <a:rPr lang="en-US" sz="1600" dirty="0" err="1"/>
              <a:t>Aktifkan</a:t>
            </a:r>
            <a:r>
              <a:rPr lang="en-US" sz="1600" dirty="0"/>
              <a:t> GitHub </a:t>
            </a:r>
            <a:r>
              <a:rPr lang="en-US" sz="1600" dirty="0" err="1"/>
              <a:t>ActionsKunjungi</a:t>
            </a:r>
            <a:r>
              <a:rPr lang="en-US" sz="1600" dirty="0"/>
              <a:t> tab "Actions" di </a:t>
            </a:r>
            <a:r>
              <a:rPr lang="en-US" sz="1600" dirty="0" err="1"/>
              <a:t>repositori</a:t>
            </a:r>
            <a:r>
              <a:rPr lang="en-US" sz="1600" dirty="0"/>
              <a:t> GitHub Anda dan </a:t>
            </a:r>
            <a:r>
              <a:rPr lang="en-US" sz="1600" dirty="0" err="1"/>
              <a:t>aktifkan</a:t>
            </a:r>
            <a:r>
              <a:rPr lang="en-US" sz="1600" dirty="0"/>
              <a:t> </a:t>
            </a:r>
            <a:r>
              <a:rPr lang="en-US" sz="1600" dirty="0" err="1"/>
              <a:t>alur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"Python CI/CD". GitHub Actions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menjalankan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</a:t>
            </a:r>
            <a:r>
              <a:rPr lang="en-US" sz="1600" dirty="0" err="1"/>
              <a:t>otomatis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kali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penambahan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branch </a:t>
            </a:r>
            <a:r>
              <a:rPr lang="en-US" sz="1600" dirty="0" err="1"/>
              <a:t>utama</a:t>
            </a:r>
            <a:r>
              <a:rPr lang="en-US" sz="1600" dirty="0"/>
              <a:t> (main) dan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Anda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hasilnya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D" sz="1600" b="0" i="0" dirty="0" err="1">
                <a:effectLst/>
                <a:latin typeface="Söhne"/>
              </a:rPr>
              <a:t>Ini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adalah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contoh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dasar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untuk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mengatur</a:t>
            </a:r>
            <a:r>
              <a:rPr lang="en-ID" sz="1600" b="0" i="0" dirty="0">
                <a:effectLst/>
                <a:latin typeface="Söhne"/>
              </a:rPr>
              <a:t> CI/CD </a:t>
            </a:r>
            <a:r>
              <a:rPr lang="en-ID" sz="1600" b="0" i="0" dirty="0" err="1">
                <a:effectLst/>
                <a:latin typeface="Söhne"/>
              </a:rPr>
              <a:t>dengan</a:t>
            </a:r>
            <a:r>
              <a:rPr lang="en-ID" sz="1600" b="0" i="0" dirty="0">
                <a:effectLst/>
                <a:latin typeface="Söhne"/>
              </a:rPr>
              <a:t> GitHub Actions. Anda </a:t>
            </a:r>
            <a:r>
              <a:rPr lang="en-ID" sz="1600" b="0" i="0" dirty="0" err="1">
                <a:effectLst/>
                <a:latin typeface="Söhne"/>
              </a:rPr>
              <a:t>dapat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menyesuaikan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konfigurasi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ini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sesuai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kebutuhan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proyek</a:t>
            </a:r>
            <a:r>
              <a:rPr lang="en-ID" sz="1600" b="0" i="0" dirty="0">
                <a:effectLst/>
                <a:latin typeface="Söhne"/>
              </a:rPr>
              <a:t> Anda, </a:t>
            </a:r>
            <a:r>
              <a:rPr lang="en-ID" sz="1600" b="0" i="0" dirty="0" err="1">
                <a:effectLst/>
                <a:latin typeface="Söhne"/>
              </a:rPr>
              <a:t>termasuk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mengintegrasikan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penyebaran</a:t>
            </a:r>
            <a:r>
              <a:rPr lang="en-ID" sz="1600" b="0" i="0" dirty="0">
                <a:effectLst/>
                <a:latin typeface="Söhne"/>
              </a:rPr>
              <a:t> (Continuous Deployment) </a:t>
            </a:r>
            <a:r>
              <a:rPr lang="en-ID" sz="1600" b="0" i="0" dirty="0" err="1">
                <a:effectLst/>
                <a:latin typeface="Söhne"/>
              </a:rPr>
              <a:t>jika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diperlukan</a:t>
            </a:r>
            <a:r>
              <a:rPr lang="en-ID" sz="1600" b="0" i="0" dirty="0">
                <a:effectLst/>
                <a:latin typeface="Söhne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46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Referensi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Pressman, Roger S. (2012).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Rekayasa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pendekatan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praktisi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. Yogyakarta: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Penerbit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 ANDI.</a:t>
            </a:r>
          </a:p>
          <a:p>
            <a:pPr algn="l">
              <a:buFont typeface="+mj-lt"/>
              <a:buAutoNum type="arabicPeriod"/>
            </a:pP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A.S. Rosa dan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Shalahuddin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, M. (2013). 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Rekayasa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Terstruktur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Berorientasi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Objek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. Bandung : </a:t>
            </a:r>
            <a:r>
              <a:rPr lang="en-ID" sz="1100" b="0" i="0" dirty="0" err="1">
                <a:solidFill>
                  <a:srgbClr val="111111"/>
                </a:solidFill>
                <a:effectLst/>
                <a:latin typeface="-apple-system"/>
              </a:rPr>
              <a:t>Informatika</a:t>
            </a:r>
            <a:r>
              <a:rPr lang="en-ID" sz="11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511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Pengertian</a:t>
            </a:r>
            <a:r>
              <a:rPr lang="en-US" sz="2800" dirty="0"/>
              <a:t> Whitebox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b="0" i="1" dirty="0">
                <a:solidFill>
                  <a:srgbClr val="111111"/>
                </a:solidFill>
                <a:effectLst/>
                <a:latin typeface="-apple-system"/>
              </a:rPr>
              <a:t>white box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 testing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adalah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pengujian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menguji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atau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sisi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internal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programnya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. Sisi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fungsi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antarmuka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,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alurnya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justru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tidak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diuji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. Hal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ini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tentunya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amat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berlawanan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dengan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Black Box testing yang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justru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hanya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menguji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fungsi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tanpa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memperhatikan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kodenya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sehingga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kedua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pengujian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ini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saling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melengkapi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satu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sama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lain.</a:t>
            </a:r>
          </a:p>
          <a:p>
            <a:pPr marL="0" indent="0" algn="just">
              <a:buNone/>
            </a:pPr>
            <a:endParaRPr lang="en-ID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Sementara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itu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Rossa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Shalahuddin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(2013)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berpendapat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bahwa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White-Box Testing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merupakan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pengujian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segi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desain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apakah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mampu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menghasilkan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fungsi-fungsi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masukan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keluaran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sesuai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dengan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spesifikasi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kebutuhan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Dapat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dikatakan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pengujian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ini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dilakukan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dengan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memeriksa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logic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-apple-system"/>
              </a:rPr>
              <a:t> program.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4749" y="0"/>
            <a:ext cx="6252670" cy="763525"/>
          </a:xfrm>
        </p:spPr>
        <p:txBody>
          <a:bodyPr>
            <a:noAutofit/>
          </a:bodyPr>
          <a:lstStyle/>
          <a:p>
            <a:r>
              <a:rPr lang="en-US" sz="2800" dirty="0" err="1"/>
              <a:t>Kelebihan</a:t>
            </a:r>
            <a:r>
              <a:rPr lang="en-US" sz="2800" dirty="0"/>
              <a:t> dan </a:t>
            </a:r>
            <a:r>
              <a:rPr lang="en-US" sz="2800" dirty="0" err="1"/>
              <a:t>Kekurangan</a:t>
            </a:r>
            <a:r>
              <a:rPr lang="en-US" sz="2800" dirty="0"/>
              <a:t> Whitebox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891995"/>
            <a:ext cx="6252670" cy="3817625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ID" b="1" i="0" dirty="0" err="1">
                <a:solidFill>
                  <a:srgbClr val="111111"/>
                </a:solidFill>
                <a:effectLst/>
                <a:latin typeface="Nunito" panose="020F0502020204030204" pitchFamily="2" charset="0"/>
              </a:rPr>
              <a:t>Kelebihan</a:t>
            </a:r>
            <a:endParaRPr lang="en-ID" b="1" i="0" dirty="0">
              <a:solidFill>
                <a:srgbClr val="111111"/>
              </a:solidFill>
              <a:effectLst/>
              <a:latin typeface="Nunito" panose="020F0502020204030204" pitchFamily="2" charset="0"/>
            </a:endParaRPr>
          </a:p>
          <a:p>
            <a:pPr marL="0" indent="0" algn="l">
              <a:buNone/>
            </a:pPr>
            <a:r>
              <a:rPr lang="en-ID" b="0" i="1" dirty="0">
                <a:solidFill>
                  <a:srgbClr val="111111"/>
                </a:solidFill>
                <a:effectLst/>
                <a:latin typeface="-apple-system"/>
              </a:rPr>
              <a:t>White box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testing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dapat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efektif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menemukan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kesalahan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logika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ketidaksesuaian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asumsi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berbagai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kesalahan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ketik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terdapat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pada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Kesalahan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Logika</a:t>
            </a:r>
            <a:b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Misalnya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pada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digunakan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sintaks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“If “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pengulangan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  <a:r>
              <a:rPr lang="en-ID" b="0" i="1" dirty="0">
                <a:solidFill>
                  <a:srgbClr val="111111"/>
                </a:solidFill>
                <a:effectLst/>
                <a:latin typeface="-apple-system"/>
              </a:rPr>
              <a:t>White box testing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mendeteksi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kondisi-kondisi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tidak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sesuai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mendeteksi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kapan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proses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pengulangan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berhenti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suatu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kondisi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pengulangan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tidak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berhenti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teruama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pengulangan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111111"/>
                </a:solidFill>
                <a:effectLst/>
                <a:latin typeface="-apple-system"/>
              </a:rPr>
              <a:t>while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)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dapat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membuat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terus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memakan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111111"/>
                </a:solidFill>
                <a:effectLst/>
                <a:latin typeface="-apple-system"/>
              </a:rPr>
              <a:t>resource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keras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menyebabkan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galat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seluruh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Ketidaksesuaian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Asumsi</a:t>
            </a:r>
            <a:b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Whitebox testing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dapat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mendeteksi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asumsi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tidak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sesuai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kenyataan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kemudian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di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analisa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diperbaiki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Kesalahan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Ketik</a:t>
            </a:r>
            <a:b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Terutama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mendeteksi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bahasa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pemrograman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bersifat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0" i="1" dirty="0">
                <a:solidFill>
                  <a:srgbClr val="111111"/>
                </a:solidFill>
                <a:effectLst/>
                <a:latin typeface="-apple-system"/>
              </a:rPr>
              <a:t>case sensitive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karena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pada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lingkungan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berbeda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permasalahan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biasanya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diabaikan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Misalnya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pada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operasi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windows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besar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atau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kecilnya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huruf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tidak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dipermasalahkan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sementara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pada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operasi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Linux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menyebabkan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galat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jika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besar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kecil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huruf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tidak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sesuai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White box testing juga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memiliki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kelebihan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dapat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diotomatisasi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menggunakan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berbagai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khusus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berbagai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tools White box testing)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seperti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Parasoft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Jtest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EclEmma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PyUnit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NUnit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dsb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4749" y="0"/>
            <a:ext cx="6252670" cy="763525"/>
          </a:xfrm>
        </p:spPr>
        <p:txBody>
          <a:bodyPr>
            <a:noAutofit/>
          </a:bodyPr>
          <a:lstStyle/>
          <a:p>
            <a:r>
              <a:rPr lang="en-US" sz="2800" dirty="0" err="1"/>
              <a:t>Kelebihan</a:t>
            </a:r>
            <a:r>
              <a:rPr lang="en-US" sz="2800" dirty="0"/>
              <a:t> dan </a:t>
            </a:r>
            <a:r>
              <a:rPr lang="en-US" sz="2800" dirty="0" err="1"/>
              <a:t>Kekurangan</a:t>
            </a:r>
            <a:r>
              <a:rPr lang="en-US" sz="2800" dirty="0"/>
              <a:t> Whitebox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891995"/>
            <a:ext cx="6252670" cy="381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400" b="1" i="0" dirty="0" err="1">
                <a:solidFill>
                  <a:srgbClr val="111111"/>
                </a:solidFill>
                <a:effectLst/>
                <a:latin typeface="Nunito" panose="020F0502020204030204" pitchFamily="2" charset="0"/>
              </a:rPr>
              <a:t>Kelemahan</a:t>
            </a:r>
            <a:endParaRPr lang="en-ID" sz="2400" b="1" i="0" dirty="0">
              <a:solidFill>
                <a:srgbClr val="111111"/>
              </a:solidFill>
              <a:effectLst/>
              <a:latin typeface="Nunito" panose="020F0502020204030204" pitchFamily="2" charset="0"/>
            </a:endParaRPr>
          </a:p>
          <a:p>
            <a:pPr marL="0" indent="0">
              <a:buNone/>
            </a:pP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tergolong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memiliki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skala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sintaks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dan script yang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besar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, white box testing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dianggap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sebagai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strategi yang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tergolong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boros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. Hal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itu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karena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akan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melibatkan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sumber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daya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besar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melakukannya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. Hal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ini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karena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Whitebox testing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akan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melibatkan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penggunaan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aplikasi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berbayar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khusus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menggunakan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staff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ahli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mampu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melakukan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sz="2400" b="0" i="1" dirty="0">
                <a:solidFill>
                  <a:srgbClr val="111111"/>
                </a:solidFill>
                <a:effectLst/>
                <a:latin typeface="-apple-system"/>
              </a:rPr>
              <a:t>programming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sz="2400" b="0" i="0" dirty="0" err="1">
                <a:solidFill>
                  <a:srgbClr val="111111"/>
                </a:solidFill>
                <a:effectLst/>
                <a:latin typeface="-apple-system"/>
              </a:rPr>
              <a:t>atau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sz="2400" b="0" i="1" dirty="0">
                <a:solidFill>
                  <a:srgbClr val="111111"/>
                </a:solidFill>
                <a:effectLst/>
                <a:latin typeface="-apple-system"/>
              </a:rPr>
              <a:t>coding </a:t>
            </a:r>
            <a:r>
              <a:rPr lang="en-ID" sz="2400" b="0" i="0" dirty="0">
                <a:solidFill>
                  <a:srgbClr val="111111"/>
                </a:solidFill>
                <a:effectLst/>
                <a:latin typeface="-apple-system"/>
              </a:rPr>
              <a:t>pula.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90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Pengertian</a:t>
            </a:r>
            <a:r>
              <a:rPr lang="en-US" sz="2800" dirty="0"/>
              <a:t> 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sz="1600" b="0" i="0" dirty="0" err="1">
                <a:effectLst/>
                <a:latin typeface="PT Serif" panose="020F0502020204030204" pitchFamily="18" charset="0"/>
              </a:rPr>
              <a:t>Dikutip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dari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 </a:t>
            </a:r>
            <a:r>
              <a:rPr lang="en-ID" sz="1600" b="0" i="0" dirty="0">
                <a:effectLst/>
                <a:latin typeface="PT Serif" panose="020F0502020204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Guru99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, </a:t>
            </a:r>
            <a:r>
              <a:rPr lang="en-ID" sz="1600" b="0" i="1" dirty="0">
                <a:effectLst/>
                <a:latin typeface="PT Serif" panose="020F0502020204030204" pitchFamily="18" charset="0"/>
              </a:rPr>
              <a:t>unit testing 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adalah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jenis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 </a:t>
            </a:r>
            <a:r>
              <a:rPr lang="en-ID" sz="1600" b="0" i="1" dirty="0">
                <a:effectLst/>
                <a:latin typeface="PT Serif" panose="020F0502020204030204" pitchFamily="18" charset="0"/>
              </a:rPr>
              <a:t>software testing 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yang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dilakukan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untuk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menguji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suatu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bagian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atau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komponen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 </a:t>
            </a:r>
            <a:r>
              <a:rPr lang="en-ID" sz="1600" b="0" i="1" dirty="0">
                <a:effectLst/>
                <a:latin typeface="PT Serif" panose="020F0502020204030204" pitchFamily="18" charset="0"/>
              </a:rPr>
              <a:t>software.</a:t>
            </a:r>
            <a:r>
              <a:rPr lang="en-ID" sz="1600" dirty="0">
                <a:latin typeface="PT Serif" panose="020F0502020204030204" pitchFamily="18" charset="0"/>
              </a:rPr>
              <a:t> 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Unit yang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dimaksud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bisa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berupa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kode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,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fungsi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,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metode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,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prosedur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,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modul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,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atau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objek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tersendiri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ID" sz="1600" b="0" i="1" dirty="0">
                <a:effectLst/>
                <a:latin typeface="PT Serif" panose="020F0502020204030204" pitchFamily="18" charset="0"/>
              </a:rPr>
              <a:t>Unit testing 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termasuk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dalam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tahapan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 </a:t>
            </a:r>
            <a:r>
              <a:rPr lang="en-ID" sz="1600" b="0" i="1" dirty="0">
                <a:effectLst/>
                <a:latin typeface="PT Serif" panose="020F0502020204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development</a:t>
            </a:r>
            <a:r>
              <a:rPr lang="en-ID" sz="1600" b="0" i="1" dirty="0">
                <a:effectLst/>
                <a:latin typeface="PT Serif" panose="020F0502020204030204" pitchFamily="18" charset="0"/>
              </a:rPr>
              <a:t>. 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Biasanya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,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pengujian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unit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ini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dilakukan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sebelum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 </a:t>
            </a:r>
            <a:r>
              <a:rPr lang="en-ID" sz="1600" b="0" i="1" dirty="0">
                <a:effectLst/>
                <a:latin typeface="PT Serif" panose="020F0502020204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 integration testing</a:t>
            </a:r>
            <a:r>
              <a:rPr lang="en-ID" sz="1600" b="0" i="1" dirty="0">
                <a:effectLst/>
                <a:latin typeface="PT Serif" panose="020F0502020204030204" pitchFamily="18" charset="0"/>
              </a:rPr>
              <a:t>.</a:t>
            </a:r>
          </a:p>
          <a:p>
            <a:pPr marL="0" indent="0" algn="l">
              <a:buNone/>
            </a:pPr>
            <a:endParaRPr lang="en-ID" sz="1600" b="0" i="0" dirty="0">
              <a:effectLst/>
              <a:latin typeface="PT Serif" panose="020F0502020204030204" pitchFamily="18" charset="0"/>
            </a:endParaRPr>
          </a:p>
          <a:p>
            <a:pPr marL="0" indent="0" algn="l">
              <a:buNone/>
            </a:pPr>
            <a:r>
              <a:rPr lang="en-ID" sz="1600" b="0" i="1" dirty="0">
                <a:effectLst/>
                <a:latin typeface="PT Serif" panose="020F0502020204030204" pitchFamily="18" charset="0"/>
              </a:rPr>
              <a:t>Unit testing 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dilakukan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untuk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memastikan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bahwa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setiap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unit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kode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 </a:t>
            </a:r>
            <a:r>
              <a:rPr lang="en-ID" sz="1600" b="0" i="1" dirty="0">
                <a:effectLst/>
                <a:latin typeface="PT Serif" panose="020F0502020204030204" pitchFamily="18" charset="0"/>
              </a:rPr>
              <a:t>software 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sudah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bisa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bekerja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sesuai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harapan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. </a:t>
            </a:r>
            <a:r>
              <a:rPr lang="en-ID" sz="1600" b="0" i="1" dirty="0">
                <a:effectLst/>
                <a:latin typeface="PT Serif" panose="020F0502020204030204" pitchFamily="18" charset="0"/>
              </a:rPr>
              <a:t>“Smaller is better,” 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kata </a:t>
            </a:r>
            <a:r>
              <a:rPr lang="en-ID" sz="1600" b="0" i="0" dirty="0" err="1">
                <a:effectLst/>
                <a:latin typeface="PT Serif" panose="020F0502020204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SmartBear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.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Ungkapan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ini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menjelaskan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bahwa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semakin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kecil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unit yang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diuji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,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maka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kamu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bisa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melihat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dan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memastikan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kinerja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 </a:t>
            </a:r>
            <a:r>
              <a:rPr lang="en-ID" sz="1600" b="0" i="1" dirty="0">
                <a:effectLst/>
                <a:latin typeface="PT Serif" panose="020F0502020204030204" pitchFamily="18" charset="0"/>
              </a:rPr>
              <a:t>software 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dengan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</a:t>
            </a:r>
            <a:r>
              <a:rPr lang="en-ID" sz="1600" b="0" i="0" dirty="0" err="1">
                <a:effectLst/>
                <a:latin typeface="PT Serif" panose="020F0502020204030204" pitchFamily="18" charset="0"/>
              </a:rPr>
              <a:t>semakin</a:t>
            </a:r>
            <a:r>
              <a:rPr lang="en-ID" sz="1600" b="0" i="0" dirty="0">
                <a:effectLst/>
                <a:latin typeface="PT Serif" panose="020F0502020204030204" pitchFamily="18" charset="0"/>
              </a:rPr>
              <a:t> detail.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933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4749" y="0"/>
            <a:ext cx="6252670" cy="763525"/>
          </a:xfrm>
        </p:spPr>
        <p:txBody>
          <a:bodyPr>
            <a:noAutofit/>
          </a:bodyPr>
          <a:lstStyle/>
          <a:p>
            <a:r>
              <a:rPr lang="en-US" sz="2800" dirty="0" err="1"/>
              <a:t>Mengapa</a:t>
            </a:r>
            <a:r>
              <a:rPr lang="en-US" sz="2800" dirty="0"/>
              <a:t> Unit Testing </a:t>
            </a:r>
            <a:r>
              <a:rPr lang="en-US" sz="2800" dirty="0" err="1"/>
              <a:t>Penting</a:t>
            </a:r>
            <a:r>
              <a:rPr lang="en-US" sz="2800" dirty="0"/>
              <a:t>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891995"/>
            <a:ext cx="6252670" cy="38176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D" sz="2000" b="0" i="0" dirty="0" err="1">
                <a:effectLst/>
                <a:latin typeface="PT Serif" panose="020A0603040505020204" pitchFamily="18" charset="0"/>
              </a:rPr>
              <a:t>Menurut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 </a:t>
            </a:r>
            <a:r>
              <a:rPr lang="en-ID" sz="2000" b="0" i="0" dirty="0">
                <a:effectLst/>
                <a:latin typeface="PT Serif" panose="020A0603040505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Guru99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,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beberapa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alasan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mengapa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 </a:t>
            </a:r>
            <a:r>
              <a:rPr lang="en-ID" sz="2000" b="0" i="1" dirty="0">
                <a:effectLst/>
                <a:latin typeface="PT Serif" panose="020A0603040505020204" pitchFamily="18" charset="0"/>
              </a:rPr>
              <a:t>unit testing 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penting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adalah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ID" sz="2000" b="0" i="0" dirty="0" err="1">
                <a:effectLst/>
                <a:latin typeface="PT Serif" panose="020A0603040505020204" pitchFamily="18" charset="0"/>
              </a:rPr>
              <a:t>membantu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memperbaiki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 </a:t>
            </a:r>
            <a:r>
              <a:rPr lang="en-ID" sz="2000" b="0" i="1" dirty="0">
                <a:effectLst/>
                <a:latin typeface="PT Serif" panose="020A0603040505020204" pitchFamily="18" charset="0"/>
              </a:rPr>
              <a:t>bug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 di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awal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siklus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 </a:t>
            </a:r>
            <a:r>
              <a:rPr lang="en-ID" sz="2000" b="0" i="1" dirty="0">
                <a:effectLst/>
                <a:latin typeface="PT Serif" panose="020A0603040505020204" pitchFamily="18" charset="0"/>
              </a:rPr>
              <a:t>software development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 dan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menghemat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biaya</a:t>
            </a:r>
            <a:endParaRPr lang="en-ID" sz="2000" b="0" i="0" dirty="0">
              <a:effectLst/>
              <a:latin typeface="PT Serif" panose="020A060304050502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D" sz="2000" b="0" i="0" dirty="0" err="1">
                <a:effectLst/>
                <a:latin typeface="PT Serif" panose="020A0603040505020204" pitchFamily="18" charset="0"/>
              </a:rPr>
              <a:t>membantu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 </a:t>
            </a:r>
            <a:r>
              <a:rPr lang="en-ID" sz="2000" b="0" i="1" dirty="0">
                <a:effectLst/>
                <a:latin typeface="PT Serif" panose="020A0603040505020204" pitchFamily="18" charset="0"/>
              </a:rPr>
              <a:t>developer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 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untuk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memahami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basis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kode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dan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memungkinkan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mereka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membuat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perubahan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dengan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cepat</a:t>
            </a:r>
            <a:endParaRPr lang="en-ID" sz="2000" b="0" i="0" dirty="0">
              <a:effectLst/>
              <a:latin typeface="PT Serif" panose="020A060304050502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D" sz="2000" b="0" i="0" dirty="0" err="1">
                <a:effectLst/>
                <a:latin typeface="PT Serif" panose="020A0603040505020204" pitchFamily="18" charset="0"/>
              </a:rPr>
              <a:t>berfungsi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sebagai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dokumentasi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proyek</a:t>
            </a:r>
            <a:endParaRPr lang="en-ID" sz="2000" b="0" i="0" dirty="0">
              <a:effectLst/>
              <a:latin typeface="PT Serif" panose="020A060304050502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D" sz="2000" b="0" i="0" dirty="0" err="1">
                <a:effectLst/>
                <a:latin typeface="PT Serif" panose="020A0603040505020204" pitchFamily="18" charset="0"/>
              </a:rPr>
              <a:t>membantu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penggunaan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kembali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kode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pada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proyek</a:t>
            </a:r>
            <a:r>
              <a:rPr lang="en-ID" sz="2000" b="0" i="0" dirty="0">
                <a:effectLst/>
                <a:latin typeface="PT Serif" panose="020A0603040505020204" pitchFamily="18" charset="0"/>
              </a:rPr>
              <a:t> yang </a:t>
            </a:r>
            <a:r>
              <a:rPr lang="en-ID" sz="2000" b="0" i="0" dirty="0" err="1">
                <a:effectLst/>
                <a:latin typeface="PT Serif" panose="020A0603040505020204" pitchFamily="18" charset="0"/>
              </a:rPr>
              <a:t>baru</a:t>
            </a:r>
            <a:endParaRPr lang="en-ID" sz="2000" b="0" i="0" dirty="0">
              <a:effectLst/>
              <a:latin typeface="PT Serif" panose="020A060304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88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Implementasi</a:t>
            </a:r>
            <a:r>
              <a:rPr lang="en-US" sz="2000" dirty="0"/>
              <a:t> Whitebox Testing dan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200" b="0" i="0" dirty="0">
                <a:effectLst/>
                <a:latin typeface="Söhne"/>
              </a:rPr>
              <a:t>Whitebox testing dan unit testing </a:t>
            </a:r>
            <a:r>
              <a:rPr lang="en-ID" sz="1200" b="0" i="0" dirty="0" err="1">
                <a:effectLst/>
                <a:latin typeface="Söhne"/>
              </a:rPr>
              <a:t>adalah</a:t>
            </a:r>
            <a:r>
              <a:rPr lang="en-ID" sz="1200" b="0" i="0" dirty="0">
                <a:effectLst/>
                <a:latin typeface="Söhne"/>
              </a:rPr>
              <a:t> dua </a:t>
            </a:r>
            <a:r>
              <a:rPr lang="en-ID" sz="1200" b="0" i="0" dirty="0" err="1">
                <a:effectLst/>
                <a:latin typeface="Söhne"/>
              </a:rPr>
              <a:t>aspek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penting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dalam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pengembangan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perangkat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lunak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untuk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memastikan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kualitas</a:t>
            </a:r>
            <a:r>
              <a:rPr lang="en-ID" sz="1200" b="0" i="0" dirty="0">
                <a:effectLst/>
                <a:latin typeface="Söhne"/>
              </a:rPr>
              <a:t> dan </a:t>
            </a:r>
            <a:r>
              <a:rPr lang="en-ID" sz="1200" b="0" i="0" dirty="0" err="1">
                <a:effectLst/>
                <a:latin typeface="Söhne"/>
              </a:rPr>
              <a:t>keandalan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kode</a:t>
            </a:r>
            <a:r>
              <a:rPr lang="en-ID" sz="1200" b="0" i="0" dirty="0">
                <a:effectLst/>
                <a:latin typeface="Söhne"/>
              </a:rPr>
              <a:t> Anda. CI/CD (Continuous Integration/Continuous Deployment) </a:t>
            </a:r>
            <a:r>
              <a:rPr lang="en-ID" sz="1200" b="0" i="0" dirty="0" err="1">
                <a:effectLst/>
                <a:latin typeface="Söhne"/>
              </a:rPr>
              <a:t>adalah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praktik</a:t>
            </a:r>
            <a:r>
              <a:rPr lang="en-ID" sz="1200" b="0" i="0" dirty="0">
                <a:effectLst/>
                <a:latin typeface="Söhne"/>
              </a:rPr>
              <a:t> yang </a:t>
            </a:r>
            <a:r>
              <a:rPr lang="en-ID" sz="1200" b="0" i="0" dirty="0" err="1">
                <a:effectLst/>
                <a:latin typeface="Söhne"/>
              </a:rPr>
              <a:t>memungkinkan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otomatisasi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pengujian</a:t>
            </a:r>
            <a:r>
              <a:rPr lang="en-ID" sz="1200" b="0" i="0" dirty="0">
                <a:effectLst/>
                <a:latin typeface="Söhne"/>
              </a:rPr>
              <a:t> dan </a:t>
            </a:r>
            <a:r>
              <a:rPr lang="en-ID" sz="1200" b="0" i="0" dirty="0" err="1">
                <a:effectLst/>
                <a:latin typeface="Söhne"/>
              </a:rPr>
              <a:t>pengiriman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perangkat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lunak</a:t>
            </a:r>
            <a:r>
              <a:rPr lang="en-ID" sz="1200" b="0" i="0" dirty="0">
                <a:effectLst/>
                <a:latin typeface="Söhne"/>
              </a:rPr>
              <a:t>. Di </a:t>
            </a:r>
            <a:r>
              <a:rPr lang="en-ID" sz="1200" b="0" i="0" dirty="0" err="1">
                <a:effectLst/>
                <a:latin typeface="Söhne"/>
              </a:rPr>
              <a:t>bawah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ini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adalah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contoh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implementasi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whitebox</a:t>
            </a:r>
            <a:r>
              <a:rPr lang="en-ID" sz="1200" b="0" i="0" dirty="0">
                <a:effectLst/>
                <a:latin typeface="Söhne"/>
              </a:rPr>
              <a:t> testing dan unit testing </a:t>
            </a:r>
            <a:r>
              <a:rPr lang="en-ID" sz="1200" b="0" i="0" dirty="0" err="1">
                <a:effectLst/>
                <a:latin typeface="Söhne"/>
              </a:rPr>
              <a:t>dalam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proyek</a:t>
            </a:r>
            <a:r>
              <a:rPr lang="en-ID" sz="1200" b="0" i="0" dirty="0">
                <a:effectLst/>
                <a:latin typeface="Söhne"/>
              </a:rPr>
              <a:t> Python, </a:t>
            </a:r>
            <a:r>
              <a:rPr lang="en-ID" sz="1200" b="0" i="0" dirty="0" err="1">
                <a:effectLst/>
                <a:latin typeface="Söhne"/>
              </a:rPr>
              <a:t>serta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konfigurasi</a:t>
            </a:r>
            <a:r>
              <a:rPr lang="en-ID" sz="1200" b="0" i="0" dirty="0">
                <a:effectLst/>
                <a:latin typeface="Söhne"/>
              </a:rPr>
              <a:t> CI/CD </a:t>
            </a:r>
            <a:r>
              <a:rPr lang="en-ID" sz="1200" b="0" i="0" dirty="0" err="1">
                <a:effectLst/>
                <a:latin typeface="Söhne"/>
              </a:rPr>
              <a:t>sederhana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dengan</a:t>
            </a:r>
            <a:r>
              <a:rPr lang="en-ID" sz="1200" b="0" i="0" dirty="0">
                <a:effectLst/>
                <a:latin typeface="Söhne"/>
              </a:rPr>
              <a:t> GitHub Actions. </a:t>
            </a:r>
          </a:p>
          <a:p>
            <a:pPr marL="0" indent="0" algn="l">
              <a:buNone/>
            </a:pPr>
            <a:r>
              <a:rPr lang="en-ID" sz="1200" b="0" i="0" dirty="0">
                <a:effectLst/>
                <a:latin typeface="Söhne"/>
              </a:rPr>
              <a:t>Langkah 1: </a:t>
            </a:r>
            <a:r>
              <a:rPr lang="en-ID" sz="1200" b="0" i="0" dirty="0" err="1">
                <a:effectLst/>
                <a:latin typeface="Söhne"/>
              </a:rPr>
              <a:t>Membuat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Proyek</a:t>
            </a:r>
            <a:r>
              <a:rPr lang="en-ID" sz="1200" b="0" i="0" dirty="0">
                <a:effectLst/>
                <a:latin typeface="Söhne"/>
              </a:rPr>
              <a:t> Python</a:t>
            </a:r>
          </a:p>
          <a:p>
            <a:pPr marL="0" indent="0" algn="l">
              <a:buNone/>
            </a:pPr>
            <a:r>
              <a:rPr lang="en-ID" sz="1200" b="0" i="0" dirty="0" err="1">
                <a:effectLst/>
                <a:latin typeface="Söhne"/>
              </a:rPr>
              <a:t>Mulailah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dengan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membuat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proyek</a:t>
            </a:r>
            <a:r>
              <a:rPr lang="en-ID" sz="1200" b="0" i="0" dirty="0">
                <a:effectLst/>
                <a:latin typeface="Söhne"/>
              </a:rPr>
              <a:t> Python dan </a:t>
            </a:r>
            <a:r>
              <a:rPr lang="en-ID" sz="1200" b="0" i="0" dirty="0" err="1">
                <a:effectLst/>
                <a:latin typeface="Söhne"/>
              </a:rPr>
              <a:t>struktur</a:t>
            </a:r>
            <a:r>
              <a:rPr lang="en-ID" sz="1200" b="0" i="0" dirty="0">
                <a:effectLst/>
                <a:latin typeface="Söhne"/>
              </a:rPr>
              <a:t> </a:t>
            </a:r>
            <a:r>
              <a:rPr lang="en-ID" sz="1200" b="0" i="0" dirty="0" err="1">
                <a:effectLst/>
                <a:latin typeface="Söhne"/>
              </a:rPr>
              <a:t>direktori</a:t>
            </a:r>
            <a:r>
              <a:rPr lang="en-ID" sz="1200" b="0" i="0" dirty="0">
                <a:effectLst/>
                <a:latin typeface="Söhne"/>
              </a:rPr>
              <a:t> yang </a:t>
            </a:r>
            <a:r>
              <a:rPr lang="en-ID" sz="1200" b="0" i="0" dirty="0" err="1">
                <a:effectLst/>
                <a:latin typeface="Söhne"/>
              </a:rPr>
              <a:t>sesuai</a:t>
            </a:r>
            <a:r>
              <a:rPr lang="en-ID" sz="1200" b="0" i="0" dirty="0">
                <a:effectLst/>
                <a:latin typeface="Söhne"/>
              </a:rPr>
              <a:t>. </a:t>
            </a:r>
            <a:r>
              <a:rPr lang="en-ID" sz="1200" b="0" i="0" dirty="0" err="1">
                <a:effectLst/>
                <a:latin typeface="Söhne"/>
              </a:rPr>
              <a:t>Misalnya</a:t>
            </a:r>
            <a:r>
              <a:rPr lang="en-ID" sz="1200" b="0" i="0" dirty="0"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CD28A-B8AE-5290-5011-B7AC0558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2747666"/>
            <a:ext cx="6324925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Implementasi</a:t>
            </a:r>
            <a:r>
              <a:rPr lang="en-US" sz="2000" dirty="0"/>
              <a:t> Whitebox Testing dan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Langkah 2 : </a:t>
            </a:r>
            <a:r>
              <a:rPr lang="en-US" sz="1600" dirty="0" err="1"/>
              <a:t>Tulis</a:t>
            </a:r>
            <a:r>
              <a:rPr lang="en-US" sz="1600" dirty="0"/>
              <a:t> Kode</a:t>
            </a:r>
          </a:p>
          <a:p>
            <a:pPr marL="0" indent="0">
              <a:buNone/>
            </a:pPr>
            <a:r>
              <a:rPr lang="en-US" sz="1600" dirty="0" err="1"/>
              <a:t>Tulis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Python </a:t>
            </a:r>
            <a:r>
              <a:rPr lang="en-US" sz="1600" dirty="0" err="1"/>
              <a:t>dalam</a:t>
            </a:r>
            <a:r>
              <a:rPr lang="en-US" sz="1600" dirty="0"/>
              <a:t> `my_module.py`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diuji</a:t>
            </a:r>
            <a:r>
              <a:rPr lang="en-US" sz="1600" dirty="0"/>
              <a:t> ,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B92A8-F037-8CC0-DF27-463DCE74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2113635"/>
            <a:ext cx="6388428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8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Implementasi</a:t>
            </a:r>
            <a:r>
              <a:rPr lang="en-US" sz="2000" dirty="0"/>
              <a:t> Whitebox Testing dan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Langkah 3 : </a:t>
            </a:r>
            <a:r>
              <a:rPr lang="en-US" sz="1600" dirty="0" err="1"/>
              <a:t>Membuat</a:t>
            </a:r>
            <a:r>
              <a:rPr lang="en-US" sz="1600" dirty="0"/>
              <a:t> Unit Test</a:t>
            </a:r>
          </a:p>
          <a:p>
            <a:pPr marL="0" indent="0">
              <a:buNone/>
            </a:pPr>
            <a:r>
              <a:rPr lang="en-US" sz="1600" dirty="0" err="1"/>
              <a:t>Buat</a:t>
            </a:r>
            <a:r>
              <a:rPr lang="en-US" sz="1600" dirty="0"/>
              <a:t> unit test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direktori</a:t>
            </a:r>
            <a:r>
              <a:rPr lang="en-US" sz="1600" dirty="0"/>
              <a:t> `tests`. </a:t>
            </a:r>
            <a:r>
              <a:rPr lang="en-US" sz="1600" dirty="0" err="1"/>
              <a:t>Contoh</a:t>
            </a:r>
            <a:r>
              <a:rPr lang="en-US" sz="1600" dirty="0"/>
              <a:t> : `test_my_module.py</a:t>
            </a:r>
          </a:p>
          <a:p>
            <a:pPr marL="0" indent="0">
              <a:buNone/>
            </a:pPr>
            <a:r>
              <a:rPr lang="en-US" sz="1600" dirty="0"/>
              <a:t>`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EA442-90EB-D477-DAA1-A2182F85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1960930"/>
            <a:ext cx="6483683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3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Microsoft Office PowerPoint</Application>
  <PresentationFormat>On-screen Show (16:9)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Nunito</vt:lpstr>
      <vt:lpstr>PT Serif</vt:lpstr>
      <vt:lpstr>Söhne</vt:lpstr>
      <vt:lpstr>Office Theme</vt:lpstr>
      <vt:lpstr>Presentasi  Ujian Tengah Semester  Testing &amp; QA Perangkat Lunak</vt:lpstr>
      <vt:lpstr>Pengertian Whitebox Testing</vt:lpstr>
      <vt:lpstr>Kelebihan dan Kekurangan Whitebox Testing</vt:lpstr>
      <vt:lpstr>Kelebihan dan Kekurangan Whitebox Testing</vt:lpstr>
      <vt:lpstr>Pengertian Unit Testing </vt:lpstr>
      <vt:lpstr>Mengapa Unit Testing Penting ?</vt:lpstr>
      <vt:lpstr>Implementasi Whitebox Testing dan Unit Testing</vt:lpstr>
      <vt:lpstr>Implementasi Whitebox Testing dan Unit Testing</vt:lpstr>
      <vt:lpstr>Implementasi Whitebox Testing dan Unit Testing</vt:lpstr>
      <vt:lpstr>Implementasi Whitebox Testing dan Unit Testing</vt:lpstr>
      <vt:lpstr>Konfigurasi CI/CD dengan GitHub Actions</vt:lpstr>
      <vt:lpstr>Konfigurasi CI/CD dengan GitHub Actions</vt:lpstr>
      <vt:lpstr>Konfigurasi CI/CD dengan GitHub Actions</vt:lpstr>
      <vt:lpstr>Referensi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2023-11-04T07:21:06Z</dcterms:modified>
</cp:coreProperties>
</file>