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Cambria Math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hRDBNlfNBK0xJSsFVCMonAna1L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ambriaMath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None/>
            </a:pPr>
            <a:r>
              <a:rPr b="1" lang="fr-FR" sz="18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L’histogramme et </a:t>
            </a:r>
            <a:r>
              <a:rPr lang="fr-FR" sz="1800">
                <a:latin typeface="Arial"/>
                <a:ea typeface="Arial"/>
                <a:cs typeface="Arial"/>
                <a:sym typeface="Arial"/>
              </a:rPr>
              <a:t>d’estimateur de densité KERNEL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None/>
            </a:pPr>
            <a:r>
              <a:rPr lang="fr-FR" sz="18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-FR" sz="18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L’histogramme </a:t>
            </a:r>
            <a:r>
              <a:rPr lang="fr-FR" sz="18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nous a permis d’étudier l’évolution du rendement moyen journalier.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None/>
            </a:pPr>
            <a:r>
              <a:rPr lang="fr-FR" sz="18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Ce rendement journalier se calcul grâce</a:t>
            </a:r>
            <a:r>
              <a:rPr lang="fr-FR" sz="1800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180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à la formule</a:t>
            </a:r>
            <a:r>
              <a:rPr b="1" lang="fr-FR" sz="1800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i="0" lang="fr-FR" sz="1800">
                <a:solidFill>
                  <a:srgbClr val="000000"/>
                </a:solidFill>
                <a:latin typeface="Cambria Math"/>
                <a:ea typeface="Cambria Math"/>
                <a:cs typeface="Cambria Math"/>
                <a:sym typeface="Cambria Math"/>
              </a:rPr>
              <a:t>𝑅𝑡 = (𝑃𝑡/(𝑃𝑡−1))−1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Interprétation sur 2 dimensions (Niveaux :ordonnées et Fréquence : Abscisse) de Volatilité (graphic de depart)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∙"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l’histogramme a gauche nous montre les variations des rendements  moyennes  journalier des actifs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les rendement journaliers sont fortement centré autour de 00 et varient entre -0.1 et 0.1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il montre la moyenne des </a:t>
            </a: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rendements positif</a:t>
            </a:r>
            <a:r>
              <a:rPr lang="fr-FR" sz="1800">
                <a:latin typeface="Arial"/>
                <a:ea typeface="Arial"/>
                <a:cs typeface="Arial"/>
                <a:sym typeface="Arial"/>
              </a:rPr>
              <a:t> (coté droit) ou negatif (coté gauche), issue de la variation moyenne positive ou negative des prix de cloture du </a:t>
            </a: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jour n</a:t>
            </a:r>
            <a:r>
              <a:rPr lang="fr-FR" sz="1800">
                <a:latin typeface="Arial"/>
                <a:ea typeface="Arial"/>
                <a:cs typeface="Arial"/>
                <a:sym typeface="Arial"/>
              </a:rPr>
              <a:t> par rapport au prix de cloture du </a:t>
            </a: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jour n-1</a:t>
            </a:r>
            <a:r>
              <a:rPr lang="fr-FR" sz="18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just"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La base de notre histogramme s’interprete sur la base des frequences de volatilité et elle revelle que, certe TSLA possedes les niveau de volatilité les plus eleve, mais nvidia aussi possede </a:t>
            </a: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une</a:t>
            </a:r>
            <a:r>
              <a:rPr lang="fr-FR" sz="1800">
                <a:latin typeface="Arial"/>
                <a:ea typeface="Arial"/>
                <a:cs typeface="Arial"/>
                <a:sym typeface="Arial"/>
              </a:rPr>
              <a:t> frequence de volatilité assez importante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75"/>
              </a:spcBef>
              <a:spcAft>
                <a:spcPts val="0"/>
              </a:spcAft>
              <a:buNone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Le graphique d’estimation de Denssité (KDE) grace a </a:t>
            </a: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une courbe</a:t>
            </a:r>
            <a:r>
              <a:rPr lang="fr-FR" sz="1800">
                <a:latin typeface="Arial"/>
                <a:ea typeface="Arial"/>
                <a:cs typeface="Arial"/>
                <a:sym typeface="Arial"/>
              </a:rPr>
              <a:t> nous permet de visualisé la distribution de nos données sur deux dimensions  (frequence et niveau de volatilite)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latin typeface="Arial"/>
                <a:ea typeface="Arial"/>
                <a:cs typeface="Arial"/>
                <a:sym typeface="Arial"/>
              </a:rPr>
              <a:t>Nous voyons bien que google et MSFT domine et se supperposent en matiere de frequence et de niveaux de volatilité </a:t>
            </a: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positif com negatif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75fbc3ac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375fbc3ac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375fbc3ac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Etude des tendances renvoies aux longues phase de haussse et de baisse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Plot de </a:t>
            </a:r>
            <a:r>
              <a:rPr b="1" lang="fr-FR"/>
              <a:t>l’evolution</a:t>
            </a:r>
            <a:r>
              <a:rPr lang="fr-FR"/>
              <a:t> des prix </a:t>
            </a:r>
            <a:r>
              <a:rPr b="1" lang="fr-FR"/>
              <a:t>en phases </a:t>
            </a:r>
            <a:r>
              <a:rPr lang="fr-FR"/>
              <a:t>de hausse et de baisse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expel de 2008 a 2012, ensuite 2012 a 2022 et 2022 au jour ji</a:t>
            </a:r>
            <a:endParaRPr/>
          </a:p>
        </p:txBody>
      </p:sp>
      <p:sp>
        <p:nvSpPr>
          <p:cNvPr id="191" name="Google Shape;19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ctrTitle"/>
          </p:nvPr>
        </p:nvSpPr>
        <p:spPr>
          <a:xfrm>
            <a:off x="907080" y="1808225"/>
            <a:ext cx="7940660" cy="13743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907080" y="3793390"/>
            <a:ext cx="7940481" cy="610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0" i="0" sz="2800">
                <a:solidFill>
                  <a:srgbClr val="FF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E:\websites\free-power-point-templates\2012\logos.png" id="91" name="Google Shape;9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2281425" y="433880"/>
            <a:ext cx="656631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  <a:defRPr sz="3600"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2281425" y="1044700"/>
            <a:ext cx="6566315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448965" y="281175"/>
            <a:ext cx="8246070" cy="9162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  <a:defRPr sz="3600"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448966" y="1350110"/>
            <a:ext cx="8246070" cy="351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601670" y="281175"/>
            <a:ext cx="7940659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  <a:defRPr sz="3600"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536879" y="180822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20"/>
          <p:cNvSpPr txBox="1"/>
          <p:nvPr>
            <p:ph idx="2" type="body"/>
          </p:nvPr>
        </p:nvSpPr>
        <p:spPr>
          <a:xfrm>
            <a:off x="536879" y="2288046"/>
            <a:ext cx="4040188" cy="2137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20"/>
          <p:cNvSpPr txBox="1"/>
          <p:nvPr>
            <p:ph idx="3" type="body"/>
          </p:nvPr>
        </p:nvSpPr>
        <p:spPr>
          <a:xfrm>
            <a:off x="4572000" y="180822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4" type="body"/>
          </p:nvPr>
        </p:nvSpPr>
        <p:spPr>
          <a:xfrm>
            <a:off x="4572000" y="2288046"/>
            <a:ext cx="4041775" cy="2137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23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5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" name="Google Shape;15;p16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3599525" y="1662075"/>
            <a:ext cx="5508000" cy="137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fr-FR" sz="2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ANALYSE D’ACTIFS </a:t>
            </a:r>
            <a:br>
              <a:rPr b="1" lang="fr-FR" sz="2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lang="fr-FR" sz="2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FINANCIERS SOUS PYTHON</a:t>
            </a:r>
            <a:endParaRPr sz="4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395725" y="4396688"/>
            <a:ext cx="391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u="sng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Superviseur</a:t>
            </a:r>
            <a:r>
              <a:rPr lang="fr-FR" sz="1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: </a:t>
            </a:r>
            <a:r>
              <a:rPr b="1" lang="fr-FR" sz="1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MME. JABRI RIM</a:t>
            </a:r>
            <a:endParaRPr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5029500" y="3363000"/>
            <a:ext cx="181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Présenté par :</a:t>
            </a:r>
            <a:endParaRPr b="1" sz="1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HD python logo wallpapers | Peakpx" id="99" name="Google Shape;99;p1"/>
          <p:cNvPicPr preferRelativeResize="0"/>
          <p:nvPr/>
        </p:nvPicPr>
        <p:blipFill rotWithShape="1">
          <a:blip r:embed="rId3">
            <a:alphaModFix/>
          </a:blip>
          <a:srcRect b="33795" l="24128" r="24128" t="35439"/>
          <a:stretch/>
        </p:blipFill>
        <p:spPr>
          <a:xfrm>
            <a:off x="8332872" y="4264841"/>
            <a:ext cx="610820" cy="632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4349200" y="365075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KAMELA ALESTERD</a:t>
            </a:r>
            <a:endParaRPr b="1" sz="19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Université Sorbonne Paris Nord | Villetaneuse - Bobigny - Saint-Denis" id="101" name="Google Shape;10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0449" y="1"/>
            <a:ext cx="1057075" cy="5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7988" y="1425991"/>
            <a:ext cx="6417986" cy="352180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0"/>
          <p:cNvSpPr txBox="1"/>
          <p:nvPr/>
        </p:nvSpPr>
        <p:spPr>
          <a:xfrm>
            <a:off x="4508900" y="0"/>
            <a:ext cx="4638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60"/>
              <a:buFont typeface="Calibri"/>
              <a:buNone/>
            </a:pPr>
            <a:r>
              <a:rPr b="1" lang="fr-FR" sz="26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III.  VISUALISATION DES DONNÉES</a:t>
            </a:r>
            <a:endParaRPr sz="26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2434125" y="1042050"/>
            <a:ext cx="463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Volumétrie des Actifs de 2015 à Hier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219" name="Google Shape;219;p10"/>
          <p:cNvCxnSpPr/>
          <p:nvPr/>
        </p:nvCxnSpPr>
        <p:spPr>
          <a:xfrm>
            <a:off x="2510025" y="988564"/>
            <a:ext cx="664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niversité Sorbonne Paris Nord | Villetaneuse - Bobigny - Saint-Denis" id="220" name="Google Shape;22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074" y="4625076"/>
            <a:ext cx="1057075" cy="5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834" y="1364300"/>
            <a:ext cx="6260906" cy="358349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1"/>
          <p:cNvSpPr txBox="1"/>
          <p:nvPr/>
        </p:nvSpPr>
        <p:spPr>
          <a:xfrm>
            <a:off x="4508900" y="0"/>
            <a:ext cx="4638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60"/>
              <a:buFont typeface="Calibri"/>
              <a:buNone/>
            </a:pPr>
            <a:r>
              <a:rPr b="1" lang="fr-FR" sz="26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III.  VISUALISATION DES DONNÉES</a:t>
            </a:r>
            <a:endParaRPr sz="26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28" name="Google Shape;228;p11"/>
          <p:cNvSpPr txBox="1"/>
          <p:nvPr/>
        </p:nvSpPr>
        <p:spPr>
          <a:xfrm>
            <a:off x="2434125" y="1042050"/>
            <a:ext cx="463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Volumétrie des Actifs de 2015 à Hier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229" name="Google Shape;229;p11"/>
          <p:cNvCxnSpPr/>
          <p:nvPr/>
        </p:nvCxnSpPr>
        <p:spPr>
          <a:xfrm>
            <a:off x="2510025" y="988564"/>
            <a:ext cx="664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niversité Sorbonne Paris Nord | Villetaneuse - Bobigny - Saint-Denis" id="230" name="Google Shape;23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074" y="4625076"/>
            <a:ext cx="1057075" cy="5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"/>
          <p:cNvSpPr txBox="1"/>
          <p:nvPr/>
        </p:nvSpPr>
        <p:spPr>
          <a:xfrm>
            <a:off x="644425" y="1277750"/>
            <a:ext cx="799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Présentation des Nuages de points</a:t>
            </a:r>
            <a:r>
              <a:rPr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(relations entre toutes variables) 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37" name="Google Shape;23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689" y="1750609"/>
            <a:ext cx="8050609" cy="309626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 txBox="1"/>
          <p:nvPr/>
        </p:nvSpPr>
        <p:spPr>
          <a:xfrm>
            <a:off x="4508900" y="76200"/>
            <a:ext cx="4638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60"/>
              <a:buFont typeface="Calibri"/>
              <a:buNone/>
            </a:pPr>
            <a:r>
              <a:rPr b="1" lang="fr-FR" sz="26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III.  VISUALISATION DES DONNÉES</a:t>
            </a:r>
            <a:endParaRPr sz="26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Université Sorbonne Paris Nord | Villetaneuse - Bobigny - Saint-Denis" id="239" name="Google Shape;23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1"/>
            <a:ext cx="1057075" cy="5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/>
          <p:nvPr>
            <p:ph idx="1" type="body"/>
          </p:nvPr>
        </p:nvSpPr>
        <p:spPr>
          <a:xfrm>
            <a:off x="28270" y="1350113"/>
            <a:ext cx="8246070" cy="351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6" name="Google Shape;2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55" y="1350113"/>
            <a:ext cx="4123035" cy="351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2719" y="1350112"/>
            <a:ext cx="4577725" cy="351221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 txBox="1"/>
          <p:nvPr/>
        </p:nvSpPr>
        <p:spPr>
          <a:xfrm>
            <a:off x="296260" y="1547480"/>
            <a:ext cx="16797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Histogramme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49" name="Google Shape;249;p13"/>
          <p:cNvSpPr txBox="1"/>
          <p:nvPr/>
        </p:nvSpPr>
        <p:spPr>
          <a:xfrm>
            <a:off x="4877406" y="1655525"/>
            <a:ext cx="69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KDE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0" name="Google Shape;250;p13"/>
          <p:cNvSpPr txBox="1"/>
          <p:nvPr/>
        </p:nvSpPr>
        <p:spPr>
          <a:xfrm>
            <a:off x="3808175" y="58175"/>
            <a:ext cx="52227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60"/>
              <a:buFont typeface="Calibri"/>
              <a:buNone/>
            </a:pPr>
            <a:r>
              <a:rPr b="1" lang="fr-FR" sz="23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III.  VISUALISATION DES DONNÉES</a:t>
            </a:r>
            <a:endParaRPr b="1" sz="23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fr-FR" sz="23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(HISTOG. ET KERNEL)</a:t>
            </a:r>
            <a:endParaRPr b="1" sz="23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Université Sorbonne Paris Nord | Villetaneuse - Bobigny - Saint-Denis" id="251" name="Google Shape;25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" y="1"/>
            <a:ext cx="1057075" cy="5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idx="1" type="body"/>
          </p:nvPr>
        </p:nvSpPr>
        <p:spPr>
          <a:xfrm>
            <a:off x="28270" y="1350113"/>
            <a:ext cx="8246070" cy="351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8" name="Google Shape;2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394" y="1350113"/>
            <a:ext cx="7462223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4"/>
          <p:cNvSpPr txBox="1"/>
          <p:nvPr/>
        </p:nvSpPr>
        <p:spPr>
          <a:xfrm>
            <a:off x="4686025" y="95275"/>
            <a:ext cx="43641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60"/>
              <a:buFont typeface="Calibri"/>
              <a:buNone/>
            </a:pPr>
            <a:r>
              <a:rPr b="1" lang="fr-FR" sz="23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III.  VISUALISATION DES DONNÉES</a:t>
            </a:r>
            <a:endParaRPr b="1" sz="23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fr-FR" sz="23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(BOXPLOT</a:t>
            </a:r>
            <a:r>
              <a:rPr b="1" lang="fr-FR" sz="23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)</a:t>
            </a:r>
            <a:endParaRPr b="1" sz="23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Université Sorbonne Paris Nord | Villetaneuse - Bobigny - Saint-Denis" id="260" name="Google Shape;2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74" y="1"/>
            <a:ext cx="1057075" cy="5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75fbc3acc_0_0"/>
          <p:cNvSpPr txBox="1"/>
          <p:nvPr>
            <p:ph type="title"/>
          </p:nvPr>
        </p:nvSpPr>
        <p:spPr>
          <a:xfrm>
            <a:off x="4724400" y="240050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b="1" lang="fr-FR" u="sng"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 b="1" u="sng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67" name="Google Shape;267;g2375fbc3acc_0_0"/>
          <p:cNvSpPr txBox="1"/>
          <p:nvPr/>
        </p:nvSpPr>
        <p:spPr>
          <a:xfrm>
            <a:off x="2145475" y="966425"/>
            <a:ext cx="6831000" cy="39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b="1" lang="fr-FR" sz="1800">
                <a:latin typeface="Bookman Old Style"/>
                <a:ea typeface="Bookman Old Style"/>
                <a:cs typeface="Bookman Old Style"/>
                <a:sym typeface="Bookman Old Style"/>
              </a:rPr>
              <a:t>Recommendations</a:t>
            </a:r>
            <a:r>
              <a:rPr lang="fr-FR" sz="180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fr-FR" sz="1800">
                <a:latin typeface="Bookman Old Style"/>
                <a:ea typeface="Bookman Old Style"/>
                <a:cs typeface="Bookman Old Style"/>
                <a:sym typeface="Bookman Old Style"/>
              </a:rPr>
              <a:t>(la tendance, la volatilité, la rentabilité moyenne sans oublier l’interaction et la corrélation entre les actifs) 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b="1" lang="fr-FR" sz="1800">
                <a:latin typeface="Bookman Old Style"/>
                <a:ea typeface="Bookman Old Style"/>
                <a:cs typeface="Bookman Old Style"/>
                <a:sym typeface="Bookman Old Style"/>
              </a:rPr>
              <a:t>Autres facteurs relatifs</a:t>
            </a:r>
            <a:endParaRPr b="1"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0" marL="89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-"/>
            </a:pPr>
            <a:r>
              <a:rPr lang="fr-FR" sz="1800">
                <a:latin typeface="Bookman Old Style"/>
                <a:ea typeface="Bookman Old Style"/>
                <a:cs typeface="Bookman Old Style"/>
                <a:sym typeface="Bookman Old Style"/>
              </a:rPr>
              <a:t>A</a:t>
            </a:r>
            <a:r>
              <a:rPr lang="fr-FR" sz="1800">
                <a:latin typeface="Bookman Old Style"/>
                <a:ea typeface="Bookman Old Style"/>
                <a:cs typeface="Bookman Old Style"/>
                <a:sym typeface="Bookman Old Style"/>
              </a:rPr>
              <a:t>u profil de l’investisseur tel que son niveau et profil de risque (risquophobe, risquophile), 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0" marL="89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-"/>
            </a:pPr>
            <a:r>
              <a:rPr lang="fr-FR" sz="1800">
                <a:latin typeface="Bookman Old Style"/>
                <a:ea typeface="Bookman Old Style"/>
                <a:cs typeface="Bookman Old Style"/>
                <a:sym typeface="Bookman Old Style"/>
              </a:rPr>
              <a:t>La durée </a:t>
            </a:r>
            <a:r>
              <a:rPr lang="fr-FR" sz="1800">
                <a:latin typeface="Bookman Old Style"/>
                <a:ea typeface="Bookman Old Style"/>
                <a:cs typeface="Bookman Old Style"/>
                <a:sym typeface="Bookman Old Style"/>
              </a:rPr>
              <a:t>de l'investissement</a:t>
            </a:r>
            <a:r>
              <a:rPr lang="fr-FR" sz="1800">
                <a:latin typeface="Bookman Old Style"/>
                <a:ea typeface="Bookman Old Style"/>
                <a:cs typeface="Bookman Old Style"/>
                <a:sym typeface="Bookman Old Style"/>
              </a:rPr>
              <a:t> (court, long, moyen terme), 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899" lvl="0" marL="899999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-"/>
            </a:pPr>
            <a:r>
              <a:rPr lang="fr-FR" sz="1800">
                <a:latin typeface="Bookman Old Style"/>
                <a:ea typeface="Bookman Old Style"/>
                <a:cs typeface="Bookman Old Style"/>
                <a:sym typeface="Bookman Old Style"/>
              </a:rPr>
              <a:t>Le nombre d’actifs et le capital </a:t>
            </a:r>
            <a:r>
              <a:rPr lang="fr-FR" sz="1800">
                <a:latin typeface="Bookman Old Style"/>
                <a:ea typeface="Bookman Old Style"/>
                <a:cs typeface="Bookman Old Style"/>
                <a:sym typeface="Bookman Old Style"/>
              </a:rPr>
              <a:t>alloué à</a:t>
            </a:r>
            <a:r>
              <a:rPr lang="fr-FR" sz="1800">
                <a:latin typeface="Bookman Old Style"/>
                <a:ea typeface="Bookman Old Style"/>
                <a:cs typeface="Bookman Old Style"/>
                <a:sym typeface="Bookman Old Style"/>
              </a:rPr>
              <a:t> chacun des actifs.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268" name="Google Shape;268;g2375fbc3acc_0_0"/>
          <p:cNvCxnSpPr/>
          <p:nvPr/>
        </p:nvCxnSpPr>
        <p:spPr>
          <a:xfrm>
            <a:off x="2510025" y="988564"/>
            <a:ext cx="664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niversité Sorbonne Paris Nord | Villetaneuse - Bobigny - Saint-Denis" id="269" name="Google Shape;269;g2375fbc3ac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074" y="4625076"/>
            <a:ext cx="1057075" cy="5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é Sorbonne Paris Nord | Villetaneuse - Bobigny - Saint-Denis" id="275" name="Google Shape;2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074" y="4625076"/>
            <a:ext cx="1057075" cy="517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90 Day Plan A Key To Getting an Offer - ppt video online download" id="276" name="Google Shape;276;p15"/>
          <p:cNvPicPr preferRelativeResize="0"/>
          <p:nvPr/>
        </p:nvPicPr>
        <p:blipFill rotWithShape="1">
          <a:blip r:embed="rId4">
            <a:alphaModFix/>
          </a:blip>
          <a:srcRect b="6925" l="26619" r="19941" t="32657"/>
          <a:stretch/>
        </p:blipFill>
        <p:spPr>
          <a:xfrm>
            <a:off x="5182720" y="1861405"/>
            <a:ext cx="3664920" cy="310757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5"/>
          <p:cNvSpPr txBox="1"/>
          <p:nvPr/>
        </p:nvSpPr>
        <p:spPr>
          <a:xfrm>
            <a:off x="2355350" y="321075"/>
            <a:ext cx="64923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3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MERCI !!!!</a:t>
            </a:r>
            <a:endParaRPr b="1" i="1" sz="35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3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POUR VOTRE ATTENTION</a:t>
            </a:r>
            <a:endParaRPr b="1" i="1" sz="43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3845275" y="2844588"/>
            <a:ext cx="24432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8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VOS QUESTIONS ET </a:t>
            </a:r>
            <a:r>
              <a:rPr b="1" i="1" lang="fr-FR" sz="18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PRÉOCCUPATIONS</a:t>
            </a:r>
            <a:endParaRPr b="1" i="1" sz="1800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versité Sorbonne Paris Nord | Villetaneuse - Bobigny - Saint-Denis"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161" y="4626076"/>
            <a:ext cx="1057075" cy="51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292225" y="910350"/>
            <a:ext cx="3342000" cy="3716400"/>
          </a:xfrm>
          <a:prstGeom prst="arc">
            <a:avLst>
              <a:gd fmla="val 16339112" name="adj1"/>
              <a:gd fmla="val 5237598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 rot="1506179">
            <a:off x="3248733" y="1302338"/>
            <a:ext cx="410139" cy="409867"/>
          </a:xfrm>
          <a:prstGeom prst="teardrop">
            <a:avLst>
              <a:gd fmla="val 71095" name="adj"/>
            </a:avLst>
          </a:prstGeom>
          <a:solidFill>
            <a:srgbClr val="4A86E8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"/>
          <p:cNvSpPr txBox="1"/>
          <p:nvPr>
            <p:ph type="title"/>
          </p:nvPr>
        </p:nvSpPr>
        <p:spPr>
          <a:xfrm>
            <a:off x="3181100" y="-22275"/>
            <a:ext cx="512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40"/>
              <a:buFont typeface="Calibri"/>
              <a:buNone/>
            </a:pPr>
            <a:r>
              <a:rPr b="1" lang="fr-FR" sz="2540" u="sng">
                <a:latin typeface="Bookman Old Style"/>
                <a:ea typeface="Bookman Old Style"/>
                <a:cs typeface="Bookman Old Style"/>
                <a:sym typeface="Bookman Old Style"/>
              </a:rPr>
              <a:t>PLAN DE PRÉSENTATION</a:t>
            </a:r>
            <a:endParaRPr sz="2540" u="sng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1" name="Google Shape;111;p2"/>
          <p:cNvSpPr/>
          <p:nvPr/>
        </p:nvSpPr>
        <p:spPr>
          <a:xfrm rot="1506179">
            <a:off x="3627295" y="2304188"/>
            <a:ext cx="410139" cy="409867"/>
          </a:xfrm>
          <a:prstGeom prst="teardrop">
            <a:avLst>
              <a:gd fmla="val 71095" name="adj"/>
            </a:avLst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 rot="1506179">
            <a:off x="3444520" y="3443052"/>
            <a:ext cx="410139" cy="409867"/>
          </a:xfrm>
          <a:prstGeom prst="teardrop">
            <a:avLst>
              <a:gd fmla="val 71095" name="adj"/>
            </a:avLst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3653013" y="1248525"/>
            <a:ext cx="5128500" cy="517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71599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man Old Style"/>
              <a:buAutoNum type="romanUcPeriod"/>
            </a:pPr>
            <a:r>
              <a:rPr b="1" lang="fr-FR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</a:t>
            </a:r>
            <a:r>
              <a:rPr b="1" lang="fr-FR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OLLECTE ET PRÉPARATION DES DONNÉES</a:t>
            </a:r>
            <a:endParaRPr sz="1300"/>
          </a:p>
        </p:txBody>
      </p:sp>
      <p:sp>
        <p:nvSpPr>
          <p:cNvPr id="114" name="Google Shape;114;p2"/>
          <p:cNvSpPr/>
          <p:nvPr/>
        </p:nvSpPr>
        <p:spPr>
          <a:xfrm>
            <a:off x="4014175" y="2226825"/>
            <a:ext cx="4767300" cy="517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ANALYSE ET TRAITEMENT</a:t>
            </a:r>
            <a:endParaRPr sz="1300"/>
          </a:p>
        </p:txBody>
      </p:sp>
      <p:sp>
        <p:nvSpPr>
          <p:cNvPr id="115" name="Google Shape;115;p2"/>
          <p:cNvSpPr/>
          <p:nvPr/>
        </p:nvSpPr>
        <p:spPr>
          <a:xfrm>
            <a:off x="3832500" y="3389225"/>
            <a:ext cx="4951800" cy="517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VISUALIS</a:t>
            </a:r>
            <a:r>
              <a:rPr b="1" lang="fr-FR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ATION DES DONNÉES</a:t>
            </a:r>
            <a:endParaRPr sz="1300"/>
          </a:p>
        </p:txBody>
      </p:sp>
      <p:sp>
        <p:nvSpPr>
          <p:cNvPr id="116" name="Google Shape;116;p2"/>
          <p:cNvSpPr txBox="1"/>
          <p:nvPr/>
        </p:nvSpPr>
        <p:spPr>
          <a:xfrm>
            <a:off x="4188850" y="1680275"/>
            <a:ext cx="459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0795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Bookman Old Style"/>
              <a:buChar char="●"/>
            </a:pPr>
            <a:r>
              <a:rPr b="1" i="1" lang="fr-FR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S</a:t>
            </a:r>
            <a:r>
              <a:rPr b="1" i="1" lang="fr-FR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ource, Collecte, Transformation, Nettoyage</a:t>
            </a:r>
            <a:endParaRPr b="1" i="1" sz="17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4324800" y="2744325"/>
            <a:ext cx="360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0160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Bookman Old Style"/>
              <a:buChar char="●"/>
            </a:pPr>
            <a:r>
              <a:rPr b="1" i="1" lang="fr-FR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E</a:t>
            </a:r>
            <a:r>
              <a:rPr b="1" i="1" lang="fr-FR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xploration des Données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4162825" y="3817275"/>
            <a:ext cx="447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ookman Old Style"/>
              <a:buChar char="●"/>
            </a:pPr>
            <a:r>
              <a:rPr b="1" i="1" lang="fr-FR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Présent</a:t>
            </a:r>
            <a:r>
              <a:rPr b="1" i="1" lang="fr-FR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ation des résultats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2483400" y="669363"/>
            <a:ext cx="451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latin typeface="Bookman Old Style"/>
                <a:ea typeface="Bookman Old Style"/>
                <a:cs typeface="Bookman Old Style"/>
                <a:sym typeface="Bookman Old Style"/>
              </a:rPr>
              <a:t>INTRODUCTION &amp; PROBLÉMATIQUE</a:t>
            </a:r>
            <a:endParaRPr b="1"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2634675" y="4372900"/>
            <a:ext cx="184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CONCLUSION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 flipH="1">
            <a:off x="3559675" y="2270033"/>
            <a:ext cx="50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II.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3376900" y="3432425"/>
            <a:ext cx="54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III.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5351050" y="0"/>
            <a:ext cx="31965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16"/>
              <a:buFont typeface="Calibri"/>
              <a:buNone/>
            </a:pPr>
            <a:r>
              <a:rPr b="1" lang="fr-FR" sz="2521">
                <a:latin typeface="Bookman Old Style"/>
                <a:ea typeface="Bookman Old Style"/>
                <a:cs typeface="Bookman Old Style"/>
                <a:sym typeface="Bookman Old Style"/>
              </a:rPr>
              <a:t>INTRODUCTION &amp; </a:t>
            </a:r>
            <a:r>
              <a:rPr b="1" lang="fr-FR" sz="2521">
                <a:latin typeface="Bookman Old Style"/>
                <a:ea typeface="Bookman Old Style"/>
                <a:cs typeface="Bookman Old Style"/>
                <a:sym typeface="Bookman Old Style"/>
              </a:rPr>
              <a:t>PROBLÉMATIQUE</a:t>
            </a:r>
            <a:endParaRPr b="1" sz="2521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448966" y="1416285"/>
            <a:ext cx="82461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743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Char char="➔"/>
            </a:pPr>
            <a:r>
              <a:rPr b="1" lang="fr-FR" sz="2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INTRODUCTION</a:t>
            </a:r>
            <a:endParaRPr sz="27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0357" lvl="0" marL="809999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Char char="-"/>
            </a:pPr>
            <a:r>
              <a:rPr i="1" lang="fr-FR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Les Marchés ne cessent de </a:t>
            </a:r>
            <a:r>
              <a:rPr i="1" lang="fr-FR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croître</a:t>
            </a:r>
            <a:r>
              <a:rPr i="1" lang="fr-FR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i="1" sz="17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0357" lvl="0" marL="809999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Char char="-"/>
            </a:pPr>
            <a:r>
              <a:rPr i="1" lang="fr-FR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Les décisions d’investissement ne sont pas issues d’un processus de décisions pertinentes et développées</a:t>
            </a:r>
            <a:endParaRPr i="1" sz="17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20357" lvl="0" marL="809999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Char char="-"/>
            </a:pPr>
            <a:r>
              <a:rPr i="1" lang="fr-FR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Ce qui a conduit à plusieurs scandales financiers qui n’ont cessé de resurgir au cours du temps (Subprimes, Covid, Ever-grande, SVB et Credit Suisse)</a:t>
            </a:r>
            <a:endParaRPr i="1" sz="17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68935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Char char="➔"/>
            </a:pPr>
            <a:r>
              <a:rPr b="1" lang="fr-FR" sz="26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PROBLÉMATIQUE</a:t>
            </a:r>
            <a:endParaRPr sz="2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809999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12000"/>
              <a:buNone/>
            </a:pPr>
            <a:r>
              <a:rPr i="1" lang="fr-FR" sz="2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Comment utiliser l’historique des prix pour étudier l’évolution des actifs </a:t>
            </a:r>
            <a:r>
              <a:rPr i="1" lang="fr-FR" sz="25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financiers ?</a:t>
            </a:r>
            <a:endParaRPr i="1" sz="25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Université Sorbonne Paris Nord | Villetaneuse - Bobigny - Saint-Denis" id="129" name="Google Shape;1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1057075" cy="5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/>
        </p:nvSpPr>
        <p:spPr>
          <a:xfrm>
            <a:off x="6005400" y="1185675"/>
            <a:ext cx="3008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Char char="❖"/>
            </a:pPr>
            <a:r>
              <a:rPr b="1"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Ressources utilisées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6300125" y="1627955"/>
            <a:ext cx="219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Char char="•"/>
            </a:pPr>
            <a:r>
              <a:rPr b="1"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Pandas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Char char="•"/>
            </a:pPr>
            <a:r>
              <a:rPr b="1"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Numpy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man Old Style"/>
              <a:buChar char="•"/>
            </a:pPr>
            <a:r>
              <a:rPr b="1"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Matplotlib</a:t>
            </a:r>
            <a:endParaRPr b="1"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2103350" y="1137725"/>
            <a:ext cx="3374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33655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ookman Old Style"/>
              <a:buChar char="❖"/>
            </a:pPr>
            <a:r>
              <a:rPr b="1" lang="fr-FR" sz="19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Sources des Données</a:t>
            </a:r>
            <a:endParaRPr b="1" sz="19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2281500" y="1627950"/>
            <a:ext cx="3814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5122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lang="fr-FR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API Yahoo Finance </a:t>
            </a:r>
            <a:r>
              <a:rPr lang="fr-FR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(Json, Csv, Api)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5122" lvl="0" marL="3429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lang="fr-FR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Structure</a:t>
            </a:r>
            <a:r>
              <a:rPr lang="fr-FR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Ouverture (Open)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point Haut (High)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Point Bas  (Low)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457200" lvl="0" marL="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Clôture (Close) 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457200" lvl="0" marL="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7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Volume</a:t>
            </a:r>
            <a:endParaRPr sz="1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2281500" y="4205275"/>
            <a:ext cx="673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Série financière continue</a:t>
            </a:r>
            <a:r>
              <a:rPr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, car plusieurs facteurs (prix, volumes…) 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40" name="Google Shape;140;p4"/>
          <p:cNvCxnSpPr/>
          <p:nvPr/>
        </p:nvCxnSpPr>
        <p:spPr>
          <a:xfrm>
            <a:off x="2357625" y="988564"/>
            <a:ext cx="664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4"/>
          <p:cNvSpPr txBox="1"/>
          <p:nvPr/>
        </p:nvSpPr>
        <p:spPr>
          <a:xfrm>
            <a:off x="2386650" y="-47275"/>
            <a:ext cx="6521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2750" lvl="0" marL="4572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00"/>
              <a:buFont typeface="Bookman Old Style"/>
              <a:buAutoNum type="romanUcPeriod"/>
            </a:pPr>
            <a:r>
              <a:rPr b="1" lang="fr-FR" sz="29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COLLECTE ET PRÉPARATION DES DONNÉES</a:t>
            </a:r>
            <a:endParaRPr sz="29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Université Sorbonne Paris Nord | Villetaneuse - Bobigny - Saint-Denis" id="142" name="Google Shape;1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074" y="4625076"/>
            <a:ext cx="1057075" cy="5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2065650" y="1518741"/>
            <a:ext cx="50127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rPr i="1" lang="fr-FR" sz="1765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EXPLORATION DES DONNÉES UTILISÉES</a:t>
            </a:r>
            <a:endParaRPr i="1" sz="1765" u="sng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1729200" y="1699999"/>
            <a:ext cx="1288500" cy="6306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3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Head</a:t>
            </a:r>
            <a:endParaRPr b="1" sz="23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pSp>
        <p:nvGrpSpPr>
          <p:cNvPr id="150" name="Google Shape;150;p5"/>
          <p:cNvGrpSpPr/>
          <p:nvPr/>
        </p:nvGrpSpPr>
        <p:grpSpPr>
          <a:xfrm>
            <a:off x="807068" y="2240295"/>
            <a:ext cx="3132760" cy="2622024"/>
            <a:chOff x="0" y="0"/>
            <a:chExt cx="2758440" cy="2240280"/>
          </a:xfrm>
        </p:grpSpPr>
        <p:pic>
          <p:nvPicPr>
            <p:cNvPr id="151" name="Google Shape;151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758440" cy="2240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5"/>
            <p:cNvSpPr/>
            <p:nvPr/>
          </p:nvSpPr>
          <p:spPr>
            <a:xfrm>
              <a:off x="773430" y="842010"/>
              <a:ext cx="224790" cy="75438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2167890" y="834390"/>
              <a:ext cx="262890" cy="75438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6130538" y="1809062"/>
            <a:ext cx="1288500" cy="4125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300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Tail</a:t>
            </a:r>
            <a:endParaRPr b="1" sz="23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9141" y="2276565"/>
            <a:ext cx="3871295" cy="256054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/>
          <p:nvPr/>
        </p:nvSpPr>
        <p:spPr>
          <a:xfrm>
            <a:off x="5601909" y="3240803"/>
            <a:ext cx="800100" cy="1446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3531850" y="224475"/>
            <a:ext cx="5675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II. ANALYSE ET  TRAITEMENT</a:t>
            </a:r>
            <a:br>
              <a:rPr lang="fr-FR" sz="26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lang="fr-FR" sz="26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 </a:t>
            </a:r>
            <a:r>
              <a:rPr b="1" lang="fr-FR" sz="26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DONNÉES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58" name="Google Shape;158;p5"/>
          <p:cNvCxnSpPr/>
          <p:nvPr/>
        </p:nvCxnSpPr>
        <p:spPr>
          <a:xfrm flipH="1">
            <a:off x="4408223" y="2304499"/>
            <a:ext cx="8700" cy="2562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pic>
        <p:nvPicPr>
          <p:cNvPr descr="Université Sorbonne Paris Nord | Villetaneuse - Bobigny - Saint-Denis" id="159" name="Google Shape;15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" y="1"/>
            <a:ext cx="1057075" cy="5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1824225" y="1257126"/>
            <a:ext cx="5445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fr-FR" sz="20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NETTOYAGE DES DONNÉES UTILISÉES</a:t>
            </a:r>
            <a:endParaRPr i="1" sz="2000" u="sng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grpSp>
        <p:nvGrpSpPr>
          <p:cNvPr id="166" name="Google Shape;166;p6"/>
          <p:cNvGrpSpPr/>
          <p:nvPr/>
        </p:nvGrpSpPr>
        <p:grpSpPr>
          <a:xfrm>
            <a:off x="592325" y="1932700"/>
            <a:ext cx="7797032" cy="2282358"/>
            <a:chOff x="-139170" y="191280"/>
            <a:chExt cx="6696180" cy="1424160"/>
          </a:xfrm>
        </p:grpSpPr>
        <p:grpSp>
          <p:nvGrpSpPr>
            <p:cNvPr id="167" name="Google Shape;167;p6"/>
            <p:cNvGrpSpPr/>
            <p:nvPr/>
          </p:nvGrpSpPr>
          <p:grpSpPr>
            <a:xfrm>
              <a:off x="-139170" y="191280"/>
              <a:ext cx="6696180" cy="1424160"/>
              <a:chOff x="-150600" y="191280"/>
              <a:chExt cx="6696180" cy="1424160"/>
            </a:xfrm>
          </p:grpSpPr>
          <p:sp>
            <p:nvSpPr>
              <p:cNvPr id="168" name="Google Shape;168;p6"/>
              <p:cNvSpPr/>
              <p:nvPr/>
            </p:nvSpPr>
            <p:spPr>
              <a:xfrm>
                <a:off x="4080957" y="191280"/>
                <a:ext cx="2113200" cy="2967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-FR" sz="1600">
                    <a:solidFill>
                      <a:srgbClr val="000000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rPr>
                  <a:t>- Données Nettoyées</a:t>
                </a:r>
                <a:endParaRPr b="1" sz="16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endParaRPr>
              </a:p>
            </p:txBody>
          </p:sp>
          <p:grpSp>
            <p:nvGrpSpPr>
              <p:cNvPr id="169" name="Google Shape;169;p6"/>
              <p:cNvGrpSpPr/>
              <p:nvPr/>
            </p:nvGrpSpPr>
            <p:grpSpPr>
              <a:xfrm>
                <a:off x="-150600" y="191280"/>
                <a:ext cx="6696180" cy="1424160"/>
                <a:chOff x="-150600" y="168420"/>
                <a:chExt cx="6696180" cy="1424160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>
                  <a:off x="-150600" y="168420"/>
                  <a:ext cx="3361800" cy="393600"/>
                </a:xfrm>
                <a:prstGeom prst="roundRect">
                  <a:avLst>
                    <a:gd fmla="val 16667" name="adj"/>
                  </a:avLst>
                </a:prstGeom>
                <a:noFill/>
                <a:ln>
                  <a:noFill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fr-FR" sz="1500">
                      <a:solidFill>
                        <a:srgbClr val="000000"/>
                      </a:solidFill>
                      <a:latin typeface="Bookman Old Style"/>
                      <a:ea typeface="Bookman Old Style"/>
                      <a:cs typeface="Bookman Old Style"/>
                      <a:sym typeface="Bookman Old Style"/>
                    </a:rPr>
                    <a:t>- Données initiales avec présence de NAN</a:t>
                  </a:r>
                  <a:endParaRPr b="1" sz="1500">
                    <a:solidFill>
                      <a:schemeClr val="lt1"/>
                    </a:solidFill>
                    <a:latin typeface="Bookman Old Style"/>
                    <a:ea typeface="Bookman Old Style"/>
                    <a:cs typeface="Bookman Old Style"/>
                    <a:sym typeface="Bookman Old Style"/>
                  </a:endParaRPr>
                </a:p>
              </p:txBody>
            </p:sp>
            <p:pic>
              <p:nvPicPr>
                <p:cNvPr id="171" name="Google Shape;171;p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45720" y="594360"/>
                  <a:ext cx="2910840" cy="990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2" name="Google Shape;172;p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619500" y="525780"/>
                  <a:ext cx="2926080" cy="1066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173" name="Google Shape;173;p6"/>
            <p:cNvSpPr/>
            <p:nvPr/>
          </p:nvSpPr>
          <p:spPr>
            <a:xfrm>
              <a:off x="0" y="590550"/>
              <a:ext cx="643890" cy="100584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2423160" y="590550"/>
              <a:ext cx="613410" cy="986790"/>
            </a:xfrm>
            <a:prstGeom prst="ellipse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5" name="Google Shape;17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6939" y="4448718"/>
            <a:ext cx="1752600" cy="23622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6"/>
          <p:cNvSpPr txBox="1"/>
          <p:nvPr>
            <p:ph type="title"/>
          </p:nvPr>
        </p:nvSpPr>
        <p:spPr>
          <a:xfrm>
            <a:off x="3651475" y="86575"/>
            <a:ext cx="55209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100"/>
              <a:buFont typeface="Calibri"/>
              <a:buNone/>
            </a:pPr>
            <a:r>
              <a:rPr b="1" lang="fr-FR" sz="2600">
                <a:latin typeface="Bookman Old Style"/>
                <a:ea typeface="Bookman Old Style"/>
                <a:cs typeface="Bookman Old Style"/>
                <a:sym typeface="Bookman Old Style"/>
              </a:rPr>
              <a:t>II. ANALYSE ET  TRAITEMENT</a:t>
            </a:r>
            <a:br>
              <a:rPr lang="fr-FR" sz="2600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lang="fr-FR" sz="2600">
                <a:latin typeface="Bookman Old Style"/>
                <a:ea typeface="Bookman Old Style"/>
                <a:cs typeface="Bookman Old Style"/>
                <a:sym typeface="Bookman Old Style"/>
              </a:rPr>
              <a:t>DES </a:t>
            </a:r>
            <a:r>
              <a:rPr b="1" lang="fr-FR" sz="2600">
                <a:latin typeface="Bookman Old Style"/>
                <a:ea typeface="Bookman Old Style"/>
                <a:cs typeface="Bookman Old Style"/>
                <a:sym typeface="Bookman Old Style"/>
              </a:rPr>
              <a:t>DONNÉES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177" name="Google Shape;177;p6"/>
          <p:cNvCxnSpPr/>
          <p:nvPr/>
        </p:nvCxnSpPr>
        <p:spPr>
          <a:xfrm flipH="1">
            <a:off x="4707150" y="2064825"/>
            <a:ext cx="3600" cy="2170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pic>
        <p:nvPicPr>
          <p:cNvPr descr="Université Sorbonne Paris Nord | Villetaneuse - Bobigny - Saint-Denis" id="178" name="Google Shape;17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1"/>
            <a:ext cx="1057075" cy="5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/>
        </p:nvSpPr>
        <p:spPr>
          <a:xfrm>
            <a:off x="131975" y="2234925"/>
            <a:ext cx="87660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Etude des tendances (</a:t>
            </a:r>
            <a:r>
              <a:rPr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évolution des prix en hausse et de baisse)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just"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Etude de la volatilité</a:t>
            </a:r>
            <a:r>
              <a:rPr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(le risque associé aux actifs)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just"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Nuage de points</a:t>
            </a:r>
            <a:r>
              <a:rPr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(relations bivariées entre actifs) 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just"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1"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Histogramme et Boxplot</a:t>
            </a:r>
            <a:r>
              <a:rPr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(identifier et ressortir des propriétés des actifs)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1789900" y="1482648"/>
            <a:ext cx="5445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92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ookman Old Style"/>
              <a:buChar char="•"/>
            </a:pPr>
            <a:r>
              <a:rPr b="1" i="1" lang="fr-FR" sz="2100" u="sng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OUTILS STATISTIQUES UTILISÉES</a:t>
            </a:r>
            <a:endParaRPr b="1" i="1" sz="2100" u="sng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3531850" y="141775"/>
            <a:ext cx="5675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II. ANALYSE ET  TRAITEMENT</a:t>
            </a:r>
            <a:br>
              <a:rPr lang="fr-FR" sz="26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lang="fr-FR" sz="26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 DONNÉES</a:t>
            </a:r>
            <a:endParaRPr sz="2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Université Sorbonne Paris Nord | Villetaneuse - Bobigny - Saint-Denis" id="187" name="Google Shape;1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1057075" cy="5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/>
        </p:nvSpPr>
        <p:spPr>
          <a:xfrm>
            <a:off x="522750" y="1336925"/>
            <a:ext cx="798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É</a:t>
            </a:r>
            <a:r>
              <a:rPr b="1"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volution des tendances </a:t>
            </a:r>
            <a:r>
              <a:rPr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(évolution des prix en hausse et de baisse)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3573250" y="136000"/>
            <a:ext cx="5496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60"/>
              <a:buFont typeface="Calibri"/>
              <a:buNone/>
            </a:pPr>
            <a:r>
              <a:rPr b="1" lang="fr-FR" sz="26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III.  VISUALISATION DES </a:t>
            </a:r>
            <a:r>
              <a:rPr b="1" lang="fr-FR" sz="26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DONNÉES</a:t>
            </a:r>
            <a:endParaRPr sz="26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294" y="1841857"/>
            <a:ext cx="7795331" cy="31821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versité Sorbonne Paris Nord | Villetaneuse - Bobigny - Saint-Denis" id="196" name="Google Shape;19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1"/>
            <a:ext cx="1057075" cy="5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/>
        </p:nvSpPr>
        <p:spPr>
          <a:xfrm>
            <a:off x="2434125" y="965850"/>
            <a:ext cx="463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Volumétrie des Actifs de 2015 </a:t>
            </a:r>
            <a:r>
              <a:rPr b="1"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à</a:t>
            </a:r>
            <a:r>
              <a:rPr b="1" lang="fr-FR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Hier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1425" y="1341851"/>
            <a:ext cx="6719020" cy="376141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/>
          <p:nvPr/>
        </p:nvSpPr>
        <p:spPr>
          <a:xfrm>
            <a:off x="5086252" y="2070937"/>
            <a:ext cx="867300" cy="29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19227" y="0"/>
                </a:moveTo>
                <a:close/>
                <a:lnTo>
                  <a:pt x="119227" y="120000"/>
                </a:lnTo>
              </a:path>
              <a:path extrusionOk="0" fill="none" h="120000" w="120000">
                <a:moveTo>
                  <a:pt x="119227" y="1673"/>
                </a:moveTo>
                <a:lnTo>
                  <a:pt x="117410" y="11887"/>
                </a:lnTo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Niveau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5894529" y="1720350"/>
            <a:ext cx="342900" cy="997200"/>
          </a:xfrm>
          <a:prstGeom prst="leftBrace">
            <a:avLst>
              <a:gd fmla="val 22978" name="adj1"/>
              <a:gd fmla="val 53254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/>
          <p:nvPr/>
        </p:nvSpPr>
        <p:spPr>
          <a:xfrm rot="5400000">
            <a:off x="3963195" y="1488706"/>
            <a:ext cx="517500" cy="25959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3357701" y="2218953"/>
            <a:ext cx="1783800" cy="36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19227" y="0"/>
                </a:moveTo>
                <a:close/>
                <a:lnTo>
                  <a:pt x="119227" y="120000"/>
                </a:lnTo>
              </a:path>
              <a:path extrusionOk="0" fill="none" h="120000" w="120000">
                <a:moveTo>
                  <a:pt x="119227" y="1673"/>
                </a:moveTo>
                <a:lnTo>
                  <a:pt x="117410" y="11887"/>
                </a:lnTo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Fréquence</a:t>
            </a:r>
            <a:endParaRPr/>
          </a:p>
        </p:txBody>
      </p:sp>
      <p:sp>
        <p:nvSpPr>
          <p:cNvPr id="208" name="Google Shape;208;p9"/>
          <p:cNvSpPr txBox="1"/>
          <p:nvPr/>
        </p:nvSpPr>
        <p:spPr>
          <a:xfrm>
            <a:off x="4508900" y="0"/>
            <a:ext cx="46386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60"/>
              <a:buFont typeface="Calibri"/>
              <a:buNone/>
            </a:pPr>
            <a:r>
              <a:rPr b="1" lang="fr-FR" sz="2600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III.  VISUALISATION DES DONNÉES</a:t>
            </a:r>
            <a:endParaRPr sz="2600">
              <a:solidFill>
                <a:srgbClr val="FF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209" name="Google Shape;209;p9"/>
          <p:cNvCxnSpPr/>
          <p:nvPr/>
        </p:nvCxnSpPr>
        <p:spPr>
          <a:xfrm>
            <a:off x="2510025" y="912364"/>
            <a:ext cx="664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niversité Sorbonne Paris Nord | Villetaneuse - Bobigny - Saint-Denis" id="210" name="Google Shape;21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074" y="4625076"/>
            <a:ext cx="1057075" cy="51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2013-08-21T19:17:07Z</dcterms:created>
  <dc:creator>Julian</dc:creator>
</cp:coreProperties>
</file>