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258" r:id="rId3"/>
    <p:sldId id="272" r:id="rId4"/>
    <p:sldId id="282" r:id="rId5"/>
    <p:sldId id="283" r:id="rId6"/>
    <p:sldId id="284" r:id="rId7"/>
    <p:sldId id="285" r:id="rId8"/>
    <p:sldId id="286" r:id="rId9"/>
    <p:sldId id="287" r:id="rId10"/>
    <p:sldId id="293" r:id="rId11"/>
    <p:sldId id="273" r:id="rId12"/>
    <p:sldId id="288" r:id="rId13"/>
    <p:sldId id="289" r:id="rId14"/>
    <p:sldId id="290" r:id="rId15"/>
    <p:sldId id="291" r:id="rId16"/>
    <p:sldId id="292" r:id="rId17"/>
    <p:sldId id="275" r:id="rId18"/>
    <p:sldId id="271" r:id="rId19"/>
    <p:sldId id="268" r:id="rId20"/>
    <p:sldId id="260" r:id="rId21"/>
    <p:sldId id="270" r:id="rId22"/>
    <p:sldId id="261" r:id="rId23"/>
    <p:sldId id="264" r:id="rId24"/>
    <p:sldId id="262" r:id="rId25"/>
    <p:sldId id="265" r:id="rId26"/>
    <p:sldId id="266" r:id="rId27"/>
    <p:sldId id="267" r:id="rId28"/>
    <p:sldId id="269" r:id="rId29"/>
    <p:sldId id="294" r:id="rId30"/>
    <p:sldId id="297" r:id="rId31"/>
    <p:sldId id="279" r:id="rId32"/>
    <p:sldId id="280" r:id="rId33"/>
    <p:sldId id="281" r:id="rId34"/>
    <p:sldId id="296" r:id="rId3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9718" autoAdjust="0"/>
  </p:normalViewPr>
  <p:slideViewPr>
    <p:cSldViewPr snapToGrid="0">
      <p:cViewPr varScale="1">
        <p:scale>
          <a:sx n="74" d="100"/>
          <a:sy n="74" d="100"/>
        </p:scale>
        <p:origin x="9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7FACD-B99A-42F4-BCA0-7201C60DF1EF}" type="datetimeFigureOut">
              <a:rPr lang="en-US" smtClean="0"/>
              <a:t>12/23/2023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72469-5A8F-4F56-9509-40611F20A5EA}" type="slidenum">
              <a:rPr lang="en-US" smtClean="0"/>
              <a:t>‹#›</a:t>
            </a:fld>
            <a:endParaRPr lang="en-US"/>
          </a:p>
        </p:txBody>
      </p:sp>
    </p:spTree>
    <p:extLst>
      <p:ext uri="{BB962C8B-B14F-4D97-AF65-F5344CB8AC3E}">
        <p14:creationId xmlns:p14="http://schemas.microsoft.com/office/powerpoint/2010/main" val="1565742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2</a:t>
            </a:fld>
            <a:endParaRPr lang="it-IT"/>
          </a:p>
        </p:txBody>
      </p:sp>
    </p:spTree>
    <p:extLst>
      <p:ext uri="{BB962C8B-B14F-4D97-AF65-F5344CB8AC3E}">
        <p14:creationId xmlns:p14="http://schemas.microsoft.com/office/powerpoint/2010/main" val="3469247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11</a:t>
            </a:fld>
            <a:endParaRPr lang="it-IT"/>
          </a:p>
        </p:txBody>
      </p:sp>
    </p:spTree>
    <p:extLst>
      <p:ext uri="{BB962C8B-B14F-4D97-AF65-F5344CB8AC3E}">
        <p14:creationId xmlns:p14="http://schemas.microsoft.com/office/powerpoint/2010/main" val="763463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12</a:t>
            </a:fld>
            <a:endParaRPr lang="it-IT"/>
          </a:p>
        </p:txBody>
      </p:sp>
    </p:spTree>
    <p:extLst>
      <p:ext uri="{BB962C8B-B14F-4D97-AF65-F5344CB8AC3E}">
        <p14:creationId xmlns:p14="http://schemas.microsoft.com/office/powerpoint/2010/main" val="3469247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272469-5A8F-4F56-9509-40611F20A5EA}" type="slidenum">
              <a:rPr lang="en-US" smtClean="0"/>
              <a:t>13</a:t>
            </a:fld>
            <a:endParaRPr lang="en-US"/>
          </a:p>
        </p:txBody>
      </p:sp>
    </p:spTree>
    <p:extLst>
      <p:ext uri="{BB962C8B-B14F-4D97-AF65-F5344CB8AC3E}">
        <p14:creationId xmlns:p14="http://schemas.microsoft.com/office/powerpoint/2010/main" val="313454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L'objectif est de déterminer la caractéristique la p</a:t>
            </a:r>
          </a:p>
          <a:p>
            <a:r>
              <a:rPr lang="fr-FR" dirty="0"/>
              <a:t>Pour chaque classe, nous calculons les valeurs du test du chi-deux en comparant les décisions observées (UP ou DOWN) avec les décisions attendues. lus pertinente par rapport à la direction du marché afin de créer un arbre de décision. </a:t>
            </a:r>
          </a:p>
          <a:p>
            <a:r>
              <a:rPr lang="fr-FR" dirty="0"/>
              <a:t>Nous répétons ce processus pour chaque caractéristique, calculant ainsi le chi-carré total pour chacune. Dans cet exemple, nous observons que la colonne de volatilité présente le chi-carré le plus élevé, indiquant qu'elle est la caractéristique la plus importante. Cette caractéristique est donc placée comme nœud racine de l'arbre de décision.</a:t>
            </a:r>
            <a:endParaRPr lang="en-GB" dirty="0"/>
          </a:p>
        </p:txBody>
      </p:sp>
      <p:sp>
        <p:nvSpPr>
          <p:cNvPr id="4" name="Slide Number Placeholder 3"/>
          <p:cNvSpPr>
            <a:spLocks noGrp="1"/>
          </p:cNvSpPr>
          <p:nvPr>
            <p:ph type="sldNum" sz="quarter" idx="5"/>
          </p:nvPr>
        </p:nvSpPr>
        <p:spPr/>
        <p:txBody>
          <a:bodyPr/>
          <a:lstStyle/>
          <a:p>
            <a:fld id="{C3272469-5A8F-4F56-9509-40611F20A5EA}" type="slidenum">
              <a:rPr lang="en-US" smtClean="0"/>
              <a:t>14</a:t>
            </a:fld>
            <a:endParaRPr lang="en-US"/>
          </a:p>
        </p:txBody>
      </p:sp>
    </p:spTree>
    <p:extLst>
      <p:ext uri="{BB962C8B-B14F-4D97-AF65-F5344CB8AC3E}">
        <p14:creationId xmlns:p14="http://schemas.microsoft.com/office/powerpoint/2010/main" val="1123360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Dans cet exemple, le 10Y 2Y </a:t>
            </a:r>
            <a:r>
              <a:rPr lang="fr-FR" dirty="0" err="1"/>
              <a:t>Yield</a:t>
            </a:r>
            <a:r>
              <a:rPr lang="fr-FR" dirty="0"/>
              <a:t> émerge avec le chi-carré le plus élevé parmi les trois caractéristiques, indiquant qu'il est le plus important dans cette branche spécifique de l'arbre de décision. </a:t>
            </a:r>
            <a:endParaRPr lang="en-GB" dirty="0"/>
          </a:p>
        </p:txBody>
      </p:sp>
      <p:sp>
        <p:nvSpPr>
          <p:cNvPr id="4" name="Slide Number Placeholder 3"/>
          <p:cNvSpPr>
            <a:spLocks noGrp="1"/>
          </p:cNvSpPr>
          <p:nvPr>
            <p:ph type="sldNum" sz="quarter" idx="5"/>
          </p:nvPr>
        </p:nvSpPr>
        <p:spPr/>
        <p:txBody>
          <a:bodyPr/>
          <a:lstStyle/>
          <a:p>
            <a:fld id="{C3272469-5A8F-4F56-9509-40611F20A5EA}" type="slidenum">
              <a:rPr lang="en-US" smtClean="0"/>
              <a:t>15</a:t>
            </a:fld>
            <a:endParaRPr lang="en-US"/>
          </a:p>
        </p:txBody>
      </p:sp>
    </p:spTree>
    <p:extLst>
      <p:ext uri="{BB962C8B-B14F-4D97-AF65-F5344CB8AC3E}">
        <p14:creationId xmlns:p14="http://schemas.microsoft.com/office/powerpoint/2010/main" val="1722828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fr-FR" sz="1100" b="0" i="0" dirty="0">
                <a:solidFill>
                  <a:srgbClr val="111111"/>
                </a:solidFill>
                <a:effectLst/>
                <a:latin typeface="-apple-system"/>
              </a:rPr>
              <a:t>  CART utilise des séparations binaires par défaut (chaque nœud est divisé en deux nœuds fils), tandis que CHAID utilise des séparations multiples par défaut (un nœud peut être divisé en plus de deux nœuds).</a:t>
            </a:r>
            <a:r>
              <a:rPr lang="fr-FR" sz="1600" b="0" i="0" dirty="0">
                <a:solidFill>
                  <a:srgbClr val="111111"/>
                </a:solidFill>
                <a:effectLst/>
                <a:latin typeface="-apple-system"/>
              </a:rPr>
              <a:t> CART utilise des séparations binaires par défaut, ce qui signifie que chaque nœud est divisé en deux nœuds fils selon une règle basée sur la valeur d’une variable. CHAID utilise des séparations multiples par défaut, ce qui signifie qu’un nœud peut être divisé en plus de deux nœuds selon une règle basée sur la catégorie d’une variable. Par exemple, si la variable est le sexe, CHAID peut créer trois nœuds fils : un pour les hommes, un pour les femmes et un pour les autres. </a:t>
            </a:r>
            <a:r>
              <a:rPr lang="fr-FR" sz="1600" b="0" i="0" dirty="0">
                <a:effectLst/>
                <a:latin typeface="-apple-system"/>
              </a:rPr>
              <a:t>CART ne peut créer que deux nœuds fils : un pour les hommes et un pour les non-hommes, ou un pour les femmes et un pour les non-femmes</a:t>
            </a:r>
            <a:r>
              <a:rPr lang="fr-FR" sz="1600" b="0" i="0" dirty="0">
                <a:solidFill>
                  <a:srgbClr val="111111"/>
                </a:solidFill>
                <a:effectLst/>
                <a:latin typeface="-apple-system"/>
              </a:rPr>
              <a:t>.</a:t>
            </a:r>
          </a:p>
          <a:p>
            <a:pPr algn="l">
              <a:buFont typeface="Arial" panose="020B0604020202020204" pitchFamily="34" charset="0"/>
              <a:buNone/>
            </a:pPr>
            <a:endParaRPr lang="fr-FR" sz="1100" b="0" i="0" dirty="0">
              <a:solidFill>
                <a:srgbClr val="111111"/>
              </a:solidFill>
              <a:effectLst/>
              <a:latin typeface="-apple-system"/>
            </a:endParaRPr>
          </a:p>
          <a:p>
            <a:pPr algn="l">
              <a:buFont typeface="Arial" panose="020B0604020202020204" pitchFamily="34" charset="0"/>
              <a:buChar char="•"/>
            </a:pPr>
            <a:r>
              <a:rPr lang="fr-FR" sz="1100" b="0" i="0" dirty="0">
                <a:solidFill>
                  <a:srgbClr val="111111"/>
                </a:solidFill>
                <a:effectLst/>
                <a:latin typeface="-apple-system"/>
              </a:rPr>
              <a:t>  CART peut faire de la régression (variable dépendante continue) et de la classification (variable dépendante catégorielle), tandis que CHAID est destiné à fonctionner avec des variables dépendantes catégorielles ou discrétisées ; </a:t>
            </a:r>
            <a:r>
              <a:rPr lang="fr-FR" sz="1600" b="0" i="0" dirty="0">
                <a:solidFill>
                  <a:srgbClr val="111111"/>
                </a:solidFill>
                <a:effectLst/>
                <a:latin typeface="-apple-system"/>
              </a:rPr>
              <a:t>CART peut faire de la régression et de la classification, ce qui signifie qu’il peut gérer des variables dépendantes continues ou catégorielles. Par exemple, si la variable dépendante est le revenu, CART peut prédire sa valeur numérique. Si la variable dépendante est la classe sociale, CART peut prédire sa catégorie. CHAID est destiné à fonctionner avec des variables dépendantes catégorielles ou discrétisées, ce qui signifie qu’il ne peut prédire que des catégories. </a:t>
            </a:r>
            <a:r>
              <a:rPr lang="fr-FR" sz="1600" b="0" i="0" dirty="0">
                <a:effectLst/>
                <a:latin typeface="-apple-system"/>
              </a:rPr>
              <a:t>Par exemple, si la variable dépendante est le revenu, CHAID ne peut pas prédire sa valeur numérique, mais il peut prédire sa tranche (par exemple, bas, moyen ou haut)</a:t>
            </a:r>
            <a:r>
              <a:rPr lang="fr-FR" sz="1600" b="0" i="0" dirty="0">
                <a:solidFill>
                  <a:srgbClr val="111111"/>
                </a:solidFill>
                <a:effectLst/>
                <a:latin typeface="-apple-system"/>
              </a:rPr>
              <a:t>.</a:t>
            </a:r>
          </a:p>
          <a:p>
            <a:pPr algn="l">
              <a:buFont typeface="Arial" panose="020B0604020202020204" pitchFamily="34" charset="0"/>
              <a:buChar char="•"/>
            </a:pPr>
            <a:endParaRPr lang="fr-FR" sz="1100" b="0" i="0" dirty="0">
              <a:solidFill>
                <a:srgbClr val="111111"/>
              </a:solidFill>
              <a:effectLst/>
              <a:latin typeface="-apple-system"/>
            </a:endParaRPr>
          </a:p>
          <a:p>
            <a:pPr algn="l">
              <a:buFont typeface="Arial" panose="020B0604020202020204" pitchFamily="34" charset="0"/>
              <a:buChar char="•"/>
            </a:pPr>
            <a:r>
              <a:rPr lang="fr-FR" sz="1100" b="0" i="0" dirty="0">
                <a:solidFill>
                  <a:srgbClr val="111111"/>
                </a:solidFill>
                <a:effectLst/>
                <a:latin typeface="-apple-system"/>
              </a:rPr>
              <a:t>  CART utilise l’indice de Gini ou le rapport de variance comme critère de séparation des nœuds, tandis que CHAID utilise le test du Chi-carré ou le test F comme critère de séparation des nœuds; </a:t>
            </a:r>
            <a:r>
              <a:rPr lang="fr-FR" sz="1600" b="0" i="0" dirty="0">
                <a:solidFill>
                  <a:srgbClr val="111111"/>
                </a:solidFill>
                <a:effectLst/>
                <a:latin typeface="-apple-system"/>
              </a:rPr>
              <a:t>CART utilise l’indice de Gini ou le rapport de variance comme critère de séparation des nœuds, ce qui signifie qu’il cherche à minimiser l’impureté ou la variabilité des nœuds fils. L’indice de Gini mesure l’impureté d’un nœud en fonction de la proportion de chaque classe dans le nœud. Le rapport de variance mesure la variabilité d’un nœud en fonction de la différence entre la valeur moyenne du nœud et la valeur de chaque échantillon dans le nœud. CHAID utilise le test du Chi-carré ou le test F comme critère de séparation des nœuds, ce qui signifie qu’il cherche à maximiser la significativité statistique de la différence entre les nœuds fils. Le test du Chi-carré mesure la dépendance entre la variable dépendante et la variable indépendante utilisée pour la séparation. </a:t>
            </a:r>
            <a:r>
              <a:rPr lang="fr-FR" sz="1600" b="0" i="0" dirty="0">
                <a:effectLst/>
                <a:latin typeface="-apple-system"/>
              </a:rPr>
              <a:t>Le test F mesure la différence entre les moyennes des nœuds fils pour une variable dépendante continue</a:t>
            </a:r>
            <a:r>
              <a:rPr lang="fr-FR" sz="1600" b="0" i="0" dirty="0">
                <a:solidFill>
                  <a:srgbClr val="111111"/>
                </a:solidFill>
                <a:effectLst/>
                <a:latin typeface="-apple-system"/>
              </a:rPr>
              <a:t>.</a:t>
            </a:r>
            <a:endParaRPr lang="fr-FR" sz="1100" b="0" i="0" dirty="0">
              <a:solidFill>
                <a:srgbClr val="111111"/>
              </a:solidFill>
              <a:effectLst/>
              <a:latin typeface="-apple-system"/>
            </a:endParaRPr>
          </a:p>
          <a:p>
            <a:pPr algn="l">
              <a:buFont typeface="Arial" panose="020B0604020202020204" pitchFamily="34" charset="0"/>
              <a:buChar char="•"/>
            </a:pPr>
            <a:endParaRPr lang="fr-FR" sz="1100" b="0" i="0" dirty="0">
              <a:solidFill>
                <a:srgbClr val="111111"/>
              </a:solidFill>
              <a:effectLst/>
              <a:latin typeface="-apple-system"/>
            </a:endParaRPr>
          </a:p>
          <a:p>
            <a:pPr algn="l">
              <a:buFont typeface="Arial" panose="020B0604020202020204" pitchFamily="34" charset="0"/>
              <a:buChar char="•"/>
            </a:pPr>
            <a:endParaRPr lang="fr-FR" sz="1100" b="0" i="0" dirty="0">
              <a:solidFill>
                <a:srgbClr val="111111"/>
              </a:solidFill>
              <a:effectLst/>
              <a:latin typeface="-apple-system"/>
            </a:endParaRPr>
          </a:p>
          <a:p>
            <a:pPr algn="l">
              <a:buFont typeface="Arial" panose="020B0604020202020204" pitchFamily="34" charset="0"/>
              <a:buChar char="•"/>
            </a:pPr>
            <a:r>
              <a:rPr lang="fr-FR" sz="1100" b="0" i="0" dirty="0">
                <a:solidFill>
                  <a:srgbClr val="111111"/>
                </a:solidFill>
                <a:effectLst/>
                <a:latin typeface="-apple-system"/>
              </a:rPr>
              <a:t>  CART utilise une stratégie d’élagage postérieur pour éviter le surapprentissage, tandis que CHAID utilise une stratégie de pré-élagage basée sur un critère de significativité; </a:t>
            </a:r>
            <a:r>
              <a:rPr lang="fr-FR" sz="1600" b="0" i="0" dirty="0">
                <a:solidFill>
                  <a:srgbClr val="111111"/>
                </a:solidFill>
                <a:effectLst/>
                <a:latin typeface="-apple-system"/>
              </a:rPr>
              <a:t>Le surapprentissage se produit lorsque l’arbre de décision devient trop complexe et s’adapte trop aux données d’apprentissage, au détriment des données de test. CART utilise une stratégie d’élagage postérieur, ce qui signifie qu’il construit d’abord l’arbre le plus profond possible, puis il coupe les branches qui n’améliorent pas la performance de l’arbre sur les données de validation. CHAID utilise une stratégie de pré-élagage, ce qui signifie qu’il arrête la croissance de l’arbre dès qu’un critère de significativité n’est pas atteint. </a:t>
            </a:r>
            <a:r>
              <a:rPr lang="fr-FR" sz="1600" b="0" i="0" dirty="0">
                <a:effectLst/>
                <a:latin typeface="-apple-system"/>
              </a:rPr>
              <a:t>Par exemple, CHAID peut utiliser une valeur alpha (ou seuil de probabilité) pour décider si une séparation est significative ou non</a:t>
            </a:r>
            <a:r>
              <a:rPr lang="fr-FR" sz="1600" b="0" i="0" dirty="0">
                <a:solidFill>
                  <a:srgbClr val="111111"/>
                </a:solidFill>
                <a:effectLst/>
                <a:latin typeface="-apple-system"/>
              </a:rPr>
              <a:t>.</a:t>
            </a:r>
            <a:endParaRPr lang="fr-FR" sz="1100" b="0" i="0" dirty="0">
              <a:solidFill>
                <a:srgbClr val="111111"/>
              </a:solidFill>
              <a:effectLst/>
              <a:latin typeface="-apple-system"/>
            </a:endParaRPr>
          </a:p>
          <a:p>
            <a:pPr algn="l">
              <a:buFont typeface="Arial" panose="020B0604020202020204" pitchFamily="34" charset="0"/>
              <a:buChar char="•"/>
            </a:pPr>
            <a:endParaRPr lang="fr-FR" sz="1100" b="0" i="0" dirty="0">
              <a:solidFill>
                <a:srgbClr val="111111"/>
              </a:solidFill>
              <a:effectLst/>
              <a:latin typeface="-apple-system"/>
            </a:endParaRPr>
          </a:p>
          <a:p>
            <a:pPr algn="l">
              <a:buFont typeface="Arial" panose="020B0604020202020204" pitchFamily="34" charset="0"/>
              <a:buChar char="•"/>
            </a:pPr>
            <a:endParaRPr lang="fr-FR" sz="1100" b="0" i="0" dirty="0">
              <a:solidFill>
                <a:srgbClr val="111111"/>
              </a:solidFill>
              <a:effectLst/>
              <a:latin typeface="-apple-system"/>
            </a:endParaRPr>
          </a:p>
          <a:p>
            <a:pPr algn="l">
              <a:buFont typeface="Arial" panose="020B0604020202020204" pitchFamily="34" charset="0"/>
              <a:buChar char="•"/>
            </a:pPr>
            <a:endParaRPr lang="fr-FR" sz="1100" b="0" i="0" dirty="0">
              <a:solidFill>
                <a:srgbClr val="111111"/>
              </a:solidFill>
              <a:effectLst/>
              <a:latin typeface="-apple-system"/>
            </a:endParaRPr>
          </a:p>
          <a:p>
            <a:pPr algn="l">
              <a:buFont typeface="Arial" panose="020B0604020202020204" pitchFamily="34" charset="0"/>
              <a:buChar char="•"/>
            </a:pPr>
            <a:endParaRPr lang="fr-FR" sz="1100" b="0" i="0" dirty="0">
              <a:solidFill>
                <a:srgbClr val="111111"/>
              </a:solidFill>
              <a:effectLst/>
              <a:latin typeface="-apple-system"/>
            </a:endParaRPr>
          </a:p>
          <a:p>
            <a:pPr algn="l">
              <a:buFont typeface="Arial" panose="020B0604020202020204" pitchFamily="34" charset="0"/>
              <a:buChar char="•"/>
            </a:pPr>
            <a:endParaRPr lang="fr-FR" sz="1100" b="0" i="0" dirty="0">
              <a:solidFill>
                <a:srgbClr val="111111"/>
              </a:solidFill>
              <a:effectLst/>
              <a:latin typeface="-apple-system"/>
            </a:endParaRPr>
          </a:p>
          <a:p>
            <a:pPr algn="l">
              <a:buFont typeface="Arial" panose="020B0604020202020204" pitchFamily="34" charset="0"/>
              <a:buChar char="•"/>
            </a:pPr>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17</a:t>
            </a:fld>
            <a:endParaRPr lang="it-IT"/>
          </a:p>
        </p:txBody>
      </p:sp>
    </p:spTree>
    <p:extLst>
      <p:ext uri="{BB962C8B-B14F-4D97-AF65-F5344CB8AC3E}">
        <p14:creationId xmlns:p14="http://schemas.microsoft.com/office/powerpoint/2010/main" val="1524141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18</a:t>
            </a:fld>
            <a:endParaRPr lang="it-IT"/>
          </a:p>
        </p:txBody>
      </p:sp>
    </p:spTree>
    <p:extLst>
      <p:ext uri="{BB962C8B-B14F-4D97-AF65-F5344CB8AC3E}">
        <p14:creationId xmlns:p14="http://schemas.microsoft.com/office/powerpoint/2010/main" val="3498248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19</a:t>
            </a:fld>
            <a:endParaRPr lang="it-IT"/>
          </a:p>
        </p:txBody>
      </p:sp>
    </p:spTree>
    <p:extLst>
      <p:ext uri="{BB962C8B-B14F-4D97-AF65-F5344CB8AC3E}">
        <p14:creationId xmlns:p14="http://schemas.microsoft.com/office/powerpoint/2010/main" val="3911466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20</a:t>
            </a:fld>
            <a:endParaRPr lang="it-IT"/>
          </a:p>
        </p:txBody>
      </p:sp>
    </p:spTree>
    <p:extLst>
      <p:ext uri="{BB962C8B-B14F-4D97-AF65-F5344CB8AC3E}">
        <p14:creationId xmlns:p14="http://schemas.microsoft.com/office/powerpoint/2010/main" val="1543192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0" i="0" dirty="0">
                <a:solidFill>
                  <a:srgbClr val="161616"/>
                </a:solidFill>
                <a:effectLst/>
                <a:latin typeface="IBM Plex Sans" panose="020B0503050203000203" pitchFamily="34" charset="0"/>
              </a:rPr>
              <a:t>Ensemble methods (</a:t>
            </a:r>
            <a:r>
              <a:rPr lang="en-US" sz="2400" b="0" i="0" dirty="0">
                <a:solidFill>
                  <a:srgbClr val="161616"/>
                </a:solidFill>
                <a:effectLst/>
                <a:latin typeface="IBM Plex Sans" panose="020B0503050203000203" pitchFamily="34" charset="0"/>
              </a:rPr>
              <a:t>bagging, also known as bootstrap aggregation): </a:t>
            </a:r>
            <a:r>
              <a:rPr lang="en-US" sz="2400" b="0" i="0" dirty="0">
                <a:solidFill>
                  <a:srgbClr val="D1D5DB"/>
                </a:solidFill>
                <a:effectLst/>
                <a:latin typeface="Söhne"/>
              </a:rPr>
              <a:t>are techniques in machine learning where multiple individual models are trained and their predictions are combined to achieve a better overall performance than individual models. The idea is to leverage the diversity of different models to improve predictive accuracy, generalization, and robustness.</a:t>
            </a:r>
            <a:endParaRPr lang="it-IT" sz="1600" b="0" i="0" dirty="0">
              <a:solidFill>
                <a:srgbClr val="161616"/>
              </a:solidFill>
              <a:effectLst/>
              <a:latin typeface="IBM Plex Sans" panose="020B0503050203000203" pitchFamily="34" charset="0"/>
            </a:endParaRPr>
          </a:p>
          <a:p>
            <a:endParaRPr lang="it-IT" sz="1100" b="1" i="0" dirty="0">
              <a:effectLst/>
              <a:latin typeface="Söhne"/>
            </a:endParaRPr>
          </a:p>
          <a:p>
            <a:endParaRPr lang="it-IT" sz="1100" b="1" i="0" dirty="0">
              <a:effectLst/>
              <a:latin typeface="Söhne"/>
            </a:endParaRPr>
          </a:p>
          <a:p>
            <a:r>
              <a:rPr lang="it-IT" sz="1100" b="1" i="0" dirty="0">
                <a:effectLst/>
                <a:latin typeface="Söhne"/>
              </a:rPr>
              <a:t>Processus de Bagging (Bootstrap Aggregating) dans Random Forest</a:t>
            </a:r>
          </a:p>
          <a:p>
            <a:endParaRPr lang="it-IT" sz="1100" b="1" i="0" dirty="0">
              <a:effectLst/>
              <a:latin typeface="Söhne"/>
            </a:endParaRPr>
          </a:p>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21</a:t>
            </a:fld>
            <a:endParaRPr lang="it-IT"/>
          </a:p>
        </p:txBody>
      </p:sp>
    </p:spTree>
    <p:extLst>
      <p:ext uri="{BB962C8B-B14F-4D97-AF65-F5344CB8AC3E}">
        <p14:creationId xmlns:p14="http://schemas.microsoft.com/office/powerpoint/2010/main" val="421018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3</a:t>
            </a:fld>
            <a:endParaRPr lang="it-IT"/>
          </a:p>
        </p:txBody>
      </p:sp>
    </p:spTree>
    <p:extLst>
      <p:ext uri="{BB962C8B-B14F-4D97-AF65-F5344CB8AC3E}">
        <p14:creationId xmlns:p14="http://schemas.microsoft.com/office/powerpoint/2010/main" val="3030735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0" i="0" dirty="0">
                <a:solidFill>
                  <a:srgbClr val="161616"/>
                </a:solidFill>
                <a:effectLst/>
                <a:latin typeface="IBM Plex Sans" panose="020B0503050203000203" pitchFamily="34" charset="0"/>
              </a:rPr>
              <a:t>Ensemble methods (</a:t>
            </a:r>
            <a:r>
              <a:rPr lang="en-US" sz="2400" b="0" i="0" dirty="0">
                <a:solidFill>
                  <a:srgbClr val="161616"/>
                </a:solidFill>
                <a:effectLst/>
                <a:latin typeface="IBM Plex Sans" panose="020B0503050203000203" pitchFamily="34" charset="0"/>
              </a:rPr>
              <a:t>bagging, also known as bootstrap aggregation): </a:t>
            </a:r>
            <a:r>
              <a:rPr lang="en-US" sz="2400" b="0" i="0" dirty="0">
                <a:solidFill>
                  <a:srgbClr val="D1D5DB"/>
                </a:solidFill>
                <a:effectLst/>
                <a:latin typeface="Söhne"/>
              </a:rPr>
              <a:t>are techniques in machine learning where multiple individual models are trained and their predictions are combined to achieve a better overall performance than individual models. The idea is to leverage the diversity of different models to improve predictive accuracy, generalization, and robustness.</a:t>
            </a:r>
            <a:endParaRPr lang="it-IT" sz="1600" b="0" i="0" dirty="0">
              <a:solidFill>
                <a:srgbClr val="161616"/>
              </a:solidFill>
              <a:effectLst/>
              <a:latin typeface="IBM Plex Sans" panose="020B0503050203000203" pitchFamily="34" charset="0"/>
            </a:endParaRPr>
          </a:p>
          <a:p>
            <a:endParaRPr lang="it-IT" sz="1100" b="1" i="0" dirty="0">
              <a:effectLst/>
              <a:latin typeface="Söhne"/>
            </a:endParaRPr>
          </a:p>
          <a:p>
            <a:endParaRPr lang="it-IT" sz="1100" b="1" i="0" dirty="0">
              <a:effectLst/>
              <a:latin typeface="Söhne"/>
            </a:endParaRPr>
          </a:p>
          <a:p>
            <a:r>
              <a:rPr lang="it-IT" sz="1100" b="1" i="0" dirty="0">
                <a:effectLst/>
                <a:latin typeface="Söhne"/>
              </a:rPr>
              <a:t>Processus de Bagging (Bootstrap Aggregating) dans Random Forest</a:t>
            </a:r>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22</a:t>
            </a:fld>
            <a:endParaRPr lang="it-IT"/>
          </a:p>
        </p:txBody>
      </p:sp>
    </p:spTree>
    <p:extLst>
      <p:ext uri="{BB962C8B-B14F-4D97-AF65-F5344CB8AC3E}">
        <p14:creationId xmlns:p14="http://schemas.microsoft.com/office/powerpoint/2010/main" val="2646208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23</a:t>
            </a:fld>
            <a:endParaRPr lang="it-IT"/>
          </a:p>
        </p:txBody>
      </p:sp>
    </p:spTree>
    <p:extLst>
      <p:ext uri="{BB962C8B-B14F-4D97-AF65-F5344CB8AC3E}">
        <p14:creationId xmlns:p14="http://schemas.microsoft.com/office/powerpoint/2010/main" val="123021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24</a:t>
            </a:fld>
            <a:endParaRPr lang="it-IT"/>
          </a:p>
        </p:txBody>
      </p:sp>
    </p:spTree>
    <p:extLst>
      <p:ext uri="{BB962C8B-B14F-4D97-AF65-F5344CB8AC3E}">
        <p14:creationId xmlns:p14="http://schemas.microsoft.com/office/powerpoint/2010/main" val="3006519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600" b="0" i="0" dirty="0">
                <a:solidFill>
                  <a:srgbClr val="161616"/>
                </a:solidFill>
                <a:effectLst/>
                <a:latin typeface="IBM Plex Sans" panose="020B0503050203000203" pitchFamily="34" charset="0"/>
              </a:rPr>
              <a:t>Ensemble methods (</a:t>
            </a:r>
            <a:r>
              <a:rPr lang="en-US" sz="2400" b="0" i="0" dirty="0">
                <a:solidFill>
                  <a:srgbClr val="161616"/>
                </a:solidFill>
                <a:effectLst/>
                <a:latin typeface="IBM Plex Sans" panose="020B0503050203000203" pitchFamily="34" charset="0"/>
              </a:rPr>
              <a:t>bagging, also known as bootstrap aggregation): </a:t>
            </a:r>
            <a:r>
              <a:rPr lang="en-US" sz="2400" b="0" i="0" dirty="0">
                <a:solidFill>
                  <a:srgbClr val="D1D5DB"/>
                </a:solidFill>
                <a:effectLst/>
                <a:latin typeface="Söhne"/>
              </a:rPr>
              <a:t>are techniques in machine learning where multiple individual models are trained and their predictions are combined to achieve a better overall performance than individual models. The idea is to leverage the diversity of different models to improve predictive accuracy, generalization, and robustness.</a:t>
            </a:r>
            <a:endParaRPr lang="it-IT" sz="1600" b="0" i="0" dirty="0">
              <a:solidFill>
                <a:srgbClr val="161616"/>
              </a:solidFill>
              <a:effectLst/>
              <a:latin typeface="IBM Plex Sans" panose="020B0503050203000203" pitchFamily="34" charset="0"/>
            </a:endParaRPr>
          </a:p>
          <a:p>
            <a:endParaRPr lang="it-IT" sz="1100" b="1" i="0" dirty="0">
              <a:effectLst/>
              <a:latin typeface="Söhne"/>
            </a:endParaRPr>
          </a:p>
          <a:p>
            <a:endParaRPr lang="it-IT" sz="1100" b="1" i="0" dirty="0">
              <a:effectLst/>
              <a:latin typeface="Söhne"/>
            </a:endParaRPr>
          </a:p>
          <a:p>
            <a:r>
              <a:rPr lang="it-IT" sz="1100" b="1" i="0" dirty="0">
                <a:effectLst/>
                <a:latin typeface="Söhne"/>
              </a:rPr>
              <a:t>Processus de Bagging (Bootstrap Aggregating) dans Random Forest:</a:t>
            </a:r>
          </a:p>
          <a:p>
            <a:endParaRPr lang="it-IT" sz="1100" b="1" i="0" dirty="0">
              <a:effectLst/>
              <a:latin typeface="Söhne"/>
            </a:endParaRPr>
          </a:p>
          <a:p>
            <a:endParaRPr lang="it-IT" sz="1100" b="1" i="0" dirty="0">
              <a:effectLst/>
              <a:latin typeface="Söhne"/>
            </a:endParaRPr>
          </a:p>
          <a:p>
            <a:r>
              <a:rPr lang="en-US" sz="1100" dirty="0"/>
              <a:t>The Gini index is a measure of how impure a node is in a decision tree. A node is pure if it contains only one class of samples, and impure if it contains samples from different classes. The Gini index ranges from 0 to 1, where 0 means pure and 1 means impure. The Gini index is calculated as follows:</a:t>
            </a:r>
          </a:p>
          <a:p>
            <a:r>
              <a:rPr lang="en-US" sz="1100" dirty="0"/>
              <a:t>Gini=1−i=1∑n​pi2​</a:t>
            </a:r>
          </a:p>
          <a:p>
            <a:r>
              <a:rPr lang="en-US" sz="1100" dirty="0"/>
              <a:t>where n is the number of classes and pi​ is the proportion of samples belonging to class </a:t>
            </a:r>
            <a:r>
              <a:rPr lang="en-US" sz="1100" dirty="0" err="1"/>
              <a:t>i</a:t>
            </a:r>
            <a:r>
              <a:rPr lang="en-US" sz="1100" dirty="0"/>
              <a:t> in the node.</a:t>
            </a:r>
          </a:p>
          <a:p>
            <a:endParaRPr lang="it-IT" sz="900" b="0" dirty="0"/>
          </a:p>
        </p:txBody>
      </p:sp>
      <p:sp>
        <p:nvSpPr>
          <p:cNvPr id="4" name="Slide Number Placeholder 3"/>
          <p:cNvSpPr>
            <a:spLocks noGrp="1"/>
          </p:cNvSpPr>
          <p:nvPr>
            <p:ph type="sldNum" sz="quarter" idx="5"/>
          </p:nvPr>
        </p:nvSpPr>
        <p:spPr/>
        <p:txBody>
          <a:bodyPr/>
          <a:lstStyle/>
          <a:p>
            <a:fld id="{AE76EAF1-6C09-4C56-B130-0B14E1D00332}" type="slidenum">
              <a:rPr lang="it-IT" smtClean="0"/>
              <a:t>25</a:t>
            </a:fld>
            <a:endParaRPr lang="it-IT"/>
          </a:p>
        </p:txBody>
      </p:sp>
    </p:spTree>
    <p:extLst>
      <p:ext uri="{BB962C8B-B14F-4D97-AF65-F5344CB8AC3E}">
        <p14:creationId xmlns:p14="http://schemas.microsoft.com/office/powerpoint/2010/main" val="76650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26</a:t>
            </a:fld>
            <a:endParaRPr lang="it-IT"/>
          </a:p>
        </p:txBody>
      </p:sp>
    </p:spTree>
    <p:extLst>
      <p:ext uri="{BB962C8B-B14F-4D97-AF65-F5344CB8AC3E}">
        <p14:creationId xmlns:p14="http://schemas.microsoft.com/office/powerpoint/2010/main" val="3635312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27</a:t>
            </a:fld>
            <a:endParaRPr lang="it-IT"/>
          </a:p>
        </p:txBody>
      </p:sp>
    </p:spTree>
    <p:extLst>
      <p:ext uri="{BB962C8B-B14F-4D97-AF65-F5344CB8AC3E}">
        <p14:creationId xmlns:p14="http://schemas.microsoft.com/office/powerpoint/2010/main" val="3074513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30</a:t>
            </a:fld>
            <a:endParaRPr lang="it-IT"/>
          </a:p>
        </p:txBody>
      </p:sp>
    </p:spTree>
    <p:extLst>
      <p:ext uri="{BB962C8B-B14F-4D97-AF65-F5344CB8AC3E}">
        <p14:creationId xmlns:p14="http://schemas.microsoft.com/office/powerpoint/2010/main" val="1081159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31</a:t>
            </a:fld>
            <a:endParaRPr lang="it-IT"/>
          </a:p>
        </p:txBody>
      </p:sp>
    </p:spTree>
    <p:extLst>
      <p:ext uri="{BB962C8B-B14F-4D97-AF65-F5344CB8AC3E}">
        <p14:creationId xmlns:p14="http://schemas.microsoft.com/office/powerpoint/2010/main" val="3756982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32</a:t>
            </a:fld>
            <a:endParaRPr lang="it-IT"/>
          </a:p>
        </p:txBody>
      </p:sp>
    </p:spTree>
    <p:extLst>
      <p:ext uri="{BB962C8B-B14F-4D97-AF65-F5344CB8AC3E}">
        <p14:creationId xmlns:p14="http://schemas.microsoft.com/office/powerpoint/2010/main" val="3490251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33</a:t>
            </a:fld>
            <a:endParaRPr lang="it-IT"/>
          </a:p>
        </p:txBody>
      </p:sp>
    </p:spTree>
    <p:extLst>
      <p:ext uri="{BB962C8B-B14F-4D97-AF65-F5344CB8AC3E}">
        <p14:creationId xmlns:p14="http://schemas.microsoft.com/office/powerpoint/2010/main" val="366651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4</a:t>
            </a:fld>
            <a:endParaRPr lang="it-IT"/>
          </a:p>
        </p:txBody>
      </p:sp>
    </p:spTree>
    <p:extLst>
      <p:ext uri="{BB962C8B-B14F-4D97-AF65-F5344CB8AC3E}">
        <p14:creationId xmlns:p14="http://schemas.microsoft.com/office/powerpoint/2010/main" val="4609299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900" dirty="0"/>
              <a:t>Completer par AUC</a:t>
            </a:r>
          </a:p>
        </p:txBody>
      </p:sp>
      <p:sp>
        <p:nvSpPr>
          <p:cNvPr id="4" name="Slide Number Placeholder 3"/>
          <p:cNvSpPr>
            <a:spLocks noGrp="1"/>
          </p:cNvSpPr>
          <p:nvPr>
            <p:ph type="sldNum" sz="quarter" idx="5"/>
          </p:nvPr>
        </p:nvSpPr>
        <p:spPr/>
        <p:txBody>
          <a:bodyPr/>
          <a:lstStyle/>
          <a:p>
            <a:fld id="{AE76EAF1-6C09-4C56-B130-0B14E1D00332}" type="slidenum">
              <a:rPr lang="it-IT" smtClean="0"/>
              <a:t>34</a:t>
            </a:fld>
            <a:endParaRPr lang="it-IT"/>
          </a:p>
        </p:txBody>
      </p:sp>
    </p:spTree>
    <p:extLst>
      <p:ext uri="{BB962C8B-B14F-4D97-AF65-F5344CB8AC3E}">
        <p14:creationId xmlns:p14="http://schemas.microsoft.com/office/powerpoint/2010/main" val="189611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5</a:t>
            </a:fld>
            <a:endParaRPr lang="it-IT"/>
          </a:p>
        </p:txBody>
      </p:sp>
    </p:spTree>
    <p:extLst>
      <p:ext uri="{BB962C8B-B14F-4D97-AF65-F5344CB8AC3E}">
        <p14:creationId xmlns:p14="http://schemas.microsoft.com/office/powerpoint/2010/main" val="1710504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6</a:t>
            </a:fld>
            <a:endParaRPr lang="it-IT"/>
          </a:p>
        </p:txBody>
      </p:sp>
    </p:spTree>
    <p:extLst>
      <p:ext uri="{BB962C8B-B14F-4D97-AF65-F5344CB8AC3E}">
        <p14:creationId xmlns:p14="http://schemas.microsoft.com/office/powerpoint/2010/main" val="419992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7</a:t>
            </a:fld>
            <a:endParaRPr lang="it-IT"/>
          </a:p>
        </p:txBody>
      </p:sp>
    </p:spTree>
    <p:extLst>
      <p:ext uri="{BB962C8B-B14F-4D97-AF65-F5344CB8AC3E}">
        <p14:creationId xmlns:p14="http://schemas.microsoft.com/office/powerpoint/2010/main" val="314802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8</a:t>
            </a:fld>
            <a:endParaRPr lang="it-IT"/>
          </a:p>
        </p:txBody>
      </p:sp>
    </p:spTree>
    <p:extLst>
      <p:ext uri="{BB962C8B-B14F-4D97-AF65-F5344CB8AC3E}">
        <p14:creationId xmlns:p14="http://schemas.microsoft.com/office/powerpoint/2010/main" val="3593820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9</a:t>
            </a:fld>
            <a:endParaRPr lang="it-IT"/>
          </a:p>
        </p:txBody>
      </p:sp>
    </p:spTree>
    <p:extLst>
      <p:ext uri="{BB962C8B-B14F-4D97-AF65-F5344CB8AC3E}">
        <p14:creationId xmlns:p14="http://schemas.microsoft.com/office/powerpoint/2010/main" val="1355771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sz="900" dirty="0"/>
          </a:p>
        </p:txBody>
      </p:sp>
      <p:sp>
        <p:nvSpPr>
          <p:cNvPr id="4" name="Slide Number Placeholder 3"/>
          <p:cNvSpPr>
            <a:spLocks noGrp="1"/>
          </p:cNvSpPr>
          <p:nvPr>
            <p:ph type="sldNum" sz="quarter" idx="5"/>
          </p:nvPr>
        </p:nvSpPr>
        <p:spPr/>
        <p:txBody>
          <a:bodyPr/>
          <a:lstStyle/>
          <a:p>
            <a:fld id="{AE76EAF1-6C09-4C56-B130-0B14E1D00332}" type="slidenum">
              <a:rPr lang="it-IT" smtClean="0"/>
              <a:t>10</a:t>
            </a:fld>
            <a:endParaRPr lang="it-IT"/>
          </a:p>
        </p:txBody>
      </p:sp>
    </p:spTree>
    <p:extLst>
      <p:ext uri="{BB962C8B-B14F-4D97-AF65-F5344CB8AC3E}">
        <p14:creationId xmlns:p14="http://schemas.microsoft.com/office/powerpoint/2010/main" val="180372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4F9B-3B53-0B3D-1F71-1DF14AFBC6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0A949B-B613-B2C5-A9B3-2D3C97D226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C23C0F-903B-03CE-9A70-9A375922467B}"/>
              </a:ext>
            </a:extLst>
          </p:cNvPr>
          <p:cNvSpPr>
            <a:spLocks noGrp="1"/>
          </p:cNvSpPr>
          <p:nvPr>
            <p:ph type="dt" sz="half" idx="10"/>
          </p:nvPr>
        </p:nvSpPr>
        <p:spPr/>
        <p:txBody>
          <a:bodyPr/>
          <a:lstStyle/>
          <a:p>
            <a:fld id="{B48C7E93-FB25-4BFF-BCDD-8378D0717714}" type="datetimeFigureOut">
              <a:rPr lang="en-US" smtClean="0"/>
              <a:t>12/23/2023</a:t>
            </a:fld>
            <a:endParaRPr lang="en-US"/>
          </a:p>
        </p:txBody>
      </p:sp>
      <p:sp>
        <p:nvSpPr>
          <p:cNvPr id="5" name="Footer Placeholder 4">
            <a:extLst>
              <a:ext uri="{FF2B5EF4-FFF2-40B4-BE49-F238E27FC236}">
                <a16:creationId xmlns:a16="http://schemas.microsoft.com/office/drawing/2014/main" id="{23A745A5-4BE9-A8CF-57B7-085E8A484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70251-5CFB-E1E7-A711-8AF1F0686124}"/>
              </a:ext>
            </a:extLst>
          </p:cNvPr>
          <p:cNvSpPr>
            <a:spLocks noGrp="1"/>
          </p:cNvSpPr>
          <p:nvPr>
            <p:ph type="sldNum" sz="quarter" idx="12"/>
          </p:nvPr>
        </p:nvSpPr>
        <p:spPr/>
        <p:txBody>
          <a:bodyPr/>
          <a:lstStyle/>
          <a:p>
            <a:fld id="{465730FD-5233-44C2-9415-364EF27B4E77}" type="slidenum">
              <a:rPr lang="en-US" smtClean="0"/>
              <a:t>‹#›</a:t>
            </a:fld>
            <a:endParaRPr lang="en-US"/>
          </a:p>
        </p:txBody>
      </p:sp>
    </p:spTree>
    <p:extLst>
      <p:ext uri="{BB962C8B-B14F-4D97-AF65-F5344CB8AC3E}">
        <p14:creationId xmlns:p14="http://schemas.microsoft.com/office/powerpoint/2010/main" val="203426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384FC-2DBD-1384-012A-6D26D13B1F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8BFE78-9EA2-6429-D76B-7EC415859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D55B4-5226-541B-87F6-E02F7ACF7435}"/>
              </a:ext>
            </a:extLst>
          </p:cNvPr>
          <p:cNvSpPr>
            <a:spLocks noGrp="1"/>
          </p:cNvSpPr>
          <p:nvPr>
            <p:ph type="dt" sz="half" idx="10"/>
          </p:nvPr>
        </p:nvSpPr>
        <p:spPr/>
        <p:txBody>
          <a:bodyPr/>
          <a:lstStyle/>
          <a:p>
            <a:fld id="{B48C7E93-FB25-4BFF-BCDD-8378D0717714}" type="datetimeFigureOut">
              <a:rPr lang="en-US" smtClean="0"/>
              <a:t>12/23/2023</a:t>
            </a:fld>
            <a:endParaRPr lang="en-US"/>
          </a:p>
        </p:txBody>
      </p:sp>
      <p:sp>
        <p:nvSpPr>
          <p:cNvPr id="5" name="Footer Placeholder 4">
            <a:extLst>
              <a:ext uri="{FF2B5EF4-FFF2-40B4-BE49-F238E27FC236}">
                <a16:creationId xmlns:a16="http://schemas.microsoft.com/office/drawing/2014/main" id="{CA09CB51-3F74-FEC1-00E8-D54DE862C5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54AC6-1B22-2424-2556-9740C7C62DC4}"/>
              </a:ext>
            </a:extLst>
          </p:cNvPr>
          <p:cNvSpPr>
            <a:spLocks noGrp="1"/>
          </p:cNvSpPr>
          <p:nvPr>
            <p:ph type="sldNum" sz="quarter" idx="12"/>
          </p:nvPr>
        </p:nvSpPr>
        <p:spPr/>
        <p:txBody>
          <a:bodyPr/>
          <a:lstStyle/>
          <a:p>
            <a:fld id="{465730FD-5233-44C2-9415-364EF27B4E77}" type="slidenum">
              <a:rPr lang="en-US" smtClean="0"/>
              <a:t>‹#›</a:t>
            </a:fld>
            <a:endParaRPr lang="en-US"/>
          </a:p>
        </p:txBody>
      </p:sp>
    </p:spTree>
    <p:extLst>
      <p:ext uri="{BB962C8B-B14F-4D97-AF65-F5344CB8AC3E}">
        <p14:creationId xmlns:p14="http://schemas.microsoft.com/office/powerpoint/2010/main" val="353121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C54683-1634-1C49-117A-68169F472A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9FB5E0-0F79-49CD-AA47-187DB87883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D4A23C-24E6-4DA6-7304-7F2B26341CF5}"/>
              </a:ext>
            </a:extLst>
          </p:cNvPr>
          <p:cNvSpPr>
            <a:spLocks noGrp="1"/>
          </p:cNvSpPr>
          <p:nvPr>
            <p:ph type="dt" sz="half" idx="10"/>
          </p:nvPr>
        </p:nvSpPr>
        <p:spPr/>
        <p:txBody>
          <a:bodyPr/>
          <a:lstStyle/>
          <a:p>
            <a:fld id="{B48C7E93-FB25-4BFF-BCDD-8378D0717714}" type="datetimeFigureOut">
              <a:rPr lang="en-US" smtClean="0"/>
              <a:t>12/23/2023</a:t>
            </a:fld>
            <a:endParaRPr lang="en-US"/>
          </a:p>
        </p:txBody>
      </p:sp>
      <p:sp>
        <p:nvSpPr>
          <p:cNvPr id="5" name="Footer Placeholder 4">
            <a:extLst>
              <a:ext uri="{FF2B5EF4-FFF2-40B4-BE49-F238E27FC236}">
                <a16:creationId xmlns:a16="http://schemas.microsoft.com/office/drawing/2014/main" id="{5C45F58F-8DEF-3075-E32B-0171594F2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4A1DF-BBAD-F95F-85D0-C8C0B3FFCA2E}"/>
              </a:ext>
            </a:extLst>
          </p:cNvPr>
          <p:cNvSpPr>
            <a:spLocks noGrp="1"/>
          </p:cNvSpPr>
          <p:nvPr>
            <p:ph type="sldNum" sz="quarter" idx="12"/>
          </p:nvPr>
        </p:nvSpPr>
        <p:spPr/>
        <p:txBody>
          <a:bodyPr/>
          <a:lstStyle/>
          <a:p>
            <a:fld id="{465730FD-5233-44C2-9415-364EF27B4E77}" type="slidenum">
              <a:rPr lang="en-US" smtClean="0"/>
              <a:t>‹#›</a:t>
            </a:fld>
            <a:endParaRPr lang="en-US"/>
          </a:p>
        </p:txBody>
      </p:sp>
    </p:spTree>
    <p:extLst>
      <p:ext uri="{BB962C8B-B14F-4D97-AF65-F5344CB8AC3E}">
        <p14:creationId xmlns:p14="http://schemas.microsoft.com/office/powerpoint/2010/main" val="350283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400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D8A0138D-A4F6-0AFF-826D-C60DC7DBE49D}"/>
              </a:ext>
            </a:extLst>
          </p:cNvPr>
          <p:cNvSpPr/>
          <p:nvPr userDrawn="1"/>
        </p:nvSpPr>
        <p:spPr>
          <a:xfrm>
            <a:off x="557841" y="6478437"/>
            <a:ext cx="11076317" cy="251664"/>
          </a:xfrm>
          <a:prstGeom prst="roundRect">
            <a:avLst/>
          </a:prstGeom>
          <a:solidFill>
            <a:schemeClr val="bg1">
              <a:lumMod val="95000"/>
            </a:schemeClr>
          </a:solidFill>
          <a:ln>
            <a:solidFill>
              <a:schemeClr val="bg1">
                <a:lumMod val="9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1600"/>
          </a:p>
        </p:txBody>
      </p:sp>
      <p:sp>
        <p:nvSpPr>
          <p:cNvPr id="4" name="Date Placeholder 3">
            <a:extLst>
              <a:ext uri="{FF2B5EF4-FFF2-40B4-BE49-F238E27FC236}">
                <a16:creationId xmlns:a16="http://schemas.microsoft.com/office/drawing/2014/main" id="{9B5D5B87-F31B-0A3E-C3E9-C86132A7233F}"/>
              </a:ext>
            </a:extLst>
          </p:cNvPr>
          <p:cNvSpPr>
            <a:spLocks noGrp="1"/>
          </p:cNvSpPr>
          <p:nvPr>
            <p:ph type="dt" sz="half" idx="10"/>
          </p:nvPr>
        </p:nvSpPr>
        <p:spPr>
          <a:xfrm>
            <a:off x="557841" y="6478437"/>
            <a:ext cx="3023559" cy="251664"/>
          </a:xfrm>
          <a:prstGeom prst="rect">
            <a:avLst/>
          </a:prstGeom>
        </p:spPr>
        <p:txBody>
          <a:bodyPr/>
          <a:lstStyle>
            <a:lvl1pPr>
              <a:defRPr sz="900"/>
            </a:lvl1pPr>
          </a:lstStyle>
          <a:p>
            <a:fld id="{1106A3E6-14F5-4644-81B4-B72CF508B56A}" type="datetime1">
              <a:rPr lang="en-US" smtClean="0"/>
              <a:t>12/23/2023</a:t>
            </a:fld>
            <a:endParaRPr lang="it-IT" dirty="0"/>
          </a:p>
        </p:txBody>
      </p:sp>
      <p:sp>
        <p:nvSpPr>
          <p:cNvPr id="5" name="Footer Placeholder 4">
            <a:extLst>
              <a:ext uri="{FF2B5EF4-FFF2-40B4-BE49-F238E27FC236}">
                <a16:creationId xmlns:a16="http://schemas.microsoft.com/office/drawing/2014/main" id="{B3B8EDF9-B163-4791-07B6-AE273E13C0DD}"/>
              </a:ext>
            </a:extLst>
          </p:cNvPr>
          <p:cNvSpPr>
            <a:spLocks noGrp="1"/>
          </p:cNvSpPr>
          <p:nvPr>
            <p:ph type="ftr" sz="quarter" idx="11"/>
          </p:nvPr>
        </p:nvSpPr>
        <p:spPr>
          <a:xfrm>
            <a:off x="3581400" y="6478437"/>
            <a:ext cx="5029200" cy="251664"/>
          </a:xfrm>
          <a:prstGeom prst="rect">
            <a:avLst/>
          </a:prstGeom>
        </p:spPr>
        <p:txBody>
          <a:bodyPr/>
          <a:lstStyle>
            <a:lvl1pPr algn="ctr">
              <a:defRPr sz="900"/>
            </a:lvl1pPr>
          </a:lstStyle>
          <a:p>
            <a:r>
              <a:rPr lang="en-US" dirty="0"/>
              <a:t>The Term Structure as a Predictor of Real Economic Activity</a:t>
            </a:r>
            <a:endParaRPr lang="it-IT" dirty="0"/>
          </a:p>
        </p:txBody>
      </p:sp>
      <p:sp>
        <p:nvSpPr>
          <p:cNvPr id="6" name="Slide Number Placeholder 5">
            <a:extLst>
              <a:ext uri="{FF2B5EF4-FFF2-40B4-BE49-F238E27FC236}">
                <a16:creationId xmlns:a16="http://schemas.microsoft.com/office/drawing/2014/main" id="{3C2C3CE5-A3F8-DA6C-6F28-493D9A7B8FB8}"/>
              </a:ext>
            </a:extLst>
          </p:cNvPr>
          <p:cNvSpPr>
            <a:spLocks noGrp="1"/>
          </p:cNvSpPr>
          <p:nvPr>
            <p:ph type="sldNum" sz="quarter" idx="12"/>
          </p:nvPr>
        </p:nvSpPr>
        <p:spPr>
          <a:xfrm>
            <a:off x="8610600" y="6478437"/>
            <a:ext cx="3023558" cy="251664"/>
          </a:xfrm>
          <a:prstGeom prst="rect">
            <a:avLst/>
          </a:prstGeom>
        </p:spPr>
        <p:txBody>
          <a:bodyPr/>
          <a:lstStyle>
            <a:lvl1pPr algn="r">
              <a:defRPr sz="900">
                <a:latin typeface="Garamond" panose="02020404030301010803" pitchFamily="18" charset="0"/>
              </a:defRPr>
            </a:lvl1pPr>
          </a:lstStyle>
          <a:p>
            <a:fld id="{23339813-0E1C-4020-A8CE-544BEFE27EDB}" type="slidenum">
              <a:rPr lang="it-IT" smtClean="0"/>
              <a:pPr/>
              <a:t>‹#›</a:t>
            </a:fld>
            <a:endParaRPr lang="it-IT" dirty="0"/>
          </a:p>
        </p:txBody>
      </p:sp>
      <p:sp>
        <p:nvSpPr>
          <p:cNvPr id="8" name="Rectangle 7">
            <a:extLst>
              <a:ext uri="{FF2B5EF4-FFF2-40B4-BE49-F238E27FC236}">
                <a16:creationId xmlns:a16="http://schemas.microsoft.com/office/drawing/2014/main" id="{7AD6E57B-4889-5C44-0DA6-FB409F5C347C}"/>
              </a:ext>
            </a:extLst>
          </p:cNvPr>
          <p:cNvSpPr/>
          <p:nvPr userDrawn="1"/>
        </p:nvSpPr>
        <p:spPr>
          <a:xfrm>
            <a:off x="557841" y="326577"/>
            <a:ext cx="11076317" cy="396815"/>
          </a:xfrm>
          <a:prstGeom prst="rect">
            <a:avLst/>
          </a:prstGeom>
          <a:solidFill>
            <a:schemeClr val="tx2">
              <a:lumMod val="75000"/>
            </a:schemeClr>
          </a:solidFill>
          <a:ln>
            <a:solidFill>
              <a:schemeClr val="tx2">
                <a:lumMod val="7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807850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CF7F-2FD8-6E15-4C20-282D819FB7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4F5F2-5685-2A30-487D-D804B72B8F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3F125-F898-EC59-0AB4-82488BB48617}"/>
              </a:ext>
            </a:extLst>
          </p:cNvPr>
          <p:cNvSpPr>
            <a:spLocks noGrp="1"/>
          </p:cNvSpPr>
          <p:nvPr>
            <p:ph type="dt" sz="half" idx="10"/>
          </p:nvPr>
        </p:nvSpPr>
        <p:spPr/>
        <p:txBody>
          <a:bodyPr/>
          <a:lstStyle/>
          <a:p>
            <a:fld id="{B48C7E93-FB25-4BFF-BCDD-8378D0717714}" type="datetimeFigureOut">
              <a:rPr lang="en-US" smtClean="0"/>
              <a:t>12/23/2023</a:t>
            </a:fld>
            <a:endParaRPr lang="en-US"/>
          </a:p>
        </p:txBody>
      </p:sp>
      <p:sp>
        <p:nvSpPr>
          <p:cNvPr id="5" name="Footer Placeholder 4">
            <a:extLst>
              <a:ext uri="{FF2B5EF4-FFF2-40B4-BE49-F238E27FC236}">
                <a16:creationId xmlns:a16="http://schemas.microsoft.com/office/drawing/2014/main" id="{7A503FB0-5850-759E-6927-0D5E4BD39D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89C6C-4C08-BB70-2D4C-603F0A202907}"/>
              </a:ext>
            </a:extLst>
          </p:cNvPr>
          <p:cNvSpPr>
            <a:spLocks noGrp="1"/>
          </p:cNvSpPr>
          <p:nvPr>
            <p:ph type="sldNum" sz="quarter" idx="12"/>
          </p:nvPr>
        </p:nvSpPr>
        <p:spPr/>
        <p:txBody>
          <a:bodyPr/>
          <a:lstStyle/>
          <a:p>
            <a:fld id="{465730FD-5233-44C2-9415-364EF27B4E77}" type="slidenum">
              <a:rPr lang="en-US" smtClean="0"/>
              <a:t>‹#›</a:t>
            </a:fld>
            <a:endParaRPr lang="en-US"/>
          </a:p>
        </p:txBody>
      </p:sp>
    </p:spTree>
    <p:extLst>
      <p:ext uri="{BB962C8B-B14F-4D97-AF65-F5344CB8AC3E}">
        <p14:creationId xmlns:p14="http://schemas.microsoft.com/office/powerpoint/2010/main" val="429229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8A50-E08A-3CEB-FA93-D466B399B7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3242EC-789C-9F15-52B1-373C38306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56CFFC-6034-9184-1E3E-E4393EA20172}"/>
              </a:ext>
            </a:extLst>
          </p:cNvPr>
          <p:cNvSpPr>
            <a:spLocks noGrp="1"/>
          </p:cNvSpPr>
          <p:nvPr>
            <p:ph type="dt" sz="half" idx="10"/>
          </p:nvPr>
        </p:nvSpPr>
        <p:spPr/>
        <p:txBody>
          <a:bodyPr/>
          <a:lstStyle/>
          <a:p>
            <a:fld id="{B48C7E93-FB25-4BFF-BCDD-8378D0717714}" type="datetimeFigureOut">
              <a:rPr lang="en-US" smtClean="0"/>
              <a:t>12/23/2023</a:t>
            </a:fld>
            <a:endParaRPr lang="en-US"/>
          </a:p>
        </p:txBody>
      </p:sp>
      <p:sp>
        <p:nvSpPr>
          <p:cNvPr id="5" name="Footer Placeholder 4">
            <a:extLst>
              <a:ext uri="{FF2B5EF4-FFF2-40B4-BE49-F238E27FC236}">
                <a16:creationId xmlns:a16="http://schemas.microsoft.com/office/drawing/2014/main" id="{C204437A-A7DB-281A-ABE9-1B0DE28B3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C2724-4A43-EF58-A5FA-D30FBEACCCE8}"/>
              </a:ext>
            </a:extLst>
          </p:cNvPr>
          <p:cNvSpPr>
            <a:spLocks noGrp="1"/>
          </p:cNvSpPr>
          <p:nvPr>
            <p:ph type="sldNum" sz="quarter" idx="12"/>
          </p:nvPr>
        </p:nvSpPr>
        <p:spPr/>
        <p:txBody>
          <a:bodyPr/>
          <a:lstStyle/>
          <a:p>
            <a:fld id="{465730FD-5233-44C2-9415-364EF27B4E77}" type="slidenum">
              <a:rPr lang="en-US" smtClean="0"/>
              <a:t>‹#›</a:t>
            </a:fld>
            <a:endParaRPr lang="en-US"/>
          </a:p>
        </p:txBody>
      </p:sp>
    </p:spTree>
    <p:extLst>
      <p:ext uri="{BB962C8B-B14F-4D97-AF65-F5344CB8AC3E}">
        <p14:creationId xmlns:p14="http://schemas.microsoft.com/office/powerpoint/2010/main" val="204495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8501-2CD4-FCF8-1477-6171CBA6B9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7E47E8-55C0-1213-A976-398351936A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76248C-1323-8D13-C870-D0FF34D330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4B7EB9-ECD9-ADCE-D6F1-025A964B38C0}"/>
              </a:ext>
            </a:extLst>
          </p:cNvPr>
          <p:cNvSpPr>
            <a:spLocks noGrp="1"/>
          </p:cNvSpPr>
          <p:nvPr>
            <p:ph type="dt" sz="half" idx="10"/>
          </p:nvPr>
        </p:nvSpPr>
        <p:spPr/>
        <p:txBody>
          <a:bodyPr/>
          <a:lstStyle/>
          <a:p>
            <a:fld id="{B48C7E93-FB25-4BFF-BCDD-8378D0717714}" type="datetimeFigureOut">
              <a:rPr lang="en-US" smtClean="0"/>
              <a:t>12/23/2023</a:t>
            </a:fld>
            <a:endParaRPr lang="en-US"/>
          </a:p>
        </p:txBody>
      </p:sp>
      <p:sp>
        <p:nvSpPr>
          <p:cNvPr id="6" name="Footer Placeholder 5">
            <a:extLst>
              <a:ext uri="{FF2B5EF4-FFF2-40B4-BE49-F238E27FC236}">
                <a16:creationId xmlns:a16="http://schemas.microsoft.com/office/drawing/2014/main" id="{998674D2-3F44-F7BB-ED38-D6D9624E00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B3568-7613-E55C-BAA2-9151CB9B4FC3}"/>
              </a:ext>
            </a:extLst>
          </p:cNvPr>
          <p:cNvSpPr>
            <a:spLocks noGrp="1"/>
          </p:cNvSpPr>
          <p:nvPr>
            <p:ph type="sldNum" sz="quarter" idx="12"/>
          </p:nvPr>
        </p:nvSpPr>
        <p:spPr/>
        <p:txBody>
          <a:bodyPr/>
          <a:lstStyle/>
          <a:p>
            <a:fld id="{465730FD-5233-44C2-9415-364EF27B4E77}" type="slidenum">
              <a:rPr lang="en-US" smtClean="0"/>
              <a:t>‹#›</a:t>
            </a:fld>
            <a:endParaRPr lang="en-US"/>
          </a:p>
        </p:txBody>
      </p:sp>
    </p:spTree>
    <p:extLst>
      <p:ext uri="{BB962C8B-B14F-4D97-AF65-F5344CB8AC3E}">
        <p14:creationId xmlns:p14="http://schemas.microsoft.com/office/powerpoint/2010/main" val="189050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FEB9C-A568-B668-0D7E-D8604165E7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F31311-92A7-2208-F3FA-D5B4274AD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2421C-55B8-5EAC-6DAD-43B85202B0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B3CFDF-9381-3DCA-4652-8AC54C243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17119E-FA25-7433-C2B7-30EF244626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C71305-0AA3-0CED-7A06-10163C1CD70E}"/>
              </a:ext>
            </a:extLst>
          </p:cNvPr>
          <p:cNvSpPr>
            <a:spLocks noGrp="1"/>
          </p:cNvSpPr>
          <p:nvPr>
            <p:ph type="dt" sz="half" idx="10"/>
          </p:nvPr>
        </p:nvSpPr>
        <p:spPr/>
        <p:txBody>
          <a:bodyPr/>
          <a:lstStyle/>
          <a:p>
            <a:fld id="{B48C7E93-FB25-4BFF-BCDD-8378D0717714}" type="datetimeFigureOut">
              <a:rPr lang="en-US" smtClean="0"/>
              <a:t>12/23/2023</a:t>
            </a:fld>
            <a:endParaRPr lang="en-US"/>
          </a:p>
        </p:txBody>
      </p:sp>
      <p:sp>
        <p:nvSpPr>
          <p:cNvPr id="8" name="Footer Placeholder 7">
            <a:extLst>
              <a:ext uri="{FF2B5EF4-FFF2-40B4-BE49-F238E27FC236}">
                <a16:creationId xmlns:a16="http://schemas.microsoft.com/office/drawing/2014/main" id="{1427B06D-501B-BFA8-D736-E704EF99AE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7A84BF-86C2-BAC4-49B6-25182E9E11BE}"/>
              </a:ext>
            </a:extLst>
          </p:cNvPr>
          <p:cNvSpPr>
            <a:spLocks noGrp="1"/>
          </p:cNvSpPr>
          <p:nvPr>
            <p:ph type="sldNum" sz="quarter" idx="12"/>
          </p:nvPr>
        </p:nvSpPr>
        <p:spPr/>
        <p:txBody>
          <a:bodyPr/>
          <a:lstStyle/>
          <a:p>
            <a:fld id="{465730FD-5233-44C2-9415-364EF27B4E77}" type="slidenum">
              <a:rPr lang="en-US" smtClean="0"/>
              <a:t>‹#›</a:t>
            </a:fld>
            <a:endParaRPr lang="en-US"/>
          </a:p>
        </p:txBody>
      </p:sp>
    </p:spTree>
    <p:extLst>
      <p:ext uri="{BB962C8B-B14F-4D97-AF65-F5344CB8AC3E}">
        <p14:creationId xmlns:p14="http://schemas.microsoft.com/office/powerpoint/2010/main" val="1733680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6438-AD34-F484-9B23-553F93BB76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1BB4BA-2540-20A2-214D-93722C16822D}"/>
              </a:ext>
            </a:extLst>
          </p:cNvPr>
          <p:cNvSpPr>
            <a:spLocks noGrp="1"/>
          </p:cNvSpPr>
          <p:nvPr>
            <p:ph type="dt" sz="half" idx="10"/>
          </p:nvPr>
        </p:nvSpPr>
        <p:spPr/>
        <p:txBody>
          <a:bodyPr/>
          <a:lstStyle/>
          <a:p>
            <a:fld id="{B48C7E93-FB25-4BFF-BCDD-8378D0717714}" type="datetimeFigureOut">
              <a:rPr lang="en-US" smtClean="0"/>
              <a:t>12/23/2023</a:t>
            </a:fld>
            <a:endParaRPr lang="en-US"/>
          </a:p>
        </p:txBody>
      </p:sp>
      <p:sp>
        <p:nvSpPr>
          <p:cNvPr id="4" name="Footer Placeholder 3">
            <a:extLst>
              <a:ext uri="{FF2B5EF4-FFF2-40B4-BE49-F238E27FC236}">
                <a16:creationId xmlns:a16="http://schemas.microsoft.com/office/drawing/2014/main" id="{FA89AAAD-0153-14C0-9782-5F948D62E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B1AFC5-4556-3EF1-4B98-4F5A7C810456}"/>
              </a:ext>
            </a:extLst>
          </p:cNvPr>
          <p:cNvSpPr>
            <a:spLocks noGrp="1"/>
          </p:cNvSpPr>
          <p:nvPr>
            <p:ph type="sldNum" sz="quarter" idx="12"/>
          </p:nvPr>
        </p:nvSpPr>
        <p:spPr/>
        <p:txBody>
          <a:bodyPr/>
          <a:lstStyle/>
          <a:p>
            <a:fld id="{465730FD-5233-44C2-9415-364EF27B4E77}" type="slidenum">
              <a:rPr lang="en-US" smtClean="0"/>
              <a:t>‹#›</a:t>
            </a:fld>
            <a:endParaRPr lang="en-US"/>
          </a:p>
        </p:txBody>
      </p:sp>
    </p:spTree>
    <p:extLst>
      <p:ext uri="{BB962C8B-B14F-4D97-AF65-F5344CB8AC3E}">
        <p14:creationId xmlns:p14="http://schemas.microsoft.com/office/powerpoint/2010/main" val="379389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1E752-18A5-7436-B250-809D18809B7A}"/>
              </a:ext>
            </a:extLst>
          </p:cNvPr>
          <p:cNvSpPr>
            <a:spLocks noGrp="1"/>
          </p:cNvSpPr>
          <p:nvPr>
            <p:ph type="dt" sz="half" idx="10"/>
          </p:nvPr>
        </p:nvSpPr>
        <p:spPr/>
        <p:txBody>
          <a:bodyPr/>
          <a:lstStyle/>
          <a:p>
            <a:fld id="{B48C7E93-FB25-4BFF-BCDD-8378D0717714}" type="datetimeFigureOut">
              <a:rPr lang="en-US" smtClean="0"/>
              <a:t>12/23/2023</a:t>
            </a:fld>
            <a:endParaRPr lang="en-US"/>
          </a:p>
        </p:txBody>
      </p:sp>
      <p:sp>
        <p:nvSpPr>
          <p:cNvPr id="3" name="Footer Placeholder 2">
            <a:extLst>
              <a:ext uri="{FF2B5EF4-FFF2-40B4-BE49-F238E27FC236}">
                <a16:creationId xmlns:a16="http://schemas.microsoft.com/office/drawing/2014/main" id="{87992BAB-C2CD-1FFE-4E55-125B9E094A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3B980C-E3B3-23FB-16C9-C8BE8B63BC0E}"/>
              </a:ext>
            </a:extLst>
          </p:cNvPr>
          <p:cNvSpPr>
            <a:spLocks noGrp="1"/>
          </p:cNvSpPr>
          <p:nvPr>
            <p:ph type="sldNum" sz="quarter" idx="12"/>
          </p:nvPr>
        </p:nvSpPr>
        <p:spPr/>
        <p:txBody>
          <a:bodyPr/>
          <a:lstStyle/>
          <a:p>
            <a:fld id="{465730FD-5233-44C2-9415-364EF27B4E77}" type="slidenum">
              <a:rPr lang="en-US" smtClean="0"/>
              <a:t>‹#›</a:t>
            </a:fld>
            <a:endParaRPr lang="en-US"/>
          </a:p>
        </p:txBody>
      </p:sp>
    </p:spTree>
    <p:extLst>
      <p:ext uri="{BB962C8B-B14F-4D97-AF65-F5344CB8AC3E}">
        <p14:creationId xmlns:p14="http://schemas.microsoft.com/office/powerpoint/2010/main" val="74779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4496-DB94-890E-661B-619B7885F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0AD130-0D20-76C8-E5EE-E6FCA48868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A956AC-A5FD-2F40-3696-085AE8841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09C21-E45E-ADAC-D4A5-9ACED0F3BC7C}"/>
              </a:ext>
            </a:extLst>
          </p:cNvPr>
          <p:cNvSpPr>
            <a:spLocks noGrp="1"/>
          </p:cNvSpPr>
          <p:nvPr>
            <p:ph type="dt" sz="half" idx="10"/>
          </p:nvPr>
        </p:nvSpPr>
        <p:spPr/>
        <p:txBody>
          <a:bodyPr/>
          <a:lstStyle/>
          <a:p>
            <a:fld id="{B48C7E93-FB25-4BFF-BCDD-8378D0717714}" type="datetimeFigureOut">
              <a:rPr lang="en-US" smtClean="0"/>
              <a:t>12/23/2023</a:t>
            </a:fld>
            <a:endParaRPr lang="en-US"/>
          </a:p>
        </p:txBody>
      </p:sp>
      <p:sp>
        <p:nvSpPr>
          <p:cNvPr id="6" name="Footer Placeholder 5">
            <a:extLst>
              <a:ext uri="{FF2B5EF4-FFF2-40B4-BE49-F238E27FC236}">
                <a16:creationId xmlns:a16="http://schemas.microsoft.com/office/drawing/2014/main" id="{CDC63B74-20D5-1B2D-0369-B8FF50521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4449CA-7F65-B2DD-F29F-A98FC4481F0D}"/>
              </a:ext>
            </a:extLst>
          </p:cNvPr>
          <p:cNvSpPr>
            <a:spLocks noGrp="1"/>
          </p:cNvSpPr>
          <p:nvPr>
            <p:ph type="sldNum" sz="quarter" idx="12"/>
          </p:nvPr>
        </p:nvSpPr>
        <p:spPr/>
        <p:txBody>
          <a:bodyPr/>
          <a:lstStyle/>
          <a:p>
            <a:fld id="{465730FD-5233-44C2-9415-364EF27B4E77}" type="slidenum">
              <a:rPr lang="en-US" smtClean="0"/>
              <a:t>‹#›</a:t>
            </a:fld>
            <a:endParaRPr lang="en-US"/>
          </a:p>
        </p:txBody>
      </p:sp>
    </p:spTree>
    <p:extLst>
      <p:ext uri="{BB962C8B-B14F-4D97-AF65-F5344CB8AC3E}">
        <p14:creationId xmlns:p14="http://schemas.microsoft.com/office/powerpoint/2010/main" val="381881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47CB-C4A1-DD00-798E-7E0441F4D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8875D5-EA06-4562-81C1-24A87187B2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1AE055-CCF0-F425-CDF8-07BB323D9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AD20F-5D52-23B5-AB61-CB9D309D016B}"/>
              </a:ext>
            </a:extLst>
          </p:cNvPr>
          <p:cNvSpPr>
            <a:spLocks noGrp="1"/>
          </p:cNvSpPr>
          <p:nvPr>
            <p:ph type="dt" sz="half" idx="10"/>
          </p:nvPr>
        </p:nvSpPr>
        <p:spPr/>
        <p:txBody>
          <a:bodyPr/>
          <a:lstStyle/>
          <a:p>
            <a:fld id="{B48C7E93-FB25-4BFF-BCDD-8378D0717714}" type="datetimeFigureOut">
              <a:rPr lang="en-US" smtClean="0"/>
              <a:t>12/23/2023</a:t>
            </a:fld>
            <a:endParaRPr lang="en-US"/>
          </a:p>
        </p:txBody>
      </p:sp>
      <p:sp>
        <p:nvSpPr>
          <p:cNvPr id="6" name="Footer Placeholder 5">
            <a:extLst>
              <a:ext uri="{FF2B5EF4-FFF2-40B4-BE49-F238E27FC236}">
                <a16:creationId xmlns:a16="http://schemas.microsoft.com/office/drawing/2014/main" id="{DB78F892-0E78-1C05-FBA1-526AA49EB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1E9E6-8BBF-15D1-8879-8737E384E0EA}"/>
              </a:ext>
            </a:extLst>
          </p:cNvPr>
          <p:cNvSpPr>
            <a:spLocks noGrp="1"/>
          </p:cNvSpPr>
          <p:nvPr>
            <p:ph type="sldNum" sz="quarter" idx="12"/>
          </p:nvPr>
        </p:nvSpPr>
        <p:spPr/>
        <p:txBody>
          <a:bodyPr/>
          <a:lstStyle/>
          <a:p>
            <a:fld id="{465730FD-5233-44C2-9415-364EF27B4E77}" type="slidenum">
              <a:rPr lang="en-US" smtClean="0"/>
              <a:t>‹#›</a:t>
            </a:fld>
            <a:endParaRPr lang="en-US"/>
          </a:p>
        </p:txBody>
      </p:sp>
    </p:spTree>
    <p:extLst>
      <p:ext uri="{BB962C8B-B14F-4D97-AF65-F5344CB8AC3E}">
        <p14:creationId xmlns:p14="http://schemas.microsoft.com/office/powerpoint/2010/main" val="128744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A129A5-3FB5-305D-192A-DF37A72A4A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D680E2-057E-8DE9-640D-DD7228452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D12D4C-D84B-0376-49BA-85AABDD93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C7E93-FB25-4BFF-BCDD-8378D0717714}" type="datetimeFigureOut">
              <a:rPr lang="en-US" smtClean="0"/>
              <a:t>12/23/2023</a:t>
            </a:fld>
            <a:endParaRPr lang="en-US"/>
          </a:p>
        </p:txBody>
      </p:sp>
      <p:sp>
        <p:nvSpPr>
          <p:cNvPr id="5" name="Footer Placeholder 4">
            <a:extLst>
              <a:ext uri="{FF2B5EF4-FFF2-40B4-BE49-F238E27FC236}">
                <a16:creationId xmlns:a16="http://schemas.microsoft.com/office/drawing/2014/main" id="{A7CA696A-C710-8455-3EBB-238897D7D9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FA8746-FFC8-1F3B-9079-2603F0E5D2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5730FD-5233-44C2-9415-364EF27B4E77}" type="slidenum">
              <a:rPr lang="en-US" smtClean="0"/>
              <a:t>‹#›</a:t>
            </a:fld>
            <a:endParaRPr lang="en-US"/>
          </a:p>
        </p:txBody>
      </p:sp>
    </p:spTree>
    <p:extLst>
      <p:ext uri="{BB962C8B-B14F-4D97-AF65-F5344CB8AC3E}">
        <p14:creationId xmlns:p14="http://schemas.microsoft.com/office/powerpoint/2010/main" val="282756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6.emf"/><Relationship Id="rId4" Type="http://schemas.openxmlformats.org/officeDocument/2006/relationships/image" Target="../media/image5.emf"/></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11.emf"/><Relationship Id="rId5" Type="http://schemas.openxmlformats.org/officeDocument/2006/relationships/package" Target="../embeddings/Microsoft_Excel_Worksheet1.xlsx"/><Relationship Id="rId10" Type="http://schemas.openxmlformats.org/officeDocument/2006/relationships/image" Target="../media/image13.emf"/><Relationship Id="rId4" Type="http://schemas.openxmlformats.org/officeDocument/2006/relationships/image" Target="../media/image10.emf"/><Relationship Id="rId9" Type="http://schemas.openxmlformats.org/officeDocument/2006/relationships/package" Target="../embeddings/Microsoft_Excel_Worksheet3.xlsx"/></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1C3DFD9-3B3C-5C01-6484-6BDA6A2EDC29}"/>
              </a:ext>
            </a:extLst>
          </p:cNvPr>
          <p:cNvSpPr/>
          <p:nvPr/>
        </p:nvSpPr>
        <p:spPr>
          <a:xfrm>
            <a:off x="2761890" y="2164886"/>
            <a:ext cx="6668219" cy="1273291"/>
          </a:xfrm>
          <a:prstGeom prst="roundRect">
            <a:avLst/>
          </a:prstGeom>
          <a:solidFill>
            <a:schemeClr val="tx2">
              <a:lumMod val="75000"/>
            </a:schemeClr>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b="0" i="0" dirty="0">
                <a:solidFill>
                  <a:schemeClr val="bg1"/>
                </a:solidFill>
                <a:effectLst/>
                <a:latin typeface="Garamond" panose="02020404030301010803" pitchFamily="18" charset="0"/>
              </a:rPr>
              <a:t>Prédiction de la direction du marché américain – S&amp;P 500</a:t>
            </a:r>
            <a:endParaRPr lang="fr-FR" sz="3600" dirty="0">
              <a:solidFill>
                <a:schemeClr val="bg1"/>
              </a:solidFill>
              <a:latin typeface="Garamond" panose="02020404030301010803" pitchFamily="18" charset="0"/>
            </a:endParaRPr>
          </a:p>
        </p:txBody>
      </p:sp>
      <p:sp>
        <p:nvSpPr>
          <p:cNvPr id="6" name="TextBox 5">
            <a:extLst>
              <a:ext uri="{FF2B5EF4-FFF2-40B4-BE49-F238E27FC236}">
                <a16:creationId xmlns:a16="http://schemas.microsoft.com/office/drawing/2014/main" id="{9375E54C-9203-51F2-FE71-AFAD99880F56}"/>
              </a:ext>
            </a:extLst>
          </p:cNvPr>
          <p:cNvSpPr txBox="1"/>
          <p:nvPr/>
        </p:nvSpPr>
        <p:spPr>
          <a:xfrm>
            <a:off x="2761890" y="3510495"/>
            <a:ext cx="6668219" cy="796244"/>
          </a:xfrm>
          <a:prstGeom prst="rect">
            <a:avLst/>
          </a:prstGeom>
          <a:noFill/>
        </p:spPr>
        <p:txBody>
          <a:bodyPr wrap="square">
            <a:spAutoFit/>
          </a:bodyPr>
          <a:lstStyle/>
          <a:p>
            <a:pPr algn="ctr">
              <a:lnSpc>
                <a:spcPct val="150000"/>
              </a:lnSpc>
            </a:pPr>
            <a:r>
              <a:rPr lang="fr-FR" sz="1600" b="1" dirty="0">
                <a:solidFill>
                  <a:schemeClr val="accent1">
                    <a:lumMod val="50000"/>
                  </a:schemeClr>
                </a:solidFill>
                <a:latin typeface="Garamond" panose="02020404030301010803" pitchFamily="18" charset="0"/>
              </a:rPr>
              <a:t>Projet de « Statistiques Avancées pour</a:t>
            </a:r>
          </a:p>
          <a:p>
            <a:pPr algn="ctr">
              <a:lnSpc>
                <a:spcPct val="150000"/>
              </a:lnSpc>
            </a:pPr>
            <a:r>
              <a:rPr lang="fr-FR" sz="1600" b="1" dirty="0">
                <a:solidFill>
                  <a:schemeClr val="accent1">
                    <a:lumMod val="50000"/>
                  </a:schemeClr>
                </a:solidFill>
                <a:latin typeface="Garamond" panose="02020404030301010803" pitchFamily="18" charset="0"/>
              </a:rPr>
              <a:t>Big Data » </a:t>
            </a:r>
          </a:p>
        </p:txBody>
      </p:sp>
      <p:pic>
        <p:nvPicPr>
          <p:cNvPr id="1028" name="Picture 4">
            <a:extLst>
              <a:ext uri="{FF2B5EF4-FFF2-40B4-BE49-F238E27FC236}">
                <a16:creationId xmlns:a16="http://schemas.microsoft.com/office/drawing/2014/main" id="{DD050BB8-CA75-2A30-1261-28706FCB5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7670" y="372415"/>
            <a:ext cx="1716657" cy="43587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33A47B9A-6EA7-36FD-1CFB-695BCCF7B61E}"/>
              </a:ext>
            </a:extLst>
          </p:cNvPr>
          <p:cNvSpPr/>
          <p:nvPr/>
        </p:nvSpPr>
        <p:spPr>
          <a:xfrm>
            <a:off x="286831" y="6461186"/>
            <a:ext cx="11618340" cy="159568"/>
          </a:xfrm>
          <a:prstGeom prst="rect">
            <a:avLst/>
          </a:prstGeom>
          <a:solidFill>
            <a:schemeClr val="tx2">
              <a:lumMod val="75000"/>
            </a:schemeClr>
          </a:solidFill>
          <a:ln>
            <a:solidFill>
              <a:schemeClr val="tx2">
                <a:lumMod val="75000"/>
              </a:schemeClr>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Date Placeholder 1">
            <a:extLst>
              <a:ext uri="{FF2B5EF4-FFF2-40B4-BE49-F238E27FC236}">
                <a16:creationId xmlns:a16="http://schemas.microsoft.com/office/drawing/2014/main" id="{E87D032A-A59D-CADA-BA0D-89E9A522A224}"/>
              </a:ext>
            </a:extLst>
          </p:cNvPr>
          <p:cNvSpPr txBox="1">
            <a:spLocks/>
          </p:cNvSpPr>
          <p:nvPr/>
        </p:nvSpPr>
        <p:spPr>
          <a:xfrm>
            <a:off x="233666" y="6153681"/>
            <a:ext cx="11671505" cy="280923"/>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9A2B16B4-0A56-405F-AD5B-F05422EAB516}" type="datetime1">
              <a:rPr lang="en-US" sz="1100" b="1" smtClean="0">
                <a:solidFill>
                  <a:schemeClr val="tx1">
                    <a:lumMod val="50000"/>
                    <a:lumOff val="50000"/>
                  </a:schemeClr>
                </a:solidFill>
                <a:latin typeface="Garamond" panose="02020404030301010803" pitchFamily="18" charset="0"/>
              </a:rPr>
              <a:pPr algn="ctr"/>
              <a:t>12/23/2023</a:t>
            </a:fld>
            <a:endParaRPr lang="it-IT" sz="1100" b="1" dirty="0">
              <a:solidFill>
                <a:schemeClr val="tx1">
                  <a:lumMod val="50000"/>
                  <a:lumOff val="50000"/>
                </a:schemeClr>
              </a:solidFill>
              <a:latin typeface="Garamond" panose="02020404030301010803" pitchFamily="18" charset="0"/>
            </a:endParaRPr>
          </a:p>
        </p:txBody>
      </p:sp>
      <p:cxnSp>
        <p:nvCxnSpPr>
          <p:cNvPr id="10" name="Straight Connector 9">
            <a:extLst>
              <a:ext uri="{FF2B5EF4-FFF2-40B4-BE49-F238E27FC236}">
                <a16:creationId xmlns:a16="http://schemas.microsoft.com/office/drawing/2014/main" id="{5FD78F89-B207-B7A0-0859-75FC7F04E0A2}"/>
              </a:ext>
            </a:extLst>
          </p:cNvPr>
          <p:cNvCxnSpPr/>
          <p:nvPr/>
        </p:nvCxnSpPr>
        <p:spPr>
          <a:xfrm>
            <a:off x="5360276" y="4340457"/>
            <a:ext cx="1471448" cy="0"/>
          </a:xfrm>
          <a:prstGeom prst="line">
            <a:avLst/>
          </a:prstGeom>
          <a:ln>
            <a:solidFill>
              <a:srgbClr val="333F50"/>
            </a:solidFill>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807B53EC-D44D-6E7C-7C73-4082C1E77152}"/>
              </a:ext>
            </a:extLst>
          </p:cNvPr>
          <p:cNvSpPr/>
          <p:nvPr/>
        </p:nvSpPr>
        <p:spPr>
          <a:xfrm rot="16200000">
            <a:off x="11377778" y="346186"/>
            <a:ext cx="566460" cy="488327"/>
          </a:xfrm>
          <a:prstGeom prst="triangle">
            <a:avLst/>
          </a:prstGeom>
          <a:solidFill>
            <a:srgbClr val="333F50"/>
          </a:solidFill>
          <a:ln>
            <a:solidFill>
              <a:srgbClr val="333F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938A532F-E249-7533-84B3-277D3D7CA154}"/>
              </a:ext>
            </a:extLst>
          </p:cNvPr>
          <p:cNvSpPr/>
          <p:nvPr/>
        </p:nvSpPr>
        <p:spPr>
          <a:xfrm rot="5400000">
            <a:off x="11337871" y="244671"/>
            <a:ext cx="280922" cy="242174"/>
          </a:xfrm>
          <a:prstGeom prst="triangle">
            <a:avLst/>
          </a:prstGeom>
          <a:solidFill>
            <a:srgbClr val="333F50"/>
          </a:solidFill>
          <a:ln>
            <a:solidFill>
              <a:srgbClr val="333F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B8AFD14-F3D3-4F48-8A5C-2BD03E9705BE}"/>
              </a:ext>
            </a:extLst>
          </p:cNvPr>
          <p:cNvSpPr/>
          <p:nvPr/>
        </p:nvSpPr>
        <p:spPr>
          <a:xfrm rot="16200000" flipV="1">
            <a:off x="204530" y="346186"/>
            <a:ext cx="566460" cy="488327"/>
          </a:xfrm>
          <a:prstGeom prst="triangle">
            <a:avLst/>
          </a:prstGeom>
          <a:solidFill>
            <a:srgbClr val="333F50"/>
          </a:solidFill>
          <a:ln>
            <a:solidFill>
              <a:srgbClr val="333F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9BE6801B-F1DC-284A-015E-7B3DC075595D}"/>
              </a:ext>
            </a:extLst>
          </p:cNvPr>
          <p:cNvSpPr/>
          <p:nvPr/>
        </p:nvSpPr>
        <p:spPr>
          <a:xfrm rot="16200000">
            <a:off x="529975" y="244671"/>
            <a:ext cx="280922" cy="242174"/>
          </a:xfrm>
          <a:prstGeom prst="triangle">
            <a:avLst/>
          </a:prstGeom>
          <a:solidFill>
            <a:srgbClr val="333F50"/>
          </a:solidFill>
          <a:ln>
            <a:solidFill>
              <a:srgbClr val="333F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11849C0-67B2-CFAF-E8EC-6FBFD85B55BD}"/>
              </a:ext>
            </a:extLst>
          </p:cNvPr>
          <p:cNvSpPr txBox="1"/>
          <p:nvPr/>
        </p:nvSpPr>
        <p:spPr>
          <a:xfrm>
            <a:off x="286829" y="5480497"/>
            <a:ext cx="4277032" cy="954107"/>
          </a:xfrm>
          <a:prstGeom prst="rect">
            <a:avLst/>
          </a:prstGeom>
          <a:noFill/>
        </p:spPr>
        <p:txBody>
          <a:bodyPr wrap="square">
            <a:spAutoFit/>
          </a:bodyPr>
          <a:lstStyle/>
          <a:p>
            <a:r>
              <a:rPr lang="fr-FR" sz="1400" b="1" dirty="0">
                <a:solidFill>
                  <a:schemeClr val="accent1">
                    <a:lumMod val="50000"/>
                  </a:schemeClr>
                </a:solidFill>
                <a:latin typeface="Garamond" panose="02020404030301010803" pitchFamily="18" charset="0"/>
              </a:rPr>
              <a:t>Réalisé par:</a:t>
            </a:r>
          </a:p>
          <a:p>
            <a:r>
              <a:rPr lang="fr-FR" sz="1400" dirty="0">
                <a:solidFill>
                  <a:schemeClr val="accent1">
                    <a:lumMod val="50000"/>
                  </a:schemeClr>
                </a:solidFill>
                <a:latin typeface="Garamond" panose="02020404030301010803" pitchFamily="18" charset="0"/>
              </a:rPr>
              <a:t>TAHIR Badr-eddine</a:t>
            </a:r>
          </a:p>
          <a:p>
            <a:r>
              <a:rPr lang="fr-FR" sz="1400" dirty="0">
                <a:solidFill>
                  <a:schemeClr val="accent1">
                    <a:lumMod val="50000"/>
                  </a:schemeClr>
                </a:solidFill>
                <a:effectLst/>
                <a:latin typeface="Garamond" panose="02020404030301010803" pitchFamily="18" charset="0"/>
              </a:rPr>
              <a:t>AZLY Mohamed Amine</a:t>
            </a:r>
          </a:p>
          <a:p>
            <a:r>
              <a:rPr lang="it-IT" sz="1400" dirty="0">
                <a:solidFill>
                  <a:schemeClr val="accent1">
                    <a:lumMod val="50000"/>
                  </a:schemeClr>
                </a:solidFill>
                <a:effectLst/>
                <a:latin typeface="Garamond" panose="02020404030301010803" pitchFamily="18" charset="0"/>
              </a:rPr>
              <a:t>KAMELA Alesterd</a:t>
            </a:r>
          </a:p>
        </p:txBody>
      </p:sp>
      <p:sp>
        <p:nvSpPr>
          <p:cNvPr id="8" name="TextBox 7">
            <a:extLst>
              <a:ext uri="{FF2B5EF4-FFF2-40B4-BE49-F238E27FC236}">
                <a16:creationId xmlns:a16="http://schemas.microsoft.com/office/drawing/2014/main" id="{082CBADD-4067-C12F-2555-65DF00935A67}"/>
              </a:ext>
            </a:extLst>
          </p:cNvPr>
          <p:cNvSpPr txBox="1"/>
          <p:nvPr/>
        </p:nvSpPr>
        <p:spPr>
          <a:xfrm>
            <a:off x="10094976" y="5585871"/>
            <a:ext cx="1810195" cy="708271"/>
          </a:xfrm>
          <a:prstGeom prst="rect">
            <a:avLst/>
          </a:prstGeom>
          <a:noFill/>
        </p:spPr>
        <p:txBody>
          <a:bodyPr wrap="square">
            <a:spAutoFit/>
          </a:bodyPr>
          <a:lstStyle/>
          <a:p>
            <a:pPr>
              <a:lnSpc>
                <a:spcPct val="150000"/>
              </a:lnSpc>
            </a:pPr>
            <a:r>
              <a:rPr lang="fr-FR" sz="1400" b="1" dirty="0">
                <a:solidFill>
                  <a:schemeClr val="accent1">
                    <a:lumMod val="50000"/>
                  </a:schemeClr>
                </a:solidFill>
                <a:latin typeface="Garamond" panose="02020404030301010803" pitchFamily="18" charset="0"/>
              </a:rPr>
              <a:t>Encadré par:</a:t>
            </a:r>
          </a:p>
          <a:p>
            <a:pPr>
              <a:lnSpc>
                <a:spcPct val="150000"/>
              </a:lnSpc>
            </a:pPr>
            <a:r>
              <a:rPr lang="fr-FR" sz="1400" dirty="0">
                <a:solidFill>
                  <a:schemeClr val="accent1">
                    <a:lumMod val="50000"/>
                  </a:schemeClr>
                </a:solidFill>
                <a:latin typeface="Garamond" panose="02020404030301010803" pitchFamily="18" charset="0"/>
              </a:rPr>
              <a:t>Prof. </a:t>
            </a:r>
            <a:r>
              <a:rPr lang="fr-FR" sz="1400" dirty="0" err="1">
                <a:solidFill>
                  <a:schemeClr val="accent1">
                    <a:lumMod val="50000"/>
                  </a:schemeClr>
                </a:solidFill>
                <a:latin typeface="Garamond" panose="02020404030301010803" pitchFamily="18" charset="0"/>
              </a:rPr>
              <a:t>Songui</a:t>
            </a:r>
            <a:r>
              <a:rPr lang="fr-FR" sz="1400" dirty="0">
                <a:solidFill>
                  <a:schemeClr val="accent1">
                    <a:lumMod val="50000"/>
                  </a:schemeClr>
                </a:solidFill>
                <a:latin typeface="Garamond" panose="02020404030301010803" pitchFamily="18" charset="0"/>
              </a:rPr>
              <a:t> KONE</a:t>
            </a:r>
          </a:p>
        </p:txBody>
      </p:sp>
    </p:spTree>
    <p:extLst>
      <p:ext uri="{BB962C8B-B14F-4D97-AF65-F5344CB8AC3E}">
        <p14:creationId xmlns:p14="http://schemas.microsoft.com/office/powerpoint/2010/main" val="330609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10</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IV. </a:t>
            </a:r>
            <a:r>
              <a:rPr lang="fr-FR" sz="1800" b="1" i="0" u="none" strike="noStrike" dirty="0">
                <a:solidFill>
                  <a:srgbClr val="FF0000"/>
                </a:solidFill>
                <a:effectLst/>
                <a:latin typeface="Arial" panose="020B0604020202020204" pitchFamily="34" charset="0"/>
              </a:rPr>
              <a:t> </a:t>
            </a:r>
            <a:r>
              <a:rPr lang="fr-FR" sz="2000" b="1" dirty="0">
                <a:solidFill>
                  <a:schemeClr val="bg1"/>
                </a:solidFill>
                <a:latin typeface="Garamond" panose="02020404030301010803" pitchFamily="18" charset="0"/>
              </a:rPr>
              <a:t> CAS D’ETUDE</a:t>
            </a:r>
            <a:endParaRPr lang="it-IT" sz="2000" b="1" dirty="0">
              <a:solidFill>
                <a:schemeClr val="bg1"/>
              </a:solidFill>
              <a:latin typeface="Garamond" panose="02020404030301010803" pitchFamily="18" charset="0"/>
            </a:endParaRPr>
          </a:p>
        </p:txBody>
      </p:sp>
      <p:sp>
        <p:nvSpPr>
          <p:cNvPr id="7" name="ZoneTexte 6">
            <a:extLst>
              <a:ext uri="{FF2B5EF4-FFF2-40B4-BE49-F238E27FC236}">
                <a16:creationId xmlns:a16="http://schemas.microsoft.com/office/drawing/2014/main" id="{DD90F09C-5E2A-8DE9-4707-A9C263DC87CF}"/>
              </a:ext>
            </a:extLst>
          </p:cNvPr>
          <p:cNvSpPr txBox="1"/>
          <p:nvPr/>
        </p:nvSpPr>
        <p:spPr>
          <a:xfrm>
            <a:off x="557841" y="727913"/>
            <a:ext cx="1859165" cy="1015663"/>
          </a:xfrm>
          <a:prstGeom prst="rect">
            <a:avLst/>
          </a:prstGeom>
          <a:noFill/>
        </p:spPr>
        <p:txBody>
          <a:bodyPr wrap="square">
            <a:spAutoFit/>
          </a:bodyPr>
          <a:lstStyle/>
          <a:p>
            <a:endParaRPr lang="fr-FR" dirty="0"/>
          </a:p>
          <a:p>
            <a:endParaRPr lang="fr-FR" sz="1400" dirty="0">
              <a:solidFill>
                <a:srgbClr val="333F50"/>
              </a:solidFill>
              <a:latin typeface="Garamond" panose="02020404030301010803" pitchFamily="18" charset="0"/>
            </a:endParaRPr>
          </a:p>
          <a:p>
            <a:pPr marL="285750" indent="-285750">
              <a:buFont typeface="Wingdings" panose="05000000000000000000" pitchFamily="2" charset="2"/>
              <a:buChar char="§"/>
            </a:pPr>
            <a:r>
              <a:rPr lang="fr-FR" sz="1400" b="1" dirty="0">
                <a:solidFill>
                  <a:srgbClr val="333F50"/>
                </a:solidFill>
                <a:latin typeface="Garamond" panose="02020404030301010803" pitchFamily="18" charset="0"/>
              </a:rPr>
              <a:t>CART</a:t>
            </a:r>
          </a:p>
          <a:p>
            <a:endParaRPr lang="fr-FR" sz="1400" dirty="0">
              <a:solidFill>
                <a:srgbClr val="333F50"/>
              </a:solidFill>
              <a:latin typeface="Garamond" panose="02020404030301010803" pitchFamily="18" charset="0"/>
            </a:endParaRPr>
          </a:p>
        </p:txBody>
      </p:sp>
      <p:pic>
        <p:nvPicPr>
          <p:cNvPr id="6" name="Image 5">
            <a:extLst>
              <a:ext uri="{FF2B5EF4-FFF2-40B4-BE49-F238E27FC236}">
                <a16:creationId xmlns:a16="http://schemas.microsoft.com/office/drawing/2014/main" id="{4FAA8E51-FA12-B53C-45BF-EEDC5C1C35F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586" y="1658362"/>
            <a:ext cx="5105400" cy="2873963"/>
          </a:xfrm>
          <a:prstGeom prst="rect">
            <a:avLst/>
          </a:prstGeom>
          <a:noFill/>
          <a:ln>
            <a:noFill/>
          </a:ln>
        </p:spPr>
      </p:pic>
      <p:pic>
        <p:nvPicPr>
          <p:cNvPr id="8" name="Image 7">
            <a:extLst>
              <a:ext uri="{FF2B5EF4-FFF2-40B4-BE49-F238E27FC236}">
                <a16:creationId xmlns:a16="http://schemas.microsoft.com/office/drawing/2014/main" id="{7913B48E-EFE9-EE13-223C-141B26CACC7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8821" y="1561897"/>
            <a:ext cx="5029200" cy="2716392"/>
          </a:xfrm>
          <a:prstGeom prst="rect">
            <a:avLst/>
          </a:prstGeom>
          <a:noFill/>
          <a:ln>
            <a:noFill/>
          </a:ln>
        </p:spPr>
      </p:pic>
      <p:sp>
        <p:nvSpPr>
          <p:cNvPr id="9" name="ZoneTexte 8">
            <a:extLst>
              <a:ext uri="{FF2B5EF4-FFF2-40B4-BE49-F238E27FC236}">
                <a16:creationId xmlns:a16="http://schemas.microsoft.com/office/drawing/2014/main" id="{F3B18536-27E0-4163-2ABC-3DAFD26ABFDB}"/>
              </a:ext>
            </a:extLst>
          </p:cNvPr>
          <p:cNvSpPr txBox="1"/>
          <p:nvPr/>
        </p:nvSpPr>
        <p:spPr>
          <a:xfrm>
            <a:off x="2118215" y="4655088"/>
            <a:ext cx="9011652" cy="1446550"/>
          </a:xfrm>
          <a:prstGeom prst="rect">
            <a:avLst/>
          </a:prstGeom>
          <a:noFill/>
        </p:spPr>
        <p:txBody>
          <a:bodyPr wrap="square">
            <a:spAutoFit/>
          </a:bodyPr>
          <a:lstStyle/>
          <a:p>
            <a:endParaRPr lang="fr-FR" dirty="0"/>
          </a:p>
          <a:p>
            <a:endParaRPr lang="fr-FR" sz="1400" dirty="0">
              <a:solidFill>
                <a:srgbClr val="333F50"/>
              </a:solidFill>
              <a:latin typeface="Garamond" panose="02020404030301010803" pitchFamily="18" charset="0"/>
            </a:endParaRPr>
          </a:p>
          <a:p>
            <a:pPr marL="285750" indent="-285750" algn="just">
              <a:buFont typeface="Wingdings" panose="05000000000000000000" pitchFamily="2" charset="2"/>
              <a:buChar char="§"/>
            </a:pPr>
            <a:r>
              <a:rPr lang="fr-FR" sz="1400" b="1" dirty="0">
                <a:solidFill>
                  <a:srgbClr val="333F50"/>
                </a:solidFill>
                <a:latin typeface="Garamond" panose="02020404030301010803" pitchFamily="18" charset="0"/>
              </a:rPr>
              <a:t>CCP  à simplifier l'arbre en élaguant les branches qui apportent peu à la performance du modèle. Si le CPP a été appliqué efficacement, le second arbre devrait être moins complexe, avec moins de branches et de nœuds terminaux, tout en conservant ou en améliorant la performance globale du modèle.</a:t>
            </a:r>
          </a:p>
          <a:p>
            <a:endParaRPr lang="fr-FR" sz="1400" dirty="0">
              <a:solidFill>
                <a:srgbClr val="333F50"/>
              </a:solidFill>
              <a:latin typeface="Garamond" panose="02020404030301010803" pitchFamily="18" charset="0"/>
            </a:endParaRPr>
          </a:p>
        </p:txBody>
      </p:sp>
    </p:spTree>
    <p:extLst>
      <p:ext uri="{BB962C8B-B14F-4D97-AF65-F5344CB8AC3E}">
        <p14:creationId xmlns:p14="http://schemas.microsoft.com/office/powerpoint/2010/main" val="448559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11</a:t>
            </a:fld>
            <a:endParaRPr lang="it-IT"/>
          </a:p>
        </p:txBody>
      </p:sp>
      <p:sp>
        <p:nvSpPr>
          <p:cNvPr id="8" name="TextBox 7">
            <a:extLst>
              <a:ext uri="{FF2B5EF4-FFF2-40B4-BE49-F238E27FC236}">
                <a16:creationId xmlns:a16="http://schemas.microsoft.com/office/drawing/2014/main" id="{29C8EC70-B87F-7359-DA0B-BD9C4481148E}"/>
              </a:ext>
            </a:extLst>
          </p:cNvPr>
          <p:cNvSpPr txBox="1"/>
          <p:nvPr/>
        </p:nvSpPr>
        <p:spPr>
          <a:xfrm>
            <a:off x="557838" y="2395790"/>
            <a:ext cx="11076317" cy="576312"/>
          </a:xfrm>
          <a:prstGeom prst="rect">
            <a:avLst/>
          </a:prstGeom>
          <a:noFill/>
        </p:spPr>
        <p:txBody>
          <a:bodyPr wrap="square">
            <a:spAutoFit/>
          </a:bodyPr>
          <a:lstStyle/>
          <a:p>
            <a:pPr>
              <a:lnSpc>
                <a:spcPct val="150000"/>
              </a:lnSpc>
            </a:pPr>
            <a:r>
              <a:rPr lang="fr-FR" sz="1100" i="0" dirty="0">
                <a:solidFill>
                  <a:srgbClr val="333F50"/>
                </a:solidFill>
                <a:effectLst/>
                <a:latin typeface="Garamond" panose="02020404030301010803" pitchFamily="18" charset="0"/>
              </a:rPr>
              <a:t>.</a:t>
            </a:r>
          </a:p>
          <a:p>
            <a:pPr>
              <a:lnSpc>
                <a:spcPct val="150000"/>
              </a:lnSpc>
            </a:pPr>
            <a:endParaRPr lang="fr-FR" sz="1100" i="0" dirty="0">
              <a:solidFill>
                <a:srgbClr val="333F50"/>
              </a:solidFill>
              <a:effectLst/>
              <a:latin typeface="Garamond" panose="02020404030301010803" pitchFamily="18" charset="0"/>
            </a:endParaRPr>
          </a:p>
        </p:txBody>
      </p:sp>
      <p:sp>
        <p:nvSpPr>
          <p:cNvPr id="5" name="Rectangle: Rounded Corners 4">
            <a:extLst>
              <a:ext uri="{FF2B5EF4-FFF2-40B4-BE49-F238E27FC236}">
                <a16:creationId xmlns:a16="http://schemas.microsoft.com/office/drawing/2014/main" id="{A6DD2F15-E9F4-2940-63AC-1ABD62875728}"/>
              </a:ext>
            </a:extLst>
          </p:cNvPr>
          <p:cNvSpPr/>
          <p:nvPr/>
        </p:nvSpPr>
        <p:spPr>
          <a:xfrm>
            <a:off x="2761890" y="2164886"/>
            <a:ext cx="6668219" cy="1273291"/>
          </a:xfrm>
          <a:prstGeom prst="roundRect">
            <a:avLst/>
          </a:prstGeom>
          <a:solidFill>
            <a:schemeClr val="tx2">
              <a:lumMod val="75000"/>
            </a:schemeClr>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b="0" i="0" dirty="0">
                <a:solidFill>
                  <a:schemeClr val="bg1"/>
                </a:solidFill>
                <a:effectLst/>
                <a:latin typeface="Garamond" panose="02020404030301010803" pitchFamily="18" charset="0"/>
              </a:rPr>
              <a:t>Phase 2</a:t>
            </a:r>
            <a:endParaRPr lang="fr-FR" sz="36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4254441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12</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Introduction</a:t>
            </a:r>
            <a:endParaRPr lang="it-IT" sz="2000" b="1" dirty="0">
              <a:solidFill>
                <a:schemeClr val="bg1"/>
              </a:solidFill>
              <a:latin typeface="Garamond" panose="02020404030301010803" pitchFamily="18" charset="0"/>
            </a:endParaRP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9" y="945173"/>
            <a:ext cx="11076317" cy="1357760"/>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fr-FR" sz="1400" b="1" dirty="0">
                <a:solidFill>
                  <a:schemeClr val="tx1"/>
                </a:solidFill>
                <a:latin typeface="Garamond" panose="02020404030301010803" pitchFamily="18" charset="0"/>
              </a:rPr>
              <a:t>CHAID (Chi-</a:t>
            </a:r>
            <a:r>
              <a:rPr lang="fr-FR" sz="1400" b="1" dirty="0" err="1">
                <a:solidFill>
                  <a:schemeClr val="tx1"/>
                </a:solidFill>
                <a:latin typeface="Garamond" panose="02020404030301010803" pitchFamily="18" charset="0"/>
              </a:rPr>
              <a:t>squared</a:t>
            </a:r>
            <a:r>
              <a:rPr lang="fr-FR" sz="1400" b="1" dirty="0">
                <a:solidFill>
                  <a:schemeClr val="tx1"/>
                </a:solidFill>
                <a:latin typeface="Garamond" panose="02020404030301010803" pitchFamily="18" charset="0"/>
              </a:rPr>
              <a:t> </a:t>
            </a:r>
            <a:r>
              <a:rPr lang="fr-FR" sz="1400" b="1" dirty="0" err="1">
                <a:solidFill>
                  <a:schemeClr val="tx1"/>
                </a:solidFill>
                <a:latin typeface="Garamond" panose="02020404030301010803" pitchFamily="18" charset="0"/>
              </a:rPr>
              <a:t>Automatic</a:t>
            </a:r>
            <a:r>
              <a:rPr lang="fr-FR" sz="1400" b="1" dirty="0">
                <a:solidFill>
                  <a:schemeClr val="tx1"/>
                </a:solidFill>
                <a:latin typeface="Garamond" panose="02020404030301010803" pitchFamily="18" charset="0"/>
              </a:rPr>
              <a:t> Interaction </a:t>
            </a:r>
            <a:r>
              <a:rPr lang="fr-FR" sz="1400" b="1" dirty="0" err="1">
                <a:solidFill>
                  <a:schemeClr val="tx1"/>
                </a:solidFill>
                <a:latin typeface="Garamond" panose="02020404030301010803" pitchFamily="18" charset="0"/>
              </a:rPr>
              <a:t>Detection</a:t>
            </a:r>
            <a:r>
              <a:rPr lang="fr-FR" sz="1400" b="1" dirty="0">
                <a:solidFill>
                  <a:schemeClr val="tx1"/>
                </a:solidFill>
                <a:latin typeface="Garamond" panose="02020404030301010803" pitchFamily="18" charset="0"/>
              </a:rPr>
              <a:t>) </a:t>
            </a:r>
            <a:r>
              <a:rPr lang="fr-FR" sz="1400" dirty="0">
                <a:solidFill>
                  <a:schemeClr val="tx1"/>
                </a:solidFill>
                <a:latin typeface="Garamond" panose="02020404030301010803" pitchFamily="18" charset="0"/>
              </a:rPr>
              <a:t>: Technique de classification basée sur le test du chi-carré développée par Gordon V. </a:t>
            </a:r>
            <a:r>
              <a:rPr lang="fr-FR" sz="1400" dirty="0" err="1">
                <a:solidFill>
                  <a:schemeClr val="tx1"/>
                </a:solidFill>
                <a:latin typeface="Garamond" panose="02020404030301010803" pitchFamily="18" charset="0"/>
              </a:rPr>
              <a:t>Kass</a:t>
            </a:r>
            <a:r>
              <a:rPr lang="fr-FR" sz="1400" dirty="0">
                <a:solidFill>
                  <a:schemeClr val="tx1"/>
                </a:solidFill>
                <a:latin typeface="Garamond" panose="02020404030301010803" pitchFamily="18" charset="0"/>
              </a:rPr>
              <a:t> en 1980. Elle construit des arbres de décision pour identifier des divisions optimales et découvrir les relations entre une variable de réponse catégorielle et d'autres variables prédictives catégorielles.</a:t>
            </a:r>
          </a:p>
        </p:txBody>
      </p:sp>
      <p:sp>
        <p:nvSpPr>
          <p:cNvPr id="8" name="TextBox 7">
            <a:extLst>
              <a:ext uri="{FF2B5EF4-FFF2-40B4-BE49-F238E27FC236}">
                <a16:creationId xmlns:a16="http://schemas.microsoft.com/office/drawing/2014/main" id="{29C8EC70-B87F-7359-DA0B-BD9C4481148E}"/>
              </a:ext>
            </a:extLst>
          </p:cNvPr>
          <p:cNvSpPr txBox="1"/>
          <p:nvPr/>
        </p:nvSpPr>
        <p:spPr>
          <a:xfrm>
            <a:off x="557839" y="2529676"/>
            <a:ext cx="11076317" cy="2642903"/>
          </a:xfrm>
          <a:prstGeom prst="rect">
            <a:avLst/>
          </a:prstGeom>
          <a:noFill/>
        </p:spPr>
        <p:txBody>
          <a:bodyPr wrap="square">
            <a:spAutoFit/>
          </a:bodyPr>
          <a:lstStyle/>
          <a:p>
            <a:pPr algn="l">
              <a:buFont typeface="+mj-lt"/>
              <a:buAutoNum type="arabicPeriod"/>
            </a:pPr>
            <a:endParaRPr lang="fr-FR" sz="1600" dirty="0">
              <a:latin typeface="Garamond" panose="02020404030301010803" pitchFamily="18" charset="0"/>
            </a:endParaRPr>
          </a:p>
          <a:p>
            <a:pPr algn="l"/>
            <a:r>
              <a:rPr lang="fr-FR" sz="1600" b="1" dirty="0">
                <a:latin typeface="Garamond" panose="02020404030301010803" pitchFamily="18" charset="0"/>
              </a:rPr>
              <a:t>Utilisations et fonctionnalités de CHAID </a:t>
            </a:r>
            <a:r>
              <a:rPr lang="fr-FR" sz="1600" dirty="0">
                <a:latin typeface="Garamond" panose="02020404030301010803" pitchFamily="18" charset="0"/>
              </a:rPr>
              <a:t>: </a:t>
            </a:r>
          </a:p>
          <a:p>
            <a:pPr algn="l"/>
            <a:endParaRPr lang="fr-FR" sz="1600" dirty="0">
              <a:latin typeface="Garamond" panose="02020404030301010803" pitchFamily="18" charset="0"/>
            </a:endParaRPr>
          </a:p>
          <a:p>
            <a:pPr marL="285750" indent="-285750" algn="l">
              <a:lnSpc>
                <a:spcPct val="150000"/>
              </a:lnSpc>
              <a:buFont typeface="Arial" panose="020B0604020202020204" pitchFamily="34" charset="0"/>
              <a:buChar char="•"/>
            </a:pPr>
            <a:r>
              <a:rPr lang="fr-FR" sz="1600" dirty="0">
                <a:latin typeface="Garamond" panose="02020404030301010803" pitchFamily="18" charset="0"/>
              </a:rPr>
              <a:t>Cet algorithme est utilisé pour explorer des motifs dans des ensembles de données avec de nombreuses variables catégorielles. </a:t>
            </a:r>
          </a:p>
          <a:p>
            <a:pPr marL="285750" indent="-285750" algn="l">
              <a:lnSpc>
                <a:spcPct val="150000"/>
              </a:lnSpc>
              <a:buFont typeface="Arial" panose="020B0604020202020204" pitchFamily="34" charset="0"/>
              <a:buChar char="•"/>
            </a:pPr>
            <a:r>
              <a:rPr lang="fr-FR" sz="1600" dirty="0">
                <a:latin typeface="Garamond" panose="02020404030301010803" pitchFamily="18" charset="0"/>
              </a:rPr>
              <a:t>Il permet de créer des modèles prédictifs (arbres) pour expliquer les résultats dans la variable dépendante, pouvant être utilisés pour la classification, la régression, et l'analyse multivariée.</a:t>
            </a:r>
          </a:p>
          <a:p>
            <a:pPr marL="285750" indent="-285750" algn="l">
              <a:lnSpc>
                <a:spcPct val="150000"/>
              </a:lnSpc>
              <a:buFont typeface="Arial" panose="020B0604020202020204" pitchFamily="34" charset="0"/>
              <a:buChar char="•"/>
            </a:pPr>
            <a:r>
              <a:rPr lang="fr-FR" sz="1600" dirty="0">
                <a:latin typeface="Garamond" panose="02020404030301010803" pitchFamily="18" charset="0"/>
              </a:rPr>
              <a:t>L'algorithme vise à minimiser les variations intra-groupes et maximiser les variations inter-groupes, facilitant ainsi la visualisation des relations entre les variables.</a:t>
            </a:r>
          </a:p>
        </p:txBody>
      </p:sp>
    </p:spTree>
    <p:extLst>
      <p:ext uri="{BB962C8B-B14F-4D97-AF65-F5344CB8AC3E}">
        <p14:creationId xmlns:p14="http://schemas.microsoft.com/office/powerpoint/2010/main" val="2948823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7A015-A104-B89B-18B4-5405386E16F2}"/>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CHAID </a:t>
            </a:r>
            <a:r>
              <a:rPr lang="fr-FR" sz="2000" b="1" dirty="0" err="1">
                <a:solidFill>
                  <a:schemeClr val="bg1"/>
                </a:solidFill>
                <a:latin typeface="Garamond" panose="02020404030301010803" pitchFamily="18" charset="0"/>
              </a:rPr>
              <a:t>algorithm</a:t>
            </a:r>
            <a:endParaRPr lang="it-IT" sz="2000" b="1" dirty="0">
              <a:solidFill>
                <a:schemeClr val="bg1"/>
              </a:solidFill>
              <a:latin typeface="Garamond" panose="02020404030301010803" pitchFamily="18" charset="0"/>
            </a:endParaRPr>
          </a:p>
        </p:txBody>
      </p:sp>
      <p:sp>
        <p:nvSpPr>
          <p:cNvPr id="3" name="TextBox 2">
            <a:extLst>
              <a:ext uri="{FF2B5EF4-FFF2-40B4-BE49-F238E27FC236}">
                <a16:creationId xmlns:a16="http://schemas.microsoft.com/office/drawing/2014/main" id="{4940BD24-BAAB-5B5B-87DA-0068E519B32F}"/>
              </a:ext>
            </a:extLst>
          </p:cNvPr>
          <p:cNvSpPr txBox="1"/>
          <p:nvPr/>
        </p:nvSpPr>
        <p:spPr>
          <a:xfrm>
            <a:off x="989640" y="2345266"/>
            <a:ext cx="11076317" cy="3227678"/>
          </a:xfrm>
          <a:prstGeom prst="rect">
            <a:avLst/>
          </a:prstGeom>
          <a:noFill/>
        </p:spPr>
        <p:txBody>
          <a:bodyPr wrap="square">
            <a:spAutoFit/>
          </a:bodyPr>
          <a:lstStyle/>
          <a:p>
            <a:pPr algn="l"/>
            <a:endParaRPr lang="fr-FR" sz="1600" dirty="0">
              <a:latin typeface="Garamond" panose="02020404030301010803" pitchFamily="18" charset="0"/>
            </a:endParaRPr>
          </a:p>
          <a:p>
            <a:pPr algn="l">
              <a:lnSpc>
                <a:spcPct val="200000"/>
              </a:lnSpc>
            </a:pPr>
            <a:r>
              <a:rPr lang="fr-FR" sz="1600" dirty="0">
                <a:latin typeface="Garamond" panose="02020404030301010803" pitchFamily="18" charset="0"/>
              </a:rPr>
              <a:t>a) Sélection des variables cibles pour la catégorisation</a:t>
            </a:r>
          </a:p>
          <a:p>
            <a:pPr algn="l">
              <a:lnSpc>
                <a:spcPct val="200000"/>
              </a:lnSpc>
            </a:pPr>
            <a:r>
              <a:rPr lang="fr-FR" sz="1600" dirty="0">
                <a:latin typeface="Garamond" panose="02020404030301010803" pitchFamily="18" charset="0"/>
              </a:rPr>
              <a:t>b) Croiser les catégories, créer des tableaux 2D </a:t>
            </a:r>
          </a:p>
          <a:p>
            <a:pPr algn="l">
              <a:lnSpc>
                <a:spcPct val="200000"/>
              </a:lnSpc>
            </a:pPr>
            <a:r>
              <a:rPr lang="fr-FR" sz="1600" dirty="0">
                <a:latin typeface="Garamond" panose="02020404030301010803" pitchFamily="18" charset="0"/>
              </a:rPr>
              <a:t>c) Calculer les valeurs du Chi-carré et comparer les valeurs de p </a:t>
            </a:r>
          </a:p>
          <a:p>
            <a:pPr algn="l">
              <a:lnSpc>
                <a:spcPct val="200000"/>
              </a:lnSpc>
            </a:pPr>
            <a:r>
              <a:rPr lang="fr-FR" sz="1600" dirty="0">
                <a:latin typeface="Garamond" panose="02020404030301010803" pitchFamily="18" charset="0"/>
              </a:rPr>
              <a:t>d) Sélectionner la table avec la plus faible valeur de p</a:t>
            </a:r>
          </a:p>
          <a:p>
            <a:pPr algn="l">
              <a:lnSpc>
                <a:spcPct val="200000"/>
              </a:lnSpc>
            </a:pPr>
            <a:r>
              <a:rPr lang="fr-FR" sz="1600" dirty="0">
                <a:latin typeface="Garamond" panose="02020404030301010803" pitchFamily="18" charset="0"/>
              </a:rPr>
              <a:t>e) Utiliser la variable catégorielle associée comme variable de premier niveau</a:t>
            </a:r>
          </a:p>
          <a:p>
            <a:pPr algn="l">
              <a:lnSpc>
                <a:spcPct val="200000"/>
              </a:lnSpc>
            </a:pPr>
            <a:r>
              <a:rPr lang="fr-FR" sz="1600" dirty="0">
                <a:latin typeface="Garamond" panose="02020404030301010803" pitchFamily="18" charset="0"/>
              </a:rPr>
              <a:t>f) Répéter le processus, classer jusqu'à ce que la valeur de p dépasse alpha ou que toutes les variables soient classées </a:t>
            </a:r>
          </a:p>
        </p:txBody>
      </p:sp>
      <p:sp>
        <p:nvSpPr>
          <p:cNvPr id="5" name="Rectangle: Rounded Corners 4">
            <a:extLst>
              <a:ext uri="{FF2B5EF4-FFF2-40B4-BE49-F238E27FC236}">
                <a16:creationId xmlns:a16="http://schemas.microsoft.com/office/drawing/2014/main" id="{C864D0D5-7DE3-8964-24EC-461EA001EAE6}"/>
              </a:ext>
            </a:extLst>
          </p:cNvPr>
          <p:cNvSpPr/>
          <p:nvPr/>
        </p:nvSpPr>
        <p:spPr>
          <a:xfrm>
            <a:off x="557840" y="987506"/>
            <a:ext cx="11076317" cy="1357760"/>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400" b="1" dirty="0">
                <a:solidFill>
                  <a:schemeClr val="tx1"/>
                </a:solidFill>
                <a:latin typeface="Garamond" panose="02020404030301010803" pitchFamily="18" charset="0"/>
              </a:rPr>
              <a:t>CHAID (Chi-</a:t>
            </a:r>
            <a:r>
              <a:rPr lang="fr-FR" sz="1400" b="1" dirty="0" err="1">
                <a:solidFill>
                  <a:schemeClr val="tx1"/>
                </a:solidFill>
                <a:latin typeface="Garamond" panose="02020404030301010803" pitchFamily="18" charset="0"/>
              </a:rPr>
              <a:t>squared</a:t>
            </a:r>
            <a:r>
              <a:rPr lang="fr-FR" sz="1400" b="1" dirty="0">
                <a:solidFill>
                  <a:schemeClr val="tx1"/>
                </a:solidFill>
                <a:latin typeface="Garamond" panose="02020404030301010803" pitchFamily="18" charset="0"/>
              </a:rPr>
              <a:t> </a:t>
            </a:r>
            <a:r>
              <a:rPr lang="fr-FR" sz="1400" b="1" dirty="0" err="1">
                <a:solidFill>
                  <a:schemeClr val="tx1"/>
                </a:solidFill>
                <a:latin typeface="Garamond" panose="02020404030301010803" pitchFamily="18" charset="0"/>
              </a:rPr>
              <a:t>Automatic</a:t>
            </a:r>
            <a:r>
              <a:rPr lang="fr-FR" sz="1400" b="1" dirty="0">
                <a:solidFill>
                  <a:schemeClr val="tx1"/>
                </a:solidFill>
                <a:latin typeface="Garamond" panose="02020404030301010803" pitchFamily="18" charset="0"/>
              </a:rPr>
              <a:t> Interaction </a:t>
            </a:r>
            <a:r>
              <a:rPr lang="fr-FR" sz="1400" b="1" dirty="0" err="1">
                <a:solidFill>
                  <a:schemeClr val="tx1"/>
                </a:solidFill>
                <a:latin typeface="Garamond" panose="02020404030301010803" pitchFamily="18" charset="0"/>
              </a:rPr>
              <a:t>Detection</a:t>
            </a:r>
            <a:r>
              <a:rPr lang="fr-FR" sz="1400" b="1" dirty="0">
                <a:solidFill>
                  <a:schemeClr val="tx1"/>
                </a:solidFill>
                <a:latin typeface="Garamond" panose="02020404030301010803" pitchFamily="18" charset="0"/>
              </a:rPr>
              <a:t>) </a:t>
            </a:r>
            <a:r>
              <a:rPr lang="fr-FR" sz="1400" dirty="0">
                <a:solidFill>
                  <a:schemeClr val="tx1"/>
                </a:solidFill>
                <a:latin typeface="Garamond" panose="02020404030301010803" pitchFamily="18" charset="0"/>
              </a:rPr>
              <a:t>:</a:t>
            </a:r>
            <a:r>
              <a:rPr lang="fr-FR" sz="1600" dirty="0">
                <a:latin typeface="Garamond" panose="02020404030301010803" pitchFamily="18" charset="0"/>
              </a:rPr>
              <a:t> </a:t>
            </a:r>
            <a:r>
              <a:rPr lang="fr-FR" sz="1600" dirty="0">
                <a:solidFill>
                  <a:schemeClr val="tx1"/>
                </a:solidFill>
                <a:latin typeface="Garamond" panose="02020404030301010803" pitchFamily="18" charset="0"/>
              </a:rPr>
              <a:t>CHAID </a:t>
            </a:r>
            <a:r>
              <a:rPr lang="fr-FR" sz="1600" dirty="0" err="1">
                <a:solidFill>
                  <a:schemeClr val="tx1"/>
                </a:solidFill>
                <a:latin typeface="Garamond" panose="02020404030301010803" pitchFamily="18" charset="0"/>
              </a:rPr>
              <a:t>Algorithm</a:t>
            </a:r>
            <a:r>
              <a:rPr lang="fr-FR" sz="1600" dirty="0">
                <a:solidFill>
                  <a:schemeClr val="tx1"/>
                </a:solidFill>
                <a:latin typeface="Garamond" panose="02020404030301010803" pitchFamily="18" charset="0"/>
              </a:rPr>
              <a:t> utilise le test du chi-carré pour identifier de manière itérative les meilleures variables prédictives, construire un arbre de décision, et explorer les relations significatives entre les variables cibles et prédictives dans les ensembles de données, facilitant ainsi la compréhension des modèles et des interactions.</a:t>
            </a:r>
            <a:endParaRPr lang="en-GB" sz="16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4218652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23EBC7-D5F6-D21A-0DAB-767B09B09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4110" y="981353"/>
            <a:ext cx="6249456" cy="18785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5DA86FD-35F8-7FE5-B0C3-A32E4B2E0F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160" y="4977260"/>
            <a:ext cx="3769088" cy="13829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CAD842-496C-7192-E904-AF4F5703DBD8}"/>
              </a:ext>
            </a:extLst>
          </p:cNvPr>
          <p:cNvSpPr txBox="1"/>
          <p:nvPr/>
        </p:nvSpPr>
        <p:spPr>
          <a:xfrm>
            <a:off x="7925856" y="1373532"/>
            <a:ext cx="2986392" cy="954107"/>
          </a:xfrm>
          <a:prstGeom prst="rect">
            <a:avLst/>
          </a:prstGeom>
          <a:solidFill>
            <a:schemeClr val="accent5">
              <a:lumMod val="20000"/>
              <a:lumOff val="80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vl1pPr>
              <a:defRPr sz="1400" b="0">
                <a:latin typeface="Garamond" panose="020204040303010108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solidFill>
                  <a:schemeClr val="tx1"/>
                </a:solidFill>
              </a:rPr>
              <a:t>L'objectif est de déterminer la caractéristique la plus pertinente par rapport à la direction du marché afin de créer un arbre de décision. </a:t>
            </a:r>
            <a:endParaRPr lang="en-GB" dirty="0">
              <a:solidFill>
                <a:schemeClr val="tx1"/>
              </a:solidFill>
            </a:endParaRPr>
          </a:p>
        </p:txBody>
      </p:sp>
      <p:sp>
        <p:nvSpPr>
          <p:cNvPr id="8" name="TextBox 7">
            <a:extLst>
              <a:ext uri="{FF2B5EF4-FFF2-40B4-BE49-F238E27FC236}">
                <a16:creationId xmlns:a16="http://schemas.microsoft.com/office/drawing/2014/main" id="{2DC82539-2C77-6319-FD8D-89F37638E8B7}"/>
              </a:ext>
            </a:extLst>
          </p:cNvPr>
          <p:cNvSpPr txBox="1"/>
          <p:nvPr/>
        </p:nvSpPr>
        <p:spPr>
          <a:xfrm>
            <a:off x="882451" y="2984937"/>
            <a:ext cx="9776298" cy="584775"/>
          </a:xfrm>
          <a:prstGeom prst="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vl1pPr>
              <a:defRPr sz="1400" b="1">
                <a:latin typeface="Garamond" panose="020204040303010108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b="0" dirty="0">
                <a:solidFill>
                  <a:schemeClr val="tx1"/>
                </a:solidFill>
              </a:rPr>
              <a:t>→ Pour chaque classe, nous calculons les valeurs du test du chi-deux en comparant les décisions observées (UP ou DOWN) avec les décisions attendue</a:t>
            </a:r>
            <a:r>
              <a:rPr lang="fr-FR" dirty="0"/>
              <a:t>s. </a:t>
            </a:r>
            <a:endParaRPr lang="en-GB" dirty="0"/>
          </a:p>
        </p:txBody>
      </p:sp>
      <p:pic>
        <p:nvPicPr>
          <p:cNvPr id="9" name="Picture 8">
            <a:extLst>
              <a:ext uri="{FF2B5EF4-FFF2-40B4-BE49-F238E27FC236}">
                <a16:creationId xmlns:a16="http://schemas.microsoft.com/office/drawing/2014/main" id="{3D7F7824-E3DB-4DB7-520A-8B72AAA22E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6348" y="3619839"/>
            <a:ext cx="8395586" cy="113905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1DD188A-ED6F-B17B-3D02-94F404B2138A}"/>
              </a:ext>
            </a:extLst>
          </p:cNvPr>
          <p:cNvSpPr txBox="1"/>
          <p:nvPr/>
        </p:nvSpPr>
        <p:spPr>
          <a:xfrm>
            <a:off x="960273" y="5083948"/>
            <a:ext cx="5700409" cy="1169551"/>
          </a:xfrm>
          <a:prstGeom prst="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vl1pPr>
              <a:defRPr sz="1400" b="1">
                <a:latin typeface="Garamond" panose="020204040303010108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solidFill>
                  <a:schemeClr val="tx1"/>
                </a:solidFill>
              </a:rPr>
              <a:t>→ </a:t>
            </a:r>
            <a:r>
              <a:rPr lang="fr-FR" b="0" dirty="0">
                <a:solidFill>
                  <a:schemeClr val="tx1"/>
                </a:solidFill>
              </a:rPr>
              <a:t>Nous répétons ce processus pour chaque caractéristique, calculant ainsi le chi-carré total pour chacune. Dans cet exemple, nous observons que la colonne de volatilité présente le chi-carré le plus élevé, indiquant qu'elle est la caractéristique la plus importante. Cette caractéristique est donc placée comme nœud racine de l'arbre de décision.</a:t>
            </a:r>
            <a:endParaRPr lang="en-GB" b="0" dirty="0">
              <a:solidFill>
                <a:schemeClr val="tx1"/>
              </a:solidFill>
            </a:endParaRPr>
          </a:p>
        </p:txBody>
      </p:sp>
      <p:sp>
        <p:nvSpPr>
          <p:cNvPr id="11" name="TextBox 10">
            <a:extLst>
              <a:ext uri="{FF2B5EF4-FFF2-40B4-BE49-F238E27FC236}">
                <a16:creationId xmlns:a16="http://schemas.microsoft.com/office/drawing/2014/main" id="{B2653714-5A4E-8AB7-48DC-84BCB8DA9103}"/>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Exemple</a:t>
            </a:r>
            <a:endParaRPr lang="it-IT" sz="2000" b="1" dirty="0">
              <a:solidFill>
                <a:schemeClr val="bg1"/>
              </a:solidFill>
              <a:latin typeface="Garamond" panose="02020404030301010803" pitchFamily="18" charset="0"/>
            </a:endParaRPr>
          </a:p>
        </p:txBody>
      </p:sp>
    </p:spTree>
    <p:extLst>
      <p:ext uri="{BB962C8B-B14F-4D97-AF65-F5344CB8AC3E}">
        <p14:creationId xmlns:p14="http://schemas.microsoft.com/office/powerpoint/2010/main" val="409335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1F5525-5B2B-132F-E253-6EBA7A4B9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694" y="1393858"/>
            <a:ext cx="9001828" cy="21807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C19E539-EC7D-D296-4576-55628CB7AACB}"/>
              </a:ext>
            </a:extLst>
          </p:cNvPr>
          <p:cNvPicPr>
            <a:picLocks noChangeAspect="1"/>
          </p:cNvPicPr>
          <p:nvPr/>
        </p:nvPicPr>
        <p:blipFill>
          <a:blip r:embed="rId4"/>
          <a:stretch>
            <a:fillRect/>
          </a:stretch>
        </p:blipFill>
        <p:spPr>
          <a:xfrm>
            <a:off x="2751361" y="5135872"/>
            <a:ext cx="6378493" cy="967824"/>
          </a:xfrm>
          <a:prstGeom prst="rect">
            <a:avLst/>
          </a:prstGeom>
        </p:spPr>
      </p:pic>
      <p:sp>
        <p:nvSpPr>
          <p:cNvPr id="7" name="TextBox 6">
            <a:extLst>
              <a:ext uri="{FF2B5EF4-FFF2-40B4-BE49-F238E27FC236}">
                <a16:creationId xmlns:a16="http://schemas.microsoft.com/office/drawing/2014/main" id="{01615AFC-1218-41FF-2A0D-A834E77A2D51}"/>
              </a:ext>
            </a:extLst>
          </p:cNvPr>
          <p:cNvSpPr txBox="1"/>
          <p:nvPr/>
        </p:nvSpPr>
        <p:spPr>
          <a:xfrm>
            <a:off x="1207851" y="4079703"/>
            <a:ext cx="9776298" cy="803982"/>
          </a:xfrm>
          <a:prstGeom prst="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vl1pPr>
              <a:defRPr sz="1400" b="1">
                <a:solidFill>
                  <a:schemeClr val="tx1"/>
                </a:solidFill>
                <a:latin typeface="Garamond" panose="020204040303010108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b="0" dirty="0"/>
              <a:t>→ </a:t>
            </a:r>
            <a:r>
              <a:rPr lang="fr-FR" dirty="0"/>
              <a:t>Dans cet exemple, le 10Y 2Y </a:t>
            </a:r>
            <a:r>
              <a:rPr lang="fr-FR" dirty="0" err="1"/>
              <a:t>Yield</a:t>
            </a:r>
            <a:r>
              <a:rPr lang="fr-FR" dirty="0"/>
              <a:t> émerge avec le chi-carré le plus élevé parmi les trois caractéristiques, indiquant qu'il est le plus important dans cette branche spécifique de l'arbre de décision. </a:t>
            </a:r>
            <a:endParaRPr lang="en-GB" dirty="0"/>
          </a:p>
        </p:txBody>
      </p:sp>
      <p:sp>
        <p:nvSpPr>
          <p:cNvPr id="8" name="TextBox 7">
            <a:extLst>
              <a:ext uri="{FF2B5EF4-FFF2-40B4-BE49-F238E27FC236}">
                <a16:creationId xmlns:a16="http://schemas.microsoft.com/office/drawing/2014/main" id="{5DB1F52F-55EF-F8DE-E53E-605860E684DA}"/>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Exemple</a:t>
            </a:r>
            <a:endParaRPr lang="it-IT" sz="2000" b="1" dirty="0">
              <a:solidFill>
                <a:schemeClr val="bg1"/>
              </a:solidFill>
              <a:latin typeface="Garamond" panose="02020404030301010803" pitchFamily="18" charset="0"/>
            </a:endParaRPr>
          </a:p>
        </p:txBody>
      </p:sp>
    </p:spTree>
    <p:extLst>
      <p:ext uri="{BB962C8B-B14F-4D97-AF65-F5344CB8AC3E}">
        <p14:creationId xmlns:p14="http://schemas.microsoft.com/office/powerpoint/2010/main" val="3255488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2A57F0-1825-3B72-AACC-31E7C2782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627" y="1761729"/>
            <a:ext cx="9566080" cy="22807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2CB4C7-E065-06AA-4E34-A83BCAEFCC7D}"/>
              </a:ext>
            </a:extLst>
          </p:cNvPr>
          <p:cNvSpPr txBox="1"/>
          <p:nvPr/>
        </p:nvSpPr>
        <p:spPr>
          <a:xfrm>
            <a:off x="1120302" y="4633779"/>
            <a:ext cx="9776298" cy="803982"/>
          </a:xfrm>
          <a:prstGeom prst="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vl1pPr>
              <a:defRPr sz="1400" b="1">
                <a:solidFill>
                  <a:schemeClr val="tx1"/>
                </a:solidFill>
                <a:latin typeface="Garamond" panose="02020404030301010803" pitchFamily="18"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b="0" dirty="0"/>
              <a:t>→ Le processus se répète à chaque étape suivante, où la caractéristique avec le chi-carré le plus élevé est choisie comme nœud de division. Ce processus itératif conduit à la création d'un arbre de décision qui prend en compte les relations significatives entre les caractéristiques et la direction du marché. </a:t>
            </a:r>
            <a:endParaRPr lang="en-GB" b="0" dirty="0"/>
          </a:p>
        </p:txBody>
      </p:sp>
      <p:sp>
        <p:nvSpPr>
          <p:cNvPr id="4" name="TextBox 3">
            <a:extLst>
              <a:ext uri="{FF2B5EF4-FFF2-40B4-BE49-F238E27FC236}">
                <a16:creationId xmlns:a16="http://schemas.microsoft.com/office/drawing/2014/main" id="{4B749045-9439-733A-DA03-CF7BAEB61EE2}"/>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Exemple</a:t>
            </a:r>
            <a:endParaRPr lang="it-IT" sz="2000" b="1"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538081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17</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Introduction</a:t>
            </a:r>
            <a:endParaRPr lang="it-IT" sz="2000" b="1" dirty="0">
              <a:solidFill>
                <a:schemeClr val="bg1"/>
              </a:solidFill>
              <a:latin typeface="Garamond" panose="02020404030301010803" pitchFamily="18" charset="0"/>
            </a:endParaRP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373754" y="1193750"/>
            <a:ext cx="11260395" cy="322397"/>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1400" b="1" dirty="0">
                <a:solidFill>
                  <a:srgbClr val="333F50"/>
                </a:solidFill>
                <a:latin typeface="Garamond" panose="02020404030301010803" pitchFamily="18" charset="0"/>
              </a:rPr>
              <a:t>Comparaison des modèles "CART" et "CHAID".</a:t>
            </a:r>
            <a:endParaRPr lang="en-US" sz="1400" dirty="0">
              <a:solidFill>
                <a:srgbClr val="333F50"/>
              </a:solidFill>
              <a:latin typeface="Garamond" panose="02020404030301010803" pitchFamily="18" charset="0"/>
            </a:endParaRPr>
          </a:p>
        </p:txBody>
      </p:sp>
      <p:sp>
        <p:nvSpPr>
          <p:cNvPr id="8" name="TextBox 7">
            <a:extLst>
              <a:ext uri="{FF2B5EF4-FFF2-40B4-BE49-F238E27FC236}">
                <a16:creationId xmlns:a16="http://schemas.microsoft.com/office/drawing/2014/main" id="{29C8EC70-B87F-7359-DA0B-BD9C4481148E}"/>
              </a:ext>
            </a:extLst>
          </p:cNvPr>
          <p:cNvSpPr txBox="1"/>
          <p:nvPr/>
        </p:nvSpPr>
        <p:spPr>
          <a:xfrm>
            <a:off x="557838" y="1902977"/>
            <a:ext cx="5354075" cy="426912"/>
          </a:xfrm>
          <a:prstGeom prst="rect">
            <a:avLst/>
          </a:prstGeom>
          <a:noFill/>
        </p:spPr>
        <p:txBody>
          <a:bodyPr wrap="square">
            <a:spAutoFit/>
          </a:bodyPr>
          <a:lstStyle/>
          <a:p>
            <a:pPr algn="ctr">
              <a:lnSpc>
                <a:spcPct val="150000"/>
              </a:lnSpc>
            </a:pPr>
            <a:r>
              <a:rPr lang="fr-FR" sz="1600" b="1" i="0" dirty="0">
                <a:solidFill>
                  <a:srgbClr val="FF0000"/>
                </a:solidFill>
                <a:effectLst/>
                <a:latin typeface="Garamond" panose="02020404030301010803" pitchFamily="18" charset="0"/>
              </a:rPr>
              <a:t>CART</a:t>
            </a:r>
            <a:endParaRPr lang="fr-FR" sz="1600" b="0" i="0" dirty="0">
              <a:solidFill>
                <a:srgbClr val="FF0000"/>
              </a:solidFill>
              <a:effectLst/>
              <a:latin typeface="Garamond" panose="02020404030301010803" pitchFamily="18" charset="0"/>
            </a:endParaRP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startAt="2"/>
            </a:pPr>
            <a:r>
              <a:rPr lang="fr-FR" sz="1400" b="1" dirty="0">
                <a:solidFill>
                  <a:srgbClr val="333F50"/>
                </a:solidFill>
                <a:latin typeface="Garamond" panose="02020404030301010803" pitchFamily="18" charset="0"/>
              </a:rPr>
              <a:t>CART et CHAID</a:t>
            </a:r>
            <a:endParaRPr lang="en-US" sz="1400" dirty="0">
              <a:solidFill>
                <a:srgbClr val="333F50"/>
              </a:solidFill>
              <a:latin typeface="Garamond" panose="02020404030301010803" pitchFamily="18" charset="0"/>
            </a:endParaRPr>
          </a:p>
        </p:txBody>
      </p:sp>
      <p:cxnSp>
        <p:nvCxnSpPr>
          <p:cNvPr id="10" name="Straight Connector 9">
            <a:extLst>
              <a:ext uri="{FF2B5EF4-FFF2-40B4-BE49-F238E27FC236}">
                <a16:creationId xmlns:a16="http://schemas.microsoft.com/office/drawing/2014/main" id="{2C9904AD-878F-196C-A11F-DDE4730018C7}"/>
              </a:ext>
            </a:extLst>
          </p:cNvPr>
          <p:cNvCxnSpPr>
            <a:cxnSpLocks/>
          </p:cNvCxnSpPr>
          <p:nvPr/>
        </p:nvCxnSpPr>
        <p:spPr>
          <a:xfrm>
            <a:off x="6095997" y="1902977"/>
            <a:ext cx="3" cy="4334863"/>
          </a:xfrm>
          <a:prstGeom prst="line">
            <a:avLst/>
          </a:prstGeom>
          <a:ln w="19050">
            <a:solidFill>
              <a:srgbClr val="333F5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574D95-484B-A874-CE30-704C148DEEF4}"/>
              </a:ext>
            </a:extLst>
          </p:cNvPr>
          <p:cNvSpPr txBox="1"/>
          <p:nvPr/>
        </p:nvSpPr>
        <p:spPr>
          <a:xfrm>
            <a:off x="6377708" y="1902977"/>
            <a:ext cx="5256444" cy="426912"/>
          </a:xfrm>
          <a:prstGeom prst="rect">
            <a:avLst/>
          </a:prstGeom>
          <a:noFill/>
        </p:spPr>
        <p:txBody>
          <a:bodyPr wrap="square">
            <a:spAutoFit/>
          </a:bodyPr>
          <a:lstStyle/>
          <a:p>
            <a:pPr algn="ctr">
              <a:lnSpc>
                <a:spcPct val="150000"/>
              </a:lnSpc>
            </a:pPr>
            <a:r>
              <a:rPr lang="fr-FR" sz="1600" b="1" i="0" dirty="0">
                <a:solidFill>
                  <a:srgbClr val="FF0000"/>
                </a:solidFill>
                <a:effectLst/>
                <a:latin typeface="Garamond" panose="02020404030301010803" pitchFamily="18" charset="0"/>
              </a:rPr>
              <a:t>CHAID</a:t>
            </a:r>
            <a:endParaRPr lang="fr-FR" sz="1600" b="0" i="0" dirty="0">
              <a:solidFill>
                <a:srgbClr val="FF0000"/>
              </a:solidFill>
              <a:effectLst/>
              <a:latin typeface="Garamond" panose="02020404030301010803" pitchFamily="18" charset="0"/>
            </a:endParaRPr>
          </a:p>
        </p:txBody>
      </p:sp>
      <p:sp>
        <p:nvSpPr>
          <p:cNvPr id="13" name="TextBox 12">
            <a:extLst>
              <a:ext uri="{FF2B5EF4-FFF2-40B4-BE49-F238E27FC236}">
                <a16:creationId xmlns:a16="http://schemas.microsoft.com/office/drawing/2014/main" id="{E68D6942-29C7-7F2B-6CEF-21C5A8A510BB}"/>
              </a:ext>
            </a:extLst>
          </p:cNvPr>
          <p:cNvSpPr txBox="1"/>
          <p:nvPr/>
        </p:nvSpPr>
        <p:spPr>
          <a:xfrm>
            <a:off x="557838" y="2385670"/>
            <a:ext cx="5354075" cy="3390287"/>
          </a:xfrm>
          <a:prstGeom prst="rect">
            <a:avLst/>
          </a:prstGeom>
          <a:noFill/>
        </p:spPr>
        <p:txBody>
          <a:bodyPr wrap="square">
            <a:spAutoFit/>
          </a:bodyPr>
          <a:lstStyle/>
          <a:p>
            <a:pPr marL="171450" indent="-171450">
              <a:lnSpc>
                <a:spcPct val="150000"/>
              </a:lnSpc>
              <a:buFont typeface="Wingdings" panose="05000000000000000000" pitchFamily="2" charset="2"/>
              <a:buChar char="v"/>
            </a:pPr>
            <a:r>
              <a:rPr lang="fr-FR" sz="1200" b="1" dirty="0">
                <a:solidFill>
                  <a:srgbClr val="333F50"/>
                </a:solidFill>
                <a:latin typeface="Garamond" panose="02020404030301010803" pitchFamily="18" charset="0"/>
              </a:rPr>
              <a:t>CART</a:t>
            </a:r>
            <a:r>
              <a:rPr lang="fr-FR" sz="1200" dirty="0">
                <a:solidFill>
                  <a:srgbClr val="333F50"/>
                </a:solidFill>
                <a:latin typeface="Garamond" panose="02020404030301010803" pitchFamily="18" charset="0"/>
              </a:rPr>
              <a:t> utilise des séparations binaires par défaut (chaque nœud est divisé en deux nœuds fils).</a:t>
            </a:r>
          </a:p>
          <a:p>
            <a:pPr marL="171450" indent="-171450">
              <a:lnSpc>
                <a:spcPct val="150000"/>
              </a:lnSpc>
              <a:buFont typeface="Wingdings" panose="05000000000000000000" pitchFamily="2" charset="2"/>
              <a:buChar char="v"/>
            </a:pPr>
            <a:endParaRPr lang="fr-FR" sz="1200" dirty="0">
              <a:solidFill>
                <a:srgbClr val="333F50"/>
              </a:solidFill>
              <a:latin typeface="Garamond" panose="02020404030301010803" pitchFamily="18" charset="0"/>
            </a:endParaRPr>
          </a:p>
          <a:p>
            <a:pPr marL="171450" indent="-171450">
              <a:lnSpc>
                <a:spcPct val="150000"/>
              </a:lnSpc>
              <a:buFont typeface="Wingdings" panose="05000000000000000000" pitchFamily="2" charset="2"/>
              <a:buChar char="v"/>
            </a:pPr>
            <a:r>
              <a:rPr lang="fr-FR" sz="1200" b="1" dirty="0">
                <a:solidFill>
                  <a:srgbClr val="333F50"/>
                </a:solidFill>
                <a:latin typeface="Garamond" panose="02020404030301010803" pitchFamily="18" charset="0"/>
              </a:rPr>
              <a:t>CART</a:t>
            </a:r>
            <a:r>
              <a:rPr lang="fr-FR" sz="1200" dirty="0">
                <a:solidFill>
                  <a:srgbClr val="333F50"/>
                </a:solidFill>
                <a:latin typeface="Garamond" panose="02020404030301010803" pitchFamily="18" charset="0"/>
              </a:rPr>
              <a:t> peut faire de la régression (variable dépendante continue) et de la classification (variable dépendante catégorielle).</a:t>
            </a:r>
          </a:p>
          <a:p>
            <a:pPr marL="171450" indent="-171450">
              <a:lnSpc>
                <a:spcPct val="150000"/>
              </a:lnSpc>
              <a:buFont typeface="Wingdings" panose="05000000000000000000" pitchFamily="2" charset="2"/>
              <a:buChar char="v"/>
            </a:pPr>
            <a:endParaRPr lang="fr-FR" sz="1200" dirty="0">
              <a:solidFill>
                <a:srgbClr val="333F50"/>
              </a:solidFill>
              <a:latin typeface="Garamond" panose="02020404030301010803" pitchFamily="18" charset="0"/>
            </a:endParaRPr>
          </a:p>
          <a:p>
            <a:pPr marL="171450" indent="-171450">
              <a:lnSpc>
                <a:spcPct val="150000"/>
              </a:lnSpc>
              <a:buFont typeface="Wingdings" panose="05000000000000000000" pitchFamily="2" charset="2"/>
              <a:buChar char="v"/>
            </a:pPr>
            <a:r>
              <a:rPr lang="fr-FR" sz="1200" b="1" dirty="0">
                <a:solidFill>
                  <a:srgbClr val="333F50"/>
                </a:solidFill>
                <a:latin typeface="Garamond" panose="02020404030301010803" pitchFamily="18" charset="0"/>
              </a:rPr>
              <a:t>CART </a:t>
            </a:r>
            <a:r>
              <a:rPr lang="fr-FR" sz="1200" dirty="0">
                <a:solidFill>
                  <a:srgbClr val="333F50"/>
                </a:solidFill>
                <a:latin typeface="Garamond" panose="02020404030301010803" pitchFamily="18" charset="0"/>
              </a:rPr>
              <a:t>utilise l’indice de Gini ou le rapport de variance comme critère de séparation des nœuds.</a:t>
            </a:r>
          </a:p>
          <a:p>
            <a:pPr marL="171450" indent="-171450">
              <a:lnSpc>
                <a:spcPct val="150000"/>
              </a:lnSpc>
              <a:buFont typeface="Wingdings" panose="05000000000000000000" pitchFamily="2" charset="2"/>
              <a:buChar char="v"/>
            </a:pPr>
            <a:endParaRPr lang="fr-FR" sz="1200" dirty="0">
              <a:solidFill>
                <a:srgbClr val="333F50"/>
              </a:solidFill>
              <a:latin typeface="Garamond" panose="02020404030301010803" pitchFamily="18" charset="0"/>
            </a:endParaRPr>
          </a:p>
          <a:p>
            <a:pPr marL="171450" indent="-171450">
              <a:lnSpc>
                <a:spcPct val="150000"/>
              </a:lnSpc>
              <a:buFont typeface="Wingdings" panose="05000000000000000000" pitchFamily="2" charset="2"/>
              <a:buChar char="v"/>
            </a:pPr>
            <a:r>
              <a:rPr lang="fr-FR" sz="1200" b="1" dirty="0">
                <a:solidFill>
                  <a:srgbClr val="333F50"/>
                </a:solidFill>
                <a:latin typeface="Garamond" panose="02020404030301010803" pitchFamily="18" charset="0"/>
              </a:rPr>
              <a:t>CART</a:t>
            </a:r>
            <a:r>
              <a:rPr lang="fr-FR" sz="1200" dirty="0">
                <a:solidFill>
                  <a:srgbClr val="333F50"/>
                </a:solidFill>
                <a:latin typeface="Garamond" panose="02020404030301010803" pitchFamily="18" charset="0"/>
              </a:rPr>
              <a:t> utilise les stratégies d’élagage postérieur et de pré-élagage pour éviter le surapprentissage.</a:t>
            </a:r>
          </a:p>
          <a:p>
            <a:pPr marL="171450" indent="-171450">
              <a:lnSpc>
                <a:spcPct val="150000"/>
              </a:lnSpc>
              <a:buFont typeface="Wingdings" panose="05000000000000000000" pitchFamily="2" charset="2"/>
              <a:buChar char="v"/>
            </a:pPr>
            <a:endParaRPr lang="fr-FR" sz="1200" b="0" i="0" dirty="0">
              <a:solidFill>
                <a:srgbClr val="333F50"/>
              </a:solidFill>
              <a:effectLst/>
              <a:latin typeface="Garamond" panose="02020404030301010803" pitchFamily="18" charset="0"/>
            </a:endParaRPr>
          </a:p>
        </p:txBody>
      </p:sp>
      <p:sp>
        <p:nvSpPr>
          <p:cNvPr id="14" name="TextBox 13">
            <a:extLst>
              <a:ext uri="{FF2B5EF4-FFF2-40B4-BE49-F238E27FC236}">
                <a16:creationId xmlns:a16="http://schemas.microsoft.com/office/drawing/2014/main" id="{9DC40979-A9F8-DC50-7222-6A2E6081A486}"/>
              </a:ext>
            </a:extLst>
          </p:cNvPr>
          <p:cNvSpPr txBox="1"/>
          <p:nvPr/>
        </p:nvSpPr>
        <p:spPr>
          <a:xfrm>
            <a:off x="6377708" y="2385670"/>
            <a:ext cx="5256444" cy="2836289"/>
          </a:xfrm>
          <a:prstGeom prst="rect">
            <a:avLst/>
          </a:prstGeom>
          <a:noFill/>
        </p:spPr>
        <p:txBody>
          <a:bodyPr wrap="square">
            <a:spAutoFit/>
          </a:bodyPr>
          <a:lstStyle/>
          <a:p>
            <a:pPr marL="171450" indent="-171450">
              <a:lnSpc>
                <a:spcPct val="150000"/>
              </a:lnSpc>
              <a:buFont typeface="Wingdings" panose="05000000000000000000" pitchFamily="2" charset="2"/>
              <a:buChar char="q"/>
            </a:pPr>
            <a:r>
              <a:rPr lang="fr-FR" sz="1200" b="1" i="0" dirty="0">
                <a:solidFill>
                  <a:srgbClr val="333F50"/>
                </a:solidFill>
                <a:effectLst/>
                <a:latin typeface="Garamond" panose="02020404030301010803" pitchFamily="18" charset="0"/>
              </a:rPr>
              <a:t>CHAID </a:t>
            </a:r>
            <a:r>
              <a:rPr lang="fr-FR" sz="1200" i="0" dirty="0">
                <a:solidFill>
                  <a:srgbClr val="333F50"/>
                </a:solidFill>
                <a:effectLst/>
                <a:latin typeface="Garamond" panose="02020404030301010803" pitchFamily="18" charset="0"/>
              </a:rPr>
              <a:t>utilise des séparations multiples par défaut (un nœud peut être divisé en plus de deux nœuds).</a:t>
            </a:r>
          </a:p>
          <a:p>
            <a:pPr marL="171450" indent="-171450">
              <a:lnSpc>
                <a:spcPct val="150000"/>
              </a:lnSpc>
              <a:buFont typeface="Wingdings" panose="05000000000000000000" pitchFamily="2" charset="2"/>
              <a:buChar char="q"/>
            </a:pPr>
            <a:endParaRPr lang="fr-FR" sz="1200" dirty="0">
              <a:solidFill>
                <a:srgbClr val="333F50"/>
              </a:solidFill>
              <a:latin typeface="Garamond" panose="02020404030301010803" pitchFamily="18" charset="0"/>
            </a:endParaRPr>
          </a:p>
          <a:p>
            <a:pPr marL="171450" indent="-171450">
              <a:lnSpc>
                <a:spcPct val="150000"/>
              </a:lnSpc>
              <a:buFont typeface="Wingdings" panose="05000000000000000000" pitchFamily="2" charset="2"/>
              <a:buChar char="q"/>
            </a:pPr>
            <a:r>
              <a:rPr lang="fr-FR" sz="1200" b="1" i="0" dirty="0">
                <a:solidFill>
                  <a:srgbClr val="333F50"/>
                </a:solidFill>
                <a:effectLst/>
                <a:latin typeface="Garamond" panose="02020404030301010803" pitchFamily="18" charset="0"/>
              </a:rPr>
              <a:t>CHAID</a:t>
            </a:r>
            <a:r>
              <a:rPr lang="fr-FR" sz="1200" i="0" dirty="0">
                <a:solidFill>
                  <a:srgbClr val="333F50"/>
                </a:solidFill>
                <a:effectLst/>
                <a:latin typeface="Garamond" panose="02020404030301010803" pitchFamily="18" charset="0"/>
              </a:rPr>
              <a:t> est destiné à fonctionner avec des variables dépendantes catégorielles ou discrétisées.</a:t>
            </a:r>
          </a:p>
          <a:p>
            <a:pPr marL="171450" indent="-171450">
              <a:lnSpc>
                <a:spcPct val="150000"/>
              </a:lnSpc>
              <a:buFont typeface="Wingdings" panose="05000000000000000000" pitchFamily="2" charset="2"/>
              <a:buChar char="q"/>
            </a:pPr>
            <a:endParaRPr lang="fr-FR" sz="1200" i="0" dirty="0">
              <a:solidFill>
                <a:srgbClr val="333F50"/>
              </a:solidFill>
              <a:effectLst/>
              <a:latin typeface="Garamond" panose="02020404030301010803" pitchFamily="18" charset="0"/>
            </a:endParaRPr>
          </a:p>
          <a:p>
            <a:pPr marL="171450" indent="-171450">
              <a:lnSpc>
                <a:spcPct val="150000"/>
              </a:lnSpc>
              <a:buFont typeface="Wingdings" panose="05000000000000000000" pitchFamily="2" charset="2"/>
              <a:buChar char="q"/>
            </a:pPr>
            <a:r>
              <a:rPr lang="fr-FR" sz="1200" b="1" i="0" dirty="0">
                <a:solidFill>
                  <a:srgbClr val="333F50"/>
                </a:solidFill>
                <a:effectLst/>
                <a:latin typeface="Garamond" panose="02020404030301010803" pitchFamily="18" charset="0"/>
              </a:rPr>
              <a:t>CHAID</a:t>
            </a:r>
            <a:r>
              <a:rPr lang="fr-FR" sz="1200" i="0" dirty="0">
                <a:solidFill>
                  <a:srgbClr val="333F50"/>
                </a:solidFill>
                <a:effectLst/>
                <a:latin typeface="Garamond" panose="02020404030301010803" pitchFamily="18" charset="0"/>
              </a:rPr>
              <a:t> utilise le test du Chi-carré ou le test F comme critère de séparation des nœuds (donc uses p-value from those </a:t>
            </a:r>
            <a:r>
              <a:rPr lang="fr-FR" sz="1200" i="0" dirty="0" err="1">
                <a:solidFill>
                  <a:srgbClr val="333F50"/>
                </a:solidFill>
                <a:effectLst/>
                <a:latin typeface="Garamond" panose="02020404030301010803" pitchFamily="18" charset="0"/>
              </a:rPr>
              <a:t>significant</a:t>
            </a:r>
            <a:r>
              <a:rPr lang="fr-FR" sz="1200" i="0" dirty="0">
                <a:solidFill>
                  <a:srgbClr val="333F50"/>
                </a:solidFill>
                <a:effectLst/>
                <a:latin typeface="Garamond" panose="02020404030301010803" pitchFamily="18" charset="0"/>
              </a:rPr>
              <a:t> test).</a:t>
            </a:r>
          </a:p>
          <a:p>
            <a:pPr marL="171450" indent="-171450">
              <a:lnSpc>
                <a:spcPct val="150000"/>
              </a:lnSpc>
              <a:buFont typeface="Wingdings" panose="05000000000000000000" pitchFamily="2" charset="2"/>
              <a:buChar char="q"/>
            </a:pPr>
            <a:endParaRPr lang="fr-FR" sz="1200" dirty="0">
              <a:solidFill>
                <a:srgbClr val="333F50"/>
              </a:solidFill>
              <a:latin typeface="Garamond" panose="02020404030301010803" pitchFamily="18" charset="0"/>
            </a:endParaRPr>
          </a:p>
          <a:p>
            <a:pPr marL="171450" indent="-171450">
              <a:lnSpc>
                <a:spcPct val="150000"/>
              </a:lnSpc>
              <a:buFont typeface="Wingdings" panose="05000000000000000000" pitchFamily="2" charset="2"/>
              <a:buChar char="q"/>
            </a:pPr>
            <a:r>
              <a:rPr lang="fr-FR" sz="1200" b="1" i="0" dirty="0">
                <a:solidFill>
                  <a:srgbClr val="333F50"/>
                </a:solidFill>
                <a:effectLst/>
                <a:latin typeface="Garamond" panose="02020404030301010803" pitchFamily="18" charset="0"/>
              </a:rPr>
              <a:t>CHAID</a:t>
            </a:r>
            <a:r>
              <a:rPr lang="fr-FR" sz="1200" i="0" dirty="0">
                <a:solidFill>
                  <a:srgbClr val="333F50"/>
                </a:solidFill>
                <a:effectLst/>
                <a:latin typeface="Garamond" panose="02020404030301010803" pitchFamily="18" charset="0"/>
              </a:rPr>
              <a:t> utilise une stratégie de pré-élagage basée sur un critère de significativité.</a:t>
            </a:r>
          </a:p>
        </p:txBody>
      </p:sp>
    </p:spTree>
    <p:extLst>
      <p:ext uri="{BB962C8B-B14F-4D97-AF65-F5344CB8AC3E}">
        <p14:creationId xmlns:p14="http://schemas.microsoft.com/office/powerpoint/2010/main" val="3311415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18</a:t>
            </a:fld>
            <a:endParaRPr lang="it-IT"/>
          </a:p>
        </p:txBody>
      </p:sp>
      <p:sp>
        <p:nvSpPr>
          <p:cNvPr id="8" name="TextBox 7">
            <a:extLst>
              <a:ext uri="{FF2B5EF4-FFF2-40B4-BE49-F238E27FC236}">
                <a16:creationId xmlns:a16="http://schemas.microsoft.com/office/drawing/2014/main" id="{29C8EC70-B87F-7359-DA0B-BD9C4481148E}"/>
              </a:ext>
            </a:extLst>
          </p:cNvPr>
          <p:cNvSpPr txBox="1"/>
          <p:nvPr/>
        </p:nvSpPr>
        <p:spPr>
          <a:xfrm>
            <a:off x="557838" y="2395790"/>
            <a:ext cx="11076317" cy="576312"/>
          </a:xfrm>
          <a:prstGeom prst="rect">
            <a:avLst/>
          </a:prstGeom>
          <a:noFill/>
        </p:spPr>
        <p:txBody>
          <a:bodyPr wrap="square">
            <a:spAutoFit/>
          </a:bodyPr>
          <a:lstStyle/>
          <a:p>
            <a:pPr>
              <a:lnSpc>
                <a:spcPct val="150000"/>
              </a:lnSpc>
            </a:pPr>
            <a:r>
              <a:rPr lang="fr-FR" sz="1100" i="0" dirty="0">
                <a:solidFill>
                  <a:srgbClr val="333F50"/>
                </a:solidFill>
                <a:effectLst/>
                <a:latin typeface="Garamond" panose="02020404030301010803" pitchFamily="18" charset="0"/>
              </a:rPr>
              <a:t>.</a:t>
            </a:r>
          </a:p>
          <a:p>
            <a:pPr>
              <a:lnSpc>
                <a:spcPct val="150000"/>
              </a:lnSpc>
            </a:pPr>
            <a:endParaRPr lang="fr-FR" sz="1100" i="0" dirty="0">
              <a:solidFill>
                <a:srgbClr val="333F50"/>
              </a:solidFill>
              <a:effectLst/>
              <a:latin typeface="Garamond" panose="02020404030301010803" pitchFamily="18" charset="0"/>
            </a:endParaRPr>
          </a:p>
        </p:txBody>
      </p:sp>
      <p:sp>
        <p:nvSpPr>
          <p:cNvPr id="5" name="Rectangle: Rounded Corners 4">
            <a:extLst>
              <a:ext uri="{FF2B5EF4-FFF2-40B4-BE49-F238E27FC236}">
                <a16:creationId xmlns:a16="http://schemas.microsoft.com/office/drawing/2014/main" id="{A6DD2F15-E9F4-2940-63AC-1ABD62875728}"/>
              </a:ext>
            </a:extLst>
          </p:cNvPr>
          <p:cNvSpPr/>
          <p:nvPr/>
        </p:nvSpPr>
        <p:spPr>
          <a:xfrm>
            <a:off x="2761890" y="2164886"/>
            <a:ext cx="6668219" cy="1273291"/>
          </a:xfrm>
          <a:prstGeom prst="roundRect">
            <a:avLst/>
          </a:prstGeom>
          <a:solidFill>
            <a:schemeClr val="tx2">
              <a:lumMod val="75000"/>
            </a:schemeClr>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b="0" i="0" dirty="0">
                <a:solidFill>
                  <a:schemeClr val="bg1"/>
                </a:solidFill>
                <a:effectLst/>
                <a:latin typeface="Garamond" panose="02020404030301010803" pitchFamily="18" charset="0"/>
              </a:rPr>
              <a:t>Phase 3</a:t>
            </a:r>
            <a:endParaRPr lang="fr-FR" sz="36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734536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19</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9" y="945173"/>
            <a:ext cx="11076317" cy="1057363"/>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fr-FR" sz="1400" b="1" i="0" dirty="0">
                <a:solidFill>
                  <a:srgbClr val="333F50"/>
                </a:solidFill>
                <a:effectLst/>
                <a:latin typeface="Garamond" panose="02020404030301010803" pitchFamily="18" charset="0"/>
              </a:rPr>
              <a:t>Objectif de Modélisation</a:t>
            </a:r>
          </a:p>
          <a:p>
            <a:pPr>
              <a:lnSpc>
                <a:spcPct val="150000"/>
              </a:lnSpc>
            </a:pPr>
            <a:r>
              <a:rPr lang="fr-FR" sz="1400" b="0" i="0" dirty="0">
                <a:solidFill>
                  <a:srgbClr val="333F50"/>
                </a:solidFill>
                <a:effectLst/>
                <a:latin typeface="Garamond" panose="02020404030301010803" pitchFamily="18" charset="0"/>
              </a:rPr>
              <a:t>Notre objectif est de construire un modèle de classification précis pour prédire si le marché sera haussier ou baissier au cours du mois suivant. Pour cela, nous avons soigneusement sélectionné neuf variables explicatives clés, chacune apportant un éclairage unique sur divers aspects de l'économie américaine.</a:t>
            </a:r>
          </a:p>
        </p:txBody>
      </p:sp>
      <p:sp>
        <p:nvSpPr>
          <p:cNvPr id="8" name="TextBox 7">
            <a:extLst>
              <a:ext uri="{FF2B5EF4-FFF2-40B4-BE49-F238E27FC236}">
                <a16:creationId xmlns:a16="http://schemas.microsoft.com/office/drawing/2014/main" id="{29C8EC70-B87F-7359-DA0B-BD9C4481148E}"/>
              </a:ext>
            </a:extLst>
          </p:cNvPr>
          <p:cNvSpPr txBox="1"/>
          <p:nvPr/>
        </p:nvSpPr>
        <p:spPr>
          <a:xfrm>
            <a:off x="557838" y="2167752"/>
            <a:ext cx="11076317" cy="3623300"/>
          </a:xfrm>
          <a:prstGeom prst="rect">
            <a:avLst/>
          </a:prstGeom>
          <a:noFill/>
        </p:spPr>
        <p:txBody>
          <a:bodyPr wrap="square">
            <a:spAutoFit/>
          </a:bodyPr>
          <a:lstStyle/>
          <a:p>
            <a:pPr>
              <a:lnSpc>
                <a:spcPct val="150000"/>
              </a:lnSpc>
            </a:pPr>
            <a:r>
              <a:rPr lang="fr-FR" sz="1100" b="1" i="0" dirty="0">
                <a:solidFill>
                  <a:srgbClr val="333F50"/>
                </a:solidFill>
                <a:effectLst/>
                <a:latin typeface="Garamond" panose="02020404030301010803" pitchFamily="18" charset="0"/>
              </a:rPr>
              <a:t>Liste des Variables Sélectionnées</a:t>
            </a:r>
          </a:p>
          <a:p>
            <a:pPr>
              <a:lnSpc>
                <a:spcPct val="150000"/>
              </a:lnSpc>
            </a:pPr>
            <a:r>
              <a:rPr lang="fr-FR" sz="1100" i="0" dirty="0">
                <a:solidFill>
                  <a:srgbClr val="333F50"/>
                </a:solidFill>
                <a:effectLst/>
                <a:latin typeface="Garamond" panose="02020404030301010803" pitchFamily="18" charset="0"/>
              </a:rPr>
              <a:t>Nous avons soigneusement sélectionné neuf variables, chacune apportant une contribution unique à notre compréhension du marché :</a:t>
            </a:r>
          </a:p>
          <a:p>
            <a:pPr marL="628650" lvl="1" indent="-171450">
              <a:lnSpc>
                <a:spcPct val="150000"/>
              </a:lnSpc>
              <a:buFont typeface="Arial" panose="020B0604020202020204" pitchFamily="34" charset="0"/>
              <a:buChar char="•"/>
            </a:pPr>
            <a:r>
              <a:rPr lang="fr-FR" sz="1100" b="0" i="0" dirty="0">
                <a:solidFill>
                  <a:srgbClr val="333F50"/>
                </a:solidFill>
                <a:effectLst/>
                <a:latin typeface="Garamond" panose="02020404030301010803" pitchFamily="18" charset="0"/>
              </a:rPr>
              <a:t>VIX (CBOE Volatility Index): Mesure de la volatilité implicite du marché.</a:t>
            </a:r>
          </a:p>
          <a:p>
            <a:pPr marL="628650" lvl="1" indent="-171450">
              <a:lnSpc>
                <a:spcPct val="150000"/>
              </a:lnSpc>
              <a:buFont typeface="Arial" panose="020B0604020202020204" pitchFamily="34" charset="0"/>
              <a:buChar char="•"/>
            </a:pPr>
            <a:r>
              <a:rPr lang="fr-FR" sz="1100" b="0" i="0" dirty="0">
                <a:solidFill>
                  <a:srgbClr val="333F50"/>
                </a:solidFill>
                <a:effectLst/>
                <a:latin typeface="Garamond" panose="02020404030301010803" pitchFamily="18" charset="0"/>
              </a:rPr>
              <a:t>10Y2Y (10-Year Treasury Minus 2-Year Treasury): Indicateur des attentes du marché en termes d'inflation et de rendements à long terme.</a:t>
            </a:r>
          </a:p>
          <a:p>
            <a:pPr marL="628650" lvl="1" indent="-171450">
              <a:lnSpc>
                <a:spcPct val="150000"/>
              </a:lnSpc>
              <a:buFont typeface="Arial" panose="020B0604020202020204" pitchFamily="34" charset="0"/>
              <a:buChar char="•"/>
            </a:pPr>
            <a:r>
              <a:rPr lang="fr-FR" sz="1100" b="0" i="0" dirty="0">
                <a:solidFill>
                  <a:srgbClr val="333F50"/>
                </a:solidFill>
                <a:effectLst/>
                <a:latin typeface="Garamond" panose="02020404030301010803" pitchFamily="18" charset="0"/>
              </a:rPr>
              <a:t>MS (M2 Money Supply): Masse monétaire influençant l'inflation et la santé de l'économie.</a:t>
            </a:r>
          </a:p>
          <a:p>
            <a:pPr marL="628650" lvl="1" indent="-171450">
              <a:lnSpc>
                <a:spcPct val="150000"/>
              </a:lnSpc>
              <a:buFont typeface="Arial" panose="020B0604020202020204" pitchFamily="34" charset="0"/>
              <a:buChar char="•"/>
            </a:pPr>
            <a:r>
              <a:rPr lang="fr-FR" sz="1100" b="0" i="0" dirty="0">
                <a:solidFill>
                  <a:srgbClr val="333F50"/>
                </a:solidFill>
                <a:effectLst/>
                <a:latin typeface="Garamond" panose="02020404030301010803" pitchFamily="18" charset="0"/>
              </a:rPr>
              <a:t>CPI (Consumer Price Index): Indicateur clé de l'inflation et de la stabilité économique.</a:t>
            </a:r>
          </a:p>
          <a:p>
            <a:pPr marL="628650" lvl="1" indent="-171450">
              <a:lnSpc>
                <a:spcPct val="150000"/>
              </a:lnSpc>
              <a:buFont typeface="Arial" panose="020B0604020202020204" pitchFamily="34" charset="0"/>
              <a:buChar char="•"/>
            </a:pPr>
            <a:r>
              <a:rPr lang="fr-FR" sz="1100" b="0" i="0" dirty="0">
                <a:solidFill>
                  <a:srgbClr val="333F50"/>
                </a:solidFill>
                <a:effectLst/>
                <a:latin typeface="Garamond" panose="02020404030301010803" pitchFamily="18" charset="0"/>
              </a:rPr>
              <a:t>UMCS (University of Michigan Consumer Sentiment): Mesure du sentiment des consommateurs.</a:t>
            </a:r>
          </a:p>
          <a:p>
            <a:pPr marL="628650" lvl="1" indent="-171450">
              <a:lnSpc>
                <a:spcPct val="150000"/>
              </a:lnSpc>
              <a:buFont typeface="Arial" panose="020B0604020202020204" pitchFamily="34" charset="0"/>
              <a:buChar char="•"/>
            </a:pPr>
            <a:r>
              <a:rPr lang="fr-FR" sz="1100" b="0" i="0" dirty="0">
                <a:solidFill>
                  <a:srgbClr val="333F50"/>
                </a:solidFill>
                <a:effectLst/>
                <a:latin typeface="Garamond" panose="02020404030301010803" pitchFamily="18" charset="0"/>
              </a:rPr>
              <a:t>NFP (Total Nonfarm </a:t>
            </a:r>
            <a:r>
              <a:rPr lang="fr-FR" sz="1100" b="0" i="0" dirty="0" err="1">
                <a:solidFill>
                  <a:srgbClr val="333F50"/>
                </a:solidFill>
                <a:effectLst/>
                <a:latin typeface="Garamond" panose="02020404030301010803" pitchFamily="18" charset="0"/>
              </a:rPr>
              <a:t>payroll</a:t>
            </a:r>
            <a:r>
              <a:rPr lang="fr-FR" sz="1100" b="0" i="0" dirty="0">
                <a:solidFill>
                  <a:srgbClr val="333F50"/>
                </a:solidFill>
                <a:effectLst/>
                <a:latin typeface="Garamond" panose="02020404030301010803" pitchFamily="18" charset="0"/>
              </a:rPr>
              <a:t>): Indicateur de la santé du marché du travail.</a:t>
            </a:r>
          </a:p>
          <a:p>
            <a:pPr marL="628650" lvl="1" indent="-171450">
              <a:lnSpc>
                <a:spcPct val="150000"/>
              </a:lnSpc>
              <a:buFont typeface="Arial" panose="020B0604020202020204" pitchFamily="34" charset="0"/>
              <a:buChar char="•"/>
            </a:pPr>
            <a:r>
              <a:rPr lang="fr-FR" sz="1100" b="0" i="0" dirty="0">
                <a:solidFill>
                  <a:srgbClr val="333F50"/>
                </a:solidFill>
                <a:effectLst/>
                <a:latin typeface="Garamond" panose="02020404030301010803" pitchFamily="18" charset="0"/>
              </a:rPr>
              <a:t>HS (Housing Starts): Données sur les mises en chantier de logements.</a:t>
            </a:r>
          </a:p>
          <a:p>
            <a:pPr marL="628650" lvl="1" indent="-171450">
              <a:lnSpc>
                <a:spcPct val="150000"/>
              </a:lnSpc>
              <a:buFont typeface="Arial" panose="020B0604020202020204" pitchFamily="34" charset="0"/>
              <a:buChar char="•"/>
            </a:pPr>
            <a:r>
              <a:rPr lang="fr-FR" sz="1100" b="0" i="0" dirty="0">
                <a:solidFill>
                  <a:srgbClr val="333F50"/>
                </a:solidFill>
                <a:effectLst/>
                <a:latin typeface="Garamond" panose="02020404030301010803" pitchFamily="18" charset="0"/>
              </a:rPr>
              <a:t>PMI (Purchasing Manufacturing Index): Mesure de l'activité manufacturière.</a:t>
            </a:r>
          </a:p>
          <a:p>
            <a:pPr marL="628650" lvl="1" indent="-171450">
              <a:lnSpc>
                <a:spcPct val="150000"/>
              </a:lnSpc>
              <a:buFont typeface="Arial" panose="020B0604020202020204" pitchFamily="34" charset="0"/>
              <a:buChar char="•"/>
            </a:pPr>
            <a:r>
              <a:rPr lang="fr-FR" sz="1100" b="0" i="0" dirty="0">
                <a:solidFill>
                  <a:srgbClr val="333F50"/>
                </a:solidFill>
                <a:effectLst/>
                <a:latin typeface="Garamond" panose="02020404030301010803" pitchFamily="18" charset="0"/>
              </a:rPr>
              <a:t>PE (Shiller PE Ratio): Évaluation de la valorisation du marché boursier.</a:t>
            </a:r>
          </a:p>
          <a:p>
            <a:pPr>
              <a:lnSpc>
                <a:spcPct val="150000"/>
              </a:lnSpc>
            </a:pPr>
            <a:endParaRPr lang="fr-FR" sz="1100" b="0" i="0" dirty="0">
              <a:solidFill>
                <a:srgbClr val="333F50"/>
              </a:solidFill>
              <a:effectLst/>
              <a:latin typeface="Garamond" panose="02020404030301010803" pitchFamily="18" charset="0"/>
            </a:endParaRPr>
          </a:p>
          <a:p>
            <a:pPr>
              <a:lnSpc>
                <a:spcPct val="150000"/>
              </a:lnSpc>
            </a:pPr>
            <a:r>
              <a:rPr lang="fr-FR" sz="1100" b="1" i="0" dirty="0">
                <a:solidFill>
                  <a:srgbClr val="333F50"/>
                </a:solidFill>
                <a:effectLst/>
                <a:latin typeface="Garamond" panose="02020404030301010803" pitchFamily="18" charset="0"/>
              </a:rPr>
              <a:t>Approche de Modélisation</a:t>
            </a:r>
          </a:p>
          <a:p>
            <a:pPr>
              <a:lnSpc>
                <a:spcPct val="150000"/>
              </a:lnSpc>
            </a:pPr>
            <a:r>
              <a:rPr lang="fr-FR" sz="1100" b="0" i="0" dirty="0">
                <a:solidFill>
                  <a:srgbClr val="333F50"/>
                </a:solidFill>
                <a:effectLst/>
                <a:latin typeface="Garamond" panose="02020404030301010803" pitchFamily="18" charset="0"/>
              </a:rPr>
              <a:t>Nous mettrons en place trois modèles distincts - </a:t>
            </a:r>
            <a:r>
              <a:rPr lang="fr-FR" sz="1100" b="1" i="0" dirty="0">
                <a:solidFill>
                  <a:srgbClr val="333F50"/>
                </a:solidFill>
                <a:effectLst/>
                <a:latin typeface="Garamond" panose="02020404030301010803" pitchFamily="18" charset="0"/>
              </a:rPr>
              <a:t>CHAID, Random Forest, et CART</a:t>
            </a:r>
            <a:r>
              <a:rPr lang="fr-FR" sz="1100" b="0" i="0" dirty="0">
                <a:solidFill>
                  <a:srgbClr val="333F50"/>
                </a:solidFill>
                <a:effectLst/>
                <a:latin typeface="Garamond" panose="02020404030301010803" pitchFamily="18" charset="0"/>
              </a:rPr>
              <a:t>. Chacun sera évalué en fonction de ses performances.</a:t>
            </a:r>
          </a:p>
        </p:txBody>
      </p:sp>
    </p:spTree>
    <p:extLst>
      <p:ext uri="{BB962C8B-B14F-4D97-AF65-F5344CB8AC3E}">
        <p14:creationId xmlns:p14="http://schemas.microsoft.com/office/powerpoint/2010/main" val="415590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2</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Sommaire</a:t>
            </a:r>
            <a:endParaRPr lang="it-IT" sz="2000" b="1" dirty="0">
              <a:solidFill>
                <a:schemeClr val="bg1"/>
              </a:solidFill>
              <a:latin typeface="Garamond" panose="02020404030301010803" pitchFamily="18" charset="0"/>
            </a:endParaRPr>
          </a:p>
        </p:txBody>
      </p:sp>
      <p:sp>
        <p:nvSpPr>
          <p:cNvPr id="8" name="TextBox 7">
            <a:extLst>
              <a:ext uri="{FF2B5EF4-FFF2-40B4-BE49-F238E27FC236}">
                <a16:creationId xmlns:a16="http://schemas.microsoft.com/office/drawing/2014/main" id="{29C8EC70-B87F-7359-DA0B-BD9C4481148E}"/>
              </a:ext>
            </a:extLst>
          </p:cNvPr>
          <p:cNvSpPr txBox="1"/>
          <p:nvPr/>
        </p:nvSpPr>
        <p:spPr>
          <a:xfrm>
            <a:off x="557841" y="781624"/>
            <a:ext cx="11076317" cy="5870838"/>
          </a:xfrm>
          <a:prstGeom prst="rect">
            <a:avLst/>
          </a:prstGeom>
          <a:noFill/>
        </p:spPr>
        <p:txBody>
          <a:bodyPr wrap="square">
            <a:spAutoFit/>
          </a:bodyPr>
          <a:lstStyle/>
          <a:p>
            <a:r>
              <a:rPr lang="fr-FR" sz="1050" b="1" i="0" dirty="0">
                <a:solidFill>
                  <a:srgbClr val="333F50"/>
                </a:solidFill>
                <a:effectLst/>
                <a:latin typeface="Garamond" panose="02020404030301010803" pitchFamily="18" charset="0"/>
              </a:rPr>
              <a:t>PHASE 1 : CART</a:t>
            </a:r>
          </a:p>
          <a:p>
            <a:pPr lvl="1"/>
            <a:r>
              <a:rPr lang="fr-FR" sz="1050" b="0" i="0" dirty="0">
                <a:solidFill>
                  <a:srgbClr val="333F50"/>
                </a:solidFill>
                <a:effectLst/>
                <a:latin typeface="Garamond" panose="02020404030301010803" pitchFamily="18" charset="0"/>
              </a:rPr>
              <a:t>I. Description du modèle CART</a:t>
            </a:r>
          </a:p>
          <a:p>
            <a:pPr lvl="2"/>
            <a:r>
              <a:rPr lang="fr-FR" sz="1050" b="0" i="0" dirty="0">
                <a:solidFill>
                  <a:srgbClr val="333F50"/>
                </a:solidFill>
                <a:effectLst/>
                <a:latin typeface="Garamond" panose="02020404030301010803" pitchFamily="18" charset="0"/>
              </a:rPr>
              <a:t>A. Définition et Histoire</a:t>
            </a:r>
          </a:p>
          <a:p>
            <a:pPr lvl="2"/>
            <a:r>
              <a:rPr lang="fr-FR" sz="1050" b="0" i="0" dirty="0">
                <a:solidFill>
                  <a:srgbClr val="333F50"/>
                </a:solidFill>
                <a:effectLst/>
                <a:latin typeface="Garamond" panose="02020404030301010803" pitchFamily="18" charset="0"/>
              </a:rPr>
              <a:t>B. Types d'Arbres dans CART</a:t>
            </a:r>
          </a:p>
          <a:p>
            <a:pPr lvl="1"/>
            <a:r>
              <a:rPr lang="fr-FR" sz="1050" b="0" i="0" dirty="0">
                <a:solidFill>
                  <a:srgbClr val="333F50"/>
                </a:solidFill>
                <a:effectLst/>
                <a:latin typeface="Garamond" panose="02020404030301010803" pitchFamily="18" charset="0"/>
              </a:rPr>
              <a:t>II. Fonctionnement de l'Algorithme CART</a:t>
            </a:r>
          </a:p>
          <a:p>
            <a:pPr lvl="2"/>
            <a:r>
              <a:rPr lang="fr-FR" sz="1050" b="0" i="0" dirty="0">
                <a:solidFill>
                  <a:srgbClr val="333F50"/>
                </a:solidFill>
                <a:effectLst/>
                <a:latin typeface="Garamond" panose="02020404030301010803" pitchFamily="18" charset="0"/>
              </a:rPr>
              <a:t>A. Structure de l'Arbre</a:t>
            </a:r>
          </a:p>
          <a:p>
            <a:pPr lvl="2"/>
            <a:r>
              <a:rPr lang="fr-FR" sz="1050" b="0" i="0" dirty="0">
                <a:solidFill>
                  <a:srgbClr val="333F50"/>
                </a:solidFill>
                <a:effectLst/>
                <a:latin typeface="Garamond" panose="02020404030301010803" pitchFamily="18" charset="0"/>
              </a:rPr>
              <a:t>B. Critères de Division</a:t>
            </a:r>
          </a:p>
          <a:p>
            <a:pPr lvl="2"/>
            <a:r>
              <a:rPr lang="fr-FR" sz="1050" b="0" i="0" dirty="0">
                <a:solidFill>
                  <a:srgbClr val="333F50"/>
                </a:solidFill>
                <a:effectLst/>
                <a:latin typeface="Garamond" panose="02020404030301010803" pitchFamily="18" charset="0"/>
              </a:rPr>
              <a:t>C. Élagage de l'Arbre </a:t>
            </a:r>
          </a:p>
          <a:p>
            <a:pPr lvl="1"/>
            <a:r>
              <a:rPr lang="fr-FR" sz="1050" b="0" i="0" dirty="0">
                <a:solidFill>
                  <a:srgbClr val="333F50"/>
                </a:solidFill>
                <a:effectLst/>
                <a:latin typeface="Garamond" panose="02020404030301010803" pitchFamily="18" charset="0"/>
              </a:rPr>
              <a:t>III. Détails Techniques de CART</a:t>
            </a:r>
          </a:p>
          <a:p>
            <a:pPr lvl="2"/>
            <a:r>
              <a:rPr lang="fr-FR" sz="1050" b="0" i="0" dirty="0">
                <a:solidFill>
                  <a:srgbClr val="333F50"/>
                </a:solidFill>
                <a:effectLst/>
                <a:latin typeface="Garamond" panose="02020404030301010803" pitchFamily="18" charset="0"/>
              </a:rPr>
              <a:t>A. Impureté de Gini </a:t>
            </a:r>
          </a:p>
          <a:p>
            <a:pPr lvl="2"/>
            <a:r>
              <a:rPr lang="fr-FR" sz="1050" b="0" i="0" dirty="0">
                <a:solidFill>
                  <a:srgbClr val="333F50"/>
                </a:solidFill>
                <a:effectLst/>
                <a:latin typeface="Garamond" panose="02020404030301010803" pitchFamily="18" charset="0"/>
              </a:rPr>
              <a:t>B. Processus de Division</a:t>
            </a:r>
          </a:p>
          <a:p>
            <a:pPr lvl="1"/>
            <a:r>
              <a:rPr lang="fr-FR" sz="1050" b="0" i="0" dirty="0">
                <a:solidFill>
                  <a:srgbClr val="333F50"/>
                </a:solidFill>
                <a:effectLst/>
                <a:latin typeface="Garamond" panose="02020404030301010803" pitchFamily="18" charset="0"/>
              </a:rPr>
              <a:t>IV. Avantages et Limitations</a:t>
            </a:r>
          </a:p>
          <a:p>
            <a:pPr lvl="2"/>
            <a:r>
              <a:rPr lang="fr-FR" sz="1050" b="0" i="0" dirty="0">
                <a:solidFill>
                  <a:srgbClr val="333F50"/>
                </a:solidFill>
                <a:effectLst/>
                <a:latin typeface="Garamond" panose="02020404030301010803" pitchFamily="18" charset="0"/>
              </a:rPr>
              <a:t>A. Avantages</a:t>
            </a:r>
          </a:p>
          <a:p>
            <a:pPr lvl="2"/>
            <a:r>
              <a:rPr lang="fr-FR" sz="1050" b="0" i="0" dirty="0">
                <a:solidFill>
                  <a:srgbClr val="333F50"/>
                </a:solidFill>
                <a:effectLst/>
                <a:latin typeface="Garamond" panose="02020404030301010803" pitchFamily="18" charset="0"/>
              </a:rPr>
              <a:t>B. Limitations</a:t>
            </a:r>
          </a:p>
          <a:p>
            <a:pPr lvl="1"/>
            <a:r>
              <a:rPr lang="fr-FR" sz="1050" b="0" i="0" dirty="0">
                <a:solidFill>
                  <a:srgbClr val="333F50"/>
                </a:solidFill>
                <a:effectLst/>
                <a:latin typeface="Garamond" panose="02020404030301010803" pitchFamily="18" charset="0"/>
              </a:rPr>
              <a:t>V. Conclusion</a:t>
            </a:r>
          </a:p>
          <a:p>
            <a:pPr lvl="1"/>
            <a:r>
              <a:rPr lang="fr-FR" sz="1050" b="0" i="0" dirty="0">
                <a:solidFill>
                  <a:srgbClr val="333F50"/>
                </a:solidFill>
                <a:effectLst/>
                <a:latin typeface="Garamond" panose="02020404030301010803" pitchFamily="18" charset="0"/>
              </a:rPr>
              <a:t>VI. Cost Complexity Pruning</a:t>
            </a:r>
          </a:p>
          <a:p>
            <a:pPr lvl="2"/>
            <a:r>
              <a:rPr lang="fr-FR" sz="1050" b="0" i="0" dirty="0">
                <a:solidFill>
                  <a:srgbClr val="333F50"/>
                </a:solidFill>
                <a:effectLst/>
                <a:latin typeface="Garamond" panose="02020404030301010803" pitchFamily="18" charset="0"/>
              </a:rPr>
              <a:t>A. Introduction</a:t>
            </a:r>
          </a:p>
          <a:p>
            <a:pPr lvl="2"/>
            <a:r>
              <a:rPr lang="fr-FR" sz="1050" b="0" i="0" dirty="0">
                <a:solidFill>
                  <a:srgbClr val="333F50"/>
                </a:solidFill>
                <a:effectLst/>
                <a:latin typeface="Garamond" panose="02020404030301010803" pitchFamily="18" charset="0"/>
              </a:rPr>
              <a:t>B. Fondements Théoriques et CCP</a:t>
            </a:r>
          </a:p>
          <a:p>
            <a:pPr lvl="2"/>
            <a:r>
              <a:rPr lang="fr-FR" sz="1050" b="0" i="0" dirty="0">
                <a:solidFill>
                  <a:srgbClr val="333F50"/>
                </a:solidFill>
                <a:effectLst/>
                <a:latin typeface="Garamond" panose="02020404030301010803" pitchFamily="18" charset="0"/>
              </a:rPr>
              <a:t>C. Sélection de l'Arbre Optimal et Avantages du CCP</a:t>
            </a:r>
          </a:p>
          <a:p>
            <a:pPr lvl="2"/>
            <a:r>
              <a:rPr lang="fr-FR" sz="1050" b="0" i="0" dirty="0">
                <a:solidFill>
                  <a:srgbClr val="333F50"/>
                </a:solidFill>
                <a:effectLst/>
                <a:latin typeface="Garamond" panose="02020404030301010803" pitchFamily="18" charset="0"/>
              </a:rPr>
              <a:t>D. Applications Pratiques et Limitations du CCP</a:t>
            </a:r>
          </a:p>
          <a:p>
            <a:pPr lvl="1"/>
            <a:r>
              <a:rPr lang="fr-FR" sz="1050" b="0" i="0" dirty="0">
                <a:solidFill>
                  <a:srgbClr val="333F50"/>
                </a:solidFill>
                <a:effectLst/>
                <a:latin typeface="Garamond" panose="02020404030301010803" pitchFamily="18" charset="0"/>
              </a:rPr>
              <a:t>VII. Démonstration</a:t>
            </a:r>
          </a:p>
          <a:p>
            <a:pPr lvl="2"/>
            <a:r>
              <a:rPr lang="fr-FR" sz="1050" b="0" i="0" dirty="0">
                <a:solidFill>
                  <a:srgbClr val="333F50"/>
                </a:solidFill>
                <a:effectLst/>
                <a:latin typeface="Garamond" panose="02020404030301010803" pitchFamily="18" charset="0"/>
              </a:rPr>
              <a:t>A. Démonstration de l'Équivalence dans le Cost Complexity Pruning (CCP)</a:t>
            </a:r>
          </a:p>
          <a:p>
            <a:pPr lvl="2"/>
            <a:r>
              <a:rPr lang="fr-FR" sz="1050" b="0" i="0" dirty="0">
                <a:solidFill>
                  <a:srgbClr val="333F50"/>
                </a:solidFill>
                <a:effectLst/>
                <a:latin typeface="Garamond" panose="02020404030301010803" pitchFamily="18" charset="0"/>
              </a:rPr>
              <a:t>B. Exemple</a:t>
            </a:r>
          </a:p>
          <a:p>
            <a:r>
              <a:rPr lang="fr-FR" sz="1050" b="1" i="0" dirty="0">
                <a:solidFill>
                  <a:srgbClr val="333F50"/>
                </a:solidFill>
                <a:effectLst/>
                <a:latin typeface="Garamond" panose="02020404030301010803" pitchFamily="18" charset="0"/>
              </a:rPr>
              <a:t>PHASE 2 : CHAID MODEL</a:t>
            </a:r>
          </a:p>
          <a:p>
            <a:pPr lvl="1"/>
            <a:r>
              <a:rPr lang="fr-FR" sz="1050" b="0" i="0" dirty="0">
                <a:solidFill>
                  <a:srgbClr val="333F50"/>
                </a:solidFill>
                <a:effectLst/>
                <a:latin typeface="Garamond" panose="02020404030301010803" pitchFamily="18" charset="0"/>
              </a:rPr>
              <a:t>I. CHAID</a:t>
            </a:r>
          </a:p>
          <a:p>
            <a:pPr marL="1143000" lvl="2" indent="-228600">
              <a:buFont typeface="+mj-lt"/>
              <a:buAutoNum type="alphaUcPeriod"/>
            </a:pPr>
            <a:r>
              <a:rPr lang="fr-FR" sz="1050" b="0" i="0" dirty="0">
                <a:solidFill>
                  <a:srgbClr val="333F50"/>
                </a:solidFill>
                <a:effectLst/>
                <a:latin typeface="Garamond" panose="02020404030301010803" pitchFamily="18" charset="0"/>
              </a:rPr>
              <a:t>Decision tree components in CHAID analysis</a:t>
            </a:r>
          </a:p>
          <a:p>
            <a:pPr marL="1143000" lvl="2" indent="-228600">
              <a:buFont typeface="+mj-lt"/>
              <a:buAutoNum type="alphaUcPeriod"/>
            </a:pPr>
            <a:r>
              <a:rPr lang="fr-FR" sz="1050" b="0" i="0" dirty="0">
                <a:solidFill>
                  <a:srgbClr val="333F50"/>
                </a:solidFill>
                <a:effectLst/>
                <a:latin typeface="Garamond" panose="02020404030301010803" pitchFamily="18" charset="0"/>
              </a:rPr>
              <a:t>Chi_square</a:t>
            </a:r>
          </a:p>
          <a:p>
            <a:pPr marL="1143000" lvl="2" indent="-228600">
              <a:buFont typeface="+mj-lt"/>
              <a:buAutoNum type="alphaUcPeriod"/>
            </a:pPr>
            <a:r>
              <a:rPr lang="fr-FR" sz="1050" b="0" i="0" dirty="0">
                <a:solidFill>
                  <a:srgbClr val="333F50"/>
                </a:solidFill>
                <a:effectLst/>
                <a:latin typeface="Garamond" panose="02020404030301010803" pitchFamily="18" charset="0"/>
              </a:rPr>
              <a:t>CHAID Algorithm</a:t>
            </a:r>
          </a:p>
          <a:p>
            <a:pPr marL="1143000" lvl="2" indent="-228600">
              <a:buFont typeface="+mj-lt"/>
              <a:buAutoNum type="alphaUcPeriod"/>
            </a:pPr>
            <a:r>
              <a:rPr lang="fr-FR" sz="1050" b="0" i="0" dirty="0">
                <a:solidFill>
                  <a:srgbClr val="333F50"/>
                </a:solidFill>
                <a:effectLst/>
                <a:latin typeface="Garamond" panose="02020404030301010803" pitchFamily="18" charset="0"/>
              </a:rPr>
              <a:t>Example: CHAID Algorithm</a:t>
            </a:r>
          </a:p>
          <a:p>
            <a:pPr lvl="1"/>
            <a:r>
              <a:rPr lang="fr-FR" sz="1050" b="0" i="0" dirty="0">
                <a:solidFill>
                  <a:srgbClr val="333F50"/>
                </a:solidFill>
                <a:effectLst/>
                <a:latin typeface="Garamond" panose="02020404030301010803" pitchFamily="18" charset="0"/>
              </a:rPr>
              <a:t>II. Comparaison de CHAID et CART</a:t>
            </a:r>
          </a:p>
          <a:p>
            <a:r>
              <a:rPr lang="fr-FR" sz="1050" b="1" i="0" dirty="0">
                <a:solidFill>
                  <a:srgbClr val="333F50"/>
                </a:solidFill>
                <a:effectLst/>
                <a:latin typeface="Garamond" panose="02020404030301010803" pitchFamily="18" charset="0"/>
              </a:rPr>
              <a:t>PHASE 3 : Mise en pratique </a:t>
            </a:r>
          </a:p>
          <a:p>
            <a:pPr lvl="1"/>
            <a:r>
              <a:rPr lang="fr-FR" sz="1050" b="0" i="0" dirty="0">
                <a:solidFill>
                  <a:srgbClr val="333F50"/>
                </a:solidFill>
                <a:effectLst/>
                <a:latin typeface="Garamond" panose="02020404030301010803" pitchFamily="18" charset="0"/>
              </a:rPr>
              <a:t>III. Modèle CART</a:t>
            </a:r>
          </a:p>
          <a:p>
            <a:pPr lvl="1"/>
            <a:r>
              <a:rPr lang="fr-FR" sz="1050" b="0" i="0" dirty="0">
                <a:solidFill>
                  <a:srgbClr val="333F50"/>
                </a:solidFill>
                <a:effectLst/>
                <a:latin typeface="Garamond" panose="02020404030301010803" pitchFamily="18" charset="0"/>
              </a:rPr>
              <a:t>IV. Modèle Random Forest</a:t>
            </a:r>
          </a:p>
          <a:p>
            <a:pPr lvl="1"/>
            <a:r>
              <a:rPr lang="fr-FR" sz="1050" b="0" i="0" dirty="0">
                <a:solidFill>
                  <a:srgbClr val="333F50"/>
                </a:solidFill>
                <a:effectLst/>
                <a:latin typeface="Garamond" panose="02020404030301010803" pitchFamily="18" charset="0"/>
              </a:rPr>
              <a:t>V. Modèle CHAID (sur SPSS)</a:t>
            </a:r>
          </a:p>
          <a:p>
            <a:r>
              <a:rPr lang="fr-FR" sz="1050" b="0" i="0" dirty="0">
                <a:solidFill>
                  <a:srgbClr val="333F50"/>
                </a:solidFill>
                <a:effectLst/>
                <a:latin typeface="Garamond" panose="02020404030301010803" pitchFamily="18" charset="0"/>
              </a:rPr>
              <a:t>Conclusion générale</a:t>
            </a:r>
            <a:endParaRPr lang="fr-FR" sz="700" b="0" i="0" dirty="0">
              <a:solidFill>
                <a:srgbClr val="333F50"/>
              </a:solidFill>
              <a:effectLst/>
              <a:latin typeface="Garamond" panose="02020404030301010803" pitchFamily="18" charset="0"/>
            </a:endParaRPr>
          </a:p>
        </p:txBody>
      </p:sp>
    </p:spTree>
    <p:extLst>
      <p:ext uri="{BB962C8B-B14F-4D97-AF65-F5344CB8AC3E}">
        <p14:creationId xmlns:p14="http://schemas.microsoft.com/office/powerpoint/2010/main" val="996843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20</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8" y="1191281"/>
            <a:ext cx="11076317" cy="1717290"/>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1400" b="1" i="0" dirty="0">
                <a:solidFill>
                  <a:srgbClr val="333F50"/>
                </a:solidFill>
                <a:effectLst/>
                <a:latin typeface="Garamond" panose="02020404030301010803" pitchFamily="18" charset="0"/>
              </a:rPr>
              <a:t>Une random forest (ou forêt aléatoire) </a:t>
            </a:r>
            <a:r>
              <a:rPr lang="fr-FR" sz="1400" i="0" dirty="0">
                <a:solidFill>
                  <a:srgbClr val="333F50"/>
                </a:solidFill>
                <a:effectLst/>
                <a:latin typeface="Garamond" panose="02020404030301010803" pitchFamily="18" charset="0"/>
              </a:rPr>
              <a:t>est un algorithme de machine learning qui combine plusieurs arbres de décision pour obtenir une prédiction plus fiable et robuste. Chaque arbre de décision est entraîné sur un sous-ensemble aléatoire des données et des variables, ce qui permet de réduire la corrélation et la variance entre les arbres. La prédiction finale est obtenue en faisant la moyenne des prédictions des arbres pour la régression, ou en choisissant la classe la plus fréquente pour la classification.</a:t>
            </a:r>
          </a:p>
        </p:txBody>
      </p:sp>
      <p:sp>
        <p:nvSpPr>
          <p:cNvPr id="8" name="TextBox 7">
            <a:extLst>
              <a:ext uri="{FF2B5EF4-FFF2-40B4-BE49-F238E27FC236}">
                <a16:creationId xmlns:a16="http://schemas.microsoft.com/office/drawing/2014/main" id="{29C8EC70-B87F-7359-DA0B-BD9C4481148E}"/>
              </a:ext>
            </a:extLst>
          </p:cNvPr>
          <p:cNvSpPr txBox="1"/>
          <p:nvPr/>
        </p:nvSpPr>
        <p:spPr>
          <a:xfrm>
            <a:off x="557838" y="3036861"/>
            <a:ext cx="11076317" cy="2861553"/>
          </a:xfrm>
          <a:prstGeom prst="rect">
            <a:avLst/>
          </a:prstGeom>
          <a:noFill/>
        </p:spPr>
        <p:txBody>
          <a:bodyPr wrap="square">
            <a:spAutoFit/>
          </a:bodyPr>
          <a:lstStyle/>
          <a:p>
            <a:pPr>
              <a:lnSpc>
                <a:spcPct val="150000"/>
              </a:lnSpc>
            </a:pPr>
            <a:r>
              <a:rPr lang="fr-FR" sz="1100" b="1" i="0" dirty="0">
                <a:solidFill>
                  <a:srgbClr val="333F50"/>
                </a:solidFill>
                <a:effectLst/>
                <a:latin typeface="Garamond" panose="02020404030301010803" pitchFamily="18" charset="0"/>
              </a:rPr>
              <a:t>a) Choix des Variables :</a:t>
            </a:r>
          </a:p>
          <a:p>
            <a:pPr>
              <a:lnSpc>
                <a:spcPct val="150000"/>
              </a:lnSpc>
            </a:pPr>
            <a:r>
              <a:rPr lang="fr-FR" sz="1100" i="0" dirty="0">
                <a:solidFill>
                  <a:srgbClr val="333F50"/>
                </a:solidFill>
                <a:effectLst/>
                <a:latin typeface="Garamond" panose="02020404030301010803" pitchFamily="18" charset="0"/>
              </a:rPr>
              <a:t>Notre démarche commence par une sélection minutieuse de neuf variables cruciales. Chacune de ces variables, à savoir le VIX, 10Y2Y, MS, CPI, UMCS, NFP, HS, PMI, et PE, contribue de manière unique à notre compréhension du marché financier. Ces facteurs clés servent de fondement à notre modèle.</a:t>
            </a:r>
          </a:p>
          <a:p>
            <a:pPr>
              <a:lnSpc>
                <a:spcPct val="150000"/>
              </a:lnSpc>
            </a:pPr>
            <a:endParaRPr lang="fr-FR" sz="1100" b="1" i="0" dirty="0">
              <a:solidFill>
                <a:srgbClr val="333F50"/>
              </a:solidFill>
              <a:effectLst/>
              <a:latin typeface="Garamond" panose="02020404030301010803" pitchFamily="18" charset="0"/>
            </a:endParaRPr>
          </a:p>
          <a:p>
            <a:pPr>
              <a:lnSpc>
                <a:spcPct val="150000"/>
              </a:lnSpc>
            </a:pPr>
            <a:r>
              <a:rPr lang="fr-FR" sz="1100" b="1" i="0" dirty="0">
                <a:solidFill>
                  <a:srgbClr val="333F50"/>
                </a:solidFill>
                <a:effectLst/>
                <a:latin typeface="Garamond" panose="02020404030301010803" pitchFamily="18" charset="0"/>
              </a:rPr>
              <a:t>b) Prétraitement des Données :</a:t>
            </a:r>
          </a:p>
          <a:p>
            <a:pPr>
              <a:lnSpc>
                <a:spcPct val="150000"/>
              </a:lnSpc>
            </a:pPr>
            <a:r>
              <a:rPr lang="fr-FR" sz="1100" i="0" dirty="0">
                <a:solidFill>
                  <a:srgbClr val="333F50"/>
                </a:solidFill>
                <a:effectLst/>
                <a:latin typeface="Garamond" panose="02020404030301010803" pitchFamily="18" charset="0"/>
              </a:rPr>
              <a:t>Le modèle Random Forest, par sa nature robuste, simplifie considérablement le prétraitement des données. Nous éliminons l'inquiétude liée aux données manquantes et nous dispensons de la normalisation, grâce à la capacité du modèle à traiter des données à différentes échelles sans compromettre les résultats.</a:t>
            </a:r>
          </a:p>
          <a:p>
            <a:pPr>
              <a:lnSpc>
                <a:spcPct val="150000"/>
              </a:lnSpc>
            </a:pPr>
            <a:endParaRPr lang="fr-FR" sz="1100" b="1" i="0" dirty="0">
              <a:solidFill>
                <a:srgbClr val="333F50"/>
              </a:solidFill>
              <a:effectLst/>
              <a:latin typeface="Garamond" panose="02020404030301010803" pitchFamily="18" charset="0"/>
            </a:endParaRPr>
          </a:p>
          <a:p>
            <a:pPr>
              <a:lnSpc>
                <a:spcPct val="150000"/>
              </a:lnSpc>
            </a:pPr>
            <a:r>
              <a:rPr lang="fr-FR" sz="1100" b="1" i="0" dirty="0">
                <a:solidFill>
                  <a:srgbClr val="333F50"/>
                </a:solidFill>
                <a:effectLst/>
                <a:latin typeface="Garamond" panose="02020404030301010803" pitchFamily="18" charset="0"/>
              </a:rPr>
              <a:t>c) Division des Données :</a:t>
            </a:r>
          </a:p>
          <a:p>
            <a:pPr>
              <a:lnSpc>
                <a:spcPct val="150000"/>
              </a:lnSpc>
            </a:pPr>
            <a:r>
              <a:rPr lang="fr-FR" sz="1100" i="0" dirty="0">
                <a:solidFill>
                  <a:srgbClr val="333F50"/>
                </a:solidFill>
                <a:effectLst/>
                <a:latin typeface="Garamond" panose="02020404030301010803" pitchFamily="18" charset="0"/>
              </a:rPr>
              <a:t>Une étape cruciale dans notre approche consiste à diviser judicieusement nos données en un ensemble d'entraînement (80%) et un ensemble de test (20%). Cette division équilibrée garantit une évaluation impartiale de la capacité de généralisation de notre modèle. Nous visons ainsi des prévisions éclairées, fondées sur une base de données solide et représentative.</a:t>
            </a: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a:pPr>
            <a:r>
              <a:rPr lang="it-IT" sz="1400" b="1" i="0" dirty="0">
                <a:solidFill>
                  <a:srgbClr val="333F50"/>
                </a:solidFill>
                <a:effectLst/>
                <a:latin typeface="Garamond" panose="02020404030301010803" pitchFamily="18" charset="0"/>
              </a:rPr>
              <a:t>Modèle Random Forest</a:t>
            </a:r>
            <a:r>
              <a:rPr lang="it-IT" sz="1400" dirty="0">
                <a:solidFill>
                  <a:srgbClr val="333F50"/>
                </a:solidFill>
                <a:latin typeface="Garamond" panose="02020404030301010803" pitchFamily="18" charset="0"/>
              </a:rPr>
              <a:t> </a:t>
            </a:r>
            <a:endParaRPr lang="en-US" sz="1400" dirty="0">
              <a:solidFill>
                <a:srgbClr val="333F50"/>
              </a:solidFill>
              <a:latin typeface="Garamond" panose="02020404030301010803" pitchFamily="18" charset="0"/>
            </a:endParaRPr>
          </a:p>
        </p:txBody>
      </p:sp>
    </p:spTree>
    <p:extLst>
      <p:ext uri="{BB962C8B-B14F-4D97-AF65-F5344CB8AC3E}">
        <p14:creationId xmlns:p14="http://schemas.microsoft.com/office/powerpoint/2010/main" val="4282197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21</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9" name="TextBox 8">
            <a:extLst>
              <a:ext uri="{FF2B5EF4-FFF2-40B4-BE49-F238E27FC236}">
                <a16:creationId xmlns:a16="http://schemas.microsoft.com/office/drawing/2014/main" id="{093F1A9B-7CD8-25B6-931B-A347BD589C4E}"/>
              </a:ext>
            </a:extLst>
          </p:cNvPr>
          <p:cNvSpPr txBox="1"/>
          <p:nvPr/>
        </p:nvSpPr>
        <p:spPr>
          <a:xfrm>
            <a:off x="557837" y="793218"/>
            <a:ext cx="2955383" cy="307777"/>
          </a:xfrm>
          <a:prstGeom prst="rect">
            <a:avLst/>
          </a:prstGeom>
          <a:noFill/>
        </p:spPr>
        <p:txBody>
          <a:bodyPr wrap="square">
            <a:spAutoFit/>
          </a:bodyPr>
          <a:lstStyle/>
          <a:p>
            <a:pPr marL="400050" indent="-400050">
              <a:buFont typeface="+mj-lt"/>
              <a:buAutoNum type="romanUcPeriod"/>
            </a:pPr>
            <a:r>
              <a:rPr lang="it-IT" sz="1400" b="1" i="0" dirty="0">
                <a:solidFill>
                  <a:srgbClr val="333F50"/>
                </a:solidFill>
                <a:effectLst/>
                <a:latin typeface="Garamond" panose="02020404030301010803" pitchFamily="18" charset="0"/>
              </a:rPr>
              <a:t>Modèle Random Forest</a:t>
            </a:r>
            <a:r>
              <a:rPr lang="it-IT" sz="1400" dirty="0">
                <a:solidFill>
                  <a:srgbClr val="333F50"/>
                </a:solidFill>
                <a:latin typeface="Garamond" panose="02020404030301010803" pitchFamily="18" charset="0"/>
              </a:rPr>
              <a:t> </a:t>
            </a:r>
            <a:endParaRPr lang="en-US" sz="1400" dirty="0">
              <a:solidFill>
                <a:srgbClr val="333F50"/>
              </a:solidFill>
              <a:latin typeface="Garamond" panose="02020404030301010803" pitchFamily="18" charset="0"/>
            </a:endParaRPr>
          </a:p>
        </p:txBody>
      </p:sp>
      <p:graphicFrame>
        <p:nvGraphicFramePr>
          <p:cNvPr id="13" name="Object 12">
            <a:extLst>
              <a:ext uri="{FF2B5EF4-FFF2-40B4-BE49-F238E27FC236}">
                <a16:creationId xmlns:a16="http://schemas.microsoft.com/office/drawing/2014/main" id="{476F053A-68A9-7AA1-2856-80434E36EA7A}"/>
              </a:ext>
            </a:extLst>
          </p:cNvPr>
          <p:cNvGraphicFramePr>
            <a:graphicFrameLocks noChangeAspect="1"/>
          </p:cNvGraphicFramePr>
          <p:nvPr>
            <p:extLst>
              <p:ext uri="{D42A27DB-BD31-4B8C-83A1-F6EECF244321}">
                <p14:modId xmlns:p14="http://schemas.microsoft.com/office/powerpoint/2010/main" val="173153180"/>
              </p:ext>
            </p:extLst>
          </p:nvPr>
        </p:nvGraphicFramePr>
        <p:xfrm>
          <a:off x="557839" y="1363540"/>
          <a:ext cx="5416138" cy="2257841"/>
        </p:xfrm>
        <a:graphic>
          <a:graphicData uri="http://schemas.openxmlformats.org/presentationml/2006/ole">
            <mc:AlternateContent xmlns:mc="http://schemas.openxmlformats.org/markup-compatibility/2006">
              <mc:Choice xmlns:v="urn:schemas-microsoft-com:vml" Requires="v">
                <p:oleObj name="Worksheet" r:id="rId3" imgW="7056191" imgH="2941446" progId="Excel.Sheet.12">
                  <p:embed/>
                </p:oleObj>
              </mc:Choice>
              <mc:Fallback>
                <p:oleObj name="Worksheet" r:id="rId3" imgW="7056191" imgH="2941446" progId="Excel.Sheet.12">
                  <p:embed/>
                  <p:pic>
                    <p:nvPicPr>
                      <p:cNvPr id="0" name=""/>
                      <p:cNvPicPr/>
                      <p:nvPr/>
                    </p:nvPicPr>
                    <p:blipFill>
                      <a:blip r:embed="rId4"/>
                      <a:stretch>
                        <a:fillRect/>
                      </a:stretch>
                    </p:blipFill>
                    <p:spPr>
                      <a:xfrm>
                        <a:off x="557839" y="1363540"/>
                        <a:ext cx="5416138" cy="2257841"/>
                      </a:xfrm>
                      <a:prstGeom prst="rect">
                        <a:avLst/>
                      </a:prstGeom>
                      <a:ln>
                        <a:solidFill>
                          <a:schemeClr val="bg1">
                            <a:lumMod val="95000"/>
                          </a:schemeClr>
                        </a:solidFill>
                      </a:ln>
                    </p:spPr>
                  </p:pic>
                </p:oleObj>
              </mc:Fallback>
            </mc:AlternateContent>
          </a:graphicData>
        </a:graphic>
      </p:graphicFrame>
      <p:graphicFrame>
        <p:nvGraphicFramePr>
          <p:cNvPr id="17" name="Object 16">
            <a:extLst>
              <a:ext uri="{FF2B5EF4-FFF2-40B4-BE49-F238E27FC236}">
                <a16:creationId xmlns:a16="http://schemas.microsoft.com/office/drawing/2014/main" id="{9F944271-EB4D-8FCF-B320-16E8D896564F}"/>
              </a:ext>
            </a:extLst>
          </p:cNvPr>
          <p:cNvGraphicFramePr>
            <a:graphicFrameLocks noChangeAspect="1"/>
          </p:cNvGraphicFramePr>
          <p:nvPr>
            <p:extLst>
              <p:ext uri="{D42A27DB-BD31-4B8C-83A1-F6EECF244321}">
                <p14:modId xmlns:p14="http://schemas.microsoft.com/office/powerpoint/2010/main" val="3023793775"/>
              </p:ext>
            </p:extLst>
          </p:nvPr>
        </p:nvGraphicFramePr>
        <p:xfrm>
          <a:off x="6652313" y="1363540"/>
          <a:ext cx="798559" cy="2257841"/>
        </p:xfrm>
        <a:graphic>
          <a:graphicData uri="http://schemas.openxmlformats.org/presentationml/2006/ole">
            <mc:AlternateContent xmlns:mc="http://schemas.openxmlformats.org/markup-compatibility/2006">
              <mc:Choice xmlns:v="urn:schemas-microsoft-com:vml" Requires="v">
                <p:oleObj name="Worksheet" r:id="rId5" imgW="845926" imgH="2392523" progId="Excel.Sheet.12">
                  <p:embed/>
                </p:oleObj>
              </mc:Choice>
              <mc:Fallback>
                <p:oleObj name="Worksheet" r:id="rId5" imgW="845926" imgH="2392523" progId="Excel.Sheet.12">
                  <p:embed/>
                  <p:pic>
                    <p:nvPicPr>
                      <p:cNvPr id="0" name=""/>
                      <p:cNvPicPr/>
                      <p:nvPr/>
                    </p:nvPicPr>
                    <p:blipFill>
                      <a:blip r:embed="rId6"/>
                      <a:stretch>
                        <a:fillRect/>
                      </a:stretch>
                    </p:blipFill>
                    <p:spPr>
                      <a:xfrm>
                        <a:off x="6652313" y="1363540"/>
                        <a:ext cx="798559" cy="2257841"/>
                      </a:xfrm>
                      <a:prstGeom prst="rect">
                        <a:avLst/>
                      </a:prstGeom>
                      <a:ln>
                        <a:solidFill>
                          <a:schemeClr val="bg1">
                            <a:lumMod val="95000"/>
                          </a:schemeClr>
                        </a:solidFill>
                      </a:ln>
                    </p:spPr>
                  </p:pic>
                </p:oleObj>
              </mc:Fallback>
            </mc:AlternateContent>
          </a:graphicData>
        </a:graphic>
      </p:graphicFrame>
      <p:graphicFrame>
        <p:nvGraphicFramePr>
          <p:cNvPr id="20" name="Object 19">
            <a:extLst>
              <a:ext uri="{FF2B5EF4-FFF2-40B4-BE49-F238E27FC236}">
                <a16:creationId xmlns:a16="http://schemas.microsoft.com/office/drawing/2014/main" id="{0FFECE5C-FB5F-6BCD-8747-C16A11A3158C}"/>
              </a:ext>
            </a:extLst>
          </p:cNvPr>
          <p:cNvGraphicFramePr>
            <a:graphicFrameLocks noChangeAspect="1"/>
          </p:cNvGraphicFramePr>
          <p:nvPr>
            <p:extLst>
              <p:ext uri="{D42A27DB-BD31-4B8C-83A1-F6EECF244321}">
                <p14:modId xmlns:p14="http://schemas.microsoft.com/office/powerpoint/2010/main" val="2544286336"/>
              </p:ext>
            </p:extLst>
          </p:nvPr>
        </p:nvGraphicFramePr>
        <p:xfrm>
          <a:off x="8140692" y="1363540"/>
          <a:ext cx="798559" cy="2257841"/>
        </p:xfrm>
        <a:graphic>
          <a:graphicData uri="http://schemas.openxmlformats.org/presentationml/2006/ole">
            <mc:AlternateContent xmlns:mc="http://schemas.openxmlformats.org/markup-compatibility/2006">
              <mc:Choice xmlns:v="urn:schemas-microsoft-com:vml" Requires="v">
                <p:oleObj name="Worksheet" r:id="rId7" imgW="845926" imgH="2392523" progId="Excel.Sheet.12">
                  <p:embed/>
                </p:oleObj>
              </mc:Choice>
              <mc:Fallback>
                <p:oleObj name="Worksheet" r:id="rId7" imgW="845926" imgH="2392523" progId="Excel.Sheet.12">
                  <p:embed/>
                  <p:pic>
                    <p:nvPicPr>
                      <p:cNvPr id="0" name=""/>
                      <p:cNvPicPr/>
                      <p:nvPr/>
                    </p:nvPicPr>
                    <p:blipFill>
                      <a:blip r:embed="rId8"/>
                      <a:stretch>
                        <a:fillRect/>
                      </a:stretch>
                    </p:blipFill>
                    <p:spPr>
                      <a:xfrm>
                        <a:off x="8140692" y="1363540"/>
                        <a:ext cx="798559" cy="2257841"/>
                      </a:xfrm>
                      <a:prstGeom prst="rect">
                        <a:avLst/>
                      </a:prstGeom>
                      <a:ln>
                        <a:solidFill>
                          <a:schemeClr val="bg1">
                            <a:lumMod val="95000"/>
                          </a:schemeClr>
                        </a:solidFill>
                      </a:ln>
                    </p:spPr>
                  </p:pic>
                </p:oleObj>
              </mc:Fallback>
            </mc:AlternateContent>
          </a:graphicData>
        </a:graphic>
      </p:graphicFrame>
      <p:graphicFrame>
        <p:nvGraphicFramePr>
          <p:cNvPr id="22" name="Object 21">
            <a:extLst>
              <a:ext uri="{FF2B5EF4-FFF2-40B4-BE49-F238E27FC236}">
                <a16:creationId xmlns:a16="http://schemas.microsoft.com/office/drawing/2014/main" id="{1DD81F09-7B1B-7C18-67A4-F443BE3E15B2}"/>
              </a:ext>
            </a:extLst>
          </p:cNvPr>
          <p:cNvGraphicFramePr>
            <a:graphicFrameLocks noChangeAspect="1"/>
          </p:cNvGraphicFramePr>
          <p:nvPr>
            <p:extLst>
              <p:ext uri="{D42A27DB-BD31-4B8C-83A1-F6EECF244321}">
                <p14:modId xmlns:p14="http://schemas.microsoft.com/office/powerpoint/2010/main" val="1766807225"/>
              </p:ext>
            </p:extLst>
          </p:nvPr>
        </p:nvGraphicFramePr>
        <p:xfrm>
          <a:off x="9690756" y="1363540"/>
          <a:ext cx="798559" cy="2257841"/>
        </p:xfrm>
        <a:graphic>
          <a:graphicData uri="http://schemas.openxmlformats.org/presentationml/2006/ole">
            <mc:AlternateContent xmlns:mc="http://schemas.openxmlformats.org/markup-compatibility/2006">
              <mc:Choice xmlns:v="urn:schemas-microsoft-com:vml" Requires="v">
                <p:oleObj name="Worksheet" r:id="rId9" imgW="845926" imgH="2392523" progId="Excel.Sheet.12">
                  <p:embed/>
                </p:oleObj>
              </mc:Choice>
              <mc:Fallback>
                <p:oleObj name="Worksheet" r:id="rId9" imgW="845926" imgH="2392523" progId="Excel.Sheet.12">
                  <p:embed/>
                  <p:pic>
                    <p:nvPicPr>
                      <p:cNvPr id="0" name=""/>
                      <p:cNvPicPr/>
                      <p:nvPr/>
                    </p:nvPicPr>
                    <p:blipFill>
                      <a:blip r:embed="rId10"/>
                      <a:stretch>
                        <a:fillRect/>
                      </a:stretch>
                    </p:blipFill>
                    <p:spPr>
                      <a:xfrm>
                        <a:off x="9690756" y="1363540"/>
                        <a:ext cx="798559" cy="2257841"/>
                      </a:xfrm>
                      <a:prstGeom prst="rect">
                        <a:avLst/>
                      </a:prstGeom>
                      <a:ln>
                        <a:solidFill>
                          <a:schemeClr val="bg1">
                            <a:lumMod val="95000"/>
                          </a:schemeClr>
                        </a:solidFill>
                      </a:ln>
                    </p:spPr>
                  </p:pic>
                </p:oleObj>
              </mc:Fallback>
            </mc:AlternateContent>
          </a:graphicData>
        </a:graphic>
      </p:graphicFrame>
      <p:sp>
        <p:nvSpPr>
          <p:cNvPr id="24" name="TextBox 23">
            <a:extLst>
              <a:ext uri="{FF2B5EF4-FFF2-40B4-BE49-F238E27FC236}">
                <a16:creationId xmlns:a16="http://schemas.microsoft.com/office/drawing/2014/main" id="{1E05E8C9-7CC6-26CA-FF3C-6E182E9BA913}"/>
              </a:ext>
            </a:extLst>
          </p:cNvPr>
          <p:cNvSpPr txBox="1"/>
          <p:nvPr/>
        </p:nvSpPr>
        <p:spPr>
          <a:xfrm>
            <a:off x="10941866" y="2182337"/>
            <a:ext cx="532645" cy="584775"/>
          </a:xfrm>
          <a:prstGeom prst="rect">
            <a:avLst/>
          </a:prstGeom>
          <a:noFill/>
        </p:spPr>
        <p:txBody>
          <a:bodyPr wrap="square">
            <a:spAutoFit/>
          </a:bodyPr>
          <a:lstStyle/>
          <a:p>
            <a:r>
              <a:rPr lang="fr-FR" sz="3200" b="1" i="0" dirty="0">
                <a:solidFill>
                  <a:srgbClr val="333F50"/>
                </a:solidFill>
                <a:effectLst/>
                <a:latin typeface="Garamond" panose="02020404030301010803" pitchFamily="18" charset="0"/>
              </a:rPr>
              <a:t>…</a:t>
            </a:r>
            <a:endParaRPr lang="en-US" sz="3200" b="1" dirty="0"/>
          </a:p>
        </p:txBody>
      </p:sp>
      <p:sp>
        <p:nvSpPr>
          <p:cNvPr id="25" name="Left Brace 24">
            <a:extLst>
              <a:ext uri="{FF2B5EF4-FFF2-40B4-BE49-F238E27FC236}">
                <a16:creationId xmlns:a16="http://schemas.microsoft.com/office/drawing/2014/main" id="{D712B531-346F-BA03-66E5-63485ABD079E}"/>
              </a:ext>
            </a:extLst>
          </p:cNvPr>
          <p:cNvSpPr/>
          <p:nvPr/>
        </p:nvSpPr>
        <p:spPr>
          <a:xfrm rot="16200000">
            <a:off x="6999973" y="3604130"/>
            <a:ext cx="103238" cy="546818"/>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71487CA3-202F-4A9B-AF57-EB57F267B887}"/>
              </a:ext>
            </a:extLst>
          </p:cNvPr>
          <p:cNvSpPr/>
          <p:nvPr/>
        </p:nvSpPr>
        <p:spPr>
          <a:xfrm rot="16200000">
            <a:off x="8488352" y="3580492"/>
            <a:ext cx="103238" cy="546818"/>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9D16A7AD-9BB6-91A9-DFCF-30C1B65631AD}"/>
              </a:ext>
            </a:extLst>
          </p:cNvPr>
          <p:cNvSpPr/>
          <p:nvPr/>
        </p:nvSpPr>
        <p:spPr>
          <a:xfrm rot="16200000">
            <a:off x="10038416" y="3580492"/>
            <a:ext cx="103238" cy="546818"/>
          </a:xfrm>
          <a:prstGeom prst="lef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9DD152CA-C59C-1F9C-ABED-D3BA06D4860E}"/>
              </a:ext>
            </a:extLst>
          </p:cNvPr>
          <p:cNvSpPr txBox="1"/>
          <p:nvPr/>
        </p:nvSpPr>
        <p:spPr>
          <a:xfrm>
            <a:off x="6572817" y="4044559"/>
            <a:ext cx="1122499" cy="261610"/>
          </a:xfrm>
          <a:prstGeom prst="rect">
            <a:avLst/>
          </a:prstGeom>
          <a:noFill/>
        </p:spPr>
        <p:txBody>
          <a:bodyPr wrap="square">
            <a:spAutoFit/>
          </a:bodyPr>
          <a:lstStyle/>
          <a:p>
            <a:r>
              <a:rPr lang="fr-FR" sz="1100" b="1" i="0" dirty="0">
                <a:solidFill>
                  <a:srgbClr val="FF0000"/>
                </a:solidFill>
                <a:effectLst/>
                <a:latin typeface="Garamond" panose="02020404030301010803" pitchFamily="18" charset="0"/>
              </a:rPr>
              <a:t>VIX, CPI, PE</a:t>
            </a:r>
            <a:endParaRPr lang="en-US" sz="1100" b="1" dirty="0">
              <a:solidFill>
                <a:srgbClr val="FF0000"/>
              </a:solidFill>
            </a:endParaRPr>
          </a:p>
        </p:txBody>
      </p:sp>
      <p:sp>
        <p:nvSpPr>
          <p:cNvPr id="29" name="TextBox 28">
            <a:extLst>
              <a:ext uri="{FF2B5EF4-FFF2-40B4-BE49-F238E27FC236}">
                <a16:creationId xmlns:a16="http://schemas.microsoft.com/office/drawing/2014/main" id="{17D3EEC0-4EBC-9D80-50B1-9DF507A4BE59}"/>
              </a:ext>
            </a:extLst>
          </p:cNvPr>
          <p:cNvSpPr txBox="1"/>
          <p:nvPr/>
        </p:nvSpPr>
        <p:spPr>
          <a:xfrm>
            <a:off x="8113403" y="4044559"/>
            <a:ext cx="1122499" cy="261610"/>
          </a:xfrm>
          <a:prstGeom prst="rect">
            <a:avLst/>
          </a:prstGeom>
          <a:noFill/>
        </p:spPr>
        <p:txBody>
          <a:bodyPr wrap="square">
            <a:spAutoFit/>
          </a:bodyPr>
          <a:lstStyle/>
          <a:p>
            <a:r>
              <a:rPr lang="fr-FR" sz="1100" b="1" i="0" dirty="0">
                <a:solidFill>
                  <a:srgbClr val="FF0000"/>
                </a:solidFill>
                <a:effectLst/>
                <a:latin typeface="Garamond" panose="02020404030301010803" pitchFamily="18" charset="0"/>
              </a:rPr>
              <a:t>PE, NFP, HS</a:t>
            </a:r>
            <a:endParaRPr lang="en-US" sz="1100" b="1" dirty="0">
              <a:solidFill>
                <a:srgbClr val="FF0000"/>
              </a:solidFill>
            </a:endParaRPr>
          </a:p>
        </p:txBody>
      </p:sp>
      <p:sp>
        <p:nvSpPr>
          <p:cNvPr id="30" name="TextBox 29">
            <a:extLst>
              <a:ext uri="{FF2B5EF4-FFF2-40B4-BE49-F238E27FC236}">
                <a16:creationId xmlns:a16="http://schemas.microsoft.com/office/drawing/2014/main" id="{0701B6C5-4612-A9D3-E7EF-34CBE2FBFAF1}"/>
              </a:ext>
            </a:extLst>
          </p:cNvPr>
          <p:cNvSpPr txBox="1"/>
          <p:nvPr/>
        </p:nvSpPr>
        <p:spPr>
          <a:xfrm>
            <a:off x="9561830" y="4044559"/>
            <a:ext cx="1266109" cy="261610"/>
          </a:xfrm>
          <a:prstGeom prst="rect">
            <a:avLst/>
          </a:prstGeom>
          <a:noFill/>
        </p:spPr>
        <p:txBody>
          <a:bodyPr wrap="square">
            <a:spAutoFit/>
          </a:bodyPr>
          <a:lstStyle/>
          <a:p>
            <a:r>
              <a:rPr lang="fr-FR" sz="1100" b="1" i="0" dirty="0">
                <a:solidFill>
                  <a:srgbClr val="FF0000"/>
                </a:solidFill>
                <a:effectLst/>
                <a:latin typeface="Garamond" panose="02020404030301010803" pitchFamily="18" charset="0"/>
              </a:rPr>
              <a:t>MS, VIX, 10Y2Y</a:t>
            </a:r>
            <a:endParaRPr lang="en-US" sz="1100" b="1" dirty="0">
              <a:solidFill>
                <a:srgbClr val="FF0000"/>
              </a:solidFill>
            </a:endParaRPr>
          </a:p>
        </p:txBody>
      </p:sp>
      <p:sp>
        <p:nvSpPr>
          <p:cNvPr id="31" name="Oval 30">
            <a:extLst>
              <a:ext uri="{FF2B5EF4-FFF2-40B4-BE49-F238E27FC236}">
                <a16:creationId xmlns:a16="http://schemas.microsoft.com/office/drawing/2014/main" id="{AF7B9FBA-859A-15FC-9CC1-86125C908F14}"/>
              </a:ext>
            </a:extLst>
          </p:cNvPr>
          <p:cNvSpPr/>
          <p:nvPr/>
        </p:nvSpPr>
        <p:spPr>
          <a:xfrm>
            <a:off x="6332109" y="4491391"/>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DC3C030-1559-84B2-CBAF-06B93D9564AA}"/>
              </a:ext>
            </a:extLst>
          </p:cNvPr>
          <p:cNvSpPr/>
          <p:nvPr/>
        </p:nvSpPr>
        <p:spPr>
          <a:xfrm>
            <a:off x="5805501" y="5298218"/>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50DB349-B315-23B1-4FC5-F82801763E40}"/>
              </a:ext>
            </a:extLst>
          </p:cNvPr>
          <p:cNvSpPr/>
          <p:nvPr/>
        </p:nvSpPr>
        <p:spPr>
          <a:xfrm>
            <a:off x="6811943" y="5298218"/>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A5DC75D-D7B2-5ABB-30C9-51590FC4EBF8}"/>
              </a:ext>
            </a:extLst>
          </p:cNvPr>
          <p:cNvSpPr/>
          <p:nvPr/>
        </p:nvSpPr>
        <p:spPr>
          <a:xfrm>
            <a:off x="6332109" y="5971347"/>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00FB23A-A3BD-19FF-4E9F-AF4F97BF2D87}"/>
              </a:ext>
            </a:extLst>
          </p:cNvPr>
          <p:cNvSpPr/>
          <p:nvPr/>
        </p:nvSpPr>
        <p:spPr>
          <a:xfrm>
            <a:off x="7155974" y="5984643"/>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98663579-ECA7-2BA6-C92C-21572801951D}"/>
              </a:ext>
            </a:extLst>
          </p:cNvPr>
          <p:cNvCxnSpPr>
            <a:stCxn id="31" idx="3"/>
            <a:endCxn id="32" idx="7"/>
          </p:cNvCxnSpPr>
          <p:nvPr/>
        </p:nvCxnSpPr>
        <p:spPr>
          <a:xfrm flipH="1">
            <a:off x="6099150" y="4785040"/>
            <a:ext cx="283341" cy="563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CA9D8DA-9BB5-9AD0-176B-3122B34734E5}"/>
              </a:ext>
            </a:extLst>
          </p:cNvPr>
          <p:cNvCxnSpPr>
            <a:cxnSpLocks/>
            <a:endCxn id="34" idx="0"/>
          </p:cNvCxnSpPr>
          <p:nvPr/>
        </p:nvCxnSpPr>
        <p:spPr>
          <a:xfrm>
            <a:off x="6662519" y="4749288"/>
            <a:ext cx="321440" cy="548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3E38A51-89DE-F341-5354-F45CD4FF990A}"/>
              </a:ext>
            </a:extLst>
          </p:cNvPr>
          <p:cNvCxnSpPr>
            <a:cxnSpLocks/>
            <a:stCxn id="34" idx="3"/>
            <a:endCxn id="35" idx="7"/>
          </p:cNvCxnSpPr>
          <p:nvPr/>
        </p:nvCxnSpPr>
        <p:spPr>
          <a:xfrm flipH="1">
            <a:off x="6625758" y="5591867"/>
            <a:ext cx="236567" cy="429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0661C97-7249-C3F0-F402-D76E0D8C5999}"/>
              </a:ext>
            </a:extLst>
          </p:cNvPr>
          <p:cNvCxnSpPr>
            <a:cxnSpLocks/>
            <a:stCxn id="34" idx="5"/>
            <a:endCxn id="36" idx="0"/>
          </p:cNvCxnSpPr>
          <p:nvPr/>
        </p:nvCxnSpPr>
        <p:spPr>
          <a:xfrm>
            <a:off x="7105592" y="5591867"/>
            <a:ext cx="222398" cy="392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39ED0A90-B0DD-976C-9A3A-ADBBD8763324}"/>
              </a:ext>
            </a:extLst>
          </p:cNvPr>
          <p:cNvSpPr/>
          <p:nvPr/>
        </p:nvSpPr>
        <p:spPr>
          <a:xfrm>
            <a:off x="8350796" y="4419200"/>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29471D6-D24F-BDA7-0888-4085303BD7E9}"/>
              </a:ext>
            </a:extLst>
          </p:cNvPr>
          <p:cNvSpPr/>
          <p:nvPr/>
        </p:nvSpPr>
        <p:spPr>
          <a:xfrm>
            <a:off x="7824188" y="5226027"/>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1415146-14E8-FA5C-5476-7C154536C9E8}"/>
              </a:ext>
            </a:extLst>
          </p:cNvPr>
          <p:cNvSpPr/>
          <p:nvPr/>
        </p:nvSpPr>
        <p:spPr>
          <a:xfrm>
            <a:off x="8830630" y="5226027"/>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CAE0D29-3087-85FA-E30A-A47ED96120D6}"/>
              </a:ext>
            </a:extLst>
          </p:cNvPr>
          <p:cNvSpPr/>
          <p:nvPr/>
        </p:nvSpPr>
        <p:spPr>
          <a:xfrm>
            <a:off x="8350796" y="5899156"/>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13476BD-E957-7245-9E2E-90101D321BD5}"/>
              </a:ext>
            </a:extLst>
          </p:cNvPr>
          <p:cNvSpPr/>
          <p:nvPr/>
        </p:nvSpPr>
        <p:spPr>
          <a:xfrm>
            <a:off x="9174661" y="5912452"/>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027D1241-7FAC-C156-C66E-6B0A44022979}"/>
              </a:ext>
            </a:extLst>
          </p:cNvPr>
          <p:cNvCxnSpPr>
            <a:stCxn id="50" idx="3"/>
            <a:endCxn id="51" idx="7"/>
          </p:cNvCxnSpPr>
          <p:nvPr/>
        </p:nvCxnSpPr>
        <p:spPr>
          <a:xfrm flipH="1">
            <a:off x="8117837" y="4712849"/>
            <a:ext cx="283341" cy="563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222313F-82B3-3C62-A481-5192F94E0F18}"/>
              </a:ext>
            </a:extLst>
          </p:cNvPr>
          <p:cNvCxnSpPr>
            <a:cxnSpLocks/>
            <a:endCxn id="52" idx="0"/>
          </p:cNvCxnSpPr>
          <p:nvPr/>
        </p:nvCxnSpPr>
        <p:spPr>
          <a:xfrm>
            <a:off x="8681206" y="4677097"/>
            <a:ext cx="321440" cy="548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A9FFEDEE-4858-2ECE-0E06-673B578F11DF}"/>
              </a:ext>
            </a:extLst>
          </p:cNvPr>
          <p:cNvCxnSpPr>
            <a:cxnSpLocks/>
            <a:stCxn id="52" idx="3"/>
            <a:endCxn id="53" idx="7"/>
          </p:cNvCxnSpPr>
          <p:nvPr/>
        </p:nvCxnSpPr>
        <p:spPr>
          <a:xfrm flipH="1">
            <a:off x="8644445" y="5519676"/>
            <a:ext cx="236567" cy="429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E08BCD-671A-5D37-070E-4FB824A185EE}"/>
              </a:ext>
            </a:extLst>
          </p:cNvPr>
          <p:cNvCxnSpPr>
            <a:cxnSpLocks/>
            <a:stCxn id="52" idx="5"/>
            <a:endCxn id="54" idx="0"/>
          </p:cNvCxnSpPr>
          <p:nvPr/>
        </p:nvCxnSpPr>
        <p:spPr>
          <a:xfrm>
            <a:off x="9124279" y="5519676"/>
            <a:ext cx="222398" cy="392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610B37EF-7DBF-87D6-A85D-390D9B3D3233}"/>
              </a:ext>
            </a:extLst>
          </p:cNvPr>
          <p:cNvSpPr/>
          <p:nvPr/>
        </p:nvSpPr>
        <p:spPr>
          <a:xfrm>
            <a:off x="10212309" y="4454305"/>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1FC1B0D-06BC-ED4D-80BC-73DACB38B5CA}"/>
              </a:ext>
            </a:extLst>
          </p:cNvPr>
          <p:cNvSpPr/>
          <p:nvPr/>
        </p:nvSpPr>
        <p:spPr>
          <a:xfrm>
            <a:off x="9685701" y="5261132"/>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CB154A3-1826-F341-85A9-957A701E0273}"/>
              </a:ext>
            </a:extLst>
          </p:cNvPr>
          <p:cNvSpPr/>
          <p:nvPr/>
        </p:nvSpPr>
        <p:spPr>
          <a:xfrm>
            <a:off x="10692143" y="5261132"/>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B9AEF7C-2FFD-AA56-9FFE-26E659A3E739}"/>
              </a:ext>
            </a:extLst>
          </p:cNvPr>
          <p:cNvSpPr/>
          <p:nvPr/>
        </p:nvSpPr>
        <p:spPr>
          <a:xfrm>
            <a:off x="10212309" y="5934261"/>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DEC867D4-B911-0547-74F5-2A14F52CCA27}"/>
              </a:ext>
            </a:extLst>
          </p:cNvPr>
          <p:cNvSpPr/>
          <p:nvPr/>
        </p:nvSpPr>
        <p:spPr>
          <a:xfrm>
            <a:off x="11036174" y="5947557"/>
            <a:ext cx="344031" cy="34403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889DBE9D-8E50-4715-B4B6-FB7538BD80DB}"/>
              </a:ext>
            </a:extLst>
          </p:cNvPr>
          <p:cNvCxnSpPr>
            <a:stCxn id="59" idx="3"/>
            <a:endCxn id="60" idx="7"/>
          </p:cNvCxnSpPr>
          <p:nvPr/>
        </p:nvCxnSpPr>
        <p:spPr>
          <a:xfrm flipH="1">
            <a:off x="9979350" y="4747954"/>
            <a:ext cx="283341" cy="5635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311A9EC-25F5-6B6B-D8EF-6EC0BC8E99A5}"/>
              </a:ext>
            </a:extLst>
          </p:cNvPr>
          <p:cNvCxnSpPr>
            <a:cxnSpLocks/>
            <a:endCxn id="61" idx="0"/>
          </p:cNvCxnSpPr>
          <p:nvPr/>
        </p:nvCxnSpPr>
        <p:spPr>
          <a:xfrm>
            <a:off x="10542719" y="4712202"/>
            <a:ext cx="321440" cy="5489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83CF51D-F7B4-5251-6C56-59C2F170542E}"/>
              </a:ext>
            </a:extLst>
          </p:cNvPr>
          <p:cNvCxnSpPr>
            <a:cxnSpLocks/>
            <a:stCxn id="61" idx="3"/>
            <a:endCxn id="62" idx="7"/>
          </p:cNvCxnSpPr>
          <p:nvPr/>
        </p:nvCxnSpPr>
        <p:spPr>
          <a:xfrm flipH="1">
            <a:off x="10505958" y="5554781"/>
            <a:ext cx="236567" cy="429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416168F-33C4-A75E-1BB1-C79EDE75EBDA}"/>
              </a:ext>
            </a:extLst>
          </p:cNvPr>
          <p:cNvCxnSpPr>
            <a:cxnSpLocks/>
            <a:stCxn id="61" idx="5"/>
            <a:endCxn id="63" idx="0"/>
          </p:cNvCxnSpPr>
          <p:nvPr/>
        </p:nvCxnSpPr>
        <p:spPr>
          <a:xfrm>
            <a:off x="10985792" y="5554781"/>
            <a:ext cx="222398" cy="392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7060055-01F0-7060-1795-EAE887595070}"/>
              </a:ext>
            </a:extLst>
          </p:cNvPr>
          <p:cNvSpPr txBox="1"/>
          <p:nvPr/>
        </p:nvSpPr>
        <p:spPr>
          <a:xfrm>
            <a:off x="2155120" y="1067818"/>
            <a:ext cx="2221576" cy="307777"/>
          </a:xfrm>
          <a:prstGeom prst="rect">
            <a:avLst/>
          </a:prstGeom>
          <a:noFill/>
        </p:spPr>
        <p:txBody>
          <a:bodyPr wrap="square">
            <a:spAutoFit/>
          </a:bodyPr>
          <a:lstStyle/>
          <a:p>
            <a:r>
              <a:rPr lang="it-IT" sz="1400" b="1" i="0" dirty="0">
                <a:solidFill>
                  <a:srgbClr val="FF0000"/>
                </a:solidFill>
                <a:effectLst/>
                <a:latin typeface="Garamond" panose="02020404030301010803" pitchFamily="18" charset="0"/>
              </a:rPr>
              <a:t>Original data set</a:t>
            </a:r>
            <a:endParaRPr lang="en-US" sz="1400" dirty="0">
              <a:solidFill>
                <a:srgbClr val="FF0000"/>
              </a:solidFill>
              <a:latin typeface="Garamond" panose="02020404030301010803" pitchFamily="18" charset="0"/>
            </a:endParaRPr>
          </a:p>
        </p:txBody>
      </p:sp>
      <p:sp>
        <p:nvSpPr>
          <p:cNvPr id="70" name="TextBox 69">
            <a:extLst>
              <a:ext uri="{FF2B5EF4-FFF2-40B4-BE49-F238E27FC236}">
                <a16:creationId xmlns:a16="http://schemas.microsoft.com/office/drawing/2014/main" id="{E30CE3AF-8E32-BC34-19AE-3F1C565524F3}"/>
              </a:ext>
            </a:extLst>
          </p:cNvPr>
          <p:cNvSpPr txBox="1"/>
          <p:nvPr/>
        </p:nvSpPr>
        <p:spPr>
          <a:xfrm>
            <a:off x="6662519" y="910942"/>
            <a:ext cx="4325834" cy="307777"/>
          </a:xfrm>
          <a:prstGeom prst="rect">
            <a:avLst/>
          </a:prstGeom>
          <a:noFill/>
        </p:spPr>
        <p:txBody>
          <a:bodyPr wrap="square">
            <a:spAutoFit/>
          </a:bodyPr>
          <a:lstStyle/>
          <a:p>
            <a:pPr algn="ctr"/>
            <a:r>
              <a:rPr lang="it-IT" sz="1400" b="1" i="0" dirty="0">
                <a:solidFill>
                  <a:srgbClr val="FF0000"/>
                </a:solidFill>
                <a:effectLst/>
                <a:latin typeface="Garamond" panose="02020404030301010803" pitchFamily="18" charset="0"/>
              </a:rPr>
              <a:t>Boostrapped data sets</a:t>
            </a:r>
            <a:endParaRPr lang="en-US" sz="1400" dirty="0">
              <a:solidFill>
                <a:srgbClr val="FF0000"/>
              </a:solidFill>
              <a:latin typeface="Garamond" panose="02020404030301010803" pitchFamily="18" charset="0"/>
            </a:endParaRPr>
          </a:p>
        </p:txBody>
      </p:sp>
    </p:spTree>
    <p:extLst>
      <p:ext uri="{BB962C8B-B14F-4D97-AF65-F5344CB8AC3E}">
        <p14:creationId xmlns:p14="http://schemas.microsoft.com/office/powerpoint/2010/main" val="365460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22</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8" y="1191280"/>
            <a:ext cx="11076317" cy="990813"/>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1200" b="1" i="0" dirty="0">
                <a:solidFill>
                  <a:srgbClr val="333F50"/>
                </a:solidFill>
                <a:effectLst/>
                <a:latin typeface="Garamond" panose="02020404030301010803" pitchFamily="18" charset="0"/>
              </a:rPr>
              <a:t>Une random forest (ou forêt aléatoire) </a:t>
            </a:r>
            <a:r>
              <a:rPr lang="fr-FR" sz="1200" i="0" dirty="0">
                <a:solidFill>
                  <a:srgbClr val="333F50"/>
                </a:solidFill>
                <a:effectLst/>
                <a:latin typeface="Garamond" panose="02020404030301010803" pitchFamily="18" charset="0"/>
              </a:rPr>
              <a:t>est un algorithme de machine learning qui combine plusieurs arbres de décision pour obtenir une prédiction plus fiable et robuste. Chaque arbre de décision est entraîné sur un sous-ensemble aléatoire des données et des variables, ce qui permet de réduire la corrélation et la variance entre les arbres. La prédiction finale est obtenue en faisant la moyenne des prédictions des arbres pour la régression, ou en choisissant la classe la plus fréquente pour la classification.</a:t>
            </a:r>
          </a:p>
        </p:txBody>
      </p:sp>
      <p:sp>
        <p:nvSpPr>
          <p:cNvPr id="8" name="TextBox 7">
            <a:extLst>
              <a:ext uri="{FF2B5EF4-FFF2-40B4-BE49-F238E27FC236}">
                <a16:creationId xmlns:a16="http://schemas.microsoft.com/office/drawing/2014/main" id="{29C8EC70-B87F-7359-DA0B-BD9C4481148E}"/>
              </a:ext>
            </a:extLst>
          </p:cNvPr>
          <p:cNvSpPr txBox="1"/>
          <p:nvPr/>
        </p:nvSpPr>
        <p:spPr>
          <a:xfrm>
            <a:off x="557838" y="2272378"/>
            <a:ext cx="11076317" cy="4108048"/>
          </a:xfrm>
          <a:prstGeom prst="rect">
            <a:avLst/>
          </a:prstGeom>
          <a:noFill/>
        </p:spPr>
        <p:txBody>
          <a:bodyPr wrap="square">
            <a:spAutoFit/>
          </a:bodyPr>
          <a:lstStyle/>
          <a:p>
            <a:pPr algn="just">
              <a:lnSpc>
                <a:spcPct val="150000"/>
              </a:lnSpc>
            </a:pPr>
            <a:r>
              <a:rPr lang="fr-FR" sz="1100" b="1" i="0" dirty="0">
                <a:solidFill>
                  <a:srgbClr val="333F50"/>
                </a:solidFill>
                <a:effectLst/>
                <a:latin typeface="Garamond" panose="02020404030301010803" pitchFamily="18" charset="0"/>
              </a:rPr>
              <a:t>Bibliothèque RandomForestClassifier :</a:t>
            </a:r>
          </a:p>
          <a:p>
            <a:pPr algn="just">
              <a:lnSpc>
                <a:spcPct val="150000"/>
              </a:lnSpc>
            </a:pPr>
            <a:r>
              <a:rPr lang="fr-FR" sz="1100" i="0" dirty="0">
                <a:solidFill>
                  <a:srgbClr val="333F50"/>
                </a:solidFill>
                <a:effectLst/>
                <a:latin typeface="Garamond" panose="02020404030301010803" pitchFamily="18" charset="0"/>
              </a:rPr>
              <a:t>Utilisation de la bibliothèque RandomForestClassifier, disponible dans scikit-learn en Python, pour construire notre modèle.</a:t>
            </a:r>
          </a:p>
          <a:p>
            <a:pPr algn="just">
              <a:lnSpc>
                <a:spcPct val="150000"/>
              </a:lnSpc>
            </a:pPr>
            <a:endParaRPr lang="fr-FR" sz="1100" i="0" dirty="0">
              <a:solidFill>
                <a:srgbClr val="333F50"/>
              </a:solidFill>
              <a:effectLst/>
              <a:latin typeface="Garamond" panose="02020404030301010803" pitchFamily="18" charset="0"/>
            </a:endParaRPr>
          </a:p>
          <a:p>
            <a:pPr algn="just">
              <a:lnSpc>
                <a:spcPct val="150000"/>
              </a:lnSpc>
            </a:pPr>
            <a:endParaRPr lang="fr-FR" sz="1100" i="0" dirty="0">
              <a:solidFill>
                <a:srgbClr val="333F50"/>
              </a:solidFill>
              <a:effectLst/>
              <a:latin typeface="Garamond" panose="02020404030301010803" pitchFamily="18" charset="0"/>
            </a:endParaRPr>
          </a:p>
          <a:p>
            <a:pPr algn="just">
              <a:lnSpc>
                <a:spcPct val="150000"/>
              </a:lnSpc>
            </a:pPr>
            <a:endParaRPr lang="fr-FR" sz="900" b="1" dirty="0">
              <a:solidFill>
                <a:srgbClr val="333F50"/>
              </a:solidFill>
              <a:latin typeface="Garamond" panose="02020404030301010803" pitchFamily="18" charset="0"/>
            </a:endParaRPr>
          </a:p>
          <a:p>
            <a:pPr algn="just">
              <a:lnSpc>
                <a:spcPct val="150000"/>
              </a:lnSpc>
            </a:pPr>
            <a:endParaRPr lang="fr-FR" sz="900" b="1" dirty="0">
              <a:solidFill>
                <a:srgbClr val="333F50"/>
              </a:solidFill>
              <a:latin typeface="Garamond" panose="02020404030301010803" pitchFamily="18" charset="0"/>
            </a:endParaRPr>
          </a:p>
          <a:p>
            <a:pPr algn="just">
              <a:lnSpc>
                <a:spcPct val="150000"/>
              </a:lnSpc>
            </a:pPr>
            <a:endParaRPr lang="fr-FR" sz="900" b="1" dirty="0">
              <a:solidFill>
                <a:srgbClr val="333F50"/>
              </a:solidFill>
              <a:latin typeface="Garamond" panose="02020404030301010803" pitchFamily="18" charset="0"/>
            </a:endParaRPr>
          </a:p>
          <a:p>
            <a:pPr algn="just">
              <a:lnSpc>
                <a:spcPct val="150000"/>
              </a:lnSpc>
            </a:pPr>
            <a:endParaRPr lang="fr-FR" sz="900" b="1" dirty="0">
              <a:solidFill>
                <a:srgbClr val="333F50"/>
              </a:solidFill>
              <a:latin typeface="Garamond" panose="02020404030301010803" pitchFamily="18" charset="0"/>
            </a:endParaRPr>
          </a:p>
          <a:p>
            <a:pPr algn="just">
              <a:lnSpc>
                <a:spcPct val="150000"/>
              </a:lnSpc>
            </a:pPr>
            <a:endParaRPr lang="fr-FR" sz="900" b="1" dirty="0">
              <a:solidFill>
                <a:srgbClr val="333F50"/>
              </a:solidFill>
              <a:latin typeface="Garamond" panose="02020404030301010803" pitchFamily="18" charset="0"/>
            </a:endParaRPr>
          </a:p>
          <a:p>
            <a:pPr algn="just">
              <a:lnSpc>
                <a:spcPct val="150000"/>
              </a:lnSpc>
            </a:pPr>
            <a:endParaRPr lang="fr-FR" sz="900" b="1" dirty="0">
              <a:solidFill>
                <a:srgbClr val="333F50"/>
              </a:solidFill>
              <a:latin typeface="Garamond" panose="02020404030301010803" pitchFamily="18" charset="0"/>
            </a:endParaRPr>
          </a:p>
          <a:p>
            <a:pPr algn="just">
              <a:lnSpc>
                <a:spcPct val="150000"/>
              </a:lnSpc>
            </a:pPr>
            <a:r>
              <a:rPr lang="fr-FR" sz="1100" b="1" dirty="0">
                <a:solidFill>
                  <a:srgbClr val="333F50"/>
                </a:solidFill>
                <a:latin typeface="Garamond" panose="02020404030301010803" pitchFamily="18" charset="0"/>
              </a:rPr>
              <a:t>Hyperparamètres :</a:t>
            </a:r>
          </a:p>
          <a:p>
            <a:pPr algn="just">
              <a:lnSpc>
                <a:spcPct val="150000"/>
              </a:lnSpc>
            </a:pPr>
            <a:r>
              <a:rPr lang="fr-FR" sz="1100" dirty="0">
                <a:solidFill>
                  <a:srgbClr val="333F50"/>
                </a:solidFill>
                <a:latin typeface="Garamond" panose="02020404030301010803" pitchFamily="18" charset="0"/>
              </a:rPr>
              <a:t>Dans une première phase, nous avons opté pour l'utilisation des hyperparamètres par défaut fournis par la bibliothèque de l'algorithme. Cela nous a permis de démarrer le processus avec les paramètres standards, offrant ainsi une base de référence pour notre modèle Random Forest.</a:t>
            </a:r>
          </a:p>
          <a:p>
            <a:pPr algn="just">
              <a:lnSpc>
                <a:spcPct val="150000"/>
              </a:lnSpc>
            </a:pPr>
            <a:endParaRPr lang="fr-FR" sz="1100" dirty="0">
              <a:solidFill>
                <a:srgbClr val="333F50"/>
              </a:solidFill>
              <a:latin typeface="Garamond" panose="02020404030301010803" pitchFamily="18" charset="0"/>
            </a:endParaRPr>
          </a:p>
          <a:p>
            <a:pPr algn="just">
              <a:lnSpc>
                <a:spcPct val="150000"/>
              </a:lnSpc>
            </a:pPr>
            <a:r>
              <a:rPr lang="fr-FR" sz="1100" b="1" i="0" dirty="0">
                <a:solidFill>
                  <a:srgbClr val="333F50"/>
                </a:solidFill>
                <a:effectLst/>
                <a:latin typeface="Garamond" panose="02020404030301010803" pitchFamily="18" charset="0"/>
              </a:rPr>
              <a:t>Ajustement du Modèle :</a:t>
            </a:r>
          </a:p>
          <a:p>
            <a:pPr algn="just">
              <a:lnSpc>
                <a:spcPct val="150000"/>
              </a:lnSpc>
            </a:pPr>
            <a:r>
              <a:rPr lang="fr-FR" sz="1100" i="0" dirty="0">
                <a:solidFill>
                  <a:srgbClr val="333F50"/>
                </a:solidFill>
                <a:effectLst/>
                <a:latin typeface="Garamond" panose="02020404030301010803" pitchFamily="18" charset="0"/>
              </a:rPr>
              <a:t>Une fois créé, le modèle est ajusté sur les données d'entraînement via la méthode fit. Chaque arbre apprend à partir d'un échantillon bootstrap, optimisant les prédictions pour l'ensemble d'entraînement.</a:t>
            </a:r>
            <a:endParaRPr lang="fr-FR" sz="1100" b="1" i="0" dirty="0">
              <a:solidFill>
                <a:srgbClr val="333F50"/>
              </a:solidFill>
              <a:effectLst/>
              <a:latin typeface="Garamond" panose="02020404030301010803" pitchFamily="18" charset="0"/>
            </a:endParaRP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a:pPr>
            <a:r>
              <a:rPr lang="it-IT" sz="1400" b="1" i="0" dirty="0">
                <a:solidFill>
                  <a:srgbClr val="333F50"/>
                </a:solidFill>
                <a:effectLst/>
                <a:latin typeface="Garamond" panose="02020404030301010803" pitchFamily="18" charset="0"/>
              </a:rPr>
              <a:t>Modèle Random Forest</a:t>
            </a:r>
            <a:r>
              <a:rPr lang="it-IT" sz="1400" dirty="0">
                <a:solidFill>
                  <a:srgbClr val="333F50"/>
                </a:solidFill>
                <a:latin typeface="Garamond" panose="02020404030301010803" pitchFamily="18" charset="0"/>
              </a:rPr>
              <a:t> </a:t>
            </a:r>
            <a:endParaRPr lang="en-US" sz="1400" dirty="0">
              <a:solidFill>
                <a:srgbClr val="333F50"/>
              </a:solidFill>
              <a:latin typeface="Garamond" panose="02020404030301010803" pitchFamily="18" charset="0"/>
            </a:endParaRPr>
          </a:p>
        </p:txBody>
      </p:sp>
      <p:sp>
        <p:nvSpPr>
          <p:cNvPr id="10" name="TextBox 9">
            <a:extLst>
              <a:ext uri="{FF2B5EF4-FFF2-40B4-BE49-F238E27FC236}">
                <a16:creationId xmlns:a16="http://schemas.microsoft.com/office/drawing/2014/main" id="{B7A81192-3691-7477-22B2-91CCAED48CE0}"/>
              </a:ext>
            </a:extLst>
          </p:cNvPr>
          <p:cNvSpPr txBox="1"/>
          <p:nvPr/>
        </p:nvSpPr>
        <p:spPr>
          <a:xfrm>
            <a:off x="557838" y="2957641"/>
            <a:ext cx="11076317" cy="1446550"/>
          </a:xfrm>
          <a:prstGeom prst="rect">
            <a:avLst/>
          </a:prstGeom>
          <a:solidFill>
            <a:schemeClr val="tx1"/>
          </a:solidFill>
        </p:spPr>
        <p:txBody>
          <a:bodyPr wrap="square">
            <a:spAutoFit/>
          </a:bodyPr>
          <a:lstStyle/>
          <a:p>
            <a:r>
              <a:rPr lang="it-IT" sz="1100" b="0" dirty="0">
                <a:solidFill>
                  <a:srgbClr val="6A9955"/>
                </a:solidFill>
                <a:effectLst/>
                <a:latin typeface="Consolas" panose="020B0609020204030204" pitchFamily="49" charset="0"/>
              </a:rPr>
              <a:t># Create a Random Forest Classifier</a:t>
            </a:r>
            <a:endParaRPr lang="it-IT" sz="1100" b="0" dirty="0">
              <a:solidFill>
                <a:srgbClr val="D4D4D4"/>
              </a:solidFill>
              <a:effectLst/>
              <a:latin typeface="Consolas" panose="020B0609020204030204" pitchFamily="49" charset="0"/>
            </a:endParaRPr>
          </a:p>
          <a:p>
            <a:r>
              <a:rPr lang="it-IT" sz="1100" b="0" dirty="0">
                <a:solidFill>
                  <a:srgbClr val="9CDCFE"/>
                </a:solidFill>
                <a:effectLst/>
                <a:latin typeface="Consolas" panose="020B0609020204030204" pitchFamily="49" charset="0"/>
              </a:rPr>
              <a:t>rf</a:t>
            </a:r>
            <a:r>
              <a:rPr lang="it-IT" sz="1100" b="0" dirty="0">
                <a:solidFill>
                  <a:srgbClr val="D4D4D4"/>
                </a:solidFill>
                <a:effectLst/>
                <a:latin typeface="Consolas" panose="020B0609020204030204" pitchFamily="49" charset="0"/>
              </a:rPr>
              <a:t> = </a:t>
            </a:r>
            <a:r>
              <a:rPr lang="it-IT" sz="1100" b="0" dirty="0">
                <a:solidFill>
                  <a:srgbClr val="4EC9B0"/>
                </a:solidFill>
                <a:effectLst/>
                <a:latin typeface="Consolas" panose="020B0609020204030204" pitchFamily="49" charset="0"/>
              </a:rPr>
              <a:t>RandomForestClassifier</a:t>
            </a:r>
            <a:r>
              <a:rPr lang="it-IT" sz="1100" b="0" dirty="0">
                <a:solidFill>
                  <a:srgbClr val="D4D4D4"/>
                </a:solidFill>
                <a:effectLst/>
                <a:latin typeface="Consolas" panose="020B0609020204030204" pitchFamily="49" charset="0"/>
              </a:rPr>
              <a:t>(</a:t>
            </a:r>
            <a:r>
              <a:rPr lang="it-IT" sz="1100" b="0" dirty="0">
                <a:solidFill>
                  <a:srgbClr val="9CDCFE"/>
                </a:solidFill>
                <a:effectLst/>
                <a:latin typeface="Consolas" panose="020B0609020204030204" pitchFamily="49" charset="0"/>
              </a:rPr>
              <a:t>n_estimators</a:t>
            </a:r>
            <a:r>
              <a:rPr lang="it-IT" sz="1100" b="0" dirty="0">
                <a:solidFill>
                  <a:srgbClr val="D4D4D4"/>
                </a:solidFill>
                <a:effectLst/>
                <a:latin typeface="Consolas" panose="020B0609020204030204" pitchFamily="49" charset="0"/>
              </a:rPr>
              <a:t> = </a:t>
            </a:r>
            <a:r>
              <a:rPr lang="it-IT" sz="1100" b="0" dirty="0">
                <a:solidFill>
                  <a:srgbClr val="B5CEA8"/>
                </a:solidFill>
                <a:effectLst/>
                <a:latin typeface="Consolas" panose="020B0609020204030204" pitchFamily="49" charset="0"/>
              </a:rPr>
              <a:t>100</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criterion</a:t>
            </a:r>
            <a:r>
              <a:rPr lang="it-IT" sz="1100" b="0" dirty="0">
                <a:solidFill>
                  <a:srgbClr val="D4D4D4"/>
                </a:solidFill>
                <a:effectLst/>
                <a:latin typeface="Consolas" panose="020B0609020204030204" pitchFamily="49" charset="0"/>
              </a:rPr>
              <a:t> = </a:t>
            </a:r>
            <a:r>
              <a:rPr lang="it-IT" sz="1100" b="0" dirty="0">
                <a:solidFill>
                  <a:srgbClr val="CE9178"/>
                </a:solidFill>
                <a:effectLst/>
                <a:latin typeface="Consolas" panose="020B0609020204030204" pitchFamily="49" charset="0"/>
              </a:rPr>
              <a:t>"gini"</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max_depth</a:t>
            </a:r>
            <a:r>
              <a:rPr lang="it-IT" sz="1100" b="0" dirty="0">
                <a:solidFill>
                  <a:srgbClr val="D4D4D4"/>
                </a:solidFill>
                <a:effectLst/>
                <a:latin typeface="Consolas" panose="020B0609020204030204" pitchFamily="49" charset="0"/>
              </a:rPr>
              <a:t> = </a:t>
            </a:r>
            <a:r>
              <a:rPr lang="it-IT" sz="1100" b="0" dirty="0">
                <a:solidFill>
                  <a:srgbClr val="569CD6"/>
                </a:solidFill>
                <a:effectLst/>
                <a:latin typeface="Consolas" panose="020B0609020204030204" pitchFamily="49" charset="0"/>
              </a:rPr>
              <a:t>None</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min_samples_split</a:t>
            </a:r>
            <a:r>
              <a:rPr lang="it-IT" sz="1100" b="0" dirty="0">
                <a:solidFill>
                  <a:srgbClr val="D4D4D4"/>
                </a:solidFill>
                <a:effectLst/>
                <a:latin typeface="Consolas" panose="020B0609020204030204" pitchFamily="49" charset="0"/>
              </a:rPr>
              <a:t> = </a:t>
            </a:r>
            <a:r>
              <a:rPr lang="it-IT" sz="1100" b="0" dirty="0">
                <a:solidFill>
                  <a:srgbClr val="B5CEA8"/>
                </a:solidFill>
                <a:effectLst/>
                <a:latin typeface="Consolas" panose="020B0609020204030204" pitchFamily="49" charset="0"/>
              </a:rPr>
              <a:t>2</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min_samples_leaf</a:t>
            </a:r>
            <a:r>
              <a:rPr lang="it-IT" sz="1100" b="0" dirty="0">
                <a:solidFill>
                  <a:srgbClr val="D4D4D4"/>
                </a:solidFill>
                <a:effectLst/>
                <a:latin typeface="Consolas" panose="020B0609020204030204" pitchFamily="49" charset="0"/>
              </a:rPr>
              <a:t> = </a:t>
            </a:r>
            <a:r>
              <a:rPr lang="it-IT" sz="1100" b="0" dirty="0">
                <a:solidFill>
                  <a:srgbClr val="B5CEA8"/>
                </a:solidFill>
                <a:effectLst/>
                <a:latin typeface="Consolas" panose="020B0609020204030204" pitchFamily="49" charset="0"/>
              </a:rPr>
              <a:t>1</a:t>
            </a:r>
            <a:r>
              <a:rPr lang="it-IT" sz="1100" b="0" dirty="0">
                <a:solidFill>
                  <a:srgbClr val="D4D4D4"/>
                </a:solidFill>
                <a:effectLst/>
                <a:latin typeface="Consolas" panose="020B0609020204030204" pitchFamily="49" charset="0"/>
              </a:rPr>
              <a:t>,</a:t>
            </a:r>
          </a:p>
          <a:p>
            <a:r>
              <a:rPr lang="it-IT" sz="1100" b="0" dirty="0">
                <a:solidFill>
                  <a:srgbClr val="D4D4D4"/>
                </a:solidFill>
                <a:effectLst/>
                <a:latin typeface="Consolas" panose="020B0609020204030204" pitchFamily="49" charset="0"/>
              </a:rPr>
              <a:t>                            </a:t>
            </a:r>
            <a:r>
              <a:rPr lang="it-IT" sz="1100" b="0" dirty="0">
                <a:solidFill>
                  <a:srgbClr val="9CDCFE"/>
                </a:solidFill>
                <a:effectLst/>
                <a:latin typeface="Consolas" panose="020B0609020204030204" pitchFamily="49" charset="0"/>
              </a:rPr>
              <a:t>max_features</a:t>
            </a:r>
            <a:r>
              <a:rPr lang="it-IT" sz="1100" b="0" dirty="0">
                <a:solidFill>
                  <a:srgbClr val="D4D4D4"/>
                </a:solidFill>
                <a:effectLst/>
                <a:latin typeface="Consolas" panose="020B0609020204030204" pitchFamily="49" charset="0"/>
              </a:rPr>
              <a:t> = </a:t>
            </a:r>
            <a:r>
              <a:rPr lang="it-IT" sz="1100" b="0" dirty="0">
                <a:solidFill>
                  <a:srgbClr val="CE9178"/>
                </a:solidFill>
                <a:effectLst/>
                <a:latin typeface="Consolas" panose="020B0609020204030204" pitchFamily="49" charset="0"/>
              </a:rPr>
              <a:t>"sqrt"</a:t>
            </a:r>
            <a:r>
              <a:rPr lang="it-IT" sz="1100" b="0" dirty="0">
                <a:solidFill>
                  <a:srgbClr val="D4D4D4"/>
                </a:solidFill>
                <a:effectLst/>
                <a:latin typeface="Consolas" panose="020B0609020204030204" pitchFamily="49" charset="0"/>
              </a:rPr>
              <a:t>,</a:t>
            </a:r>
            <a:br>
              <a:rPr lang="it-IT" sz="1100" b="0" dirty="0">
                <a:solidFill>
                  <a:srgbClr val="D4D4D4"/>
                </a:solidFill>
                <a:effectLst/>
                <a:latin typeface="Consolas" panose="020B0609020204030204" pitchFamily="49" charset="0"/>
              </a:rPr>
            </a:br>
            <a:r>
              <a:rPr lang="it-IT" sz="11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670437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23</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8" y="1191280"/>
            <a:ext cx="11076317" cy="307777"/>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fr-FR" sz="1400" b="1" i="0" dirty="0">
                <a:solidFill>
                  <a:srgbClr val="333F50"/>
                </a:solidFill>
                <a:effectLst/>
                <a:latin typeface="Garamond" panose="02020404030301010803" pitchFamily="18" charset="0"/>
              </a:rPr>
              <a:t>Performance du modèle </a:t>
            </a:r>
            <a:endParaRPr lang="fr-FR" sz="1400" b="0" i="0" dirty="0">
              <a:solidFill>
                <a:srgbClr val="333F50"/>
              </a:solidFill>
              <a:effectLst/>
              <a:latin typeface="Garamond" panose="02020404030301010803" pitchFamily="18" charset="0"/>
            </a:endParaRPr>
          </a:p>
        </p:txBody>
      </p:sp>
      <p:sp>
        <p:nvSpPr>
          <p:cNvPr id="8" name="TextBox 7">
            <a:extLst>
              <a:ext uri="{FF2B5EF4-FFF2-40B4-BE49-F238E27FC236}">
                <a16:creationId xmlns:a16="http://schemas.microsoft.com/office/drawing/2014/main" id="{29C8EC70-B87F-7359-DA0B-BD9C4481148E}"/>
              </a:ext>
            </a:extLst>
          </p:cNvPr>
          <p:cNvSpPr txBox="1"/>
          <p:nvPr/>
        </p:nvSpPr>
        <p:spPr>
          <a:xfrm>
            <a:off x="557836" y="1695328"/>
            <a:ext cx="7545015" cy="4385047"/>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fr-FR" sz="1100" b="1" i="0" dirty="0">
                <a:solidFill>
                  <a:srgbClr val="333F50"/>
                </a:solidFill>
                <a:effectLst/>
                <a:latin typeface="Garamond" panose="02020404030301010803" pitchFamily="18" charset="0"/>
              </a:rPr>
              <a:t>Prédiction sur l'Ensemble de Test :</a:t>
            </a:r>
          </a:p>
          <a:p>
            <a:pPr algn="just">
              <a:lnSpc>
                <a:spcPct val="150000"/>
              </a:lnSpc>
            </a:pPr>
            <a:r>
              <a:rPr lang="fr-FR" sz="1100" i="0" dirty="0">
                <a:solidFill>
                  <a:srgbClr val="333F50"/>
                </a:solidFill>
                <a:effectLst/>
                <a:latin typeface="Garamond" panose="02020404030301010803" pitchFamily="18" charset="0"/>
              </a:rPr>
              <a:t>Suite à la phase d'entraînement, le modèle est mis à l'épreuve sur l'ensemble de test. En utilisant la méthode predict, nous générons des prédictions basées sur les caractéristiques de cet ensemble. </a:t>
            </a:r>
          </a:p>
          <a:p>
            <a:pPr algn="just">
              <a:lnSpc>
                <a:spcPct val="150000"/>
              </a:lnSpc>
            </a:pPr>
            <a:endParaRPr lang="fr-FR" sz="1100" b="1" i="0" dirty="0">
              <a:solidFill>
                <a:srgbClr val="333F50"/>
              </a:solidFill>
              <a:effectLst/>
              <a:latin typeface="Garamond" panose="02020404030301010803" pitchFamily="18" charset="0"/>
            </a:endParaRPr>
          </a:p>
          <a:p>
            <a:pPr marL="171450" indent="-171450" algn="just">
              <a:lnSpc>
                <a:spcPct val="150000"/>
              </a:lnSpc>
              <a:buFont typeface="Arial" panose="020B0604020202020204" pitchFamily="34" charset="0"/>
              <a:buChar char="•"/>
            </a:pPr>
            <a:r>
              <a:rPr lang="fr-FR" sz="1100" b="1" i="0" dirty="0">
                <a:solidFill>
                  <a:srgbClr val="333F50"/>
                </a:solidFill>
                <a:effectLst/>
                <a:latin typeface="Garamond" panose="02020404030301010803" pitchFamily="18" charset="0"/>
              </a:rPr>
              <a:t>Évaluation des Performances :</a:t>
            </a:r>
          </a:p>
          <a:p>
            <a:pPr algn="just">
              <a:lnSpc>
                <a:spcPct val="150000"/>
              </a:lnSpc>
            </a:pPr>
            <a:r>
              <a:rPr lang="fr-FR" sz="1100" i="0" dirty="0">
                <a:solidFill>
                  <a:srgbClr val="333F50"/>
                </a:solidFill>
                <a:effectLst/>
                <a:latin typeface="Garamond" panose="02020404030301010803" pitchFamily="18" charset="0"/>
              </a:rPr>
              <a:t>Pour évaluer l'efficacité de notre modèle, nous utilisons l'indicateur clé qu'est l'accuracy, mesurant la justesse de nos prédictions par rapport à l'ensemble de test. La matrice de confusion offre une vue détaillée des performances, mettant en lumière des défis spécifiques. Par exemple, nous observons une difficulté à détecter les mois baissiers de manière optimale, suggérant une tendance à surestimer les périodes haussières.</a:t>
            </a:r>
          </a:p>
          <a:p>
            <a:pPr algn="just">
              <a:lnSpc>
                <a:spcPct val="150000"/>
              </a:lnSpc>
            </a:pPr>
            <a:endParaRPr lang="fr-FR" sz="1100" b="1" i="0" dirty="0">
              <a:solidFill>
                <a:srgbClr val="333F50"/>
              </a:solidFill>
              <a:effectLst/>
              <a:latin typeface="Garamond" panose="02020404030301010803" pitchFamily="18" charset="0"/>
            </a:endParaRPr>
          </a:p>
          <a:p>
            <a:pPr algn="just">
              <a:lnSpc>
                <a:spcPct val="150000"/>
              </a:lnSpc>
            </a:pPr>
            <a:endParaRPr lang="fr-FR" sz="1100" b="1" i="0" dirty="0">
              <a:solidFill>
                <a:srgbClr val="333F50"/>
              </a:solidFill>
              <a:effectLst/>
              <a:latin typeface="Garamond" panose="02020404030301010803" pitchFamily="18" charset="0"/>
            </a:endParaRPr>
          </a:p>
          <a:p>
            <a:pPr algn="just">
              <a:lnSpc>
                <a:spcPct val="150000"/>
              </a:lnSpc>
            </a:pPr>
            <a:endParaRPr lang="fr-FR" sz="1100" b="1" i="0" dirty="0">
              <a:solidFill>
                <a:srgbClr val="333F50"/>
              </a:solidFill>
              <a:effectLst/>
              <a:latin typeface="Garamond" panose="02020404030301010803" pitchFamily="18" charset="0"/>
            </a:endParaRPr>
          </a:p>
          <a:p>
            <a:pPr marL="171450" indent="-171450" algn="just">
              <a:lnSpc>
                <a:spcPct val="150000"/>
              </a:lnSpc>
              <a:buFont typeface="Arial" panose="020B0604020202020204" pitchFamily="34" charset="0"/>
              <a:buChar char="•"/>
            </a:pPr>
            <a:r>
              <a:rPr lang="fr-FR" sz="1100" b="1" i="0" dirty="0">
                <a:solidFill>
                  <a:srgbClr val="333F50"/>
                </a:solidFill>
                <a:effectLst/>
                <a:latin typeface="Garamond" panose="02020404030301010803" pitchFamily="18" charset="0"/>
              </a:rPr>
              <a:t>Analyse des Importances des Variables :</a:t>
            </a:r>
          </a:p>
          <a:p>
            <a:pPr algn="just">
              <a:lnSpc>
                <a:spcPct val="150000"/>
              </a:lnSpc>
            </a:pPr>
            <a:r>
              <a:rPr lang="fr-FR" sz="1100" i="0" dirty="0">
                <a:solidFill>
                  <a:srgbClr val="333F50"/>
                </a:solidFill>
                <a:effectLst/>
                <a:latin typeface="Garamond" panose="02020404030301010803" pitchFamily="18" charset="0"/>
              </a:rPr>
              <a:t>Après l'entraînement, une analyse approfondie de l'importance de chaque variable est cruciale. Le VIX se distingue en affichant le score le plus élevé, soulignant son rôle crucial en tant qu'indicateur de la volatilité du marché financier. De même, le Consumer Price Index (CPI) se révèle être une variable significative dans notre modèle. Ces résultats éclairent les facteurs clés qui influencent les prédictions du modèle et contribuent à notre compréhension des dynamiques du marché financier.</a:t>
            </a: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a:pPr>
            <a:r>
              <a:rPr lang="it-IT" sz="1400" b="1" i="0" dirty="0">
                <a:solidFill>
                  <a:srgbClr val="333F50"/>
                </a:solidFill>
                <a:effectLst/>
                <a:latin typeface="Garamond" panose="02020404030301010803" pitchFamily="18" charset="0"/>
              </a:rPr>
              <a:t>Modèle Random Forest</a:t>
            </a:r>
            <a:r>
              <a:rPr lang="it-IT" sz="1400" dirty="0">
                <a:solidFill>
                  <a:srgbClr val="333F50"/>
                </a:solidFill>
                <a:latin typeface="Garamond" panose="02020404030301010803" pitchFamily="18" charset="0"/>
              </a:rPr>
              <a:t> </a:t>
            </a:r>
            <a:endParaRPr lang="en-US" sz="1400" dirty="0">
              <a:solidFill>
                <a:srgbClr val="333F50"/>
              </a:solidFill>
              <a:latin typeface="Garamond" panose="02020404030301010803" pitchFamily="18" charset="0"/>
            </a:endParaRPr>
          </a:p>
        </p:txBody>
      </p:sp>
      <p:pic>
        <p:nvPicPr>
          <p:cNvPr id="12" name="Picture 11">
            <a:extLst>
              <a:ext uri="{FF2B5EF4-FFF2-40B4-BE49-F238E27FC236}">
                <a16:creationId xmlns:a16="http://schemas.microsoft.com/office/drawing/2014/main" id="{FC117FF2-FD09-0B80-124D-C3E25395F6FB}"/>
              </a:ext>
            </a:extLst>
          </p:cNvPr>
          <p:cNvPicPr>
            <a:picLocks noChangeAspect="1"/>
          </p:cNvPicPr>
          <p:nvPr/>
        </p:nvPicPr>
        <p:blipFill rotWithShape="1">
          <a:blip r:embed="rId3"/>
          <a:srcRect r="31989" b="994"/>
          <a:stretch/>
        </p:blipFill>
        <p:spPr>
          <a:xfrm>
            <a:off x="557836" y="4217013"/>
            <a:ext cx="7545015" cy="320683"/>
          </a:xfrm>
          <a:prstGeom prst="rect">
            <a:avLst/>
          </a:prstGeom>
        </p:spPr>
      </p:pic>
      <p:pic>
        <p:nvPicPr>
          <p:cNvPr id="15" name="Picture 14">
            <a:extLst>
              <a:ext uri="{FF2B5EF4-FFF2-40B4-BE49-F238E27FC236}">
                <a16:creationId xmlns:a16="http://schemas.microsoft.com/office/drawing/2014/main" id="{65989A3F-81DE-979E-CE6A-05C4FFBCAAA9}"/>
              </a:ext>
            </a:extLst>
          </p:cNvPr>
          <p:cNvPicPr>
            <a:picLocks noChangeAspect="1"/>
          </p:cNvPicPr>
          <p:nvPr/>
        </p:nvPicPr>
        <p:blipFill>
          <a:blip r:embed="rId4"/>
          <a:stretch>
            <a:fillRect/>
          </a:stretch>
        </p:blipFill>
        <p:spPr>
          <a:xfrm>
            <a:off x="8647252" y="1626033"/>
            <a:ext cx="2986903" cy="2596458"/>
          </a:xfrm>
          <a:prstGeom prst="rect">
            <a:avLst/>
          </a:prstGeom>
          <a:ln>
            <a:solidFill>
              <a:schemeClr val="bg1">
                <a:lumMod val="95000"/>
              </a:schemeClr>
            </a:solidFill>
          </a:ln>
        </p:spPr>
      </p:pic>
      <p:pic>
        <p:nvPicPr>
          <p:cNvPr id="17" name="Picture 16">
            <a:extLst>
              <a:ext uri="{FF2B5EF4-FFF2-40B4-BE49-F238E27FC236}">
                <a16:creationId xmlns:a16="http://schemas.microsoft.com/office/drawing/2014/main" id="{42431A7C-9E50-3C84-49AC-C0013F771F2A}"/>
              </a:ext>
            </a:extLst>
          </p:cNvPr>
          <p:cNvPicPr>
            <a:picLocks noChangeAspect="1"/>
          </p:cNvPicPr>
          <p:nvPr/>
        </p:nvPicPr>
        <p:blipFill>
          <a:blip r:embed="rId5"/>
          <a:stretch>
            <a:fillRect/>
          </a:stretch>
        </p:blipFill>
        <p:spPr>
          <a:xfrm>
            <a:off x="8647252" y="4319868"/>
            <a:ext cx="2986903" cy="2071320"/>
          </a:xfrm>
          <a:prstGeom prst="rect">
            <a:avLst/>
          </a:prstGeom>
          <a:ln>
            <a:solidFill>
              <a:schemeClr val="bg1">
                <a:lumMod val="95000"/>
              </a:schemeClr>
            </a:solidFill>
          </a:ln>
        </p:spPr>
      </p:pic>
    </p:spTree>
    <p:extLst>
      <p:ext uri="{BB962C8B-B14F-4D97-AF65-F5344CB8AC3E}">
        <p14:creationId xmlns:p14="http://schemas.microsoft.com/office/powerpoint/2010/main" val="33063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24</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8" y="1191280"/>
            <a:ext cx="11076317" cy="307777"/>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fr-FR" sz="1400" b="1" i="0" dirty="0">
                <a:solidFill>
                  <a:srgbClr val="333F50"/>
                </a:solidFill>
                <a:effectLst/>
                <a:latin typeface="Garamond" panose="02020404030301010803" pitchFamily="18" charset="0"/>
              </a:rPr>
              <a:t>Résultats du modèle </a:t>
            </a:r>
            <a:endParaRPr lang="fr-FR" sz="1400" b="0" i="0" dirty="0">
              <a:solidFill>
                <a:srgbClr val="333F50"/>
              </a:solidFill>
              <a:effectLst/>
              <a:latin typeface="Garamond" panose="02020404030301010803" pitchFamily="18" charset="0"/>
            </a:endParaRP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a:pPr>
            <a:r>
              <a:rPr lang="it-IT" sz="1400" b="1" i="0" dirty="0">
                <a:solidFill>
                  <a:srgbClr val="333F50"/>
                </a:solidFill>
                <a:effectLst/>
                <a:latin typeface="Garamond" panose="02020404030301010803" pitchFamily="18" charset="0"/>
              </a:rPr>
              <a:t>Modèle Random Forest</a:t>
            </a:r>
            <a:r>
              <a:rPr lang="it-IT" sz="1400" dirty="0">
                <a:solidFill>
                  <a:srgbClr val="333F50"/>
                </a:solidFill>
                <a:latin typeface="Garamond" panose="02020404030301010803" pitchFamily="18" charset="0"/>
              </a:rPr>
              <a:t> </a:t>
            </a:r>
            <a:endParaRPr lang="en-US" sz="1400" dirty="0">
              <a:solidFill>
                <a:srgbClr val="333F50"/>
              </a:solidFill>
              <a:latin typeface="Garamond" panose="02020404030301010803" pitchFamily="18" charset="0"/>
            </a:endParaRPr>
          </a:p>
        </p:txBody>
      </p:sp>
      <p:pic>
        <p:nvPicPr>
          <p:cNvPr id="33" name="Picture 32">
            <a:extLst>
              <a:ext uri="{FF2B5EF4-FFF2-40B4-BE49-F238E27FC236}">
                <a16:creationId xmlns:a16="http://schemas.microsoft.com/office/drawing/2014/main" id="{62F79649-E083-FA4D-BDC1-C7A526755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841" y="1564362"/>
            <a:ext cx="11076317" cy="4835050"/>
          </a:xfrm>
          <a:prstGeom prst="rect">
            <a:avLst/>
          </a:prstGeom>
          <a:ln>
            <a:solidFill>
              <a:schemeClr val="bg1">
                <a:lumMod val="95000"/>
              </a:schemeClr>
            </a:solidFill>
          </a:ln>
        </p:spPr>
      </p:pic>
    </p:spTree>
    <p:extLst>
      <p:ext uri="{BB962C8B-B14F-4D97-AF65-F5344CB8AC3E}">
        <p14:creationId xmlns:p14="http://schemas.microsoft.com/office/powerpoint/2010/main" val="3489263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25</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8" y="1191281"/>
            <a:ext cx="11076317" cy="458520"/>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1200" b="1" i="0" dirty="0">
                <a:solidFill>
                  <a:srgbClr val="333F50"/>
                </a:solidFill>
                <a:effectLst/>
                <a:latin typeface="Garamond" panose="02020404030301010803" pitchFamily="18" charset="0"/>
              </a:rPr>
              <a:t>Une random forest (ou forêt aléatoire) : Construction du modèle</a:t>
            </a:r>
            <a:endParaRPr lang="fr-FR" sz="1200" i="0" dirty="0">
              <a:solidFill>
                <a:srgbClr val="333F50"/>
              </a:solidFill>
              <a:effectLst/>
              <a:latin typeface="Garamond" panose="02020404030301010803" pitchFamily="18" charset="0"/>
            </a:endParaRPr>
          </a:p>
        </p:txBody>
      </p:sp>
      <p:sp>
        <p:nvSpPr>
          <p:cNvPr id="8" name="TextBox 7">
            <a:extLst>
              <a:ext uri="{FF2B5EF4-FFF2-40B4-BE49-F238E27FC236}">
                <a16:creationId xmlns:a16="http://schemas.microsoft.com/office/drawing/2014/main" id="{29C8EC70-B87F-7359-DA0B-BD9C4481148E}"/>
              </a:ext>
            </a:extLst>
          </p:cNvPr>
          <p:cNvSpPr txBox="1"/>
          <p:nvPr/>
        </p:nvSpPr>
        <p:spPr>
          <a:xfrm>
            <a:off x="557838" y="1799563"/>
            <a:ext cx="11076317" cy="4178067"/>
          </a:xfrm>
          <a:prstGeom prst="rect">
            <a:avLst/>
          </a:prstGeom>
          <a:noFill/>
        </p:spPr>
        <p:txBody>
          <a:bodyPr wrap="square">
            <a:spAutoFit/>
          </a:bodyPr>
          <a:lstStyle/>
          <a:p>
            <a:pPr algn="just">
              <a:lnSpc>
                <a:spcPct val="130000"/>
              </a:lnSpc>
            </a:pPr>
            <a:r>
              <a:rPr lang="fr-FR" sz="1100" b="1" i="0" dirty="0">
                <a:solidFill>
                  <a:srgbClr val="333F50"/>
                </a:solidFill>
                <a:effectLst/>
                <a:latin typeface="Garamond" panose="02020404030301010803" pitchFamily="18" charset="0"/>
              </a:rPr>
              <a:t>Bibliothèque RandomForestClassifier :</a:t>
            </a:r>
          </a:p>
          <a:p>
            <a:pPr algn="just">
              <a:lnSpc>
                <a:spcPct val="130000"/>
              </a:lnSpc>
            </a:pPr>
            <a:r>
              <a:rPr lang="fr-FR" sz="1100" i="0" dirty="0">
                <a:solidFill>
                  <a:srgbClr val="333F50"/>
                </a:solidFill>
                <a:effectLst/>
                <a:latin typeface="Garamond" panose="02020404030301010803" pitchFamily="18" charset="0"/>
              </a:rPr>
              <a:t>Utilisation de la bibliothèque RandomForestClassifier, disponible dans scikit-learn en Python, pour construire notre modèle.</a:t>
            </a:r>
          </a:p>
          <a:p>
            <a:pPr algn="just">
              <a:lnSpc>
                <a:spcPct val="130000"/>
              </a:lnSpc>
            </a:pPr>
            <a:endParaRPr lang="fr-FR" sz="1100" i="0" dirty="0">
              <a:solidFill>
                <a:srgbClr val="333F50"/>
              </a:solidFill>
              <a:effectLst/>
              <a:latin typeface="Garamond" panose="02020404030301010803" pitchFamily="18" charset="0"/>
            </a:endParaRPr>
          </a:p>
          <a:p>
            <a:pPr algn="just">
              <a:lnSpc>
                <a:spcPct val="130000"/>
              </a:lnSpc>
            </a:pPr>
            <a:endParaRPr lang="fr-FR" sz="1100" i="0" dirty="0">
              <a:solidFill>
                <a:srgbClr val="333F50"/>
              </a:solidFill>
              <a:effectLst/>
              <a:latin typeface="Garamond" panose="02020404030301010803" pitchFamily="18" charset="0"/>
            </a:endParaRPr>
          </a:p>
          <a:p>
            <a:pPr algn="just">
              <a:lnSpc>
                <a:spcPct val="130000"/>
              </a:lnSpc>
            </a:pPr>
            <a:endParaRPr lang="fr-FR" sz="1050" dirty="0">
              <a:solidFill>
                <a:srgbClr val="333F50"/>
              </a:solidFill>
              <a:latin typeface="Garamond" panose="02020404030301010803" pitchFamily="18" charset="0"/>
            </a:endParaRPr>
          </a:p>
          <a:p>
            <a:pPr algn="just">
              <a:lnSpc>
                <a:spcPct val="130000"/>
              </a:lnSpc>
            </a:pPr>
            <a:endParaRPr lang="fr-FR" sz="1050" dirty="0">
              <a:solidFill>
                <a:srgbClr val="333F50"/>
              </a:solidFill>
              <a:latin typeface="Garamond" panose="02020404030301010803" pitchFamily="18" charset="0"/>
            </a:endParaRPr>
          </a:p>
          <a:p>
            <a:pPr algn="just">
              <a:lnSpc>
                <a:spcPct val="130000"/>
              </a:lnSpc>
            </a:pPr>
            <a:endParaRPr lang="fr-FR" sz="1100" i="0" dirty="0">
              <a:solidFill>
                <a:srgbClr val="333F50"/>
              </a:solidFill>
              <a:effectLst/>
              <a:latin typeface="Garamond" panose="02020404030301010803" pitchFamily="18" charset="0"/>
            </a:endParaRPr>
          </a:p>
          <a:p>
            <a:pPr algn="just">
              <a:lnSpc>
                <a:spcPct val="130000"/>
              </a:lnSpc>
            </a:pPr>
            <a:endParaRPr lang="fr-FR" sz="1100" dirty="0">
              <a:solidFill>
                <a:srgbClr val="333F50"/>
              </a:solidFill>
              <a:latin typeface="Garamond" panose="02020404030301010803" pitchFamily="18" charset="0"/>
            </a:endParaRPr>
          </a:p>
          <a:p>
            <a:pPr algn="just">
              <a:lnSpc>
                <a:spcPct val="130000"/>
              </a:lnSpc>
            </a:pPr>
            <a:endParaRPr lang="fr-FR" sz="1100" i="0" dirty="0">
              <a:solidFill>
                <a:srgbClr val="333F50"/>
              </a:solidFill>
              <a:effectLst/>
              <a:latin typeface="Garamond" panose="02020404030301010803" pitchFamily="18" charset="0"/>
            </a:endParaRPr>
          </a:p>
          <a:p>
            <a:pPr algn="just">
              <a:lnSpc>
                <a:spcPct val="130000"/>
              </a:lnSpc>
            </a:pPr>
            <a:endParaRPr lang="fr-FR" sz="1100" i="0" dirty="0">
              <a:solidFill>
                <a:srgbClr val="333F50"/>
              </a:solidFill>
              <a:effectLst/>
              <a:latin typeface="Garamond" panose="02020404030301010803" pitchFamily="18" charset="0"/>
            </a:endParaRPr>
          </a:p>
          <a:p>
            <a:pPr algn="just">
              <a:lnSpc>
                <a:spcPct val="130000"/>
              </a:lnSpc>
            </a:pPr>
            <a:endParaRPr lang="fr-FR" sz="1100" i="0" dirty="0">
              <a:solidFill>
                <a:srgbClr val="333F50"/>
              </a:solidFill>
              <a:effectLst/>
              <a:latin typeface="Garamond" panose="02020404030301010803" pitchFamily="18" charset="0"/>
            </a:endParaRPr>
          </a:p>
          <a:p>
            <a:pPr algn="just">
              <a:lnSpc>
                <a:spcPct val="130000"/>
              </a:lnSpc>
            </a:pPr>
            <a:endParaRPr lang="fr-FR" sz="600" b="1" dirty="0">
              <a:solidFill>
                <a:srgbClr val="333F50"/>
              </a:solidFill>
              <a:latin typeface="Garamond" panose="02020404030301010803" pitchFamily="18" charset="0"/>
            </a:endParaRPr>
          </a:p>
          <a:p>
            <a:pPr algn="just">
              <a:lnSpc>
                <a:spcPct val="130000"/>
              </a:lnSpc>
            </a:pPr>
            <a:endParaRPr lang="fr-FR" sz="500" b="1" dirty="0">
              <a:solidFill>
                <a:srgbClr val="333F50"/>
              </a:solidFill>
              <a:latin typeface="Garamond" panose="02020404030301010803" pitchFamily="18" charset="0"/>
            </a:endParaRPr>
          </a:p>
          <a:p>
            <a:pPr algn="just">
              <a:lnSpc>
                <a:spcPct val="130000"/>
              </a:lnSpc>
            </a:pPr>
            <a:r>
              <a:rPr lang="fr-FR" sz="1100" b="1" dirty="0">
                <a:solidFill>
                  <a:srgbClr val="333F50"/>
                </a:solidFill>
                <a:latin typeface="Garamond" panose="02020404030301010803" pitchFamily="18" charset="0"/>
              </a:rPr>
              <a:t>Hyperparamètres :</a:t>
            </a:r>
          </a:p>
          <a:p>
            <a:pPr algn="just">
              <a:lnSpc>
                <a:spcPct val="130000"/>
              </a:lnSpc>
            </a:pPr>
            <a:r>
              <a:rPr lang="fr-FR" sz="1100" dirty="0">
                <a:solidFill>
                  <a:srgbClr val="333F50"/>
                </a:solidFill>
                <a:latin typeface="Garamond" panose="02020404030301010803" pitchFamily="18" charset="0"/>
              </a:rPr>
              <a:t>Dans notre quête pour améliorer les performances du modèle Random Forest, nous avons adopté une approche méthodique d'optimisation des hyperparamètres. Une grille exhaustive a été définie, englobant diverses valeurs pour des paramètres cruciaux tels que le nombre d'estimateurs, la profondeur maximale de l'arbre, le nombre minimum d'échantillons requis pour diviser un nœud interne, le nombre maximum de features considérées pour un split, et le nombre minimum d'échantillons requis pour être une feuille.</a:t>
            </a:r>
          </a:p>
          <a:p>
            <a:pPr algn="just">
              <a:lnSpc>
                <a:spcPct val="130000"/>
              </a:lnSpc>
            </a:pPr>
            <a:endParaRPr lang="fr-FR" sz="500" dirty="0">
              <a:solidFill>
                <a:srgbClr val="333F50"/>
              </a:solidFill>
              <a:latin typeface="Garamond" panose="02020404030301010803" pitchFamily="18" charset="0"/>
            </a:endParaRPr>
          </a:p>
          <a:p>
            <a:pPr algn="just">
              <a:lnSpc>
                <a:spcPct val="130000"/>
              </a:lnSpc>
            </a:pPr>
            <a:r>
              <a:rPr lang="fr-FR" sz="1100" dirty="0">
                <a:solidFill>
                  <a:srgbClr val="333F50"/>
                </a:solidFill>
                <a:latin typeface="Garamond" panose="02020404030301010803" pitchFamily="18" charset="0"/>
              </a:rPr>
              <a:t>L'utilisation de la méthode GridSearchCV, accompagnée d'une validation croisée à 10 plis, a été déterminante dans cette démarche. Cette approche systématique nous a permis d'évaluer la performance du modèle pour chaque combinaison d'hyperparamètres. La métrique d'évaluation choisie était l'accuracy, représentant la proportion de prédictions correctes par rapport à l'ensemble de test.</a:t>
            </a: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a:pPr>
            <a:r>
              <a:rPr lang="it-IT" sz="1400" b="1" i="0" dirty="0">
                <a:solidFill>
                  <a:srgbClr val="333F50"/>
                </a:solidFill>
                <a:effectLst/>
                <a:latin typeface="Garamond" panose="02020404030301010803" pitchFamily="18" charset="0"/>
              </a:rPr>
              <a:t>Modèle Random Forest</a:t>
            </a:r>
            <a:r>
              <a:rPr lang="it-IT" sz="1400" dirty="0">
                <a:solidFill>
                  <a:srgbClr val="333F50"/>
                </a:solidFill>
                <a:latin typeface="Garamond" panose="02020404030301010803" pitchFamily="18" charset="0"/>
              </a:rPr>
              <a:t> </a:t>
            </a:r>
            <a:endParaRPr lang="en-US" sz="1400" dirty="0">
              <a:solidFill>
                <a:srgbClr val="333F50"/>
              </a:solidFill>
              <a:latin typeface="Garamond" panose="02020404030301010803" pitchFamily="18" charset="0"/>
            </a:endParaRPr>
          </a:p>
        </p:txBody>
      </p:sp>
      <p:sp>
        <p:nvSpPr>
          <p:cNvPr id="10" name="TextBox 9">
            <a:extLst>
              <a:ext uri="{FF2B5EF4-FFF2-40B4-BE49-F238E27FC236}">
                <a16:creationId xmlns:a16="http://schemas.microsoft.com/office/drawing/2014/main" id="{B7A81192-3691-7477-22B2-91CCAED48CE0}"/>
              </a:ext>
            </a:extLst>
          </p:cNvPr>
          <p:cNvSpPr txBox="1"/>
          <p:nvPr/>
        </p:nvSpPr>
        <p:spPr>
          <a:xfrm>
            <a:off x="557838" y="2329389"/>
            <a:ext cx="11076317" cy="2031325"/>
          </a:xfrm>
          <a:prstGeom prst="rect">
            <a:avLst/>
          </a:prstGeom>
          <a:solidFill>
            <a:schemeClr val="tx1"/>
          </a:solidFill>
        </p:spPr>
        <p:txBody>
          <a:bodyPr wrap="square">
            <a:spAutoFit/>
          </a:bodyPr>
          <a:lstStyle/>
          <a:p>
            <a:r>
              <a:rPr lang="it-IT" sz="900" b="0" dirty="0">
                <a:solidFill>
                  <a:srgbClr val="6A9955"/>
                </a:solidFill>
                <a:effectLst/>
                <a:latin typeface="Consolas" panose="020B0609020204030204" pitchFamily="49" charset="0"/>
              </a:rPr>
              <a:t># Define the parameter grid for hyperparameter tuning</a:t>
            </a:r>
            <a:endParaRPr lang="it-IT" sz="900" b="0" dirty="0">
              <a:solidFill>
                <a:srgbClr val="D4D4D4"/>
              </a:solidFill>
              <a:effectLst/>
              <a:latin typeface="Consolas" panose="020B0609020204030204" pitchFamily="49" charset="0"/>
            </a:endParaRPr>
          </a:p>
          <a:p>
            <a:r>
              <a:rPr lang="it-IT" sz="900" b="0" dirty="0">
                <a:solidFill>
                  <a:srgbClr val="9CDCFE"/>
                </a:solidFill>
                <a:effectLst/>
                <a:latin typeface="Consolas" panose="020B0609020204030204" pitchFamily="49" charset="0"/>
              </a:rPr>
              <a:t>param_grid</a:t>
            </a:r>
            <a:r>
              <a:rPr lang="it-IT" sz="900" b="0" dirty="0">
                <a:solidFill>
                  <a:srgbClr val="D4D4D4"/>
                </a:solidFill>
                <a:effectLst/>
                <a:latin typeface="Consolas" panose="020B0609020204030204" pitchFamily="49" charset="0"/>
              </a:rPr>
              <a:t> = {</a:t>
            </a:r>
          </a:p>
          <a:p>
            <a:r>
              <a:rPr lang="it-IT" sz="900" b="0" dirty="0">
                <a:solidFill>
                  <a:srgbClr val="D4D4D4"/>
                </a:solidFill>
                <a:effectLst/>
                <a:latin typeface="Consolas" panose="020B0609020204030204" pitchFamily="49" charset="0"/>
              </a:rPr>
              <a:t>    </a:t>
            </a:r>
            <a:r>
              <a:rPr lang="it-IT" sz="900" b="0" dirty="0">
                <a:solidFill>
                  <a:srgbClr val="CE9178"/>
                </a:solidFill>
                <a:effectLst/>
                <a:latin typeface="Consolas" panose="020B0609020204030204" pitchFamily="49" charset="0"/>
              </a:rPr>
              <a:t>'n_estimators'</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50</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100</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120</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150</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200</a:t>
            </a:r>
            <a:r>
              <a:rPr lang="it-IT" sz="900" b="0" dirty="0">
                <a:solidFill>
                  <a:srgbClr val="D4D4D4"/>
                </a:solidFill>
                <a:effectLst/>
                <a:latin typeface="Consolas" panose="020B0609020204030204" pitchFamily="49" charset="0"/>
              </a:rPr>
              <a:t>],  </a:t>
            </a:r>
          </a:p>
          <a:p>
            <a:r>
              <a:rPr lang="it-IT" sz="900" b="0" dirty="0">
                <a:solidFill>
                  <a:srgbClr val="D4D4D4"/>
                </a:solidFill>
                <a:effectLst/>
                <a:latin typeface="Consolas" panose="020B0609020204030204" pitchFamily="49" charset="0"/>
              </a:rPr>
              <a:t>    </a:t>
            </a:r>
            <a:r>
              <a:rPr lang="it-IT" sz="900" b="0" dirty="0">
                <a:solidFill>
                  <a:srgbClr val="CE9178"/>
                </a:solidFill>
                <a:effectLst/>
                <a:latin typeface="Consolas" panose="020B0609020204030204" pitchFamily="49" charset="0"/>
              </a:rPr>
              <a:t>'max_depth'</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15</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20</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25</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30</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CE9178"/>
                </a:solidFill>
                <a:effectLst/>
                <a:latin typeface="Consolas" panose="020B0609020204030204" pitchFamily="49" charset="0"/>
              </a:rPr>
              <a:t>'min_samples_split'</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1</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2</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CE9178"/>
                </a:solidFill>
                <a:effectLst/>
                <a:latin typeface="Consolas" panose="020B0609020204030204" pitchFamily="49" charset="0"/>
              </a:rPr>
              <a:t>'max_features'</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2</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4</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6</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    </a:t>
            </a:r>
            <a:r>
              <a:rPr lang="it-IT" sz="900" b="0" dirty="0">
                <a:solidFill>
                  <a:srgbClr val="CE9178"/>
                </a:solidFill>
                <a:effectLst/>
                <a:latin typeface="Consolas" panose="020B0609020204030204" pitchFamily="49" charset="0"/>
              </a:rPr>
              <a:t>'min_samples_leaf'</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1</a:t>
            </a:r>
            <a:r>
              <a:rPr lang="it-IT" sz="900" b="0" dirty="0">
                <a:solidFill>
                  <a:srgbClr val="D4D4D4"/>
                </a:solidFill>
                <a:effectLst/>
                <a:latin typeface="Consolas" panose="020B0609020204030204" pitchFamily="49" charset="0"/>
              </a:rPr>
              <a:t>, </a:t>
            </a:r>
            <a:r>
              <a:rPr lang="it-IT" sz="900" b="0" dirty="0">
                <a:solidFill>
                  <a:srgbClr val="B5CEA8"/>
                </a:solidFill>
                <a:effectLst/>
                <a:latin typeface="Consolas" panose="020B0609020204030204" pitchFamily="49" charset="0"/>
              </a:rPr>
              <a:t>2</a:t>
            </a:r>
            <a:r>
              <a:rPr lang="it-IT" sz="900" b="0" dirty="0">
                <a:solidFill>
                  <a:srgbClr val="D4D4D4"/>
                </a:solidFill>
                <a:effectLst/>
                <a:latin typeface="Consolas" panose="020B0609020204030204" pitchFamily="49" charset="0"/>
              </a:rPr>
              <a:t>]</a:t>
            </a:r>
          </a:p>
          <a:p>
            <a:r>
              <a:rPr lang="it-IT" sz="900" b="0" dirty="0">
                <a:solidFill>
                  <a:srgbClr val="D4D4D4"/>
                </a:solidFill>
                <a:effectLst/>
                <a:latin typeface="Consolas" panose="020B0609020204030204" pitchFamily="49" charset="0"/>
              </a:rPr>
              <a:t>}</a:t>
            </a:r>
          </a:p>
          <a:p>
            <a:br>
              <a:rPr lang="it-IT" sz="900" b="0" dirty="0">
                <a:solidFill>
                  <a:srgbClr val="D4D4D4"/>
                </a:solidFill>
                <a:effectLst/>
                <a:latin typeface="Consolas" panose="020B0609020204030204" pitchFamily="49" charset="0"/>
              </a:rPr>
            </a:br>
            <a:r>
              <a:rPr lang="it-IT" sz="900" b="0" dirty="0">
                <a:solidFill>
                  <a:srgbClr val="6A9955"/>
                </a:solidFill>
                <a:effectLst/>
                <a:latin typeface="Consolas" panose="020B0609020204030204" pitchFamily="49" charset="0"/>
              </a:rPr>
              <a:t># Create a Random Forest Classifier</a:t>
            </a:r>
            <a:endParaRPr lang="it-IT" sz="900" b="0" dirty="0">
              <a:solidFill>
                <a:srgbClr val="D4D4D4"/>
              </a:solidFill>
              <a:effectLst/>
              <a:latin typeface="Consolas" panose="020B0609020204030204" pitchFamily="49" charset="0"/>
            </a:endParaRPr>
          </a:p>
          <a:p>
            <a:r>
              <a:rPr lang="it-IT" sz="900" b="0" dirty="0">
                <a:solidFill>
                  <a:srgbClr val="9CDCFE"/>
                </a:solidFill>
                <a:effectLst/>
                <a:latin typeface="Consolas" panose="020B0609020204030204" pitchFamily="49" charset="0"/>
              </a:rPr>
              <a:t>rf_classifier</a:t>
            </a:r>
            <a:r>
              <a:rPr lang="it-IT" sz="900" b="0" dirty="0">
                <a:solidFill>
                  <a:srgbClr val="D4D4D4"/>
                </a:solidFill>
                <a:effectLst/>
                <a:latin typeface="Consolas" panose="020B0609020204030204" pitchFamily="49" charset="0"/>
              </a:rPr>
              <a:t> = </a:t>
            </a:r>
            <a:r>
              <a:rPr lang="it-IT" sz="900" b="0" dirty="0">
                <a:solidFill>
                  <a:srgbClr val="4EC9B0"/>
                </a:solidFill>
                <a:effectLst/>
                <a:latin typeface="Consolas" panose="020B0609020204030204" pitchFamily="49" charset="0"/>
              </a:rPr>
              <a:t>RandomForestClassifier</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random_state</a:t>
            </a:r>
            <a:r>
              <a:rPr lang="it-IT" sz="900" b="0" dirty="0">
                <a:solidFill>
                  <a:srgbClr val="D4D4D4"/>
                </a:solidFill>
                <a:effectLst/>
                <a:latin typeface="Consolas" panose="020B0609020204030204" pitchFamily="49" charset="0"/>
              </a:rPr>
              <a:t>=</a:t>
            </a:r>
            <a:r>
              <a:rPr lang="it-IT" sz="900" b="0" dirty="0">
                <a:solidFill>
                  <a:srgbClr val="B5CEA8"/>
                </a:solidFill>
                <a:effectLst/>
                <a:latin typeface="Consolas" panose="020B0609020204030204" pitchFamily="49" charset="0"/>
              </a:rPr>
              <a:t>0</a:t>
            </a:r>
            <a:r>
              <a:rPr lang="it-IT" sz="900" b="0" dirty="0">
                <a:solidFill>
                  <a:srgbClr val="D4D4D4"/>
                </a:solidFill>
                <a:effectLst/>
                <a:latin typeface="Consolas" panose="020B0609020204030204" pitchFamily="49" charset="0"/>
              </a:rPr>
              <a:t>)</a:t>
            </a:r>
          </a:p>
          <a:p>
            <a:br>
              <a:rPr lang="it-IT" sz="900" b="0" dirty="0">
                <a:solidFill>
                  <a:srgbClr val="D4D4D4"/>
                </a:solidFill>
                <a:effectLst/>
                <a:latin typeface="Consolas" panose="020B0609020204030204" pitchFamily="49" charset="0"/>
              </a:rPr>
            </a:br>
            <a:r>
              <a:rPr lang="it-IT" sz="900" b="0" dirty="0">
                <a:solidFill>
                  <a:srgbClr val="6A9955"/>
                </a:solidFill>
                <a:effectLst/>
                <a:latin typeface="Consolas" panose="020B0609020204030204" pitchFamily="49" charset="0"/>
              </a:rPr>
              <a:t># Create a GridSearchCV object</a:t>
            </a:r>
            <a:endParaRPr lang="it-IT" sz="900" b="0" dirty="0">
              <a:solidFill>
                <a:srgbClr val="D4D4D4"/>
              </a:solidFill>
              <a:effectLst/>
              <a:latin typeface="Consolas" panose="020B0609020204030204" pitchFamily="49" charset="0"/>
            </a:endParaRPr>
          </a:p>
          <a:p>
            <a:r>
              <a:rPr lang="it-IT" sz="900" b="0" dirty="0">
                <a:solidFill>
                  <a:srgbClr val="9CDCFE"/>
                </a:solidFill>
                <a:effectLst/>
                <a:latin typeface="Consolas" panose="020B0609020204030204" pitchFamily="49" charset="0"/>
              </a:rPr>
              <a:t>grid_search</a:t>
            </a:r>
            <a:r>
              <a:rPr lang="it-IT" sz="900" b="0" dirty="0">
                <a:solidFill>
                  <a:srgbClr val="D4D4D4"/>
                </a:solidFill>
                <a:effectLst/>
                <a:latin typeface="Consolas" panose="020B0609020204030204" pitchFamily="49" charset="0"/>
              </a:rPr>
              <a:t> = </a:t>
            </a:r>
            <a:r>
              <a:rPr lang="it-IT" sz="900" b="0" dirty="0">
                <a:solidFill>
                  <a:srgbClr val="4EC9B0"/>
                </a:solidFill>
                <a:effectLst/>
                <a:latin typeface="Consolas" panose="020B0609020204030204" pitchFamily="49" charset="0"/>
              </a:rPr>
              <a:t>GridSearchCV</a:t>
            </a:r>
            <a:r>
              <a:rPr lang="it-IT" sz="900" b="0" dirty="0">
                <a:solidFill>
                  <a:srgbClr val="D4D4D4"/>
                </a:solidFill>
                <a:effectLst/>
                <a:latin typeface="Consolas" panose="020B0609020204030204" pitchFamily="49" charset="0"/>
              </a:rPr>
              <a:t>(</a:t>
            </a:r>
            <a:r>
              <a:rPr lang="it-IT" sz="900" b="0" dirty="0">
                <a:solidFill>
                  <a:srgbClr val="9CDCFE"/>
                </a:solidFill>
                <a:effectLst/>
                <a:latin typeface="Consolas" panose="020B0609020204030204" pitchFamily="49" charset="0"/>
              </a:rPr>
              <a:t>rf_classifier</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param_grid</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cv</a:t>
            </a:r>
            <a:r>
              <a:rPr lang="it-IT" sz="900" b="0" dirty="0">
                <a:solidFill>
                  <a:srgbClr val="D4D4D4"/>
                </a:solidFill>
                <a:effectLst/>
                <a:latin typeface="Consolas" panose="020B0609020204030204" pitchFamily="49" charset="0"/>
              </a:rPr>
              <a:t>=</a:t>
            </a:r>
            <a:r>
              <a:rPr lang="it-IT" sz="900" b="0" dirty="0">
                <a:solidFill>
                  <a:srgbClr val="B5CEA8"/>
                </a:solidFill>
                <a:effectLst/>
                <a:latin typeface="Consolas" panose="020B0609020204030204" pitchFamily="49" charset="0"/>
              </a:rPr>
              <a:t>10</a:t>
            </a:r>
            <a:r>
              <a:rPr lang="it-IT" sz="900" b="0" dirty="0">
                <a:solidFill>
                  <a:srgbClr val="D4D4D4"/>
                </a:solidFill>
                <a:effectLst/>
                <a:latin typeface="Consolas" panose="020B0609020204030204" pitchFamily="49" charset="0"/>
              </a:rPr>
              <a:t>, </a:t>
            </a:r>
            <a:r>
              <a:rPr lang="it-IT" sz="900" b="0" dirty="0">
                <a:solidFill>
                  <a:srgbClr val="9CDCFE"/>
                </a:solidFill>
                <a:effectLst/>
                <a:latin typeface="Consolas" panose="020B0609020204030204" pitchFamily="49" charset="0"/>
              </a:rPr>
              <a:t>scoring</a:t>
            </a:r>
            <a:r>
              <a:rPr lang="it-IT" sz="900" b="0" dirty="0">
                <a:solidFill>
                  <a:srgbClr val="D4D4D4"/>
                </a:solidFill>
                <a:effectLst/>
                <a:latin typeface="Consolas" panose="020B0609020204030204" pitchFamily="49" charset="0"/>
              </a:rPr>
              <a:t>=</a:t>
            </a:r>
            <a:r>
              <a:rPr lang="it-IT" sz="900" b="0" dirty="0">
                <a:solidFill>
                  <a:srgbClr val="CE9178"/>
                </a:solidFill>
                <a:effectLst/>
                <a:latin typeface="Consolas" panose="020B0609020204030204" pitchFamily="49" charset="0"/>
              </a:rPr>
              <a:t>'accuracy'</a:t>
            </a:r>
            <a:r>
              <a:rPr lang="it-IT" sz="900" b="0" dirty="0">
                <a:solidFill>
                  <a:srgbClr val="D4D4D4"/>
                </a:solidFill>
                <a:effectLst/>
                <a:latin typeface="Consolas" panose="020B0609020204030204" pitchFamily="49" charset="0"/>
              </a:rPr>
              <a:t>)</a:t>
            </a:r>
          </a:p>
        </p:txBody>
      </p:sp>
      <p:pic>
        <p:nvPicPr>
          <p:cNvPr id="11" name="Picture 10">
            <a:extLst>
              <a:ext uri="{FF2B5EF4-FFF2-40B4-BE49-F238E27FC236}">
                <a16:creationId xmlns:a16="http://schemas.microsoft.com/office/drawing/2014/main" id="{624170FC-A9F5-0CA6-9A10-9C088AD404FB}"/>
              </a:ext>
            </a:extLst>
          </p:cNvPr>
          <p:cNvPicPr>
            <a:picLocks noChangeAspect="1"/>
          </p:cNvPicPr>
          <p:nvPr/>
        </p:nvPicPr>
        <p:blipFill rotWithShape="1">
          <a:blip r:embed="rId3"/>
          <a:srcRect t="-1" r="15693" b="-7669"/>
          <a:stretch/>
        </p:blipFill>
        <p:spPr>
          <a:xfrm>
            <a:off x="557838" y="5968543"/>
            <a:ext cx="11076317" cy="367924"/>
          </a:xfrm>
          <a:prstGeom prst="rect">
            <a:avLst/>
          </a:prstGeom>
        </p:spPr>
      </p:pic>
    </p:spTree>
    <p:extLst>
      <p:ext uri="{BB962C8B-B14F-4D97-AF65-F5344CB8AC3E}">
        <p14:creationId xmlns:p14="http://schemas.microsoft.com/office/powerpoint/2010/main" val="2244594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26</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8" y="1191280"/>
            <a:ext cx="11076317" cy="307777"/>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fr-FR" sz="1400" b="1" i="0" dirty="0">
                <a:solidFill>
                  <a:srgbClr val="333F50"/>
                </a:solidFill>
                <a:effectLst/>
                <a:latin typeface="Garamond" panose="02020404030301010803" pitchFamily="18" charset="0"/>
              </a:rPr>
              <a:t>Performance du modèle </a:t>
            </a:r>
            <a:endParaRPr lang="fr-FR" sz="1400" b="0" i="0" dirty="0">
              <a:solidFill>
                <a:srgbClr val="333F50"/>
              </a:solidFill>
              <a:effectLst/>
              <a:latin typeface="Garamond" panose="02020404030301010803" pitchFamily="18" charset="0"/>
            </a:endParaRPr>
          </a:p>
        </p:txBody>
      </p:sp>
      <p:sp>
        <p:nvSpPr>
          <p:cNvPr id="8" name="TextBox 7">
            <a:extLst>
              <a:ext uri="{FF2B5EF4-FFF2-40B4-BE49-F238E27FC236}">
                <a16:creationId xmlns:a16="http://schemas.microsoft.com/office/drawing/2014/main" id="{29C8EC70-B87F-7359-DA0B-BD9C4481148E}"/>
              </a:ext>
            </a:extLst>
          </p:cNvPr>
          <p:cNvSpPr txBox="1"/>
          <p:nvPr/>
        </p:nvSpPr>
        <p:spPr>
          <a:xfrm>
            <a:off x="557838" y="1695328"/>
            <a:ext cx="7508800" cy="4988289"/>
          </a:xfrm>
          <a:prstGeom prst="rect">
            <a:avLst/>
          </a:prstGeom>
          <a:noFill/>
        </p:spPr>
        <p:txBody>
          <a:bodyPr wrap="square">
            <a:spAutoFit/>
          </a:bodyPr>
          <a:lstStyle/>
          <a:p>
            <a:pPr marL="171450" indent="-171450" algn="just">
              <a:lnSpc>
                <a:spcPct val="130000"/>
              </a:lnSpc>
              <a:buFont typeface="Arial" panose="020B0604020202020204" pitchFamily="34" charset="0"/>
              <a:buChar char="•"/>
            </a:pPr>
            <a:r>
              <a:rPr lang="fr-FR" sz="1100" b="1" i="0" dirty="0">
                <a:solidFill>
                  <a:srgbClr val="333F50"/>
                </a:solidFill>
                <a:effectLst/>
                <a:latin typeface="Garamond" panose="02020404030301010803" pitchFamily="18" charset="0"/>
              </a:rPr>
              <a:t>Ajustement du Modèle :</a:t>
            </a:r>
          </a:p>
          <a:p>
            <a:pPr algn="just">
              <a:lnSpc>
                <a:spcPct val="130000"/>
              </a:lnSpc>
            </a:pPr>
            <a:r>
              <a:rPr lang="fr-FR" sz="1100" i="0" dirty="0">
                <a:solidFill>
                  <a:srgbClr val="333F50"/>
                </a:solidFill>
                <a:effectLst/>
                <a:latin typeface="Garamond" panose="02020404030301010803" pitchFamily="18" charset="0"/>
              </a:rPr>
              <a:t>Une fois le modèle Random Forest créé, à travers la méthode fit, chaque arbre de la forêt apprend à partir d'un échantillon bootstrap des données d'entraînement. Ce processus d'ajustement permet d'optimiser les prédictions du modèle pour s'adapter de manière optimale à l'ensemble d'entraînement.</a:t>
            </a:r>
            <a:endParaRPr lang="fr-FR" sz="1100" b="1" i="0" dirty="0">
              <a:solidFill>
                <a:srgbClr val="333F50"/>
              </a:solidFill>
              <a:effectLst/>
              <a:latin typeface="Garamond" panose="02020404030301010803" pitchFamily="18" charset="0"/>
            </a:endParaRPr>
          </a:p>
          <a:p>
            <a:pPr marL="171450" indent="-171450" algn="just">
              <a:lnSpc>
                <a:spcPct val="150000"/>
              </a:lnSpc>
              <a:buFont typeface="Arial" panose="020B0604020202020204" pitchFamily="34" charset="0"/>
              <a:buChar char="•"/>
            </a:pPr>
            <a:r>
              <a:rPr lang="fr-FR" sz="1100" b="1" i="0" dirty="0">
                <a:solidFill>
                  <a:srgbClr val="333F50"/>
                </a:solidFill>
                <a:effectLst/>
                <a:latin typeface="Garamond" panose="02020404030301010803" pitchFamily="18" charset="0"/>
              </a:rPr>
              <a:t>Prédiction sur l'Ensemble de Test :</a:t>
            </a:r>
          </a:p>
          <a:p>
            <a:pPr algn="just">
              <a:lnSpc>
                <a:spcPct val="150000"/>
              </a:lnSpc>
            </a:pPr>
            <a:r>
              <a:rPr lang="fr-FR" sz="1100" i="0" dirty="0">
                <a:solidFill>
                  <a:srgbClr val="333F50"/>
                </a:solidFill>
                <a:effectLst/>
                <a:latin typeface="Garamond" panose="02020404030301010803" pitchFamily="18" charset="0"/>
              </a:rPr>
              <a:t>notre modèle est confronté à l'épreuve de l'ensemble de test. Nous générons les prédictions à l'aide de la méthode predict, offrant ainsi un aperçu de sa capacité à généraliser à des données non vues.</a:t>
            </a:r>
          </a:p>
          <a:p>
            <a:pPr algn="just">
              <a:lnSpc>
                <a:spcPct val="150000"/>
              </a:lnSpc>
            </a:pPr>
            <a:endParaRPr lang="fr-FR" sz="500" b="1" i="0" dirty="0">
              <a:solidFill>
                <a:srgbClr val="333F50"/>
              </a:solidFill>
              <a:effectLst/>
              <a:latin typeface="Garamond" panose="02020404030301010803" pitchFamily="18" charset="0"/>
            </a:endParaRPr>
          </a:p>
          <a:p>
            <a:pPr marL="171450" indent="-171450" algn="just">
              <a:lnSpc>
                <a:spcPct val="150000"/>
              </a:lnSpc>
              <a:buFont typeface="Arial" panose="020B0604020202020204" pitchFamily="34" charset="0"/>
              <a:buChar char="•"/>
            </a:pPr>
            <a:r>
              <a:rPr lang="fr-FR" sz="1100" b="1" i="0" dirty="0">
                <a:solidFill>
                  <a:srgbClr val="333F50"/>
                </a:solidFill>
                <a:effectLst/>
                <a:latin typeface="Garamond" panose="02020404030301010803" pitchFamily="18" charset="0"/>
              </a:rPr>
              <a:t>Évaluation des Performances :</a:t>
            </a:r>
          </a:p>
          <a:p>
            <a:pPr algn="just">
              <a:lnSpc>
                <a:spcPct val="150000"/>
              </a:lnSpc>
            </a:pPr>
            <a:r>
              <a:rPr lang="fr-FR" sz="1100" i="0" dirty="0">
                <a:solidFill>
                  <a:srgbClr val="333F50"/>
                </a:solidFill>
                <a:effectLst/>
                <a:latin typeface="Garamond" panose="02020404030301010803" pitchFamily="18" charset="0"/>
              </a:rPr>
              <a:t>L'évaluation des performances repose principalement sur l'accuracy, une mesure de la précision des prédictions par rapport à l'ensemble de test. La matrice de confusion dévoile en détail les performances du modèle. Elle met en lumière certains défis, notamment la difficulté à détecter les mois baissiers de manière satisfaisante, suggérant une propension du modèle à surestimer les périodes haussières.</a:t>
            </a:r>
          </a:p>
          <a:p>
            <a:pPr algn="just">
              <a:lnSpc>
                <a:spcPct val="150000"/>
              </a:lnSpc>
            </a:pPr>
            <a:endParaRPr lang="fr-FR" sz="1100" i="0" dirty="0">
              <a:solidFill>
                <a:srgbClr val="333F50"/>
              </a:solidFill>
              <a:effectLst/>
              <a:latin typeface="Garamond" panose="02020404030301010803" pitchFamily="18" charset="0"/>
            </a:endParaRPr>
          </a:p>
          <a:p>
            <a:pPr algn="just">
              <a:lnSpc>
                <a:spcPct val="150000"/>
              </a:lnSpc>
            </a:pPr>
            <a:endParaRPr lang="fr-FR" sz="1100" dirty="0">
              <a:solidFill>
                <a:srgbClr val="333F50"/>
              </a:solidFill>
              <a:latin typeface="Garamond" panose="02020404030301010803" pitchFamily="18" charset="0"/>
            </a:endParaRPr>
          </a:p>
          <a:p>
            <a:pPr algn="just">
              <a:lnSpc>
                <a:spcPct val="150000"/>
              </a:lnSpc>
            </a:pPr>
            <a:endParaRPr lang="fr-FR" sz="500" b="1" i="0" dirty="0">
              <a:solidFill>
                <a:srgbClr val="333F50"/>
              </a:solidFill>
              <a:effectLst/>
              <a:latin typeface="Garamond" panose="02020404030301010803" pitchFamily="18" charset="0"/>
            </a:endParaRPr>
          </a:p>
          <a:p>
            <a:pPr marL="171450" indent="-171450" algn="just">
              <a:lnSpc>
                <a:spcPct val="150000"/>
              </a:lnSpc>
              <a:buFont typeface="Arial" panose="020B0604020202020204" pitchFamily="34" charset="0"/>
              <a:buChar char="•"/>
            </a:pPr>
            <a:r>
              <a:rPr lang="fr-FR" sz="1100" b="1" i="0" dirty="0">
                <a:solidFill>
                  <a:srgbClr val="333F50"/>
                </a:solidFill>
                <a:effectLst/>
                <a:latin typeface="Garamond" panose="02020404030301010803" pitchFamily="18" charset="0"/>
              </a:rPr>
              <a:t>Analyse des Importances des Variables :</a:t>
            </a:r>
          </a:p>
          <a:p>
            <a:pPr algn="just">
              <a:lnSpc>
                <a:spcPct val="150000"/>
              </a:lnSpc>
            </a:pPr>
            <a:r>
              <a:rPr lang="fr-FR" sz="1100" i="0" dirty="0">
                <a:solidFill>
                  <a:srgbClr val="333F50"/>
                </a:solidFill>
                <a:effectLst/>
                <a:latin typeface="Garamond" panose="02020404030301010803" pitchFamily="18" charset="0"/>
              </a:rPr>
              <a:t>Post-entraînement, il est vital d'analyser l'importance de chaque variable. Le VIX se démarque avec le </a:t>
            </a:r>
          </a:p>
          <a:p>
            <a:pPr algn="just">
              <a:lnSpc>
                <a:spcPct val="150000"/>
              </a:lnSpc>
            </a:pPr>
            <a:r>
              <a:rPr lang="fr-FR" sz="1100" i="0" dirty="0">
                <a:solidFill>
                  <a:srgbClr val="333F50"/>
                </a:solidFill>
                <a:effectLst/>
                <a:latin typeface="Garamond" panose="02020404030301010803" pitchFamily="18" charset="0"/>
              </a:rPr>
              <a:t>score le plus élevé, soulignant son rôle crucial en tant qu'indicateur de la volatilité du marché financier. </a:t>
            </a:r>
          </a:p>
          <a:p>
            <a:pPr algn="just">
              <a:lnSpc>
                <a:spcPct val="150000"/>
              </a:lnSpc>
            </a:pPr>
            <a:r>
              <a:rPr lang="fr-FR" sz="1100" i="0" dirty="0">
                <a:solidFill>
                  <a:srgbClr val="333F50"/>
                </a:solidFill>
                <a:effectLst/>
                <a:latin typeface="Garamond" panose="02020404030301010803" pitchFamily="18" charset="0"/>
              </a:rPr>
              <a:t>Le sentiment des consommateurs (UMCS) reçoit également une importance significative.</a:t>
            </a:r>
          </a:p>
          <a:p>
            <a:pPr algn="just">
              <a:lnSpc>
                <a:spcPct val="150000"/>
              </a:lnSpc>
            </a:pPr>
            <a:endParaRPr lang="fr-FR" sz="1100" i="0" dirty="0">
              <a:solidFill>
                <a:srgbClr val="333F50"/>
              </a:solidFill>
              <a:effectLst/>
              <a:latin typeface="Garamond" panose="02020404030301010803" pitchFamily="18" charset="0"/>
            </a:endParaRP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a:pPr>
            <a:r>
              <a:rPr lang="it-IT" sz="1400" b="1" i="0" dirty="0">
                <a:solidFill>
                  <a:srgbClr val="333F50"/>
                </a:solidFill>
                <a:effectLst/>
                <a:latin typeface="Garamond" panose="02020404030301010803" pitchFamily="18" charset="0"/>
              </a:rPr>
              <a:t>Modèle Random Forest</a:t>
            </a:r>
            <a:r>
              <a:rPr lang="it-IT" sz="1400" dirty="0">
                <a:solidFill>
                  <a:srgbClr val="333F50"/>
                </a:solidFill>
                <a:latin typeface="Garamond" panose="02020404030301010803" pitchFamily="18" charset="0"/>
              </a:rPr>
              <a:t> </a:t>
            </a:r>
            <a:endParaRPr lang="en-US" sz="1400" dirty="0">
              <a:solidFill>
                <a:srgbClr val="333F50"/>
              </a:solidFill>
              <a:latin typeface="Garamond" panose="02020404030301010803" pitchFamily="18" charset="0"/>
            </a:endParaRPr>
          </a:p>
        </p:txBody>
      </p:sp>
      <p:pic>
        <p:nvPicPr>
          <p:cNvPr id="12" name="Picture 11">
            <a:extLst>
              <a:ext uri="{FF2B5EF4-FFF2-40B4-BE49-F238E27FC236}">
                <a16:creationId xmlns:a16="http://schemas.microsoft.com/office/drawing/2014/main" id="{92F940AC-B2E2-D17E-01E4-54900B841216}"/>
              </a:ext>
            </a:extLst>
          </p:cNvPr>
          <p:cNvPicPr>
            <a:picLocks noChangeAspect="1"/>
          </p:cNvPicPr>
          <p:nvPr/>
        </p:nvPicPr>
        <p:blipFill>
          <a:blip r:embed="rId3"/>
          <a:stretch>
            <a:fillRect/>
          </a:stretch>
        </p:blipFill>
        <p:spPr>
          <a:xfrm>
            <a:off x="8641572" y="1640886"/>
            <a:ext cx="2992583" cy="2572057"/>
          </a:xfrm>
          <a:prstGeom prst="rect">
            <a:avLst/>
          </a:prstGeom>
          <a:ln>
            <a:solidFill>
              <a:schemeClr val="bg1">
                <a:lumMod val="95000"/>
              </a:schemeClr>
            </a:solidFill>
          </a:ln>
        </p:spPr>
      </p:pic>
      <p:pic>
        <p:nvPicPr>
          <p:cNvPr id="15" name="Picture 14">
            <a:extLst>
              <a:ext uri="{FF2B5EF4-FFF2-40B4-BE49-F238E27FC236}">
                <a16:creationId xmlns:a16="http://schemas.microsoft.com/office/drawing/2014/main" id="{3CE84861-444A-A923-6F99-BE9B30CAC7DF}"/>
              </a:ext>
            </a:extLst>
          </p:cNvPr>
          <p:cNvPicPr>
            <a:picLocks noChangeAspect="1"/>
          </p:cNvPicPr>
          <p:nvPr/>
        </p:nvPicPr>
        <p:blipFill>
          <a:blip r:embed="rId4"/>
          <a:stretch>
            <a:fillRect/>
          </a:stretch>
        </p:blipFill>
        <p:spPr>
          <a:xfrm>
            <a:off x="8608762" y="4354772"/>
            <a:ext cx="3025394" cy="2098012"/>
          </a:xfrm>
          <a:prstGeom prst="rect">
            <a:avLst/>
          </a:prstGeom>
          <a:ln>
            <a:solidFill>
              <a:schemeClr val="bg1">
                <a:lumMod val="95000"/>
              </a:schemeClr>
            </a:solidFill>
          </a:ln>
        </p:spPr>
      </p:pic>
      <p:sp>
        <p:nvSpPr>
          <p:cNvPr id="17" name="Rectangle 2">
            <a:extLst>
              <a:ext uri="{FF2B5EF4-FFF2-40B4-BE49-F238E27FC236}">
                <a16:creationId xmlns:a16="http://schemas.microsoft.com/office/drawing/2014/main" id="{4193BF4F-5313-5BF0-AD1E-8933AC8E4BC8}"/>
              </a:ext>
            </a:extLst>
          </p:cNvPr>
          <p:cNvSpPr>
            <a:spLocks noChangeArrowheads="1"/>
          </p:cNvSpPr>
          <p:nvPr/>
        </p:nvSpPr>
        <p:spPr bwMode="auto">
          <a:xfrm>
            <a:off x="0" y="0"/>
            <a:ext cx="377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3">
            <a:extLst>
              <a:ext uri="{FF2B5EF4-FFF2-40B4-BE49-F238E27FC236}">
                <a16:creationId xmlns:a16="http://schemas.microsoft.com/office/drawing/2014/main" id="{4FED204E-94A9-EDB5-6FDD-38E3B66E6C0D}"/>
              </a:ext>
            </a:extLst>
          </p:cNvPr>
          <p:cNvSpPr>
            <a:spLocks noChangeArrowheads="1"/>
          </p:cNvSpPr>
          <p:nvPr/>
        </p:nvSpPr>
        <p:spPr bwMode="auto">
          <a:xfrm>
            <a:off x="0" y="0"/>
            <a:ext cx="486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800" b="0" i="0" u="none" strike="noStrike" cap="none" normalizeH="0" baseline="0">
                <a:ln>
                  <a:noFill/>
                </a:ln>
                <a:solidFill>
                  <a:srgbClr val="FFFFFF"/>
                </a:solidFill>
                <a:effectLst/>
                <a:latin typeface="Inter"/>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0FEFEA6E-1F50-B0EC-88CF-27D41BDC7B17}"/>
              </a:ext>
            </a:extLst>
          </p:cNvPr>
          <p:cNvPicPr>
            <a:picLocks noChangeAspect="1"/>
          </p:cNvPicPr>
          <p:nvPr/>
        </p:nvPicPr>
        <p:blipFill>
          <a:blip r:embed="rId5"/>
          <a:stretch>
            <a:fillRect/>
          </a:stretch>
        </p:blipFill>
        <p:spPr>
          <a:xfrm>
            <a:off x="557839" y="4837532"/>
            <a:ext cx="7508800" cy="363947"/>
          </a:xfrm>
          <a:prstGeom prst="rect">
            <a:avLst/>
          </a:prstGeom>
        </p:spPr>
      </p:pic>
    </p:spTree>
    <p:extLst>
      <p:ext uri="{BB962C8B-B14F-4D97-AF65-F5344CB8AC3E}">
        <p14:creationId xmlns:p14="http://schemas.microsoft.com/office/powerpoint/2010/main" val="4145258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27</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8" y="1191280"/>
            <a:ext cx="11076317" cy="307777"/>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fr-FR" sz="1400" b="1" i="0" dirty="0">
                <a:solidFill>
                  <a:srgbClr val="333F50"/>
                </a:solidFill>
                <a:effectLst/>
                <a:latin typeface="Garamond" panose="02020404030301010803" pitchFamily="18" charset="0"/>
              </a:rPr>
              <a:t>Résultats du modèle </a:t>
            </a:r>
            <a:endParaRPr lang="fr-FR" sz="1400" b="0" i="0" dirty="0">
              <a:solidFill>
                <a:srgbClr val="333F50"/>
              </a:solidFill>
              <a:effectLst/>
              <a:latin typeface="Garamond" panose="02020404030301010803" pitchFamily="18" charset="0"/>
            </a:endParaRP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a:pPr>
            <a:r>
              <a:rPr lang="it-IT" sz="1400" b="1" i="0" dirty="0">
                <a:solidFill>
                  <a:srgbClr val="333F50"/>
                </a:solidFill>
                <a:effectLst/>
                <a:latin typeface="Garamond" panose="02020404030301010803" pitchFamily="18" charset="0"/>
              </a:rPr>
              <a:t>Modèle Random Forest</a:t>
            </a:r>
            <a:r>
              <a:rPr lang="it-IT" sz="1400" dirty="0">
                <a:solidFill>
                  <a:srgbClr val="333F50"/>
                </a:solidFill>
                <a:latin typeface="Garamond" panose="02020404030301010803" pitchFamily="18" charset="0"/>
              </a:rPr>
              <a:t> </a:t>
            </a:r>
            <a:endParaRPr lang="en-US" sz="1400" dirty="0">
              <a:solidFill>
                <a:srgbClr val="333F50"/>
              </a:solidFill>
              <a:latin typeface="Garamond" panose="02020404030301010803" pitchFamily="18" charset="0"/>
            </a:endParaRPr>
          </a:p>
        </p:txBody>
      </p:sp>
      <p:pic>
        <p:nvPicPr>
          <p:cNvPr id="8" name="Picture 7">
            <a:extLst>
              <a:ext uri="{FF2B5EF4-FFF2-40B4-BE49-F238E27FC236}">
                <a16:creationId xmlns:a16="http://schemas.microsoft.com/office/drawing/2014/main" id="{D9A8991C-5826-17E0-990E-0981E7A43812}"/>
              </a:ext>
            </a:extLst>
          </p:cNvPr>
          <p:cNvPicPr>
            <a:picLocks noChangeAspect="1"/>
          </p:cNvPicPr>
          <p:nvPr/>
        </p:nvPicPr>
        <p:blipFill>
          <a:blip r:embed="rId3"/>
          <a:stretch>
            <a:fillRect/>
          </a:stretch>
        </p:blipFill>
        <p:spPr>
          <a:xfrm>
            <a:off x="557838" y="1667203"/>
            <a:ext cx="11076317" cy="4636319"/>
          </a:xfrm>
          <a:prstGeom prst="rect">
            <a:avLst/>
          </a:prstGeom>
          <a:ln>
            <a:solidFill>
              <a:schemeClr val="bg1">
                <a:lumMod val="95000"/>
              </a:schemeClr>
            </a:solidFill>
          </a:ln>
        </p:spPr>
      </p:pic>
    </p:spTree>
    <p:extLst>
      <p:ext uri="{BB962C8B-B14F-4D97-AF65-F5344CB8AC3E}">
        <p14:creationId xmlns:p14="http://schemas.microsoft.com/office/powerpoint/2010/main" val="3864684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E5645EA-9015-AC63-80E6-6FBB31E13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90" y="868829"/>
            <a:ext cx="5491687" cy="349997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FFD3F16-B0ED-FDD0-FB1D-3661426C2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545" y="2888684"/>
            <a:ext cx="5066175" cy="32975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02EB5E6-1469-E9C5-DFE9-DC87BFE58D2A}"/>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Tree>
    <p:extLst>
      <p:ext uri="{BB962C8B-B14F-4D97-AF65-F5344CB8AC3E}">
        <p14:creationId xmlns:p14="http://schemas.microsoft.com/office/powerpoint/2010/main" val="3922273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251C49D-7D36-ADF5-C3CA-28B560BAE2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52" y="897677"/>
            <a:ext cx="5362060" cy="3056702"/>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 1" descr="Une image contenant texte, capture d’écran, Police&#10;&#10;Description générée automatiquement">
            <a:extLst>
              <a:ext uri="{FF2B5EF4-FFF2-40B4-BE49-F238E27FC236}">
                <a16:creationId xmlns:a16="http://schemas.microsoft.com/office/drawing/2014/main" id="{C06C39EA-36FA-AB5C-7366-8221867A9910}"/>
              </a:ext>
            </a:extLst>
          </p:cNvPr>
          <p:cNvPicPr>
            <a:picLocks noChangeAspect="1"/>
          </p:cNvPicPr>
          <p:nvPr/>
        </p:nvPicPr>
        <p:blipFill rotWithShape="1">
          <a:blip r:embed="rId3">
            <a:extLst>
              <a:ext uri="{28A0092B-C50C-407E-A947-70E740481C1C}">
                <a14:useLocalDpi xmlns:a14="http://schemas.microsoft.com/office/drawing/2010/main" val="0"/>
              </a:ext>
            </a:extLst>
          </a:blip>
          <a:srcRect t="41183"/>
          <a:stretch/>
        </p:blipFill>
        <p:spPr>
          <a:xfrm>
            <a:off x="333252" y="4098757"/>
            <a:ext cx="3496977" cy="1973721"/>
          </a:xfrm>
          <a:prstGeom prst="rect">
            <a:avLst/>
          </a:prstGeom>
        </p:spPr>
      </p:pic>
      <p:sp>
        <p:nvSpPr>
          <p:cNvPr id="3" name="TextBox 2">
            <a:extLst>
              <a:ext uri="{FF2B5EF4-FFF2-40B4-BE49-F238E27FC236}">
                <a16:creationId xmlns:a16="http://schemas.microsoft.com/office/drawing/2014/main" id="{361930B8-D617-49A8-0F06-E0ECFBCCC08C}"/>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pic>
        <p:nvPicPr>
          <p:cNvPr id="4" name="Picture 2">
            <a:extLst>
              <a:ext uri="{FF2B5EF4-FFF2-40B4-BE49-F238E27FC236}">
                <a16:creationId xmlns:a16="http://schemas.microsoft.com/office/drawing/2014/main" id="{820CF247-A9CC-0EEF-E8FD-23A9E80954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610" y="1001179"/>
            <a:ext cx="5365906" cy="264398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6C59B79E-F529-DDD9-31D1-D0DBB0F46505}"/>
              </a:ext>
            </a:extLst>
          </p:cNvPr>
          <p:cNvSpPr/>
          <p:nvPr/>
        </p:nvSpPr>
        <p:spPr>
          <a:xfrm>
            <a:off x="4307306" y="3814932"/>
            <a:ext cx="6452555" cy="2409947"/>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rgbClr val="333F50"/>
                </a:solidFill>
                <a:latin typeface="Garamond" panose="02020404030301010803" pitchFamily="18" charset="0"/>
              </a:rPr>
              <a:t>- </a:t>
            </a:r>
            <a:r>
              <a:rPr lang="en-GB" sz="1400" b="1" dirty="0">
                <a:solidFill>
                  <a:srgbClr val="333F50"/>
                </a:solidFill>
                <a:latin typeface="Garamond" panose="02020404030301010803" pitchFamily="18" charset="0"/>
              </a:rPr>
              <a:t>Les </a:t>
            </a:r>
            <a:r>
              <a:rPr lang="en-GB" sz="1400" b="1" dirty="0" err="1">
                <a:solidFill>
                  <a:srgbClr val="333F50"/>
                </a:solidFill>
                <a:latin typeface="Garamond" panose="02020404030301010803" pitchFamily="18" charset="0"/>
              </a:rPr>
              <a:t>métriques</a:t>
            </a:r>
            <a:r>
              <a:rPr lang="en-GB" sz="1400" b="1" dirty="0">
                <a:solidFill>
                  <a:srgbClr val="333F50"/>
                </a:solidFill>
                <a:latin typeface="Garamond" panose="02020404030301010803" pitchFamily="18" charset="0"/>
              </a:rPr>
              <a:t> de </a:t>
            </a:r>
            <a:r>
              <a:rPr lang="en-GB" sz="1400" b="1" dirty="0" err="1">
                <a:solidFill>
                  <a:srgbClr val="333F50"/>
                </a:solidFill>
                <a:latin typeface="Garamond" panose="02020404030301010803" pitchFamily="18" charset="0"/>
              </a:rPr>
              <a:t>précision</a:t>
            </a:r>
            <a:r>
              <a:rPr lang="en-GB" sz="1400" b="1" dirty="0">
                <a:solidFill>
                  <a:srgbClr val="333F50"/>
                </a:solidFill>
                <a:latin typeface="Garamond" panose="02020404030301010803" pitchFamily="18" charset="0"/>
              </a:rPr>
              <a:t> </a:t>
            </a:r>
            <a:r>
              <a:rPr lang="en-GB" sz="1400" dirty="0">
                <a:solidFill>
                  <a:srgbClr val="333F50"/>
                </a:solidFill>
                <a:latin typeface="Garamond" panose="02020404030301010803" pitchFamily="18" charset="0"/>
              </a:rPr>
              <a:t>(0.545 pour la </a:t>
            </a:r>
            <a:r>
              <a:rPr lang="en-GB" sz="1400" dirty="0" err="1">
                <a:solidFill>
                  <a:srgbClr val="333F50"/>
                </a:solidFill>
                <a:latin typeface="Garamond" panose="02020404030301010803" pitchFamily="18" charset="0"/>
              </a:rPr>
              <a:t>classe</a:t>
            </a:r>
            <a:r>
              <a:rPr lang="en-GB" sz="1400" dirty="0">
                <a:solidFill>
                  <a:srgbClr val="333F50"/>
                </a:solidFill>
                <a:latin typeface="Garamond" panose="02020404030301010803" pitchFamily="18" charset="0"/>
              </a:rPr>
              <a:t> '0' et 0.676 pour la </a:t>
            </a:r>
            <a:r>
              <a:rPr lang="en-GB" sz="1400" dirty="0" err="1">
                <a:solidFill>
                  <a:srgbClr val="333F50"/>
                </a:solidFill>
                <a:latin typeface="Garamond" panose="02020404030301010803" pitchFamily="18" charset="0"/>
              </a:rPr>
              <a:t>classe</a:t>
            </a:r>
            <a:r>
              <a:rPr lang="en-GB" sz="1400" dirty="0">
                <a:solidFill>
                  <a:srgbClr val="333F50"/>
                </a:solidFill>
                <a:latin typeface="Garamond" panose="02020404030301010803" pitchFamily="18" charset="0"/>
              </a:rPr>
              <a:t> '1') </a:t>
            </a:r>
            <a:r>
              <a:rPr lang="en-GB" sz="1400" dirty="0" err="1">
                <a:solidFill>
                  <a:srgbClr val="333F50"/>
                </a:solidFill>
                <a:latin typeface="Garamond" panose="02020404030301010803" pitchFamily="18" charset="0"/>
              </a:rPr>
              <a:t>indiquent</a:t>
            </a:r>
            <a:r>
              <a:rPr lang="en-GB" sz="1400" dirty="0">
                <a:solidFill>
                  <a:srgbClr val="333F50"/>
                </a:solidFill>
                <a:latin typeface="Garamond" panose="02020404030301010803" pitchFamily="18" charset="0"/>
              </a:rPr>
              <a:t> la </a:t>
            </a:r>
            <a:r>
              <a:rPr lang="en-GB" sz="1400" dirty="0" err="1">
                <a:solidFill>
                  <a:srgbClr val="333F50"/>
                </a:solidFill>
                <a:latin typeface="Garamond" panose="02020404030301010803" pitchFamily="18" charset="0"/>
              </a:rPr>
              <a:t>capacité</a:t>
            </a:r>
            <a:r>
              <a:rPr lang="en-GB" sz="1400" dirty="0">
                <a:solidFill>
                  <a:srgbClr val="333F50"/>
                </a:solidFill>
                <a:latin typeface="Garamond" panose="02020404030301010803" pitchFamily="18" charset="0"/>
              </a:rPr>
              <a:t> du </a:t>
            </a:r>
            <a:r>
              <a:rPr lang="en-GB" sz="1400" dirty="0" err="1">
                <a:solidFill>
                  <a:srgbClr val="333F50"/>
                </a:solidFill>
                <a:latin typeface="Garamond" panose="02020404030301010803" pitchFamily="18" charset="0"/>
              </a:rPr>
              <a:t>modèle</a:t>
            </a:r>
            <a:r>
              <a:rPr lang="en-GB" sz="1400" dirty="0">
                <a:solidFill>
                  <a:srgbClr val="333F50"/>
                </a:solidFill>
                <a:latin typeface="Garamond" panose="02020404030301010803" pitchFamily="18" charset="0"/>
              </a:rPr>
              <a:t> à </a:t>
            </a:r>
            <a:r>
              <a:rPr lang="en-GB" sz="1400" b="1" dirty="0">
                <a:solidFill>
                  <a:srgbClr val="333F50"/>
                </a:solidFill>
                <a:latin typeface="Garamond" panose="02020404030301010803" pitchFamily="18" charset="0"/>
              </a:rPr>
              <a:t>identifier </a:t>
            </a:r>
            <a:r>
              <a:rPr lang="en-GB" sz="1400" b="1" dirty="0" err="1">
                <a:solidFill>
                  <a:srgbClr val="333F50"/>
                </a:solidFill>
                <a:latin typeface="Garamond" panose="02020404030301010803" pitchFamily="18" charset="0"/>
              </a:rPr>
              <a:t>correctement</a:t>
            </a:r>
            <a:r>
              <a:rPr lang="en-GB" sz="1400" b="1" dirty="0">
                <a:solidFill>
                  <a:srgbClr val="333F50"/>
                </a:solidFill>
                <a:latin typeface="Garamond" panose="02020404030301010803" pitchFamily="18" charset="0"/>
              </a:rPr>
              <a:t> </a:t>
            </a:r>
            <a:r>
              <a:rPr lang="en-GB" sz="1400" dirty="0">
                <a:solidFill>
                  <a:srgbClr val="333F50"/>
                </a:solidFill>
                <a:latin typeface="Garamond" panose="02020404030301010803" pitchFamily="18" charset="0"/>
              </a:rPr>
              <a:t>.</a:t>
            </a:r>
          </a:p>
          <a:p>
            <a:r>
              <a:rPr lang="en-GB" sz="1400" dirty="0">
                <a:solidFill>
                  <a:srgbClr val="333F50"/>
                </a:solidFill>
                <a:latin typeface="Garamond" panose="02020404030301010803" pitchFamily="18" charset="0"/>
              </a:rPr>
              <a:t>- </a:t>
            </a:r>
            <a:r>
              <a:rPr lang="en-GB" sz="1400" b="1" dirty="0">
                <a:solidFill>
                  <a:srgbClr val="333F50"/>
                </a:solidFill>
                <a:latin typeface="Garamond" panose="02020404030301010803" pitchFamily="18" charset="0"/>
              </a:rPr>
              <a:t>Les scores F1 </a:t>
            </a:r>
            <a:r>
              <a:rPr lang="en-GB" sz="1400" dirty="0" err="1">
                <a:solidFill>
                  <a:srgbClr val="333F50"/>
                </a:solidFill>
                <a:latin typeface="Garamond" panose="02020404030301010803" pitchFamily="18" charset="0"/>
              </a:rPr>
              <a:t>sont</a:t>
            </a:r>
            <a:r>
              <a:rPr lang="en-GB" sz="1400" dirty="0">
                <a:solidFill>
                  <a:srgbClr val="333F50"/>
                </a:solidFill>
                <a:latin typeface="Garamond" panose="02020404030301010803" pitchFamily="18" charset="0"/>
              </a:rPr>
              <a:t> des </a:t>
            </a:r>
            <a:r>
              <a:rPr lang="en-GB" sz="1400" dirty="0" err="1">
                <a:solidFill>
                  <a:srgbClr val="333F50"/>
                </a:solidFill>
                <a:latin typeface="Garamond" panose="02020404030301010803" pitchFamily="18" charset="0"/>
              </a:rPr>
              <a:t>moyennes</a:t>
            </a:r>
            <a:r>
              <a:rPr lang="en-GB" sz="1400" dirty="0">
                <a:solidFill>
                  <a:srgbClr val="333F50"/>
                </a:solidFill>
                <a:latin typeface="Garamond" panose="02020404030301010803" pitchFamily="18" charset="0"/>
              </a:rPr>
              <a:t> </a:t>
            </a:r>
            <a:r>
              <a:rPr lang="en-GB" sz="1400" dirty="0" err="1">
                <a:solidFill>
                  <a:srgbClr val="333F50"/>
                </a:solidFill>
                <a:latin typeface="Garamond" panose="02020404030301010803" pitchFamily="18" charset="0"/>
              </a:rPr>
              <a:t>harmoniques</a:t>
            </a:r>
            <a:r>
              <a:rPr lang="en-GB" sz="1400" dirty="0">
                <a:solidFill>
                  <a:srgbClr val="333F50"/>
                </a:solidFill>
                <a:latin typeface="Garamond" panose="02020404030301010803" pitchFamily="18" charset="0"/>
              </a:rPr>
              <a:t> de la </a:t>
            </a:r>
            <a:r>
              <a:rPr lang="en-GB" sz="1400" dirty="0" err="1">
                <a:solidFill>
                  <a:srgbClr val="333F50"/>
                </a:solidFill>
                <a:latin typeface="Garamond" panose="02020404030301010803" pitchFamily="18" charset="0"/>
              </a:rPr>
              <a:t>précision</a:t>
            </a:r>
            <a:r>
              <a:rPr lang="en-GB" sz="1400" dirty="0">
                <a:solidFill>
                  <a:srgbClr val="333F50"/>
                </a:solidFill>
                <a:latin typeface="Garamond" panose="02020404030301010803" pitchFamily="18" charset="0"/>
              </a:rPr>
              <a:t> et du rappel, </a:t>
            </a:r>
            <a:r>
              <a:rPr lang="en-GB" sz="1400" dirty="0" err="1">
                <a:solidFill>
                  <a:srgbClr val="333F50"/>
                </a:solidFill>
                <a:latin typeface="Garamond" panose="02020404030301010803" pitchFamily="18" charset="0"/>
              </a:rPr>
              <a:t>fournissant</a:t>
            </a:r>
            <a:r>
              <a:rPr lang="en-GB" sz="1400" dirty="0">
                <a:solidFill>
                  <a:srgbClr val="333F50"/>
                </a:solidFill>
                <a:latin typeface="Garamond" panose="02020404030301010803" pitchFamily="18" charset="0"/>
              </a:rPr>
              <a:t> </a:t>
            </a:r>
            <a:r>
              <a:rPr lang="en-GB" sz="1400" dirty="0" err="1">
                <a:solidFill>
                  <a:srgbClr val="333F50"/>
                </a:solidFill>
                <a:latin typeface="Garamond" panose="02020404030301010803" pitchFamily="18" charset="0"/>
              </a:rPr>
              <a:t>une</a:t>
            </a:r>
            <a:r>
              <a:rPr lang="en-GB" sz="1400" dirty="0">
                <a:solidFill>
                  <a:srgbClr val="333F50"/>
                </a:solidFill>
                <a:latin typeface="Garamond" panose="02020404030301010803" pitchFamily="18" charset="0"/>
              </a:rPr>
              <a:t> </a:t>
            </a:r>
            <a:r>
              <a:rPr lang="en-GB" sz="1400" dirty="0" err="1">
                <a:solidFill>
                  <a:srgbClr val="333F50"/>
                </a:solidFill>
                <a:latin typeface="Garamond" panose="02020404030301010803" pitchFamily="18" charset="0"/>
              </a:rPr>
              <a:t>mesure</a:t>
            </a:r>
            <a:r>
              <a:rPr lang="en-GB" sz="1400" dirty="0">
                <a:solidFill>
                  <a:srgbClr val="333F50"/>
                </a:solidFill>
                <a:latin typeface="Garamond" panose="02020404030301010803" pitchFamily="18" charset="0"/>
              </a:rPr>
              <a:t> unique de la </a:t>
            </a:r>
            <a:r>
              <a:rPr lang="en-GB" sz="1400" dirty="0" err="1">
                <a:solidFill>
                  <a:srgbClr val="333F50"/>
                </a:solidFill>
                <a:latin typeface="Garamond" panose="02020404030301010803" pitchFamily="18" charset="0"/>
              </a:rPr>
              <a:t>précision</a:t>
            </a:r>
            <a:r>
              <a:rPr lang="en-GB" sz="1400" dirty="0">
                <a:solidFill>
                  <a:srgbClr val="333F50"/>
                </a:solidFill>
                <a:latin typeface="Garamond" panose="02020404030301010803" pitchFamily="18" charset="0"/>
              </a:rPr>
              <a:t> des </a:t>
            </a:r>
            <a:r>
              <a:rPr lang="en-GB" sz="1400" dirty="0" err="1">
                <a:solidFill>
                  <a:srgbClr val="333F50"/>
                </a:solidFill>
                <a:latin typeface="Garamond" panose="02020404030301010803" pitchFamily="18" charset="0"/>
              </a:rPr>
              <a:t>prédictions</a:t>
            </a:r>
            <a:r>
              <a:rPr lang="en-GB" sz="1400" dirty="0">
                <a:solidFill>
                  <a:srgbClr val="333F50"/>
                </a:solidFill>
                <a:latin typeface="Garamond" panose="02020404030301010803" pitchFamily="18" charset="0"/>
              </a:rPr>
              <a:t> pour </a:t>
            </a:r>
            <a:r>
              <a:rPr lang="en-GB" sz="1400" dirty="0" err="1">
                <a:solidFill>
                  <a:srgbClr val="333F50"/>
                </a:solidFill>
                <a:latin typeface="Garamond" panose="02020404030301010803" pitchFamily="18" charset="0"/>
              </a:rPr>
              <a:t>chaque</a:t>
            </a:r>
            <a:r>
              <a:rPr lang="en-GB" sz="1400" dirty="0">
                <a:solidFill>
                  <a:srgbClr val="333F50"/>
                </a:solidFill>
                <a:latin typeface="Garamond" panose="02020404030301010803" pitchFamily="18" charset="0"/>
              </a:rPr>
              <a:t> Variables (0.571 pour la </a:t>
            </a:r>
            <a:r>
              <a:rPr lang="en-GB" sz="1400" dirty="0" err="1">
                <a:solidFill>
                  <a:srgbClr val="333F50"/>
                </a:solidFill>
                <a:latin typeface="Garamond" panose="02020404030301010803" pitchFamily="18" charset="0"/>
              </a:rPr>
              <a:t>classe</a:t>
            </a:r>
            <a:r>
              <a:rPr lang="en-GB" sz="1400" dirty="0">
                <a:solidFill>
                  <a:srgbClr val="333F50"/>
                </a:solidFill>
                <a:latin typeface="Garamond" panose="02020404030301010803" pitchFamily="18" charset="0"/>
              </a:rPr>
              <a:t> '0' et 0.649 pour la </a:t>
            </a:r>
            <a:r>
              <a:rPr lang="en-GB" sz="1400" dirty="0" err="1">
                <a:solidFill>
                  <a:srgbClr val="333F50"/>
                </a:solidFill>
                <a:latin typeface="Garamond" panose="02020404030301010803" pitchFamily="18" charset="0"/>
              </a:rPr>
              <a:t>classe</a:t>
            </a:r>
            <a:r>
              <a:rPr lang="en-GB" sz="1400" dirty="0">
                <a:solidFill>
                  <a:srgbClr val="333F50"/>
                </a:solidFill>
                <a:latin typeface="Garamond" panose="02020404030301010803" pitchFamily="18" charset="0"/>
              </a:rPr>
              <a:t> '1’). </a:t>
            </a:r>
          </a:p>
          <a:p>
            <a:r>
              <a:rPr lang="en-GB" sz="1400" dirty="0">
                <a:solidFill>
                  <a:srgbClr val="333F50"/>
                </a:solidFill>
                <a:latin typeface="Garamond" panose="02020404030301010803" pitchFamily="18" charset="0"/>
              </a:rPr>
              <a:t>- </a:t>
            </a:r>
            <a:r>
              <a:rPr lang="en-GB" sz="1400" b="1" dirty="0" err="1">
                <a:solidFill>
                  <a:srgbClr val="333F50"/>
                </a:solidFill>
                <a:latin typeface="Garamond" panose="02020404030301010803" pitchFamily="18" charset="0"/>
              </a:rPr>
              <a:t>L'exactitude</a:t>
            </a:r>
            <a:r>
              <a:rPr lang="en-GB" sz="1400" b="1" dirty="0">
                <a:solidFill>
                  <a:srgbClr val="333F50"/>
                </a:solidFill>
                <a:latin typeface="Garamond" panose="02020404030301010803" pitchFamily="18" charset="0"/>
              </a:rPr>
              <a:t> </a:t>
            </a:r>
            <a:r>
              <a:rPr lang="en-GB" sz="1400" b="1" dirty="0" err="1">
                <a:solidFill>
                  <a:srgbClr val="333F50"/>
                </a:solidFill>
                <a:latin typeface="Garamond" panose="02020404030301010803" pitchFamily="18" charset="0"/>
              </a:rPr>
              <a:t>globale</a:t>
            </a:r>
            <a:r>
              <a:rPr lang="en-GB" sz="1400" b="1" dirty="0">
                <a:solidFill>
                  <a:srgbClr val="333F50"/>
                </a:solidFill>
                <a:latin typeface="Garamond" panose="02020404030301010803" pitchFamily="18" charset="0"/>
              </a:rPr>
              <a:t> du </a:t>
            </a:r>
            <a:r>
              <a:rPr lang="en-GB" sz="1400" b="1" dirty="0" err="1">
                <a:solidFill>
                  <a:srgbClr val="333F50"/>
                </a:solidFill>
                <a:latin typeface="Garamond" panose="02020404030301010803" pitchFamily="18" charset="0"/>
              </a:rPr>
              <a:t>modèle</a:t>
            </a:r>
            <a:r>
              <a:rPr lang="en-GB" sz="1400" b="1" dirty="0">
                <a:solidFill>
                  <a:srgbClr val="333F50"/>
                </a:solidFill>
                <a:latin typeface="Garamond" panose="02020404030301010803" pitchFamily="18" charset="0"/>
              </a:rPr>
              <a:t> </a:t>
            </a:r>
            <a:r>
              <a:rPr lang="en-GB" sz="1400" dirty="0">
                <a:solidFill>
                  <a:srgbClr val="333F50"/>
                </a:solidFill>
                <a:latin typeface="Garamond" panose="02020404030301010803" pitchFamily="18" charset="0"/>
              </a:rPr>
              <a:t>(accuracy) </a:t>
            </a:r>
            <a:r>
              <a:rPr lang="en-GB" sz="1400" dirty="0" err="1">
                <a:solidFill>
                  <a:srgbClr val="333F50"/>
                </a:solidFill>
                <a:latin typeface="Garamond" panose="02020404030301010803" pitchFamily="18" charset="0"/>
              </a:rPr>
              <a:t>est</a:t>
            </a:r>
            <a:r>
              <a:rPr lang="en-GB" sz="1400" dirty="0">
                <a:solidFill>
                  <a:srgbClr val="333F50"/>
                </a:solidFill>
                <a:latin typeface="Garamond" panose="02020404030301010803" pitchFamily="18" charset="0"/>
              </a:rPr>
              <a:t> de 0.614, </a:t>
            </a:r>
            <a:r>
              <a:rPr lang="en-GB" sz="1400" dirty="0" err="1">
                <a:solidFill>
                  <a:srgbClr val="333F50"/>
                </a:solidFill>
                <a:latin typeface="Garamond" panose="02020404030301010803" pitchFamily="18" charset="0"/>
              </a:rPr>
              <a:t>indiquant</a:t>
            </a:r>
            <a:r>
              <a:rPr lang="en-GB" sz="1400" dirty="0">
                <a:solidFill>
                  <a:srgbClr val="333F50"/>
                </a:solidFill>
                <a:latin typeface="Garamond" panose="02020404030301010803" pitchFamily="18" charset="0"/>
              </a:rPr>
              <a:t> que le </a:t>
            </a:r>
            <a:r>
              <a:rPr lang="en-GB" sz="1400" dirty="0" err="1">
                <a:solidFill>
                  <a:srgbClr val="333F50"/>
                </a:solidFill>
                <a:latin typeface="Garamond" panose="02020404030301010803" pitchFamily="18" charset="0"/>
              </a:rPr>
              <a:t>modèle</a:t>
            </a:r>
            <a:r>
              <a:rPr lang="en-GB" sz="1400" dirty="0">
                <a:solidFill>
                  <a:srgbClr val="333F50"/>
                </a:solidFill>
                <a:latin typeface="Garamond" panose="02020404030301010803" pitchFamily="18" charset="0"/>
              </a:rPr>
              <a:t> </a:t>
            </a:r>
            <a:r>
              <a:rPr lang="en-GB" sz="1400" dirty="0" err="1">
                <a:solidFill>
                  <a:srgbClr val="333F50"/>
                </a:solidFill>
                <a:latin typeface="Garamond" panose="02020404030301010803" pitchFamily="18" charset="0"/>
              </a:rPr>
              <a:t>prédit</a:t>
            </a:r>
            <a:r>
              <a:rPr lang="en-GB" sz="1400" dirty="0">
                <a:solidFill>
                  <a:srgbClr val="333F50"/>
                </a:solidFill>
                <a:latin typeface="Garamond" panose="02020404030301010803" pitchFamily="18" charset="0"/>
              </a:rPr>
              <a:t> </a:t>
            </a:r>
            <a:r>
              <a:rPr lang="en-GB" sz="1400" dirty="0" err="1">
                <a:solidFill>
                  <a:srgbClr val="333F50"/>
                </a:solidFill>
                <a:latin typeface="Garamond" panose="02020404030301010803" pitchFamily="18" charset="0"/>
              </a:rPr>
              <a:t>correctement</a:t>
            </a:r>
            <a:r>
              <a:rPr lang="en-GB" sz="1400" dirty="0">
                <a:solidFill>
                  <a:srgbClr val="333F50"/>
                </a:solidFill>
                <a:latin typeface="Garamond" panose="02020404030301010803" pitchFamily="18" charset="0"/>
              </a:rPr>
              <a:t> </a:t>
            </a:r>
            <a:r>
              <a:rPr lang="en-GB" sz="1400" dirty="0" err="1">
                <a:solidFill>
                  <a:srgbClr val="333F50"/>
                </a:solidFill>
                <a:latin typeface="Garamond" panose="02020404030301010803" pitchFamily="18" charset="0"/>
              </a:rPr>
              <a:t>l'issue</a:t>
            </a:r>
            <a:r>
              <a:rPr lang="en-GB" sz="1400" dirty="0">
                <a:solidFill>
                  <a:srgbClr val="333F50"/>
                </a:solidFill>
                <a:latin typeface="Garamond" panose="02020404030301010803" pitchFamily="18" charset="0"/>
              </a:rPr>
              <a:t> dans environ 61.4% des </a:t>
            </a:r>
            <a:r>
              <a:rPr lang="en-GB" sz="1400" dirty="0" err="1">
                <a:solidFill>
                  <a:srgbClr val="333F50"/>
                </a:solidFill>
                <a:latin typeface="Garamond" panose="02020404030301010803" pitchFamily="18" charset="0"/>
              </a:rPr>
              <a:t>cas</a:t>
            </a:r>
            <a:r>
              <a:rPr lang="en-GB" sz="1400" dirty="0">
                <a:solidFill>
                  <a:srgbClr val="333F50"/>
                </a:solidFill>
                <a:latin typeface="Garamond" panose="02020404030301010803" pitchFamily="18" charset="0"/>
              </a:rPr>
              <a:t>. </a:t>
            </a:r>
          </a:p>
          <a:p>
            <a:endParaRPr lang="en-GB" sz="1400" dirty="0">
              <a:solidFill>
                <a:srgbClr val="333F50"/>
              </a:solidFill>
              <a:latin typeface="Garamond" panose="02020404030301010803" pitchFamily="18" charset="0"/>
            </a:endParaRPr>
          </a:p>
          <a:p>
            <a:r>
              <a:rPr lang="en-GB" sz="1400" dirty="0">
                <a:solidFill>
                  <a:srgbClr val="333F50"/>
                </a:solidFill>
                <a:latin typeface="Garamond" panose="02020404030301010803" pitchFamily="18" charset="0"/>
              </a:rPr>
              <a:t>Les variables </a:t>
            </a:r>
            <a:r>
              <a:rPr lang="en-GB" sz="1400" dirty="0" err="1">
                <a:solidFill>
                  <a:srgbClr val="333F50"/>
                </a:solidFill>
                <a:latin typeface="Garamond" panose="02020404030301010803" pitchFamily="18" charset="0"/>
              </a:rPr>
              <a:t>telles</a:t>
            </a:r>
            <a:r>
              <a:rPr lang="en-GB" sz="1400" dirty="0">
                <a:solidFill>
                  <a:srgbClr val="333F50"/>
                </a:solidFill>
                <a:latin typeface="Garamond" panose="02020404030301010803" pitchFamily="18" charset="0"/>
              </a:rPr>
              <a:t> que </a:t>
            </a:r>
            <a:r>
              <a:rPr lang="en-GB" sz="1400" b="1" dirty="0">
                <a:solidFill>
                  <a:srgbClr val="333F50"/>
                </a:solidFill>
                <a:latin typeface="Garamond" panose="02020404030301010803" pitchFamily="18" charset="0"/>
              </a:rPr>
              <a:t>PMI, VIX, CPI, et HS</a:t>
            </a:r>
            <a:r>
              <a:rPr lang="en-GB" sz="1400" dirty="0">
                <a:solidFill>
                  <a:srgbClr val="333F50"/>
                </a:solidFill>
                <a:latin typeface="Garamond" panose="02020404030301010803" pitchFamily="18" charset="0"/>
              </a:rPr>
              <a:t> </a:t>
            </a:r>
            <a:r>
              <a:rPr lang="en-GB" sz="1400" dirty="0" err="1">
                <a:solidFill>
                  <a:srgbClr val="333F50"/>
                </a:solidFill>
                <a:latin typeface="Garamond" panose="02020404030301010803" pitchFamily="18" charset="0"/>
              </a:rPr>
              <a:t>semblent</a:t>
            </a:r>
            <a:r>
              <a:rPr lang="en-GB" sz="1400" dirty="0">
                <a:solidFill>
                  <a:srgbClr val="333F50"/>
                </a:solidFill>
                <a:latin typeface="Garamond" panose="02020404030301010803" pitchFamily="18" charset="0"/>
              </a:rPr>
              <a:t> </a:t>
            </a:r>
            <a:r>
              <a:rPr lang="en-GB" sz="1400" dirty="0" err="1">
                <a:solidFill>
                  <a:srgbClr val="333F50"/>
                </a:solidFill>
                <a:latin typeface="Garamond" panose="02020404030301010803" pitchFamily="18" charset="0"/>
              </a:rPr>
              <a:t>jouer</a:t>
            </a:r>
            <a:r>
              <a:rPr lang="en-GB" sz="1400" dirty="0">
                <a:solidFill>
                  <a:srgbClr val="333F50"/>
                </a:solidFill>
                <a:latin typeface="Garamond" panose="02020404030301010803" pitchFamily="18" charset="0"/>
              </a:rPr>
              <a:t> un </a:t>
            </a:r>
            <a:r>
              <a:rPr lang="en-GB" sz="1400" dirty="0" err="1">
                <a:solidFill>
                  <a:srgbClr val="333F50"/>
                </a:solidFill>
                <a:latin typeface="Garamond" panose="02020404030301010803" pitchFamily="18" charset="0"/>
              </a:rPr>
              <a:t>rôle</a:t>
            </a:r>
            <a:r>
              <a:rPr lang="en-GB" sz="1400" dirty="0">
                <a:solidFill>
                  <a:srgbClr val="333F50"/>
                </a:solidFill>
                <a:latin typeface="Garamond" panose="02020404030301010803" pitchFamily="18" charset="0"/>
              </a:rPr>
              <a:t> </a:t>
            </a:r>
            <a:r>
              <a:rPr lang="en-GB" sz="1400" dirty="0" err="1">
                <a:solidFill>
                  <a:srgbClr val="333F50"/>
                </a:solidFill>
                <a:latin typeface="Garamond" panose="02020404030301010803" pitchFamily="18" charset="0"/>
              </a:rPr>
              <a:t>significatif</a:t>
            </a:r>
            <a:r>
              <a:rPr lang="en-GB" sz="1400" dirty="0">
                <a:solidFill>
                  <a:srgbClr val="333F50"/>
                </a:solidFill>
                <a:latin typeface="Garamond" panose="02020404030301010803" pitchFamily="18" charset="0"/>
              </a:rPr>
              <a:t> dans la </a:t>
            </a:r>
            <a:r>
              <a:rPr lang="en-GB" sz="1400" dirty="0" err="1">
                <a:solidFill>
                  <a:srgbClr val="333F50"/>
                </a:solidFill>
                <a:latin typeface="Garamond" panose="02020404030301010803" pitchFamily="18" charset="0"/>
              </a:rPr>
              <a:t>prédiction</a:t>
            </a:r>
            <a:r>
              <a:rPr lang="en-GB" sz="1400" dirty="0">
                <a:solidFill>
                  <a:srgbClr val="333F50"/>
                </a:solidFill>
                <a:latin typeface="Garamond" panose="02020404030301010803" pitchFamily="18" charset="0"/>
              </a:rPr>
              <a:t> des </a:t>
            </a:r>
            <a:r>
              <a:rPr lang="en-GB" sz="1400" dirty="0" err="1">
                <a:solidFill>
                  <a:srgbClr val="333F50"/>
                </a:solidFill>
                <a:latin typeface="Garamond" panose="02020404030301010803" pitchFamily="18" charset="0"/>
              </a:rPr>
              <a:t>mouvements</a:t>
            </a:r>
            <a:r>
              <a:rPr lang="en-GB" sz="1400" dirty="0">
                <a:solidFill>
                  <a:srgbClr val="333F50"/>
                </a:solidFill>
                <a:latin typeface="Garamond" panose="02020404030301010803" pitchFamily="18" charset="0"/>
              </a:rPr>
              <a:t> du </a:t>
            </a:r>
            <a:r>
              <a:rPr lang="en-GB" sz="1400" dirty="0" err="1">
                <a:solidFill>
                  <a:srgbClr val="333F50"/>
                </a:solidFill>
                <a:latin typeface="Garamond" panose="02020404030301010803" pitchFamily="18" charset="0"/>
              </a:rPr>
              <a:t>marché</a:t>
            </a:r>
            <a:r>
              <a:rPr lang="en-GB" sz="1400" dirty="0">
                <a:solidFill>
                  <a:srgbClr val="333F50"/>
                </a:solidFill>
                <a:latin typeface="Garamond" panose="02020404030301010803" pitchFamily="18" charset="0"/>
              </a:rPr>
              <a:t> </a:t>
            </a:r>
            <a:r>
              <a:rPr lang="en-GB" sz="1400" dirty="0" err="1">
                <a:solidFill>
                  <a:srgbClr val="333F50"/>
                </a:solidFill>
                <a:latin typeface="Garamond" panose="02020404030301010803" pitchFamily="18" charset="0"/>
              </a:rPr>
              <a:t>selon</a:t>
            </a:r>
            <a:r>
              <a:rPr lang="en-GB" sz="1400" dirty="0">
                <a:solidFill>
                  <a:srgbClr val="333F50"/>
                </a:solidFill>
                <a:latin typeface="Garamond" panose="02020404030301010803" pitchFamily="18" charset="0"/>
              </a:rPr>
              <a:t> le </a:t>
            </a:r>
            <a:r>
              <a:rPr lang="en-GB" sz="1400" dirty="0" err="1">
                <a:solidFill>
                  <a:srgbClr val="333F50"/>
                </a:solidFill>
                <a:latin typeface="Garamond" panose="02020404030301010803" pitchFamily="18" charset="0"/>
              </a:rPr>
              <a:t>modèle</a:t>
            </a:r>
            <a:r>
              <a:rPr lang="en-GB" sz="1400" dirty="0">
                <a:solidFill>
                  <a:srgbClr val="333F50"/>
                </a:solidFill>
                <a:latin typeface="Garamond" panose="02020404030301010803" pitchFamily="18" charset="0"/>
              </a:rPr>
              <a:t>.</a:t>
            </a:r>
          </a:p>
        </p:txBody>
      </p:sp>
    </p:spTree>
    <p:extLst>
      <p:ext uri="{BB962C8B-B14F-4D97-AF65-F5344CB8AC3E}">
        <p14:creationId xmlns:p14="http://schemas.microsoft.com/office/powerpoint/2010/main" val="1231448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3</a:t>
            </a:fld>
            <a:endParaRPr lang="it-IT"/>
          </a:p>
        </p:txBody>
      </p:sp>
      <p:sp>
        <p:nvSpPr>
          <p:cNvPr id="8" name="TextBox 7">
            <a:extLst>
              <a:ext uri="{FF2B5EF4-FFF2-40B4-BE49-F238E27FC236}">
                <a16:creationId xmlns:a16="http://schemas.microsoft.com/office/drawing/2014/main" id="{29C8EC70-B87F-7359-DA0B-BD9C4481148E}"/>
              </a:ext>
            </a:extLst>
          </p:cNvPr>
          <p:cNvSpPr txBox="1"/>
          <p:nvPr/>
        </p:nvSpPr>
        <p:spPr>
          <a:xfrm>
            <a:off x="557838" y="2395790"/>
            <a:ext cx="11076317" cy="576312"/>
          </a:xfrm>
          <a:prstGeom prst="rect">
            <a:avLst/>
          </a:prstGeom>
          <a:noFill/>
        </p:spPr>
        <p:txBody>
          <a:bodyPr wrap="square">
            <a:spAutoFit/>
          </a:bodyPr>
          <a:lstStyle/>
          <a:p>
            <a:pPr>
              <a:lnSpc>
                <a:spcPct val="150000"/>
              </a:lnSpc>
            </a:pPr>
            <a:r>
              <a:rPr lang="fr-FR" sz="1100" i="0" dirty="0">
                <a:solidFill>
                  <a:srgbClr val="333F50"/>
                </a:solidFill>
                <a:effectLst/>
                <a:latin typeface="Garamond" panose="02020404030301010803" pitchFamily="18" charset="0"/>
              </a:rPr>
              <a:t>.</a:t>
            </a:r>
          </a:p>
          <a:p>
            <a:pPr>
              <a:lnSpc>
                <a:spcPct val="150000"/>
              </a:lnSpc>
            </a:pPr>
            <a:endParaRPr lang="fr-FR" sz="1100" i="0" dirty="0">
              <a:solidFill>
                <a:srgbClr val="333F50"/>
              </a:solidFill>
              <a:effectLst/>
              <a:latin typeface="Garamond" panose="02020404030301010803" pitchFamily="18" charset="0"/>
            </a:endParaRPr>
          </a:p>
        </p:txBody>
      </p:sp>
      <p:sp>
        <p:nvSpPr>
          <p:cNvPr id="5" name="Rectangle: Rounded Corners 4">
            <a:extLst>
              <a:ext uri="{FF2B5EF4-FFF2-40B4-BE49-F238E27FC236}">
                <a16:creationId xmlns:a16="http://schemas.microsoft.com/office/drawing/2014/main" id="{A6DD2F15-E9F4-2940-63AC-1ABD62875728}"/>
              </a:ext>
            </a:extLst>
          </p:cNvPr>
          <p:cNvSpPr/>
          <p:nvPr/>
        </p:nvSpPr>
        <p:spPr>
          <a:xfrm>
            <a:off x="2761890" y="2164886"/>
            <a:ext cx="6668219" cy="1273291"/>
          </a:xfrm>
          <a:prstGeom prst="roundRect">
            <a:avLst/>
          </a:prstGeom>
          <a:solidFill>
            <a:schemeClr val="tx2">
              <a:lumMod val="75000"/>
            </a:schemeClr>
          </a:solidFill>
          <a:ln>
            <a:solidFill>
              <a:schemeClr val="tx2">
                <a:lumMod val="7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600" b="0" i="0" dirty="0">
                <a:solidFill>
                  <a:schemeClr val="bg1"/>
                </a:solidFill>
                <a:effectLst/>
                <a:latin typeface="Garamond" panose="02020404030301010803" pitchFamily="18" charset="0"/>
              </a:rPr>
              <a:t>Phase 1</a:t>
            </a:r>
            <a:endParaRPr lang="fr-FR" sz="36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236245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30</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8" y="1191281"/>
            <a:ext cx="11076317" cy="3889677"/>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1400" i="0" dirty="0">
                <a:solidFill>
                  <a:srgbClr val="333F50"/>
                </a:solidFill>
                <a:effectLst/>
                <a:latin typeface="Garamond" panose="02020404030301010803" pitchFamily="18" charset="0"/>
              </a:rPr>
              <a:t>L'analyse CHAID se démarque par sa capacité à construire des arbres de décision complexes en se basant sur des tests statistiques de chi-deux. Intégrée dans SPSS, cette méthode offre une approche puissante pour explorer les relations complexes entre les variables dans un ensemble de données. </a:t>
            </a:r>
          </a:p>
          <a:p>
            <a:pPr algn="just">
              <a:lnSpc>
                <a:spcPct val="150000"/>
              </a:lnSpc>
            </a:pPr>
            <a:endParaRPr lang="fr-FR" sz="1400" dirty="0">
              <a:solidFill>
                <a:srgbClr val="333F50"/>
              </a:solidFill>
              <a:latin typeface="Garamond" panose="02020404030301010803" pitchFamily="18" charset="0"/>
            </a:endParaRPr>
          </a:p>
          <a:p>
            <a:pPr algn="just">
              <a:lnSpc>
                <a:spcPct val="150000"/>
              </a:lnSpc>
            </a:pPr>
            <a:r>
              <a:rPr lang="fr-FR" sz="1400" i="0" dirty="0">
                <a:solidFill>
                  <a:srgbClr val="333F50"/>
                </a:solidFill>
                <a:effectLst/>
                <a:latin typeface="Garamond" panose="02020404030301010803" pitchFamily="18" charset="0"/>
              </a:rPr>
              <a:t>Le processus de création d'un modèle CHAID sur SPSS débute par la sélection d'une variable cible, généralement catégorielle, que l'on cherche à expliquer ou prédire. Ensuite, le modèle identifie les variables prédictives présentant des relations significatives avec la variable cible. </a:t>
            </a:r>
          </a:p>
          <a:p>
            <a:pPr algn="just">
              <a:lnSpc>
                <a:spcPct val="150000"/>
              </a:lnSpc>
            </a:pPr>
            <a:endParaRPr lang="fr-FR" sz="1400" dirty="0">
              <a:solidFill>
                <a:srgbClr val="333F50"/>
              </a:solidFill>
              <a:latin typeface="Garamond" panose="02020404030301010803" pitchFamily="18" charset="0"/>
            </a:endParaRPr>
          </a:p>
          <a:p>
            <a:pPr algn="just">
              <a:lnSpc>
                <a:spcPct val="150000"/>
              </a:lnSpc>
            </a:pPr>
            <a:r>
              <a:rPr lang="fr-FR" sz="1400" i="0" dirty="0">
                <a:solidFill>
                  <a:srgbClr val="333F50"/>
                </a:solidFill>
                <a:effectLst/>
                <a:latin typeface="Garamond" panose="02020404030301010803" pitchFamily="18" charset="0"/>
              </a:rPr>
              <a:t>L'avantage clé de CHAID réside dans sa capacité à gérer des ensembles de données avec des variables catégorielles, fournissant ainsi une solution robuste pour des problèmes complexes de classification. Contrairement à d'autres méthodes d'arbre de décision, CHAID ne se limite pas aux variables binaires, élargissant ainsi considérablement son champ d'application.</a:t>
            </a: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startAt="3"/>
            </a:pPr>
            <a:r>
              <a:rPr lang="en-US" sz="1400" b="1" i="0" dirty="0">
                <a:solidFill>
                  <a:srgbClr val="333F50"/>
                </a:solidFill>
                <a:effectLst/>
                <a:latin typeface="Garamond" panose="02020404030301010803" pitchFamily="18" charset="0"/>
              </a:rPr>
              <a:t>Analyse CHAID (Chi-squared Automatic Interaction Detection)</a:t>
            </a:r>
            <a:endParaRPr lang="en-US" sz="1400" dirty="0">
              <a:solidFill>
                <a:srgbClr val="333F50"/>
              </a:solidFill>
              <a:latin typeface="Garamond" panose="02020404030301010803" pitchFamily="18" charset="0"/>
            </a:endParaRPr>
          </a:p>
        </p:txBody>
      </p:sp>
    </p:spTree>
    <p:extLst>
      <p:ext uri="{BB962C8B-B14F-4D97-AF65-F5344CB8AC3E}">
        <p14:creationId xmlns:p14="http://schemas.microsoft.com/office/powerpoint/2010/main" val="4242355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31</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8" y="1191281"/>
            <a:ext cx="7723519" cy="5019738"/>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1100" i="0" dirty="0">
                <a:solidFill>
                  <a:srgbClr val="333F50"/>
                </a:solidFill>
                <a:effectLst/>
                <a:latin typeface="Garamond" panose="02020404030301010803" pitchFamily="18" charset="0"/>
              </a:rPr>
              <a:t>Dans la première étape cruciale de notre processus, nous avons validé le modèle CHAID en effectuant une partition en échantillons de notre base de données. Cette division en ensembles d'apprentissage (70%) et de test (30%) nous a fourni une base solide pour évaluer la performance du modèle, garantissant une évaluation rigoureuse sur des données non vues. </a:t>
            </a:r>
          </a:p>
          <a:p>
            <a:pPr algn="just">
              <a:lnSpc>
                <a:spcPct val="150000"/>
              </a:lnSpc>
            </a:pPr>
            <a:r>
              <a:rPr lang="fr-FR" sz="1100" i="0" dirty="0">
                <a:solidFill>
                  <a:srgbClr val="333F50"/>
                </a:solidFill>
                <a:effectLst/>
                <a:latin typeface="Garamond" panose="02020404030301010803" pitchFamily="18" charset="0"/>
              </a:rPr>
              <a:t>Lors de la conception du modèle CHAID dans SPSS, des critères ont été soigneusement choisis pour assurer une construction optimale du modèle. Le nombre minimal d'observations par nœud a été fixé à 3 pour le nœud parent et 2 pour les nœuds enfants, garantissant des subdivisions soutenues par un nombre suffisant d'observations. Une profondeur maximale de 20 a été fixée pour limiter la complexité du modèle et favoriser la généralisation sur de nouvelles données. </a:t>
            </a:r>
          </a:p>
          <a:p>
            <a:pPr algn="just">
              <a:lnSpc>
                <a:spcPct val="150000"/>
              </a:lnSpc>
            </a:pPr>
            <a:endParaRPr lang="fr-FR" sz="1100" i="0" dirty="0">
              <a:solidFill>
                <a:srgbClr val="333F50"/>
              </a:solidFill>
              <a:effectLst/>
              <a:latin typeface="Garamond" panose="02020404030301010803" pitchFamily="18" charset="0"/>
            </a:endParaRPr>
          </a:p>
          <a:p>
            <a:pPr algn="just">
              <a:lnSpc>
                <a:spcPct val="150000"/>
              </a:lnSpc>
            </a:pPr>
            <a:r>
              <a:rPr lang="fr-FR" sz="1100" i="0" dirty="0">
                <a:solidFill>
                  <a:srgbClr val="333F50"/>
                </a:solidFill>
                <a:effectLst/>
                <a:latin typeface="Garamond" panose="02020404030301010803" pitchFamily="18" charset="0"/>
              </a:rPr>
              <a:t>Dans la configuration des hyperparamètres, des décisions stratégiques ont été prises. Le niveau de signification pour les nœuds de division et la fusion des catégories a été fixé respectivement à 0.1 et 0.05, assurant la pertinence statistique des décisions prises par le modèle. Le test du khi-deux avec le rapport de vraisemblance a été utilisé comme métrique de base, et la méthode Bonferroni a été adoptée pour ajuster les valeurs de signification, renforçant la validité des résultats. </a:t>
            </a:r>
          </a:p>
          <a:p>
            <a:pPr algn="just">
              <a:lnSpc>
                <a:spcPct val="150000"/>
              </a:lnSpc>
            </a:pPr>
            <a:endParaRPr lang="fr-FR" sz="1100" i="0" dirty="0">
              <a:solidFill>
                <a:srgbClr val="333F50"/>
              </a:solidFill>
              <a:effectLst/>
              <a:latin typeface="Garamond" panose="02020404030301010803" pitchFamily="18" charset="0"/>
            </a:endParaRPr>
          </a:p>
          <a:p>
            <a:pPr algn="just">
              <a:lnSpc>
                <a:spcPct val="150000"/>
              </a:lnSpc>
            </a:pPr>
            <a:r>
              <a:rPr lang="fr-FR" sz="1100" i="0" dirty="0">
                <a:solidFill>
                  <a:srgbClr val="333F50"/>
                </a:solidFill>
                <a:effectLst/>
                <a:latin typeface="Garamond" panose="02020404030301010803" pitchFamily="18" charset="0"/>
              </a:rPr>
              <a:t>Notre approche pour le traitement des variables s'est concentrée sur la création d'intervalles pertinents pour mieux représenter la complexité des relations entre les variables. Chaque variable a été traitée individuellement, sélectionnant des divisions appropriées pour une représentation précise des schémas de comportement. Cette stratégie, associée à la méthode Bonferroni, renforce la capacité du modèle CHAID à générer des règles de décision informatives et fiables.</a:t>
            </a: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startAt="3"/>
            </a:pPr>
            <a:r>
              <a:rPr lang="en-US" sz="1400" b="1" i="0" dirty="0">
                <a:solidFill>
                  <a:srgbClr val="333F50"/>
                </a:solidFill>
                <a:effectLst/>
                <a:latin typeface="Garamond" panose="02020404030301010803" pitchFamily="18" charset="0"/>
              </a:rPr>
              <a:t>Analyse CHAID (Chi-squared Automatic Interaction Detection)</a:t>
            </a:r>
            <a:endParaRPr lang="en-US" sz="1400" dirty="0">
              <a:solidFill>
                <a:srgbClr val="333F50"/>
              </a:solidFill>
              <a:latin typeface="Garamond" panose="02020404030301010803" pitchFamily="18" charset="0"/>
            </a:endParaRPr>
          </a:p>
        </p:txBody>
      </p:sp>
      <p:pic>
        <p:nvPicPr>
          <p:cNvPr id="7" name="Picture 6">
            <a:extLst>
              <a:ext uri="{FF2B5EF4-FFF2-40B4-BE49-F238E27FC236}">
                <a16:creationId xmlns:a16="http://schemas.microsoft.com/office/drawing/2014/main" id="{F014E944-E135-5B34-6F86-F9176FEFB83D}"/>
              </a:ext>
            </a:extLst>
          </p:cNvPr>
          <p:cNvPicPr>
            <a:picLocks noChangeAspect="1"/>
          </p:cNvPicPr>
          <p:nvPr/>
        </p:nvPicPr>
        <p:blipFill rotWithShape="1">
          <a:blip r:embed="rId3"/>
          <a:srcRect b="54503"/>
          <a:stretch/>
        </p:blipFill>
        <p:spPr>
          <a:xfrm>
            <a:off x="8487098" y="874979"/>
            <a:ext cx="3147060" cy="1715821"/>
          </a:xfrm>
          <a:prstGeom prst="rect">
            <a:avLst/>
          </a:prstGeom>
        </p:spPr>
      </p:pic>
      <p:sp>
        <p:nvSpPr>
          <p:cNvPr id="8" name="Oval 7">
            <a:extLst>
              <a:ext uri="{FF2B5EF4-FFF2-40B4-BE49-F238E27FC236}">
                <a16:creationId xmlns:a16="http://schemas.microsoft.com/office/drawing/2014/main" id="{0B3C8DD3-CB13-944D-3221-11EF52C6B0A6}"/>
              </a:ext>
            </a:extLst>
          </p:cNvPr>
          <p:cNvSpPr/>
          <p:nvPr/>
        </p:nvSpPr>
        <p:spPr>
          <a:xfrm>
            <a:off x="8610599" y="2202185"/>
            <a:ext cx="2900056" cy="251664"/>
          </a:xfrm>
          <a:prstGeom prst="ellipse">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090470E-9FE4-34FC-40CA-DC274464BE86}"/>
              </a:ext>
            </a:extLst>
          </p:cNvPr>
          <p:cNvPicPr>
            <a:picLocks noChangeAspect="1"/>
          </p:cNvPicPr>
          <p:nvPr/>
        </p:nvPicPr>
        <p:blipFill rotWithShape="1">
          <a:blip r:embed="rId4"/>
          <a:srcRect b="42459"/>
          <a:stretch/>
        </p:blipFill>
        <p:spPr>
          <a:xfrm>
            <a:off x="8487098" y="2642114"/>
            <a:ext cx="3147059" cy="1371600"/>
          </a:xfrm>
          <a:prstGeom prst="rect">
            <a:avLst/>
          </a:prstGeom>
        </p:spPr>
      </p:pic>
      <p:pic>
        <p:nvPicPr>
          <p:cNvPr id="11" name="Picture 10">
            <a:extLst>
              <a:ext uri="{FF2B5EF4-FFF2-40B4-BE49-F238E27FC236}">
                <a16:creationId xmlns:a16="http://schemas.microsoft.com/office/drawing/2014/main" id="{F3171219-6CB6-478C-9A2D-0D9896F62EBC}"/>
              </a:ext>
            </a:extLst>
          </p:cNvPr>
          <p:cNvPicPr>
            <a:picLocks noChangeAspect="1"/>
          </p:cNvPicPr>
          <p:nvPr/>
        </p:nvPicPr>
        <p:blipFill>
          <a:blip r:embed="rId5"/>
          <a:stretch>
            <a:fillRect/>
          </a:stretch>
        </p:blipFill>
        <p:spPr>
          <a:xfrm>
            <a:off x="8487099" y="4053953"/>
            <a:ext cx="3147058" cy="2287533"/>
          </a:xfrm>
          <a:prstGeom prst="rect">
            <a:avLst/>
          </a:prstGeom>
        </p:spPr>
      </p:pic>
    </p:spTree>
    <p:extLst>
      <p:ext uri="{BB962C8B-B14F-4D97-AF65-F5344CB8AC3E}">
        <p14:creationId xmlns:p14="http://schemas.microsoft.com/office/powerpoint/2010/main" val="1746746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32</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8" y="3651715"/>
            <a:ext cx="10949799" cy="2559303"/>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1100" b="1" i="0" dirty="0">
                <a:solidFill>
                  <a:srgbClr val="333F50"/>
                </a:solidFill>
                <a:effectLst/>
                <a:latin typeface="Garamond" panose="02020404030301010803" pitchFamily="18" charset="0"/>
              </a:rPr>
              <a:t>Performance du Modèle CHAID : </a:t>
            </a:r>
            <a:r>
              <a:rPr lang="fr-FR" sz="1100" i="0" dirty="0">
                <a:solidFill>
                  <a:srgbClr val="333F50"/>
                </a:solidFill>
                <a:effectLst/>
                <a:latin typeface="Garamond" panose="02020404030301010803" pitchFamily="18" charset="0"/>
              </a:rPr>
              <a:t>Ensemble d'Apprentissage : Lors de l'exploration de l'ensemble d'apprentissage, le modèle CHAID révèle une compétence nuancée dans la prédiction des mouvements du marché. Pour les phases de baisse, le modèle affiche une précision de prédiction modeste de 43,0%, indiquant une capacité à percevoir certains signes annonciateurs du déclin, bien qu'améliorable. En revanche, lors des phases de hausse, le modèle se transforme en un visionnaire éclairé, capturant avec une précision remarquable de 90,4% les mouvements à la hausse. Ces résultats suggèrent une capacité efficace du modèle à saisir les schémas et tendances associés à la croissance du marché. </a:t>
            </a:r>
          </a:p>
          <a:p>
            <a:pPr algn="just">
              <a:lnSpc>
                <a:spcPct val="150000"/>
              </a:lnSpc>
            </a:pPr>
            <a:endParaRPr lang="fr-FR" sz="1100" dirty="0">
              <a:solidFill>
                <a:srgbClr val="333F50"/>
              </a:solidFill>
              <a:latin typeface="Garamond" panose="02020404030301010803" pitchFamily="18" charset="0"/>
            </a:endParaRPr>
          </a:p>
          <a:p>
            <a:pPr algn="just">
              <a:lnSpc>
                <a:spcPct val="150000"/>
              </a:lnSpc>
            </a:pPr>
            <a:r>
              <a:rPr lang="fr-FR" sz="1100" b="1" i="0" dirty="0">
                <a:solidFill>
                  <a:srgbClr val="333F50"/>
                </a:solidFill>
                <a:effectLst/>
                <a:latin typeface="Garamond" panose="02020404030301010803" pitchFamily="18" charset="0"/>
              </a:rPr>
              <a:t>Ensemble de Test : </a:t>
            </a:r>
            <a:r>
              <a:rPr lang="fr-FR" sz="1100" i="0" dirty="0">
                <a:solidFill>
                  <a:srgbClr val="333F50"/>
                </a:solidFill>
                <a:effectLst/>
                <a:latin typeface="Garamond" panose="02020404030301010803" pitchFamily="18" charset="0"/>
              </a:rPr>
              <a:t>Lorsque soumis à l'épreuve du feu de l'ensemble de test, le modèle CHAID montre des prédictions contrastées. Pour les phases de baisse, la précision diminue à 33,3%, révélant une certaine vulnérabilité à anticiper les déclins sur de nouveaux ensembles de données. Malgré cela, le modèle parvient à identifier un tiers des mouvements à la baisse. Dans les phases de hausse, le modèle maintient sa brillance avec une précision de 84,4%, témoignant de sa capacité constante à anticiper les périodes de croissance.</a:t>
            </a: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startAt="3"/>
            </a:pPr>
            <a:r>
              <a:rPr lang="en-US" sz="1400" b="1" i="0" dirty="0">
                <a:solidFill>
                  <a:srgbClr val="333F50"/>
                </a:solidFill>
                <a:effectLst/>
                <a:latin typeface="Garamond" panose="02020404030301010803" pitchFamily="18" charset="0"/>
              </a:rPr>
              <a:t>Analyse CHAID (Chi-squared Automatic Interaction Detection)</a:t>
            </a:r>
            <a:endParaRPr lang="en-US" sz="1400" dirty="0">
              <a:solidFill>
                <a:srgbClr val="333F50"/>
              </a:solidFill>
              <a:latin typeface="Garamond" panose="02020404030301010803" pitchFamily="18" charset="0"/>
            </a:endParaRPr>
          </a:p>
        </p:txBody>
      </p:sp>
      <p:pic>
        <p:nvPicPr>
          <p:cNvPr id="7" name="Picture 6">
            <a:extLst>
              <a:ext uri="{FF2B5EF4-FFF2-40B4-BE49-F238E27FC236}">
                <a16:creationId xmlns:a16="http://schemas.microsoft.com/office/drawing/2014/main" id="{A46A2E4B-8EE6-8BFE-C601-7F480FFE0FBC}"/>
              </a:ext>
            </a:extLst>
          </p:cNvPr>
          <p:cNvPicPr>
            <a:picLocks noChangeAspect="1"/>
          </p:cNvPicPr>
          <p:nvPr/>
        </p:nvPicPr>
        <p:blipFill>
          <a:blip r:embed="rId3"/>
          <a:stretch>
            <a:fillRect/>
          </a:stretch>
        </p:blipFill>
        <p:spPr>
          <a:xfrm>
            <a:off x="3581400" y="1100995"/>
            <a:ext cx="4511040" cy="2453640"/>
          </a:xfrm>
          <a:prstGeom prst="rect">
            <a:avLst/>
          </a:prstGeom>
          <a:ln>
            <a:solidFill>
              <a:schemeClr val="bg1">
                <a:lumMod val="95000"/>
              </a:schemeClr>
            </a:solidFill>
          </a:ln>
        </p:spPr>
      </p:pic>
    </p:spTree>
    <p:extLst>
      <p:ext uri="{BB962C8B-B14F-4D97-AF65-F5344CB8AC3E}">
        <p14:creationId xmlns:p14="http://schemas.microsoft.com/office/powerpoint/2010/main" val="1220850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33</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Phase 3</a:t>
            </a:r>
          </a:p>
        </p:txBody>
      </p:sp>
      <p:sp>
        <p:nvSpPr>
          <p:cNvPr id="9" name="TextBox 8">
            <a:extLst>
              <a:ext uri="{FF2B5EF4-FFF2-40B4-BE49-F238E27FC236}">
                <a16:creationId xmlns:a16="http://schemas.microsoft.com/office/drawing/2014/main" id="{093F1A9B-7CD8-25B6-931B-A347BD589C4E}"/>
              </a:ext>
            </a:extLst>
          </p:cNvPr>
          <p:cNvSpPr txBox="1"/>
          <p:nvPr/>
        </p:nvSpPr>
        <p:spPr>
          <a:xfrm>
            <a:off x="557838" y="793218"/>
            <a:ext cx="6094476" cy="307777"/>
          </a:xfrm>
          <a:prstGeom prst="rect">
            <a:avLst/>
          </a:prstGeom>
          <a:noFill/>
        </p:spPr>
        <p:txBody>
          <a:bodyPr wrap="square">
            <a:spAutoFit/>
          </a:bodyPr>
          <a:lstStyle/>
          <a:p>
            <a:pPr marL="400050" indent="-400050">
              <a:buFont typeface="+mj-lt"/>
              <a:buAutoNum type="romanUcPeriod" startAt="3"/>
            </a:pPr>
            <a:r>
              <a:rPr lang="en-US" sz="1400" b="1" i="0" dirty="0">
                <a:solidFill>
                  <a:srgbClr val="333F50"/>
                </a:solidFill>
                <a:effectLst/>
                <a:latin typeface="Garamond" panose="02020404030301010803" pitchFamily="18" charset="0"/>
              </a:rPr>
              <a:t>Analyse CHAID (Chi-squared Automatic Interaction Detection)</a:t>
            </a:r>
            <a:endParaRPr lang="en-US" sz="1400" dirty="0">
              <a:solidFill>
                <a:srgbClr val="333F50"/>
              </a:solidFill>
              <a:latin typeface="Garamond" panose="02020404030301010803" pitchFamily="18" charset="0"/>
            </a:endParaRPr>
          </a:p>
        </p:txBody>
      </p:sp>
      <p:pic>
        <p:nvPicPr>
          <p:cNvPr id="8" name="Picture 7">
            <a:extLst>
              <a:ext uri="{FF2B5EF4-FFF2-40B4-BE49-F238E27FC236}">
                <a16:creationId xmlns:a16="http://schemas.microsoft.com/office/drawing/2014/main" id="{B5A8B46B-E3DB-8EE5-9453-A511466179B2}"/>
              </a:ext>
            </a:extLst>
          </p:cNvPr>
          <p:cNvPicPr>
            <a:picLocks noChangeAspect="1"/>
          </p:cNvPicPr>
          <p:nvPr/>
        </p:nvPicPr>
        <p:blipFill>
          <a:blip r:embed="rId3"/>
          <a:stretch>
            <a:fillRect/>
          </a:stretch>
        </p:blipFill>
        <p:spPr>
          <a:xfrm>
            <a:off x="2863406" y="1100995"/>
            <a:ext cx="6120130" cy="5307330"/>
          </a:xfrm>
          <a:prstGeom prst="rect">
            <a:avLst/>
          </a:prstGeom>
          <a:ln>
            <a:solidFill>
              <a:schemeClr val="bg1">
                <a:lumMod val="95000"/>
              </a:schemeClr>
            </a:solidFill>
          </a:ln>
        </p:spPr>
      </p:pic>
    </p:spTree>
    <p:extLst>
      <p:ext uri="{BB962C8B-B14F-4D97-AF65-F5344CB8AC3E}">
        <p14:creationId xmlns:p14="http://schemas.microsoft.com/office/powerpoint/2010/main" val="2954479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34</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Conclusion</a:t>
            </a:r>
          </a:p>
        </p:txBody>
      </p:sp>
      <p:graphicFrame>
        <p:nvGraphicFramePr>
          <p:cNvPr id="6" name="Table 5">
            <a:extLst>
              <a:ext uri="{FF2B5EF4-FFF2-40B4-BE49-F238E27FC236}">
                <a16:creationId xmlns:a16="http://schemas.microsoft.com/office/drawing/2014/main" id="{8168FC85-D4DB-5E2F-4EE4-066087AD7357}"/>
              </a:ext>
            </a:extLst>
          </p:cNvPr>
          <p:cNvGraphicFramePr>
            <a:graphicFrameLocks noGrp="1"/>
          </p:cNvGraphicFramePr>
          <p:nvPr>
            <p:extLst>
              <p:ext uri="{D42A27DB-BD31-4B8C-83A1-F6EECF244321}">
                <p14:modId xmlns:p14="http://schemas.microsoft.com/office/powerpoint/2010/main" val="762066390"/>
              </p:ext>
            </p:extLst>
          </p:nvPr>
        </p:nvGraphicFramePr>
        <p:xfrm>
          <a:off x="2069620" y="2075224"/>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77649706"/>
                    </a:ext>
                  </a:extLst>
                </a:gridCol>
                <a:gridCol w="2709333">
                  <a:extLst>
                    <a:ext uri="{9D8B030D-6E8A-4147-A177-3AD203B41FA5}">
                      <a16:colId xmlns:a16="http://schemas.microsoft.com/office/drawing/2014/main" val="977314816"/>
                    </a:ext>
                  </a:extLst>
                </a:gridCol>
                <a:gridCol w="2709333">
                  <a:extLst>
                    <a:ext uri="{9D8B030D-6E8A-4147-A177-3AD203B41FA5}">
                      <a16:colId xmlns:a16="http://schemas.microsoft.com/office/drawing/2014/main" val="640971629"/>
                    </a:ext>
                  </a:extLst>
                </a:gridCol>
              </a:tblGrid>
              <a:tr h="370840">
                <a:tc>
                  <a:txBody>
                    <a:bodyPr/>
                    <a:lstStyle/>
                    <a:p>
                      <a:pPr algn="ctr"/>
                      <a:r>
                        <a:rPr lang="en-GB" dirty="0"/>
                        <a:t>Random Forest</a:t>
                      </a:r>
                    </a:p>
                  </a:txBody>
                  <a:tcPr>
                    <a:solidFill>
                      <a:srgbClr val="333F50"/>
                    </a:solidFill>
                  </a:tcPr>
                </a:tc>
                <a:tc>
                  <a:txBody>
                    <a:bodyPr/>
                    <a:lstStyle/>
                    <a:p>
                      <a:pPr algn="ctr"/>
                      <a:r>
                        <a:rPr lang="en-GB" dirty="0"/>
                        <a:t>CART</a:t>
                      </a:r>
                    </a:p>
                  </a:txBody>
                  <a:tcPr>
                    <a:solidFill>
                      <a:srgbClr val="333F50"/>
                    </a:solidFill>
                  </a:tcPr>
                </a:tc>
                <a:tc>
                  <a:txBody>
                    <a:bodyPr/>
                    <a:lstStyle/>
                    <a:p>
                      <a:pPr algn="ctr"/>
                      <a:r>
                        <a:rPr lang="en-GB" dirty="0"/>
                        <a:t>CHAID</a:t>
                      </a:r>
                    </a:p>
                  </a:txBody>
                  <a:tcPr>
                    <a:solidFill>
                      <a:srgbClr val="333F50"/>
                    </a:solidFill>
                  </a:tcPr>
                </a:tc>
                <a:extLst>
                  <a:ext uri="{0D108BD9-81ED-4DB2-BD59-A6C34878D82A}">
                    <a16:rowId xmlns:a16="http://schemas.microsoft.com/office/drawing/2014/main" val="211251478"/>
                  </a:ext>
                </a:extLst>
              </a:tr>
              <a:tr h="370840">
                <a:tc>
                  <a:txBody>
                    <a:bodyPr/>
                    <a:lstStyle/>
                    <a:p>
                      <a:pPr algn="ctr"/>
                      <a:r>
                        <a:rPr lang="en-GB" dirty="0"/>
                        <a:t>0.6142</a:t>
                      </a:r>
                    </a:p>
                  </a:txBody>
                  <a:tcPr/>
                </a:tc>
                <a:tc>
                  <a:txBody>
                    <a:bodyPr/>
                    <a:lstStyle/>
                    <a:p>
                      <a:pPr algn="ctr"/>
                      <a:r>
                        <a:rPr lang="en-GB" dirty="0"/>
                        <a:t>0.6</a:t>
                      </a:r>
                    </a:p>
                  </a:txBody>
                  <a:tcPr/>
                </a:tc>
                <a:tc>
                  <a:txBody>
                    <a:bodyPr/>
                    <a:lstStyle/>
                    <a:p>
                      <a:pPr algn="ctr"/>
                      <a:r>
                        <a:rPr lang="en-GB" dirty="0"/>
                        <a:t>0.65</a:t>
                      </a:r>
                    </a:p>
                  </a:txBody>
                  <a:tcPr/>
                </a:tc>
                <a:extLst>
                  <a:ext uri="{0D108BD9-81ED-4DB2-BD59-A6C34878D82A}">
                    <a16:rowId xmlns:a16="http://schemas.microsoft.com/office/drawing/2014/main" val="376103930"/>
                  </a:ext>
                </a:extLst>
              </a:tr>
            </a:tbl>
          </a:graphicData>
        </a:graphic>
      </p:graphicFrame>
    </p:spTree>
    <p:extLst>
      <p:ext uri="{BB962C8B-B14F-4D97-AF65-F5344CB8AC3E}">
        <p14:creationId xmlns:p14="http://schemas.microsoft.com/office/powerpoint/2010/main" val="371520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4</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Introduction </a:t>
            </a:r>
            <a:endParaRPr lang="it-IT" sz="2000" b="1" dirty="0">
              <a:solidFill>
                <a:schemeClr val="bg1"/>
              </a:solidFill>
              <a:latin typeface="Garamond" panose="02020404030301010803" pitchFamily="18" charset="0"/>
            </a:endParaRP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39" y="957429"/>
            <a:ext cx="11076317" cy="1516482"/>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fr-FR" b="1" i="0" dirty="0">
                <a:solidFill>
                  <a:srgbClr val="333F50"/>
                </a:solidFill>
                <a:effectLst/>
                <a:latin typeface="Garamond" panose="02020404030301010803" pitchFamily="18" charset="0"/>
              </a:rPr>
              <a:t>Un arbre de décision </a:t>
            </a:r>
            <a:r>
              <a:rPr lang="fr-FR" b="0" i="0" dirty="0">
                <a:solidFill>
                  <a:srgbClr val="333F50"/>
                </a:solidFill>
                <a:effectLst/>
                <a:latin typeface="Garamond" panose="02020404030301010803" pitchFamily="18" charset="0"/>
              </a:rPr>
              <a:t>est un algorithme d'apprentissage supervisé utilisé pour la classification et la régression. </a:t>
            </a:r>
          </a:p>
          <a:p>
            <a:pPr>
              <a:lnSpc>
                <a:spcPct val="150000"/>
              </a:lnSpc>
            </a:pPr>
            <a:r>
              <a:rPr lang="fr-FR" dirty="0">
                <a:solidFill>
                  <a:srgbClr val="333F50"/>
                </a:solidFill>
                <a:latin typeface="Garamond" panose="02020404030301010803" pitchFamily="18" charset="0"/>
              </a:rPr>
              <a:t>	</a:t>
            </a:r>
            <a:r>
              <a:rPr lang="fr-FR" b="0" i="0" dirty="0">
                <a:solidFill>
                  <a:srgbClr val="333F50"/>
                </a:solidFill>
                <a:effectLst/>
                <a:latin typeface="Garamond" panose="02020404030301010803" pitchFamily="18" charset="0"/>
              </a:rPr>
              <a:t>Il utilise des </a:t>
            </a:r>
            <a:r>
              <a:rPr lang="fr-FR" b="1" i="0" dirty="0">
                <a:solidFill>
                  <a:srgbClr val="333F50"/>
                </a:solidFill>
                <a:effectLst/>
                <a:latin typeface="Garamond" panose="02020404030301010803" pitchFamily="18" charset="0"/>
              </a:rPr>
              <a:t>décisions hiérarchiques </a:t>
            </a:r>
            <a:r>
              <a:rPr lang="fr-FR" b="0" i="0" dirty="0">
                <a:solidFill>
                  <a:srgbClr val="333F50"/>
                </a:solidFill>
                <a:effectLst/>
                <a:latin typeface="Garamond" panose="02020404030301010803" pitchFamily="18" charset="0"/>
              </a:rPr>
              <a:t>basées sur des </a:t>
            </a:r>
            <a:r>
              <a:rPr lang="fr-FR" b="1" i="0" dirty="0">
                <a:solidFill>
                  <a:srgbClr val="333F50"/>
                </a:solidFill>
                <a:effectLst/>
                <a:latin typeface="Garamond" panose="02020404030301010803" pitchFamily="18" charset="0"/>
              </a:rPr>
              <a:t>tests conditionnels sur des variables</a:t>
            </a:r>
            <a:r>
              <a:rPr lang="fr-FR" b="0" i="0" dirty="0">
                <a:solidFill>
                  <a:srgbClr val="333F50"/>
                </a:solidFill>
                <a:effectLst/>
                <a:latin typeface="Garamond" panose="02020404030301010803" pitchFamily="18" charset="0"/>
              </a:rPr>
              <a:t> spécifiques pour </a:t>
            </a:r>
            <a:r>
              <a:rPr lang="fr-FR" b="1" i="0" dirty="0">
                <a:solidFill>
                  <a:srgbClr val="333F50"/>
                </a:solidFill>
                <a:effectLst/>
                <a:latin typeface="Garamond" panose="02020404030301010803" pitchFamily="18" charset="0"/>
              </a:rPr>
              <a:t>prédire une étiquette pour une observation donnée. </a:t>
            </a:r>
          </a:p>
        </p:txBody>
      </p:sp>
      <p:sp>
        <p:nvSpPr>
          <p:cNvPr id="8" name="TextBox 7">
            <a:extLst>
              <a:ext uri="{FF2B5EF4-FFF2-40B4-BE49-F238E27FC236}">
                <a16:creationId xmlns:a16="http://schemas.microsoft.com/office/drawing/2014/main" id="{29C8EC70-B87F-7359-DA0B-BD9C4481148E}"/>
              </a:ext>
            </a:extLst>
          </p:cNvPr>
          <p:cNvSpPr txBox="1"/>
          <p:nvPr/>
        </p:nvSpPr>
        <p:spPr>
          <a:xfrm>
            <a:off x="1427583" y="2643601"/>
            <a:ext cx="9973310" cy="2647263"/>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fr-FR" sz="1400" b="1" i="0" dirty="0">
                <a:solidFill>
                  <a:srgbClr val="333F50"/>
                </a:solidFill>
                <a:effectLst/>
                <a:latin typeface="Garamond" panose="02020404030301010803" pitchFamily="18" charset="0"/>
              </a:rPr>
              <a:t>Profondeur de l'Arbre : </a:t>
            </a:r>
            <a:r>
              <a:rPr lang="fr-FR" sz="1400" b="0" i="0" dirty="0">
                <a:solidFill>
                  <a:srgbClr val="333F50"/>
                </a:solidFill>
                <a:effectLst/>
                <a:latin typeface="Garamond" panose="02020404030301010803" pitchFamily="18" charset="0"/>
              </a:rPr>
              <a:t>Nombre de niveaux du sommet aux feuilles les plus éloignées d'un arbre de décision, indiquant sa complexité et capacité à modéliser des relations complexes.</a:t>
            </a:r>
          </a:p>
          <a:p>
            <a:pPr marL="285750" indent="-285750">
              <a:lnSpc>
                <a:spcPct val="150000"/>
              </a:lnSpc>
              <a:buFont typeface="Wingdings" panose="05000000000000000000" pitchFamily="2" charset="2"/>
              <a:buChar char="§"/>
            </a:pPr>
            <a:r>
              <a:rPr lang="fr-FR" sz="1400" b="1" i="0" dirty="0">
                <a:solidFill>
                  <a:srgbClr val="333F50"/>
                </a:solidFill>
                <a:effectLst/>
                <a:latin typeface="Garamond" panose="02020404030301010803" pitchFamily="18" charset="0"/>
              </a:rPr>
              <a:t>Nœud : </a:t>
            </a:r>
            <a:r>
              <a:rPr lang="fr-FR" sz="1400" b="0" i="0" dirty="0">
                <a:solidFill>
                  <a:srgbClr val="333F50"/>
                </a:solidFill>
                <a:effectLst/>
                <a:latin typeface="Garamond" panose="02020404030301010803" pitchFamily="18" charset="0"/>
              </a:rPr>
              <a:t>Point de décision dans un arbre de décision, testant une variable et dirigeant vers différentes branches.</a:t>
            </a:r>
          </a:p>
          <a:p>
            <a:pPr marL="285750" indent="-285750">
              <a:lnSpc>
                <a:spcPct val="150000"/>
              </a:lnSpc>
              <a:buFont typeface="Wingdings" panose="05000000000000000000" pitchFamily="2" charset="2"/>
              <a:buChar char="§"/>
            </a:pPr>
            <a:r>
              <a:rPr lang="fr-FR" sz="1400" b="0" i="0" dirty="0">
                <a:solidFill>
                  <a:srgbClr val="333F50"/>
                </a:solidFill>
                <a:effectLst/>
                <a:latin typeface="Garamond" panose="02020404030301010803" pitchFamily="18" charset="0"/>
              </a:rPr>
              <a:t>Feuille (Nœud Terminal) : Point final sans enfants dans un arbre de décision, déterminant la prédiction ou le résultat de régression.</a:t>
            </a:r>
          </a:p>
          <a:p>
            <a:pPr marL="285750" indent="-285750">
              <a:lnSpc>
                <a:spcPct val="150000"/>
              </a:lnSpc>
              <a:buFont typeface="Wingdings" panose="05000000000000000000" pitchFamily="2" charset="2"/>
              <a:buChar char="§"/>
            </a:pPr>
            <a:r>
              <a:rPr lang="fr-FR" sz="1400" b="1" i="0" dirty="0">
                <a:solidFill>
                  <a:srgbClr val="333F50"/>
                </a:solidFill>
                <a:effectLst/>
                <a:latin typeface="Garamond" panose="02020404030301010803" pitchFamily="18" charset="0"/>
              </a:rPr>
              <a:t>Taille : </a:t>
            </a:r>
            <a:r>
              <a:rPr lang="fr-FR" sz="1400" b="0" i="0" dirty="0">
                <a:solidFill>
                  <a:srgbClr val="333F50"/>
                </a:solidFill>
                <a:effectLst/>
                <a:latin typeface="Garamond" panose="02020404030301010803" pitchFamily="18" charset="0"/>
              </a:rPr>
              <a:t>Nombre total de nœuds dans un arbre de décision, affectant sa précision et complexité.</a:t>
            </a:r>
          </a:p>
          <a:p>
            <a:pPr marL="285750" indent="-285750">
              <a:lnSpc>
                <a:spcPct val="150000"/>
              </a:lnSpc>
              <a:buFont typeface="Wingdings" panose="05000000000000000000" pitchFamily="2" charset="2"/>
              <a:buChar char="§"/>
            </a:pPr>
            <a:r>
              <a:rPr lang="fr-FR" sz="1400" b="1" i="0" dirty="0">
                <a:solidFill>
                  <a:srgbClr val="333F50"/>
                </a:solidFill>
                <a:effectLst/>
                <a:latin typeface="Garamond" panose="02020404030301010803" pitchFamily="18" charset="0"/>
              </a:rPr>
              <a:t>Branche : </a:t>
            </a:r>
            <a:r>
              <a:rPr lang="fr-FR" sz="1400" b="0" i="0" dirty="0">
                <a:solidFill>
                  <a:srgbClr val="333F50"/>
                </a:solidFill>
                <a:effectLst/>
                <a:latin typeface="Garamond" panose="02020404030301010803" pitchFamily="18" charset="0"/>
              </a:rPr>
              <a:t>Connexion entre nœuds consécutifs dans un arbre de décision, marquant le chemin après un test.</a:t>
            </a:r>
          </a:p>
          <a:p>
            <a:pPr marL="285750" indent="-285750">
              <a:lnSpc>
                <a:spcPct val="150000"/>
              </a:lnSpc>
              <a:buFont typeface="Wingdings" panose="05000000000000000000" pitchFamily="2" charset="2"/>
              <a:buChar char="§"/>
            </a:pPr>
            <a:r>
              <a:rPr lang="fr-FR" sz="1400" b="1" i="0" dirty="0">
                <a:solidFill>
                  <a:srgbClr val="333F50"/>
                </a:solidFill>
                <a:effectLst/>
                <a:latin typeface="Garamond" panose="02020404030301010803" pitchFamily="18" charset="0"/>
              </a:rPr>
              <a:t>Nœud Terminal : </a:t>
            </a:r>
            <a:r>
              <a:rPr lang="fr-FR" sz="1400" b="0" i="0" dirty="0">
                <a:solidFill>
                  <a:srgbClr val="333F50"/>
                </a:solidFill>
                <a:effectLst/>
                <a:latin typeface="Garamond" panose="02020404030301010803" pitchFamily="18" charset="0"/>
              </a:rPr>
              <a:t>Point final sans division supplémentaire dans un arbre, marquant une décision ou résultat.</a:t>
            </a:r>
          </a:p>
          <a:p>
            <a:pPr marL="285750" indent="-285750">
              <a:lnSpc>
                <a:spcPct val="150000"/>
              </a:lnSpc>
              <a:buFont typeface="Wingdings" panose="05000000000000000000" pitchFamily="2" charset="2"/>
              <a:buChar char="§"/>
            </a:pPr>
            <a:r>
              <a:rPr lang="fr-FR" sz="1400" b="1" i="0" dirty="0">
                <a:solidFill>
                  <a:srgbClr val="333F50"/>
                </a:solidFill>
                <a:effectLst/>
                <a:latin typeface="Garamond" panose="02020404030301010803" pitchFamily="18" charset="0"/>
              </a:rPr>
              <a:t>Sous-Arbre : </a:t>
            </a:r>
            <a:r>
              <a:rPr lang="fr-FR" sz="1400" b="0" i="0" dirty="0">
                <a:solidFill>
                  <a:srgbClr val="333F50"/>
                </a:solidFill>
                <a:effectLst/>
                <a:latin typeface="Garamond" panose="02020404030301010803" pitchFamily="18" charset="0"/>
              </a:rPr>
              <a:t>Section d'un arbre de décision avec un nœud et ses descendants, important pour des techniques comme l'élagage.</a:t>
            </a:r>
          </a:p>
        </p:txBody>
      </p:sp>
      <p:sp>
        <p:nvSpPr>
          <p:cNvPr id="7" name="TextBox 7">
            <a:extLst>
              <a:ext uri="{FF2B5EF4-FFF2-40B4-BE49-F238E27FC236}">
                <a16:creationId xmlns:a16="http://schemas.microsoft.com/office/drawing/2014/main" id="{94C9A6CF-0FED-5BF9-2C3C-16C404844598}"/>
              </a:ext>
            </a:extLst>
          </p:cNvPr>
          <p:cNvSpPr txBox="1"/>
          <p:nvPr/>
        </p:nvSpPr>
        <p:spPr>
          <a:xfrm>
            <a:off x="557839" y="5342910"/>
            <a:ext cx="11076317" cy="1031436"/>
          </a:xfrm>
          <a:prstGeom prst="rect">
            <a:avLst/>
          </a:prstGeom>
          <a:noFill/>
        </p:spPr>
        <p:txBody>
          <a:bodyPr wrap="square">
            <a:spAutoFit/>
          </a:bodyPr>
          <a:lstStyle/>
          <a:p>
            <a:pPr>
              <a:lnSpc>
                <a:spcPct val="150000"/>
              </a:lnSpc>
            </a:pPr>
            <a:r>
              <a:rPr lang="fr-FR" sz="1400" b="0" i="0" dirty="0">
                <a:solidFill>
                  <a:srgbClr val="333F50"/>
                </a:solidFill>
                <a:effectLst/>
                <a:latin typeface="Garamond" panose="02020404030301010803" pitchFamily="18" charset="0"/>
              </a:rPr>
              <a:t>Les nœuds représentent les tests et les branches représentent les réponses possibles. Les feuilles contiennent les étiquettes de prédiction. L'algorithme suit le chemin dans l'arbre qui correspond le mieux aux caractéristiques de l'observation pour prédire son étiquette finale. Cette structure hiérarchique facilite l'interprétation intuitive et la visualisation claire du processus décisionnel.</a:t>
            </a:r>
          </a:p>
        </p:txBody>
      </p:sp>
    </p:spTree>
    <p:extLst>
      <p:ext uri="{BB962C8B-B14F-4D97-AF65-F5344CB8AC3E}">
        <p14:creationId xmlns:p14="http://schemas.microsoft.com/office/powerpoint/2010/main" val="275029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5</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Algorithmes d’Arbres de Décision CART</a:t>
            </a:r>
            <a:endParaRPr lang="it-IT" sz="2000" b="1" dirty="0">
              <a:solidFill>
                <a:schemeClr val="bg1"/>
              </a:solidFill>
              <a:latin typeface="Garamond" panose="02020404030301010803" pitchFamily="18" charset="0"/>
            </a:endParaRP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40" y="996636"/>
            <a:ext cx="11076317" cy="5213077"/>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
            </a:pPr>
            <a:r>
              <a:rPr lang="fr-FR" sz="1800" b="0" i="0" dirty="0">
                <a:solidFill>
                  <a:srgbClr val="333F50"/>
                </a:solidFill>
                <a:effectLst/>
                <a:latin typeface="Garamond" panose="02020404030301010803" pitchFamily="18" charset="0"/>
              </a:rPr>
              <a:t>C’est une évolution des modèles traditionnels d'arbres de décision conçu spécifiquement pour résoudre deux types de problèmes prédictifs :</a:t>
            </a:r>
          </a:p>
          <a:p>
            <a:pPr marL="989013" indent="-285750">
              <a:lnSpc>
                <a:spcPct val="150000"/>
              </a:lnSpc>
              <a:buFont typeface="Wingdings" panose="05000000000000000000" pitchFamily="2" charset="2"/>
              <a:buChar char="Ø"/>
            </a:pPr>
            <a:r>
              <a:rPr lang="fr-FR" sz="1800" b="1" dirty="0">
                <a:solidFill>
                  <a:srgbClr val="333F50"/>
                </a:solidFill>
                <a:latin typeface="Garamond" panose="02020404030301010803" pitchFamily="18" charset="0"/>
              </a:rPr>
              <a:t>L</a:t>
            </a:r>
            <a:r>
              <a:rPr lang="fr-FR" sz="1800" b="1" i="0" dirty="0">
                <a:solidFill>
                  <a:srgbClr val="333F50"/>
                </a:solidFill>
                <a:effectLst/>
                <a:latin typeface="Garamond" panose="02020404030301010803" pitchFamily="18" charset="0"/>
              </a:rPr>
              <a:t>a classification: </a:t>
            </a:r>
            <a:r>
              <a:rPr lang="fr-FR" sz="1800" b="0" i="0" dirty="0">
                <a:solidFill>
                  <a:srgbClr val="333F50"/>
                </a:solidFill>
                <a:effectLst/>
                <a:latin typeface="Garamond" panose="02020404030301010803" pitchFamily="18" charset="0"/>
              </a:rPr>
              <a:t>Prédiction de valeurs discrètes pour la classification.</a:t>
            </a:r>
          </a:p>
          <a:p>
            <a:pPr marL="989013" indent="-285750">
              <a:lnSpc>
                <a:spcPct val="150000"/>
              </a:lnSpc>
              <a:buFont typeface="Wingdings" panose="05000000000000000000" pitchFamily="2" charset="2"/>
              <a:buChar char="Ø"/>
            </a:pPr>
            <a:r>
              <a:rPr lang="fr-FR" sz="1800" b="1" i="0" dirty="0">
                <a:solidFill>
                  <a:srgbClr val="333F50"/>
                </a:solidFill>
                <a:effectLst/>
                <a:latin typeface="Garamond" panose="02020404030301010803" pitchFamily="18" charset="0"/>
              </a:rPr>
              <a:t>Régression:   </a:t>
            </a:r>
            <a:r>
              <a:rPr lang="fr-FR" sz="1800" b="0" i="0" dirty="0">
                <a:solidFill>
                  <a:srgbClr val="333F50"/>
                </a:solidFill>
                <a:effectLst/>
                <a:latin typeface="Garamond" panose="02020404030301010803" pitchFamily="18" charset="0"/>
              </a:rPr>
              <a:t>Estimation de valeurs continues pour la régression.</a:t>
            </a:r>
          </a:p>
          <a:p>
            <a:pPr marL="703263">
              <a:lnSpc>
                <a:spcPct val="150000"/>
              </a:lnSpc>
            </a:pPr>
            <a:endParaRPr lang="fr-FR" sz="1800" b="0" i="0" dirty="0">
              <a:solidFill>
                <a:srgbClr val="333F50"/>
              </a:solidFill>
              <a:effectLst/>
              <a:latin typeface="Garamond" panose="02020404030301010803" pitchFamily="18" charset="0"/>
            </a:endParaRPr>
          </a:p>
          <a:p>
            <a:pPr marL="285750" indent="-285750">
              <a:lnSpc>
                <a:spcPct val="150000"/>
              </a:lnSpc>
              <a:buFont typeface="Wingdings" panose="05000000000000000000" pitchFamily="2" charset="2"/>
              <a:buChar char="§"/>
            </a:pPr>
            <a:r>
              <a:rPr lang="fr-FR" sz="1800" b="0" i="0" dirty="0">
                <a:solidFill>
                  <a:srgbClr val="333F50"/>
                </a:solidFill>
                <a:effectLst/>
                <a:latin typeface="Garamond" panose="02020404030301010803" pitchFamily="18" charset="0"/>
              </a:rPr>
              <a:t>Structure des Arbres de Décision :</a:t>
            </a:r>
          </a:p>
          <a:p>
            <a:pPr>
              <a:lnSpc>
                <a:spcPct val="150000"/>
              </a:lnSpc>
            </a:pPr>
            <a:r>
              <a:rPr lang="fr-FR" sz="1800" b="0" i="0" dirty="0">
                <a:solidFill>
                  <a:srgbClr val="333F50"/>
                </a:solidFill>
                <a:effectLst/>
                <a:latin typeface="Garamond" panose="02020404030301010803" pitchFamily="18" charset="0"/>
              </a:rPr>
              <a:t>Construction d'arbres de décision binaires( Chaque nœud parent se divise systématiquement en deux nœuds enfants.)</a:t>
            </a:r>
          </a:p>
          <a:p>
            <a:pPr>
              <a:lnSpc>
                <a:spcPct val="150000"/>
              </a:lnSpc>
            </a:pPr>
            <a:endParaRPr lang="fr-FR" sz="1800" b="0" i="0" dirty="0">
              <a:solidFill>
                <a:srgbClr val="333F50"/>
              </a:solidFill>
              <a:effectLst/>
              <a:latin typeface="Garamond" panose="02020404030301010803" pitchFamily="18" charset="0"/>
            </a:endParaRPr>
          </a:p>
          <a:p>
            <a:pPr marL="285750" indent="-285750">
              <a:lnSpc>
                <a:spcPct val="150000"/>
              </a:lnSpc>
              <a:buFont typeface="Wingdings" panose="05000000000000000000" pitchFamily="2" charset="2"/>
              <a:buChar char="§"/>
            </a:pPr>
            <a:r>
              <a:rPr lang="fr-FR" sz="1800" b="0" i="0" dirty="0">
                <a:solidFill>
                  <a:srgbClr val="333F50"/>
                </a:solidFill>
                <a:effectLst/>
                <a:latin typeface="Garamond" panose="02020404030301010803" pitchFamily="18" charset="0"/>
              </a:rPr>
              <a:t>Origines Historiques et Innovations :</a:t>
            </a:r>
          </a:p>
          <a:p>
            <a:pPr>
              <a:lnSpc>
                <a:spcPct val="150000"/>
              </a:lnSpc>
            </a:pPr>
            <a:r>
              <a:rPr lang="fr-FR" sz="1800" b="0" i="0" dirty="0">
                <a:solidFill>
                  <a:srgbClr val="333F50"/>
                </a:solidFill>
                <a:effectLst/>
                <a:latin typeface="Garamond" panose="02020404030301010803" pitchFamily="18" charset="0"/>
              </a:rPr>
              <a:t>Il a été Développé en 1984 par une équipe éminente de statisticiens : </a:t>
            </a:r>
            <a:r>
              <a:rPr lang="fr-FR" sz="1800" b="1" i="0" dirty="0">
                <a:solidFill>
                  <a:srgbClr val="333F50"/>
                </a:solidFill>
                <a:effectLst/>
                <a:latin typeface="Garamond" panose="02020404030301010803" pitchFamily="18" charset="0"/>
              </a:rPr>
              <a:t>Leo </a:t>
            </a:r>
            <a:r>
              <a:rPr lang="fr-FR" sz="1800" b="1" i="0" dirty="0" err="1">
                <a:solidFill>
                  <a:srgbClr val="333F50"/>
                </a:solidFill>
                <a:effectLst/>
                <a:latin typeface="Garamond" panose="02020404030301010803" pitchFamily="18" charset="0"/>
              </a:rPr>
              <a:t>Breiman</a:t>
            </a:r>
            <a:r>
              <a:rPr lang="fr-FR" sz="1800" b="1" i="0" dirty="0">
                <a:solidFill>
                  <a:srgbClr val="333F50"/>
                </a:solidFill>
                <a:effectLst/>
                <a:latin typeface="Garamond" panose="02020404030301010803" pitchFamily="18" charset="0"/>
              </a:rPr>
              <a:t>, </a:t>
            </a:r>
            <a:r>
              <a:rPr lang="fr-FR" sz="1800" b="1" i="0" dirty="0" err="1">
                <a:solidFill>
                  <a:srgbClr val="333F50"/>
                </a:solidFill>
                <a:effectLst/>
                <a:latin typeface="Garamond" panose="02020404030301010803" pitchFamily="18" charset="0"/>
              </a:rPr>
              <a:t>Jerome</a:t>
            </a:r>
            <a:r>
              <a:rPr lang="fr-FR" sz="1800" b="1" i="0" dirty="0">
                <a:solidFill>
                  <a:srgbClr val="333F50"/>
                </a:solidFill>
                <a:effectLst/>
                <a:latin typeface="Garamond" panose="02020404030301010803" pitchFamily="18" charset="0"/>
              </a:rPr>
              <a:t> Friedman, Richard </a:t>
            </a:r>
            <a:r>
              <a:rPr lang="fr-FR" sz="1800" b="1" i="0" dirty="0" err="1">
                <a:solidFill>
                  <a:srgbClr val="333F50"/>
                </a:solidFill>
                <a:effectLst/>
                <a:latin typeface="Garamond" panose="02020404030301010803" pitchFamily="18" charset="0"/>
              </a:rPr>
              <a:t>Olshen</a:t>
            </a:r>
            <a:r>
              <a:rPr lang="fr-FR" sz="1800" b="1" i="0" dirty="0">
                <a:solidFill>
                  <a:srgbClr val="333F50"/>
                </a:solidFill>
                <a:effectLst/>
                <a:latin typeface="Garamond" panose="02020404030301010803" pitchFamily="18" charset="0"/>
              </a:rPr>
              <a:t> et Charles Stone</a:t>
            </a:r>
            <a:r>
              <a:rPr lang="fr-FR" sz="1800" b="0" i="0" dirty="0">
                <a:solidFill>
                  <a:srgbClr val="333F50"/>
                </a:solidFill>
                <a:effectLst/>
                <a:latin typeface="Garamond" panose="02020404030301010803" pitchFamily="18" charset="0"/>
              </a:rPr>
              <a:t>. Leur travail pionnier a posé les fondations de l'usage moderne des arbres de décision dans l'analyse de données.</a:t>
            </a:r>
          </a:p>
        </p:txBody>
      </p:sp>
    </p:spTree>
    <p:extLst>
      <p:ext uri="{BB962C8B-B14F-4D97-AF65-F5344CB8AC3E}">
        <p14:creationId xmlns:p14="http://schemas.microsoft.com/office/powerpoint/2010/main" val="274943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6</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II. Fonctionnement de l'Algorithme CART                              III. </a:t>
            </a:r>
            <a:r>
              <a:rPr lang="fr-FR" sz="1800" b="1" i="0" u="none" strike="noStrike" dirty="0">
                <a:solidFill>
                  <a:srgbClr val="FF0000"/>
                </a:solidFill>
                <a:effectLst/>
                <a:latin typeface="Arial" panose="020B0604020202020204" pitchFamily="34" charset="0"/>
              </a:rPr>
              <a:t> </a:t>
            </a:r>
            <a:r>
              <a:rPr lang="fr-FR" sz="2000" b="1" dirty="0">
                <a:solidFill>
                  <a:schemeClr val="bg1"/>
                </a:solidFill>
                <a:latin typeface="Garamond" panose="02020404030301010803" pitchFamily="18" charset="0"/>
              </a:rPr>
              <a:t>Avantages et Limites de CART</a:t>
            </a:r>
            <a:endParaRPr lang="it-IT" sz="2000" b="1" dirty="0">
              <a:solidFill>
                <a:schemeClr val="bg1"/>
              </a:solidFill>
              <a:latin typeface="Garamond" panose="02020404030301010803" pitchFamily="18" charset="0"/>
            </a:endParaRPr>
          </a:p>
        </p:txBody>
      </p:sp>
      <p:sp>
        <p:nvSpPr>
          <p:cNvPr id="6" name="Rectangle: Rounded Corners 5">
            <a:extLst>
              <a:ext uri="{FF2B5EF4-FFF2-40B4-BE49-F238E27FC236}">
                <a16:creationId xmlns:a16="http://schemas.microsoft.com/office/drawing/2014/main" id="{1D903465-8062-5C5E-7754-C30DCDF3B9BD}"/>
              </a:ext>
            </a:extLst>
          </p:cNvPr>
          <p:cNvSpPr/>
          <p:nvPr/>
        </p:nvSpPr>
        <p:spPr>
          <a:xfrm>
            <a:off x="557841" y="1166327"/>
            <a:ext cx="6141539" cy="5052717"/>
          </a:xfrm>
          <a:prstGeom prst="roundRect">
            <a:avLst>
              <a:gd name="adj" fmla="val 17406"/>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
            </a:pPr>
            <a:r>
              <a:rPr lang="fr-FR" sz="1800" b="1" i="0" dirty="0">
                <a:solidFill>
                  <a:srgbClr val="333F50"/>
                </a:solidFill>
                <a:effectLst/>
                <a:latin typeface="Garamond" panose="02020404030301010803" pitchFamily="18" charset="0"/>
              </a:rPr>
              <a:t>Critères de Division</a:t>
            </a:r>
          </a:p>
          <a:p>
            <a:pPr>
              <a:lnSpc>
                <a:spcPct val="150000"/>
              </a:lnSpc>
            </a:pPr>
            <a:r>
              <a:rPr lang="fr-FR" sz="1800" b="0" i="0" dirty="0">
                <a:solidFill>
                  <a:srgbClr val="333F50"/>
                </a:solidFill>
                <a:effectLst/>
                <a:latin typeface="Garamond" panose="02020404030301010803" pitchFamily="18" charset="0"/>
              </a:rPr>
              <a:t>Il est Basé sur l’usage de l'approche gloutonne pour sélectionner la meilleure division à chaque nœud.</a:t>
            </a:r>
          </a:p>
          <a:p>
            <a:pPr>
              <a:lnSpc>
                <a:spcPct val="150000"/>
              </a:lnSpc>
            </a:pPr>
            <a:r>
              <a:rPr lang="fr-FR" sz="1800" b="0" i="0" dirty="0">
                <a:solidFill>
                  <a:srgbClr val="333F50"/>
                </a:solidFill>
                <a:effectLst/>
                <a:latin typeface="Garamond" panose="02020404030301010803" pitchFamily="18" charset="0"/>
              </a:rPr>
              <a:t>Classification : Impureté de Gini comme critère.</a:t>
            </a:r>
          </a:p>
          <a:p>
            <a:pPr>
              <a:lnSpc>
                <a:spcPct val="150000"/>
              </a:lnSpc>
            </a:pPr>
            <a:r>
              <a:rPr lang="fr-FR" sz="1800" b="0" i="0" dirty="0">
                <a:solidFill>
                  <a:srgbClr val="333F50"/>
                </a:solidFill>
                <a:effectLst/>
                <a:latin typeface="Garamond" panose="02020404030301010803" pitchFamily="18" charset="0"/>
              </a:rPr>
              <a:t>Régression : Réduction résiduelle pour mesurer l'ajustement.</a:t>
            </a:r>
          </a:p>
          <a:p>
            <a:pPr marL="285750" indent="-285750">
              <a:lnSpc>
                <a:spcPct val="150000"/>
              </a:lnSpc>
              <a:buFont typeface="Wingdings" panose="05000000000000000000" pitchFamily="2" charset="2"/>
              <a:buChar char="§"/>
            </a:pPr>
            <a:r>
              <a:rPr lang="fr-FR" sz="1800" b="1" i="0" dirty="0">
                <a:solidFill>
                  <a:srgbClr val="333F50"/>
                </a:solidFill>
                <a:effectLst/>
                <a:latin typeface="Garamond" panose="02020404030301010803" pitchFamily="18" charset="0"/>
              </a:rPr>
              <a:t>Élagage de l'Arbre</a:t>
            </a:r>
          </a:p>
          <a:p>
            <a:pPr>
              <a:lnSpc>
                <a:spcPct val="150000"/>
              </a:lnSpc>
            </a:pPr>
            <a:r>
              <a:rPr lang="fr-FR" dirty="0">
                <a:solidFill>
                  <a:srgbClr val="333F50"/>
                </a:solidFill>
                <a:latin typeface="Garamond" panose="02020404030301010803" pitchFamily="18" charset="0"/>
              </a:rPr>
              <a:t>C’</a:t>
            </a:r>
            <a:r>
              <a:rPr lang="fr-FR" sz="1800" b="0" i="0" dirty="0">
                <a:solidFill>
                  <a:srgbClr val="333F50"/>
                </a:solidFill>
                <a:effectLst/>
                <a:latin typeface="Garamond" panose="02020404030301010803" pitchFamily="18" charset="0"/>
              </a:rPr>
              <a:t>est une Technique qui permet d’éviter le surajustement. il est basé sur Deux méthodes principales : </a:t>
            </a:r>
          </a:p>
          <a:p>
            <a:pPr>
              <a:lnSpc>
                <a:spcPct val="150000"/>
              </a:lnSpc>
            </a:pPr>
            <a:r>
              <a:rPr lang="fr-FR" sz="1800" b="0" i="0" dirty="0">
                <a:solidFill>
                  <a:srgbClr val="333F50"/>
                </a:solidFill>
                <a:effectLst/>
                <a:latin typeface="Garamond" panose="02020404030301010803" pitchFamily="18" charset="0"/>
              </a:rPr>
              <a:t>Elagage de complexité de coût </a:t>
            </a:r>
          </a:p>
          <a:p>
            <a:pPr rtl="0">
              <a:spcBef>
                <a:spcPts val="0"/>
              </a:spcBef>
              <a:spcAft>
                <a:spcPts val="0"/>
              </a:spcAft>
            </a:pPr>
            <a:endParaRPr lang="fr-FR" dirty="0">
              <a:solidFill>
                <a:srgbClr val="333F50"/>
              </a:solidFill>
              <a:latin typeface="Garamond" panose="02020404030301010803" pitchFamily="18" charset="0"/>
            </a:endParaRPr>
          </a:p>
          <a:p>
            <a:pPr rtl="0">
              <a:spcBef>
                <a:spcPts val="0"/>
              </a:spcBef>
              <a:spcAft>
                <a:spcPts val="0"/>
              </a:spcAft>
            </a:pPr>
            <a:r>
              <a:rPr lang="fr-FR" dirty="0">
                <a:solidFill>
                  <a:srgbClr val="333F50"/>
                </a:solidFill>
                <a:latin typeface="Garamond" panose="02020404030301010803" pitchFamily="18" charset="0"/>
              </a:rPr>
              <a:t>Processus de Division est basé sur l’Identification et utilisation du meilleur point de division pour créer des sous-ensembles homogènes. </a:t>
            </a:r>
            <a:endParaRPr lang="fr-FR" sz="1800" b="0" i="0" dirty="0">
              <a:solidFill>
                <a:srgbClr val="333F50"/>
              </a:solidFill>
              <a:effectLst/>
              <a:latin typeface="Garamond" panose="02020404030301010803" pitchFamily="18" charset="0"/>
            </a:endParaRPr>
          </a:p>
          <a:p>
            <a:pPr>
              <a:lnSpc>
                <a:spcPct val="150000"/>
              </a:lnSpc>
            </a:pPr>
            <a:endParaRPr lang="fr-FR" sz="1800" b="0" i="0" dirty="0">
              <a:solidFill>
                <a:srgbClr val="333F50"/>
              </a:solidFill>
              <a:effectLst/>
              <a:latin typeface="Garamond" panose="02020404030301010803" pitchFamily="18" charset="0"/>
            </a:endParaRPr>
          </a:p>
        </p:txBody>
      </p:sp>
      <p:sp>
        <p:nvSpPr>
          <p:cNvPr id="7" name="Rectangle: Rounded Corners 5">
            <a:extLst>
              <a:ext uri="{FF2B5EF4-FFF2-40B4-BE49-F238E27FC236}">
                <a16:creationId xmlns:a16="http://schemas.microsoft.com/office/drawing/2014/main" id="{7B275DBE-2446-0670-976B-76BEC95AA6DD}"/>
              </a:ext>
            </a:extLst>
          </p:cNvPr>
          <p:cNvSpPr/>
          <p:nvPr/>
        </p:nvSpPr>
        <p:spPr>
          <a:xfrm>
            <a:off x="6932645" y="1166326"/>
            <a:ext cx="4802155" cy="5052718"/>
          </a:xfrm>
          <a:prstGeom prst="roundRect">
            <a:avLst/>
          </a:prstGeom>
          <a:solidFill>
            <a:schemeClr val="bg1">
              <a:lumMod val="95000"/>
            </a:schemeClr>
          </a:solidFill>
          <a:ln>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
            </a:pPr>
            <a:r>
              <a:rPr lang="fr-FR" sz="1800" b="1" i="0" dirty="0">
                <a:solidFill>
                  <a:srgbClr val="333F50"/>
                </a:solidFill>
                <a:effectLst/>
                <a:latin typeface="Garamond" panose="02020404030301010803" pitchFamily="18" charset="0"/>
              </a:rPr>
              <a:t>Avantages</a:t>
            </a:r>
          </a:p>
          <a:p>
            <a:pPr>
              <a:lnSpc>
                <a:spcPct val="150000"/>
              </a:lnSpc>
            </a:pPr>
            <a:r>
              <a:rPr lang="fr-FR" sz="1800" b="0" i="0" dirty="0">
                <a:solidFill>
                  <a:srgbClr val="333F50"/>
                </a:solidFill>
                <a:effectLst/>
                <a:latin typeface="Garamond" panose="02020404030301010803" pitchFamily="18" charset="0"/>
              </a:rPr>
              <a:t>- Résultats simples et interprétables.</a:t>
            </a:r>
          </a:p>
          <a:p>
            <a:pPr>
              <a:lnSpc>
                <a:spcPct val="150000"/>
              </a:lnSpc>
            </a:pPr>
            <a:r>
              <a:rPr lang="fr-FR" sz="1800" b="0" i="0" dirty="0">
                <a:solidFill>
                  <a:srgbClr val="333F50"/>
                </a:solidFill>
                <a:effectLst/>
                <a:latin typeface="Garamond" panose="02020404030301010803" pitchFamily="18" charset="0"/>
              </a:rPr>
              <a:t>- Algorithme non paramétrique et non linéaire.</a:t>
            </a:r>
          </a:p>
          <a:p>
            <a:pPr>
              <a:lnSpc>
                <a:spcPct val="150000"/>
              </a:lnSpc>
            </a:pPr>
            <a:r>
              <a:rPr lang="fr-FR" sz="1800" b="0" i="0" dirty="0">
                <a:solidFill>
                  <a:srgbClr val="333F50"/>
                </a:solidFill>
                <a:effectLst/>
                <a:latin typeface="Garamond" panose="02020404030301010803" pitchFamily="18" charset="0"/>
              </a:rPr>
              <a:t>- Sélection implicite des caractéristiques.</a:t>
            </a:r>
          </a:p>
          <a:p>
            <a:pPr>
              <a:lnSpc>
                <a:spcPct val="150000"/>
              </a:lnSpc>
            </a:pPr>
            <a:r>
              <a:rPr lang="fr-FR" sz="1800" b="0" i="0" dirty="0">
                <a:solidFill>
                  <a:srgbClr val="333F50"/>
                </a:solidFill>
                <a:effectLst/>
                <a:latin typeface="Garamond" panose="02020404030301010803" pitchFamily="18" charset="0"/>
              </a:rPr>
              <a:t>- Résilience aux valeurs aberrantes.</a:t>
            </a:r>
          </a:p>
          <a:p>
            <a:pPr>
              <a:lnSpc>
                <a:spcPct val="150000"/>
              </a:lnSpc>
            </a:pPr>
            <a:r>
              <a:rPr lang="fr-FR" sz="1800" b="0" i="0" dirty="0">
                <a:solidFill>
                  <a:srgbClr val="333F50"/>
                </a:solidFill>
                <a:effectLst/>
                <a:latin typeface="Garamond" panose="02020404030301010803" pitchFamily="18" charset="0"/>
              </a:rPr>
              <a:t>- Modèles facilement compréhensibles avec une supervision minimale.</a:t>
            </a:r>
          </a:p>
          <a:p>
            <a:pPr marL="285750" indent="-285750">
              <a:lnSpc>
                <a:spcPct val="150000"/>
              </a:lnSpc>
              <a:buFont typeface="Wingdings" panose="05000000000000000000" pitchFamily="2" charset="2"/>
              <a:buChar char="§"/>
            </a:pPr>
            <a:r>
              <a:rPr lang="fr-FR" sz="1800" b="1" i="0" dirty="0">
                <a:solidFill>
                  <a:srgbClr val="333F50"/>
                </a:solidFill>
                <a:effectLst/>
                <a:latin typeface="Garamond" panose="02020404030301010803" pitchFamily="18" charset="0"/>
              </a:rPr>
              <a:t>B. Limites</a:t>
            </a:r>
          </a:p>
          <a:p>
            <a:pPr>
              <a:lnSpc>
                <a:spcPct val="150000"/>
              </a:lnSpc>
            </a:pPr>
            <a:r>
              <a:rPr lang="fr-FR" sz="1800" b="0" i="0" dirty="0">
                <a:solidFill>
                  <a:srgbClr val="333F50"/>
                </a:solidFill>
                <a:effectLst/>
                <a:latin typeface="Garamond" panose="02020404030301010803" pitchFamily="18" charset="0"/>
              </a:rPr>
              <a:t>- Risque de surajustement.</a:t>
            </a:r>
          </a:p>
          <a:p>
            <a:pPr>
              <a:lnSpc>
                <a:spcPct val="150000"/>
              </a:lnSpc>
            </a:pPr>
            <a:r>
              <a:rPr lang="fr-FR" sz="1800" b="0" i="0" dirty="0">
                <a:solidFill>
                  <a:srgbClr val="333F50"/>
                </a:solidFill>
                <a:effectLst/>
                <a:latin typeface="Garamond" panose="02020404030301010803" pitchFamily="18" charset="0"/>
              </a:rPr>
              <a:t>- Variance élevée.</a:t>
            </a:r>
          </a:p>
          <a:p>
            <a:pPr>
              <a:lnSpc>
                <a:spcPct val="150000"/>
              </a:lnSpc>
            </a:pPr>
            <a:r>
              <a:rPr lang="fr-FR" sz="1800" b="0" i="0" dirty="0">
                <a:solidFill>
                  <a:srgbClr val="333F50"/>
                </a:solidFill>
                <a:effectLst/>
                <a:latin typeface="Garamond" panose="02020404030301010803" pitchFamily="18" charset="0"/>
              </a:rPr>
              <a:t>- Structure potentiellement instable.</a:t>
            </a:r>
          </a:p>
          <a:p>
            <a:pPr>
              <a:lnSpc>
                <a:spcPct val="150000"/>
              </a:lnSpc>
            </a:pPr>
            <a:endParaRPr lang="fr-FR" sz="1800" b="0" i="0" dirty="0">
              <a:solidFill>
                <a:srgbClr val="333F50"/>
              </a:solidFill>
              <a:effectLst/>
              <a:latin typeface="Garamond" panose="02020404030301010803" pitchFamily="18" charset="0"/>
            </a:endParaRPr>
          </a:p>
          <a:p>
            <a:pPr>
              <a:lnSpc>
                <a:spcPct val="150000"/>
              </a:lnSpc>
            </a:pPr>
            <a:endParaRPr lang="fr-FR" sz="1800" b="0" i="0" dirty="0">
              <a:solidFill>
                <a:srgbClr val="333F50"/>
              </a:solidFill>
              <a:effectLst/>
              <a:latin typeface="Garamond" panose="02020404030301010803" pitchFamily="18" charset="0"/>
            </a:endParaRPr>
          </a:p>
        </p:txBody>
      </p:sp>
    </p:spTree>
    <p:extLst>
      <p:ext uri="{BB962C8B-B14F-4D97-AF65-F5344CB8AC3E}">
        <p14:creationId xmlns:p14="http://schemas.microsoft.com/office/powerpoint/2010/main" val="224556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7</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IV. </a:t>
            </a:r>
            <a:r>
              <a:rPr lang="fr-FR" sz="1800" b="1" i="0" u="none" strike="noStrike" dirty="0">
                <a:solidFill>
                  <a:srgbClr val="FF0000"/>
                </a:solidFill>
                <a:effectLst/>
                <a:latin typeface="Arial" panose="020B0604020202020204" pitchFamily="34" charset="0"/>
              </a:rPr>
              <a:t> </a:t>
            </a:r>
            <a:r>
              <a:rPr lang="fr-FR" sz="2000" b="1" dirty="0">
                <a:solidFill>
                  <a:schemeClr val="bg1"/>
                </a:solidFill>
                <a:latin typeface="Garamond" panose="02020404030301010803" pitchFamily="18" charset="0"/>
              </a:rPr>
              <a:t> PRESENTATION DU COST COMPLEXITY PUNNING</a:t>
            </a:r>
            <a:endParaRPr lang="it-IT" sz="2000" b="1" dirty="0">
              <a:solidFill>
                <a:schemeClr val="bg1"/>
              </a:solidFill>
              <a:latin typeface="Garamond" panose="02020404030301010803" pitchFamily="18" charset="0"/>
            </a:endParaRPr>
          </a:p>
        </p:txBody>
      </p:sp>
      <p:sp>
        <p:nvSpPr>
          <p:cNvPr id="6" name="TextBox 7">
            <a:extLst>
              <a:ext uri="{FF2B5EF4-FFF2-40B4-BE49-F238E27FC236}">
                <a16:creationId xmlns:a16="http://schemas.microsoft.com/office/drawing/2014/main" id="{73DB60DC-A8AE-C1F4-8BD5-649981A5B971}"/>
              </a:ext>
            </a:extLst>
          </p:cNvPr>
          <p:cNvSpPr txBox="1"/>
          <p:nvPr/>
        </p:nvSpPr>
        <p:spPr>
          <a:xfrm>
            <a:off x="461210" y="1040743"/>
            <a:ext cx="11172948" cy="5448030"/>
          </a:xfrm>
          <a:prstGeom prst="rect">
            <a:avLst/>
          </a:prstGeom>
          <a:noFill/>
        </p:spPr>
        <p:txBody>
          <a:bodyPr wrap="square">
            <a:spAutoFit/>
          </a:bodyPr>
          <a:lstStyle/>
          <a:p>
            <a:pPr marL="285750" indent="-285750" algn="just" fontAlgn="base">
              <a:lnSpc>
                <a:spcPct val="150000"/>
              </a:lnSpc>
              <a:buFont typeface="Wingdings" panose="05000000000000000000" pitchFamily="2" charset="2"/>
              <a:buChar char="§"/>
            </a:pPr>
            <a:r>
              <a:rPr lang="fr-FR" sz="1400" b="1" dirty="0">
                <a:solidFill>
                  <a:srgbClr val="333F50"/>
                </a:solidFill>
                <a:latin typeface="Garamond" panose="02020404030301010803" pitchFamily="18" charset="0"/>
              </a:rPr>
              <a:t>Définition</a:t>
            </a:r>
          </a:p>
          <a:p>
            <a:pPr>
              <a:lnSpc>
                <a:spcPct val="150000"/>
              </a:lnSpc>
            </a:pPr>
            <a:r>
              <a:rPr lang="fr-FR" sz="1400" dirty="0">
                <a:solidFill>
                  <a:srgbClr val="333F50"/>
                </a:solidFill>
                <a:latin typeface="Garamond" panose="02020404030301010803" pitchFamily="18" charset="0"/>
              </a:rPr>
              <a:t>Le </a:t>
            </a:r>
            <a:r>
              <a:rPr lang="fr-FR" sz="1400" dirty="0" err="1">
                <a:solidFill>
                  <a:srgbClr val="333F50"/>
                </a:solidFill>
                <a:latin typeface="Garamond" panose="02020404030301010803" pitchFamily="18" charset="0"/>
              </a:rPr>
              <a:t>Cost</a:t>
            </a:r>
            <a:r>
              <a:rPr lang="fr-FR" sz="1400" dirty="0">
                <a:solidFill>
                  <a:srgbClr val="333F50"/>
                </a:solidFill>
                <a:latin typeface="Garamond" panose="02020404030301010803" pitchFamily="18" charset="0"/>
              </a:rPr>
              <a:t> </a:t>
            </a:r>
            <a:r>
              <a:rPr lang="fr-FR" sz="1400" dirty="0" err="1">
                <a:solidFill>
                  <a:srgbClr val="333F50"/>
                </a:solidFill>
                <a:latin typeface="Garamond" panose="02020404030301010803" pitchFamily="18" charset="0"/>
              </a:rPr>
              <a:t>Complexity</a:t>
            </a:r>
            <a:r>
              <a:rPr lang="fr-FR" sz="1400" dirty="0">
                <a:solidFill>
                  <a:srgbClr val="333F50"/>
                </a:solidFill>
                <a:latin typeface="Garamond" panose="02020404030301010803" pitchFamily="18" charset="0"/>
              </a:rPr>
              <a:t> </a:t>
            </a:r>
            <a:r>
              <a:rPr lang="fr-FR" sz="1400" dirty="0" err="1">
                <a:solidFill>
                  <a:srgbClr val="333F50"/>
                </a:solidFill>
                <a:latin typeface="Garamond" panose="02020404030301010803" pitchFamily="18" charset="0"/>
              </a:rPr>
              <a:t>Pruning</a:t>
            </a:r>
            <a:r>
              <a:rPr lang="fr-FR" sz="1400" dirty="0">
                <a:solidFill>
                  <a:srgbClr val="333F50"/>
                </a:solidFill>
                <a:latin typeface="Garamond" panose="02020404030301010803" pitchFamily="18" charset="0"/>
              </a:rPr>
              <a:t> (CCP) est une méthode utilisée pour affiner et optimiser les arbres de décision. Il vise à simplifier l'arbre en éliminant les branches qui contribuent peu à la performance globale du modèle</a:t>
            </a:r>
          </a:p>
          <a:p>
            <a:pPr>
              <a:lnSpc>
                <a:spcPct val="150000"/>
              </a:lnSpc>
            </a:pPr>
            <a:r>
              <a:rPr lang="fr-FR" sz="1400" b="0" i="0" dirty="0">
                <a:solidFill>
                  <a:srgbClr val="333F50"/>
                </a:solidFill>
                <a:effectLst/>
                <a:latin typeface="Garamond" panose="02020404030301010803" pitchFamily="18" charset="0"/>
              </a:rPr>
              <a:t>Il vise à réduire la complexité de l'arbre, éliminant les branches peu significatives.</a:t>
            </a:r>
          </a:p>
          <a:p>
            <a:pPr>
              <a:lnSpc>
                <a:spcPct val="150000"/>
              </a:lnSpc>
            </a:pPr>
            <a:endParaRPr lang="fr-FR" sz="1400" b="0" i="0" dirty="0">
              <a:solidFill>
                <a:srgbClr val="333F50"/>
              </a:solidFill>
              <a:effectLst/>
              <a:latin typeface="Garamond" panose="02020404030301010803" pitchFamily="18" charset="0"/>
            </a:endParaRPr>
          </a:p>
          <a:p>
            <a:pPr marL="285750" indent="-285750" algn="just" rtl="0" fontAlgn="base">
              <a:spcBef>
                <a:spcPts val="0"/>
              </a:spcBef>
              <a:spcAft>
                <a:spcPts val="0"/>
              </a:spcAft>
              <a:buFont typeface="Wingdings" panose="05000000000000000000" pitchFamily="2" charset="2"/>
              <a:buChar char="§"/>
            </a:pPr>
            <a:r>
              <a:rPr lang="fr-FR" sz="1400" b="1" dirty="0">
                <a:solidFill>
                  <a:srgbClr val="333F50"/>
                </a:solidFill>
                <a:latin typeface="Garamond" panose="02020404030301010803" pitchFamily="18" charset="0"/>
              </a:rPr>
              <a:t>Problématique </a:t>
            </a:r>
          </a:p>
          <a:p>
            <a:pPr algn="just" rtl="0" fontAlgn="base">
              <a:spcBef>
                <a:spcPts val="0"/>
              </a:spcBef>
              <a:spcAft>
                <a:spcPts val="0"/>
              </a:spcAft>
            </a:pPr>
            <a:r>
              <a:rPr lang="fr-FR" sz="1400" dirty="0">
                <a:solidFill>
                  <a:srgbClr val="333F50"/>
                </a:solidFill>
                <a:latin typeface="Garamond" panose="02020404030301010803" pitchFamily="18" charset="0"/>
              </a:rPr>
              <a:t> le CPP permet de faire face au problème du surajustement, et complexité dans les modèles d'arbres</a:t>
            </a:r>
          </a:p>
          <a:p>
            <a:pPr algn="just" rtl="0">
              <a:spcBef>
                <a:spcPts val="0"/>
              </a:spcBef>
              <a:spcAft>
                <a:spcPts val="0"/>
              </a:spcAft>
            </a:pPr>
            <a:r>
              <a:rPr lang="fr-FR" sz="1400" dirty="0">
                <a:solidFill>
                  <a:srgbClr val="333F50"/>
                </a:solidFill>
                <a:latin typeface="Garamond" panose="02020404030301010803" pitchFamily="18" charset="0"/>
              </a:rPr>
              <a:t>- Surajustement : Adaptation excessive aux données d'entraînement, conduisant à une faible généralisation.</a:t>
            </a:r>
          </a:p>
          <a:p>
            <a:pPr algn="just" rtl="0">
              <a:spcBef>
                <a:spcPts val="0"/>
              </a:spcBef>
              <a:spcAft>
                <a:spcPts val="0"/>
              </a:spcAft>
            </a:pPr>
            <a:r>
              <a:rPr lang="fr-FR" sz="1400" dirty="0">
                <a:solidFill>
                  <a:srgbClr val="333F50"/>
                </a:solidFill>
                <a:latin typeface="Garamond" panose="02020404030301010803" pitchFamily="18" charset="0"/>
              </a:rPr>
              <a:t>- Complexité des Arbres : Nombre de nœuds et branches comme mesure de complexité.</a:t>
            </a:r>
          </a:p>
          <a:p>
            <a:pPr algn="just" rtl="0">
              <a:spcBef>
                <a:spcPts val="0"/>
              </a:spcBef>
              <a:spcAft>
                <a:spcPts val="0"/>
              </a:spcAft>
            </a:pPr>
            <a:r>
              <a:rPr lang="fr-FR" sz="1400" dirty="0">
                <a:solidFill>
                  <a:srgbClr val="333F50"/>
                </a:solidFill>
                <a:latin typeface="Garamond" panose="02020404030301010803" pitchFamily="18" charset="0"/>
              </a:rPr>
              <a:t>- Impact : Arbres trop complexes = bons sur données d'entraînement, mais pauvres sur nouvelles données.</a:t>
            </a:r>
          </a:p>
          <a:p>
            <a:br>
              <a:rPr lang="fr-FR" sz="1400" dirty="0"/>
            </a:br>
            <a:endParaRPr lang="fr-FR" sz="1400" b="0" i="0" dirty="0">
              <a:solidFill>
                <a:srgbClr val="333F50"/>
              </a:solidFill>
              <a:effectLst/>
              <a:latin typeface="Garamond" panose="02020404030301010803" pitchFamily="18" charset="0"/>
            </a:endParaRPr>
          </a:p>
          <a:p>
            <a:pPr marL="285750" indent="-285750">
              <a:lnSpc>
                <a:spcPct val="150000"/>
              </a:lnSpc>
              <a:buFont typeface="Wingdings" panose="05000000000000000000" pitchFamily="2" charset="2"/>
              <a:buChar char="§"/>
            </a:pPr>
            <a:r>
              <a:rPr lang="fr-FR" sz="1400" b="1" i="0" dirty="0">
                <a:solidFill>
                  <a:srgbClr val="333F50"/>
                </a:solidFill>
                <a:effectLst/>
                <a:latin typeface="Garamond" panose="02020404030301010803" pitchFamily="18" charset="0"/>
              </a:rPr>
              <a:t>Objectifs Principaux :,</a:t>
            </a:r>
          </a:p>
          <a:p>
            <a:pPr>
              <a:lnSpc>
                <a:spcPct val="150000"/>
              </a:lnSpc>
            </a:pPr>
            <a:r>
              <a:rPr lang="fr-FR" sz="1400" b="0" i="0" dirty="0">
                <a:solidFill>
                  <a:srgbClr val="333F50"/>
                </a:solidFill>
                <a:effectLst/>
                <a:latin typeface="Garamond" panose="02020404030301010803" pitchFamily="18" charset="0"/>
              </a:rPr>
              <a:t>- </a:t>
            </a:r>
            <a:r>
              <a:rPr lang="fr-FR" sz="1400" b="1" i="0" dirty="0">
                <a:solidFill>
                  <a:srgbClr val="333F50"/>
                </a:solidFill>
                <a:effectLst/>
                <a:latin typeface="Garamond" panose="02020404030301010803" pitchFamily="18" charset="0"/>
              </a:rPr>
              <a:t>Prévenir le surajustement: </a:t>
            </a:r>
            <a:r>
              <a:rPr lang="fr-FR" sz="1400" b="0" i="0" dirty="0">
                <a:solidFill>
                  <a:srgbClr val="333F50"/>
                </a:solidFill>
                <a:effectLst/>
                <a:latin typeface="Garamond" panose="02020404030301010803" pitchFamily="18" charset="0"/>
              </a:rPr>
              <a:t>s'assurer que le modèle reste suffisamment général pour bien fonctionner sur des données qu'il n'a jamais vues</a:t>
            </a:r>
          </a:p>
          <a:p>
            <a:pPr>
              <a:lnSpc>
                <a:spcPct val="150000"/>
              </a:lnSpc>
            </a:pPr>
            <a:r>
              <a:rPr lang="fr-FR" sz="1400" b="0" i="0" dirty="0">
                <a:solidFill>
                  <a:srgbClr val="333F50"/>
                </a:solidFill>
                <a:effectLst/>
                <a:latin typeface="Garamond" panose="02020404030301010803" pitchFamily="18" charset="0"/>
              </a:rPr>
              <a:t> - </a:t>
            </a:r>
            <a:r>
              <a:rPr lang="fr-FR" sz="1400" b="1" dirty="0">
                <a:solidFill>
                  <a:srgbClr val="333F50"/>
                </a:solidFill>
                <a:latin typeface="Garamond" panose="02020404030301010803" pitchFamily="18" charset="0"/>
              </a:rPr>
              <a:t>A</a:t>
            </a:r>
            <a:r>
              <a:rPr lang="fr-FR" sz="1400" b="1" i="0" dirty="0">
                <a:solidFill>
                  <a:srgbClr val="333F50"/>
                </a:solidFill>
                <a:effectLst/>
                <a:latin typeface="Garamond" panose="02020404030301010803" pitchFamily="18" charset="0"/>
              </a:rPr>
              <a:t>méliorant la généralisation(Situations Imprévues): </a:t>
            </a:r>
            <a:r>
              <a:rPr lang="fr-FR" sz="1400" b="0" i="0" dirty="0">
                <a:solidFill>
                  <a:srgbClr val="333F50"/>
                </a:solidFill>
                <a:effectLst/>
                <a:latin typeface="Garamond" panose="02020404030301010803" pitchFamily="18" charset="0"/>
              </a:rPr>
              <a:t>développer un modèle capable de bien fonctionner sur des échantillons de données variés, pas seulement ceux sur lesquels il a été entraîné. </a:t>
            </a:r>
          </a:p>
          <a:p>
            <a:pPr>
              <a:lnSpc>
                <a:spcPct val="150000"/>
              </a:lnSpc>
            </a:pPr>
            <a:r>
              <a:rPr lang="fr-FR" sz="1400" b="0" i="0" dirty="0">
                <a:solidFill>
                  <a:srgbClr val="333F50"/>
                </a:solidFill>
                <a:effectLst/>
                <a:latin typeface="Garamond" panose="02020404030301010803" pitchFamily="18" charset="0"/>
              </a:rPr>
              <a:t>- </a:t>
            </a:r>
            <a:r>
              <a:rPr lang="fr-FR" sz="1400" b="1" i="0" dirty="0">
                <a:solidFill>
                  <a:srgbClr val="333F50"/>
                </a:solidFill>
                <a:effectLst/>
                <a:latin typeface="Garamond" panose="02020404030301010803" pitchFamily="18" charset="0"/>
              </a:rPr>
              <a:t>Équilibrer précision et simplicité du modèle: </a:t>
            </a:r>
            <a:r>
              <a:rPr lang="fr-FR" sz="1400" b="0" i="0" dirty="0">
                <a:solidFill>
                  <a:srgbClr val="333F50"/>
                </a:solidFill>
                <a:effectLst/>
                <a:latin typeface="Garamond" panose="02020404030301010803" pitchFamily="18" charset="0"/>
              </a:rPr>
              <a:t>trouver le juste milieu entre un modèle très précis, et un modèle trop simple, Un bon équilibre permet d'avoir un modèle à la fois efficace et robuste, facile à comprendre et à maintenir</a:t>
            </a:r>
            <a:endParaRPr lang="fr-FR" sz="1400" dirty="0">
              <a:solidFill>
                <a:srgbClr val="333F50"/>
              </a:solidFill>
              <a:latin typeface="Garamond" panose="02020404030301010803" pitchFamily="18" charset="0"/>
            </a:endParaRPr>
          </a:p>
          <a:p>
            <a:pPr>
              <a:lnSpc>
                <a:spcPct val="150000"/>
              </a:lnSpc>
            </a:pPr>
            <a:endParaRPr lang="fr-FR" sz="1400" dirty="0">
              <a:solidFill>
                <a:srgbClr val="333F50"/>
              </a:solidFill>
              <a:latin typeface="Garamond" panose="02020404030301010803" pitchFamily="18" charset="0"/>
            </a:endParaRPr>
          </a:p>
        </p:txBody>
      </p:sp>
    </p:spTree>
    <p:extLst>
      <p:ext uri="{BB962C8B-B14F-4D97-AF65-F5344CB8AC3E}">
        <p14:creationId xmlns:p14="http://schemas.microsoft.com/office/powerpoint/2010/main" val="409582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8</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IV. </a:t>
            </a:r>
            <a:r>
              <a:rPr lang="fr-FR" sz="1800" b="1" i="0" u="none" strike="noStrike" dirty="0">
                <a:solidFill>
                  <a:srgbClr val="FF0000"/>
                </a:solidFill>
                <a:effectLst/>
                <a:latin typeface="Arial" panose="020B0604020202020204" pitchFamily="34" charset="0"/>
              </a:rPr>
              <a:t> </a:t>
            </a:r>
            <a:r>
              <a:rPr lang="fr-FR" sz="2000" b="1" dirty="0">
                <a:solidFill>
                  <a:schemeClr val="bg1"/>
                </a:solidFill>
                <a:latin typeface="Garamond" panose="02020404030301010803" pitchFamily="18" charset="0"/>
              </a:rPr>
              <a:t> PROCESSUS ET IMPORTANCE DU  COST COMPLEXITY PUNNING</a:t>
            </a:r>
            <a:endParaRPr lang="it-IT" sz="2000" b="1" dirty="0">
              <a:solidFill>
                <a:schemeClr val="bg1"/>
              </a:solidFill>
              <a:latin typeface="Garamond" panose="02020404030301010803" pitchFamily="18" charset="0"/>
            </a:endParaRPr>
          </a:p>
        </p:txBody>
      </p:sp>
      <p:sp>
        <p:nvSpPr>
          <p:cNvPr id="7" name="ZoneTexte 6">
            <a:extLst>
              <a:ext uri="{FF2B5EF4-FFF2-40B4-BE49-F238E27FC236}">
                <a16:creationId xmlns:a16="http://schemas.microsoft.com/office/drawing/2014/main" id="{DD90F09C-5E2A-8DE9-4707-A9C263DC87CF}"/>
              </a:ext>
            </a:extLst>
          </p:cNvPr>
          <p:cNvSpPr txBox="1"/>
          <p:nvPr/>
        </p:nvSpPr>
        <p:spPr>
          <a:xfrm>
            <a:off x="1039103" y="727913"/>
            <a:ext cx="8052760" cy="5539978"/>
          </a:xfrm>
          <a:prstGeom prst="rect">
            <a:avLst/>
          </a:prstGeom>
          <a:noFill/>
        </p:spPr>
        <p:txBody>
          <a:bodyPr wrap="square">
            <a:spAutoFit/>
          </a:bodyPr>
          <a:lstStyle/>
          <a:p>
            <a:endParaRPr lang="fr-FR" dirty="0"/>
          </a:p>
          <a:p>
            <a:endParaRPr lang="fr-FR" sz="1400" dirty="0">
              <a:solidFill>
                <a:srgbClr val="333F50"/>
              </a:solidFill>
              <a:latin typeface="Garamond" panose="02020404030301010803" pitchFamily="18" charset="0"/>
            </a:endParaRPr>
          </a:p>
          <a:p>
            <a:pPr marL="285750" indent="-285750">
              <a:buFont typeface="Wingdings" panose="05000000000000000000" pitchFamily="2" charset="2"/>
              <a:buChar char="§"/>
            </a:pPr>
            <a:r>
              <a:rPr lang="fr-FR" sz="1400" b="1" dirty="0">
                <a:solidFill>
                  <a:srgbClr val="333F50"/>
                </a:solidFill>
                <a:latin typeface="Garamond" panose="02020404030301010803" pitchFamily="18" charset="0"/>
              </a:rPr>
              <a:t>Processus de CCP :</a:t>
            </a:r>
          </a:p>
          <a:p>
            <a:endParaRPr lang="fr-FR" sz="1400" dirty="0">
              <a:solidFill>
                <a:srgbClr val="333F50"/>
              </a:solidFill>
              <a:latin typeface="Garamond" panose="02020404030301010803" pitchFamily="18" charset="0"/>
            </a:endParaRPr>
          </a:p>
          <a:p>
            <a:r>
              <a:rPr lang="fr-FR" sz="1400" b="1" dirty="0">
                <a:solidFill>
                  <a:srgbClr val="333F50"/>
                </a:solidFill>
                <a:latin typeface="Garamond" panose="02020404030301010803" pitchFamily="18" charset="0"/>
              </a:rPr>
              <a:t>Utilisation du paramètre alpha pour contrôler l'élagage.</a:t>
            </a:r>
          </a:p>
          <a:p>
            <a:r>
              <a:rPr lang="fr-FR" sz="1400" dirty="0">
                <a:solidFill>
                  <a:srgbClr val="333F50"/>
                </a:solidFill>
                <a:latin typeface="Garamond" panose="02020404030301010803" pitchFamily="18" charset="0"/>
              </a:rPr>
              <a:t>Le paramètre </a:t>
            </a:r>
            <a:r>
              <a:rPr lang="fr-FR" sz="1400" b="1" dirty="0">
                <a:solidFill>
                  <a:srgbClr val="333F50"/>
                </a:solidFill>
                <a:latin typeface="Garamond" panose="02020404030301010803" pitchFamily="18" charset="0"/>
              </a:rPr>
              <a:t>alpha </a:t>
            </a:r>
            <a:r>
              <a:rPr lang="fr-FR" sz="1400" dirty="0">
                <a:solidFill>
                  <a:srgbClr val="333F50"/>
                </a:solidFill>
                <a:latin typeface="Garamond" panose="02020404030301010803" pitchFamily="18" charset="0"/>
              </a:rPr>
              <a:t>est utilisé comme un seuil pour décider de la suppression des branches, </a:t>
            </a:r>
            <a:r>
              <a:rPr lang="fr-FR" sz="1400" b="1" dirty="0">
                <a:solidFill>
                  <a:srgbClr val="333F50"/>
                </a:solidFill>
                <a:latin typeface="Garamond" panose="02020404030301010803" pitchFamily="18" charset="0"/>
              </a:rPr>
              <a:t>Plus la valeur de alpha est élevée plus le processus d'élagage est strict.</a:t>
            </a:r>
          </a:p>
          <a:p>
            <a:endParaRPr lang="fr-FR" sz="1400" dirty="0">
              <a:solidFill>
                <a:srgbClr val="333F50"/>
              </a:solidFill>
              <a:latin typeface="Garamond" panose="02020404030301010803" pitchFamily="18" charset="0"/>
            </a:endParaRPr>
          </a:p>
          <a:p>
            <a:r>
              <a:rPr lang="fr-FR" sz="1400" b="1" dirty="0">
                <a:solidFill>
                  <a:srgbClr val="333F50"/>
                </a:solidFill>
                <a:latin typeface="Garamond" panose="02020404030301010803" pitchFamily="18" charset="0"/>
              </a:rPr>
              <a:t>- Identification et Retrait des branches peu influentes.</a:t>
            </a:r>
          </a:p>
          <a:p>
            <a:r>
              <a:rPr lang="fr-FR" sz="1400" dirty="0">
                <a:solidFill>
                  <a:srgbClr val="333F50"/>
                </a:solidFill>
                <a:latin typeface="Garamond" panose="02020404030301010803" pitchFamily="18" charset="0"/>
              </a:rPr>
              <a:t>En les retirant les branches qui contribuent peu à la précision du modèle. </a:t>
            </a:r>
            <a:r>
              <a:rPr lang="fr-FR" sz="1400" b="1" dirty="0">
                <a:solidFill>
                  <a:srgbClr val="333F50"/>
                </a:solidFill>
                <a:latin typeface="Garamond" panose="02020404030301010803" pitchFamily="18" charset="0"/>
              </a:rPr>
              <a:t>on réduit la complexité de l'arbre sans affecter significativement sa performance.</a:t>
            </a:r>
          </a:p>
          <a:p>
            <a:endParaRPr lang="fr-FR" sz="1400" dirty="0">
              <a:solidFill>
                <a:srgbClr val="333F50"/>
              </a:solidFill>
              <a:latin typeface="Garamond" panose="02020404030301010803" pitchFamily="18" charset="0"/>
            </a:endParaRPr>
          </a:p>
          <a:p>
            <a:pPr marL="285750" indent="-285750">
              <a:buFont typeface="Wingdings" panose="05000000000000000000" pitchFamily="2" charset="2"/>
              <a:buChar char="§"/>
            </a:pPr>
            <a:r>
              <a:rPr lang="fr-FR" sz="1400" b="1" dirty="0">
                <a:solidFill>
                  <a:srgbClr val="333F50"/>
                </a:solidFill>
                <a:latin typeface="Garamond" panose="02020404030301010803" pitchFamily="18" charset="0"/>
              </a:rPr>
              <a:t>Rôle Clé du CPP dans les Arbres de Décision :</a:t>
            </a:r>
          </a:p>
          <a:p>
            <a:r>
              <a:rPr lang="fr-FR" sz="1400" dirty="0">
                <a:solidFill>
                  <a:srgbClr val="333F50"/>
                </a:solidFill>
                <a:latin typeface="Garamond" panose="02020404030301010803" pitchFamily="18" charset="0"/>
              </a:rPr>
              <a:t>Évite la </a:t>
            </a:r>
            <a:r>
              <a:rPr lang="fr-FR" sz="1400" dirty="0" err="1">
                <a:solidFill>
                  <a:srgbClr val="333F50"/>
                </a:solidFill>
                <a:latin typeface="Garamond" panose="02020404030301010803" pitchFamily="18" charset="0"/>
              </a:rPr>
              <a:t>suradaptation</a:t>
            </a:r>
            <a:r>
              <a:rPr lang="fr-FR" sz="1400" dirty="0">
                <a:solidFill>
                  <a:srgbClr val="333F50"/>
                </a:solidFill>
                <a:latin typeface="Garamond" panose="02020404030301010803" pitchFamily="18" charset="0"/>
              </a:rPr>
              <a:t> aux données d'entraînement.</a:t>
            </a:r>
          </a:p>
          <a:p>
            <a:r>
              <a:rPr lang="fr-FR" sz="1400" dirty="0">
                <a:solidFill>
                  <a:srgbClr val="333F50"/>
                </a:solidFill>
                <a:latin typeface="Garamond" panose="02020404030301010803" pitchFamily="18" charset="0"/>
              </a:rPr>
              <a:t>Rend les modèles plus robustes et généralisables.</a:t>
            </a:r>
          </a:p>
          <a:p>
            <a:r>
              <a:rPr lang="fr-FR" sz="1400" b="1" dirty="0">
                <a:solidFill>
                  <a:srgbClr val="333F50"/>
                </a:solidFill>
                <a:latin typeface="Garamond" panose="02020404030301010803" pitchFamily="18" charset="0"/>
              </a:rPr>
              <a:t>   </a:t>
            </a:r>
          </a:p>
          <a:p>
            <a:r>
              <a:rPr lang="fr-FR" sz="1400" b="1" dirty="0">
                <a:solidFill>
                  <a:srgbClr val="333F50"/>
                </a:solidFill>
                <a:latin typeface="Garamond" panose="02020404030301010803" pitchFamily="18" charset="0"/>
              </a:rPr>
              <a:t>    Avantages :</a:t>
            </a:r>
          </a:p>
          <a:p>
            <a:r>
              <a:rPr lang="fr-FR" sz="1400" dirty="0">
                <a:solidFill>
                  <a:srgbClr val="333F50"/>
                </a:solidFill>
                <a:latin typeface="Garamond" panose="02020404030301010803" pitchFamily="18" charset="0"/>
              </a:rPr>
              <a:t>Améliore la performance sur de nouvelles données.</a:t>
            </a:r>
          </a:p>
          <a:p>
            <a:r>
              <a:rPr lang="fr-FR" sz="1400" dirty="0">
                <a:solidFill>
                  <a:srgbClr val="333F50"/>
                </a:solidFill>
                <a:latin typeface="Garamond" panose="02020404030301010803" pitchFamily="18" charset="0"/>
              </a:rPr>
              <a:t>Facilite l'interprétation et l'utilisation du modèle.</a:t>
            </a:r>
          </a:p>
          <a:p>
            <a:r>
              <a:rPr lang="fr-FR" sz="1400" dirty="0">
                <a:solidFill>
                  <a:srgbClr val="333F50"/>
                </a:solidFill>
                <a:latin typeface="Garamond" panose="02020404030301010803" pitchFamily="18" charset="0"/>
              </a:rPr>
              <a:t>Utilisé dans divers domaines comme la médecine et la finance.</a:t>
            </a:r>
          </a:p>
          <a:p>
            <a:pPr algn="l"/>
            <a:br>
              <a:rPr lang="fr-FR" sz="1400" dirty="0">
                <a:solidFill>
                  <a:srgbClr val="333F50"/>
                </a:solidFill>
                <a:latin typeface="Garamond" panose="02020404030301010803" pitchFamily="18" charset="0"/>
              </a:rPr>
            </a:br>
            <a:r>
              <a:rPr lang="fr-FR" sz="1400" b="1" dirty="0">
                <a:solidFill>
                  <a:srgbClr val="333F50"/>
                </a:solidFill>
                <a:latin typeface="Garamond" panose="02020404030301010803" pitchFamily="18" charset="0"/>
              </a:rPr>
              <a:t>Conclusion :</a:t>
            </a:r>
          </a:p>
          <a:p>
            <a:pPr marL="742950" lvl="1" indent="-285750" algn="l">
              <a:buFont typeface="Arial" panose="020B0604020202020204" pitchFamily="34" charset="0"/>
              <a:buChar char="•"/>
            </a:pPr>
            <a:r>
              <a:rPr lang="fr-FR" sz="1400" dirty="0">
                <a:solidFill>
                  <a:srgbClr val="333F50"/>
                </a:solidFill>
                <a:latin typeface="Garamond" panose="02020404030301010803" pitchFamily="18" charset="0"/>
              </a:rPr>
              <a:t>Le CCP est essentiel pour l'équilibre entre détail et généralisation.</a:t>
            </a:r>
          </a:p>
          <a:p>
            <a:pPr marL="742950" lvl="1" indent="-285750" algn="l">
              <a:buFont typeface="Arial" panose="020B0604020202020204" pitchFamily="34" charset="0"/>
              <a:buChar char="•"/>
            </a:pPr>
            <a:r>
              <a:rPr lang="fr-FR" sz="1400" dirty="0">
                <a:solidFill>
                  <a:srgbClr val="333F50"/>
                </a:solidFill>
                <a:latin typeface="Garamond" panose="02020404030301010803" pitchFamily="18" charset="0"/>
              </a:rPr>
              <a:t>Sa pertinence ne cesse de croître avec l'évolution des ensembles de données.</a:t>
            </a:r>
          </a:p>
          <a:p>
            <a:endParaRPr lang="fr-FR" sz="1400" dirty="0">
              <a:solidFill>
                <a:srgbClr val="333F50"/>
              </a:solidFill>
              <a:latin typeface="Garamond" panose="02020404030301010803" pitchFamily="18" charset="0"/>
            </a:endParaRPr>
          </a:p>
        </p:txBody>
      </p:sp>
    </p:spTree>
    <p:extLst>
      <p:ext uri="{BB962C8B-B14F-4D97-AF65-F5344CB8AC3E}">
        <p14:creationId xmlns:p14="http://schemas.microsoft.com/office/powerpoint/2010/main" val="162841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E62AB-95AA-8EC9-483B-639E0F708C43}"/>
              </a:ext>
            </a:extLst>
          </p:cNvPr>
          <p:cNvSpPr>
            <a:spLocks noGrp="1"/>
          </p:cNvSpPr>
          <p:nvPr>
            <p:ph type="dt" sz="half" idx="10"/>
          </p:nvPr>
        </p:nvSpPr>
        <p:spPr/>
        <p:txBody>
          <a:bodyPr/>
          <a:lstStyle/>
          <a:p>
            <a:fld id="{9A2B16B4-0A56-405F-AD5B-F05422EAB516}" type="datetime1">
              <a:rPr lang="en-US" smtClean="0"/>
              <a:t>12/23/2023</a:t>
            </a:fld>
            <a:endParaRPr lang="it-IT"/>
          </a:p>
        </p:txBody>
      </p:sp>
      <p:sp>
        <p:nvSpPr>
          <p:cNvPr id="3" name="Footer Placeholder 2">
            <a:extLst>
              <a:ext uri="{FF2B5EF4-FFF2-40B4-BE49-F238E27FC236}">
                <a16:creationId xmlns:a16="http://schemas.microsoft.com/office/drawing/2014/main" id="{3A7916E0-3C6A-4FDF-800C-E45BF89FAD4A}"/>
              </a:ext>
            </a:extLst>
          </p:cNvPr>
          <p:cNvSpPr>
            <a:spLocks noGrp="1"/>
          </p:cNvSpPr>
          <p:nvPr>
            <p:ph type="ftr" sz="quarter" idx="11"/>
          </p:nvPr>
        </p:nvSpPr>
        <p:spPr/>
        <p:txBody>
          <a:bodyPr/>
          <a:lstStyle/>
          <a:p>
            <a:r>
              <a:rPr lang="fr-FR" dirty="0"/>
              <a:t>Prédiction de la direction du marché américain – S&amp;P 500</a:t>
            </a:r>
          </a:p>
        </p:txBody>
      </p:sp>
      <p:sp>
        <p:nvSpPr>
          <p:cNvPr id="4" name="Slide Number Placeholder 3">
            <a:extLst>
              <a:ext uri="{FF2B5EF4-FFF2-40B4-BE49-F238E27FC236}">
                <a16:creationId xmlns:a16="http://schemas.microsoft.com/office/drawing/2014/main" id="{60009A59-7EF3-1AA0-D2E7-5485E1BDFE80}"/>
              </a:ext>
            </a:extLst>
          </p:cNvPr>
          <p:cNvSpPr>
            <a:spLocks noGrp="1"/>
          </p:cNvSpPr>
          <p:nvPr>
            <p:ph type="sldNum" sz="quarter" idx="12"/>
          </p:nvPr>
        </p:nvSpPr>
        <p:spPr/>
        <p:txBody>
          <a:bodyPr/>
          <a:lstStyle/>
          <a:p>
            <a:fld id="{23339813-0E1C-4020-A8CE-544BEFE27EDB}" type="slidenum">
              <a:rPr lang="it-IT" smtClean="0"/>
              <a:t>9</a:t>
            </a:fld>
            <a:endParaRPr lang="it-IT"/>
          </a:p>
        </p:txBody>
      </p:sp>
      <p:sp>
        <p:nvSpPr>
          <p:cNvPr id="5" name="TextBox 4">
            <a:extLst>
              <a:ext uri="{FF2B5EF4-FFF2-40B4-BE49-F238E27FC236}">
                <a16:creationId xmlns:a16="http://schemas.microsoft.com/office/drawing/2014/main" id="{D7DBF9E1-7C6A-C001-8307-84BA2EAFE009}"/>
              </a:ext>
            </a:extLst>
          </p:cNvPr>
          <p:cNvSpPr txBox="1"/>
          <p:nvPr/>
        </p:nvSpPr>
        <p:spPr>
          <a:xfrm>
            <a:off x="557841" y="327803"/>
            <a:ext cx="11076317" cy="400110"/>
          </a:xfrm>
          <a:prstGeom prst="rect">
            <a:avLst/>
          </a:prstGeom>
          <a:noFill/>
        </p:spPr>
        <p:txBody>
          <a:bodyPr wrap="square" rtlCol="0">
            <a:spAutoFit/>
          </a:bodyPr>
          <a:lstStyle/>
          <a:p>
            <a:r>
              <a:rPr lang="fr-FR" sz="2000" b="1" dirty="0">
                <a:solidFill>
                  <a:schemeClr val="bg1"/>
                </a:solidFill>
                <a:latin typeface="Garamond" panose="02020404030301010803" pitchFamily="18" charset="0"/>
              </a:rPr>
              <a:t>IV. </a:t>
            </a:r>
            <a:r>
              <a:rPr lang="fr-FR" sz="1800" b="1" i="0" u="none" strike="noStrike" dirty="0">
                <a:solidFill>
                  <a:srgbClr val="FF0000"/>
                </a:solidFill>
                <a:effectLst/>
                <a:latin typeface="Arial" panose="020B0604020202020204" pitchFamily="34" charset="0"/>
              </a:rPr>
              <a:t> </a:t>
            </a:r>
            <a:r>
              <a:rPr lang="fr-FR" sz="2000" b="1" dirty="0">
                <a:solidFill>
                  <a:schemeClr val="bg1"/>
                </a:solidFill>
                <a:latin typeface="Garamond" panose="02020404030301010803" pitchFamily="18" charset="0"/>
              </a:rPr>
              <a:t> PROCESSUS ET IMPORTANCE DU  COST COMPLEXITY PUNNING</a:t>
            </a:r>
            <a:endParaRPr lang="it-IT" sz="2000" b="1" dirty="0">
              <a:solidFill>
                <a:schemeClr val="bg1"/>
              </a:solidFill>
              <a:latin typeface="Garamond" panose="02020404030301010803" pitchFamily="18" charset="0"/>
            </a:endParaRPr>
          </a:p>
        </p:txBody>
      </p:sp>
      <p:sp>
        <p:nvSpPr>
          <p:cNvPr id="7" name="ZoneTexte 6">
            <a:extLst>
              <a:ext uri="{FF2B5EF4-FFF2-40B4-BE49-F238E27FC236}">
                <a16:creationId xmlns:a16="http://schemas.microsoft.com/office/drawing/2014/main" id="{DD90F09C-5E2A-8DE9-4707-A9C263DC87CF}"/>
              </a:ext>
            </a:extLst>
          </p:cNvPr>
          <p:cNvSpPr txBox="1"/>
          <p:nvPr/>
        </p:nvSpPr>
        <p:spPr>
          <a:xfrm>
            <a:off x="1039103" y="727913"/>
            <a:ext cx="8052760" cy="5539978"/>
          </a:xfrm>
          <a:prstGeom prst="rect">
            <a:avLst/>
          </a:prstGeom>
          <a:noFill/>
        </p:spPr>
        <p:txBody>
          <a:bodyPr wrap="square">
            <a:spAutoFit/>
          </a:bodyPr>
          <a:lstStyle/>
          <a:p>
            <a:endParaRPr lang="fr-FR" dirty="0"/>
          </a:p>
          <a:p>
            <a:endParaRPr lang="fr-FR" sz="1400" dirty="0">
              <a:solidFill>
                <a:srgbClr val="333F50"/>
              </a:solidFill>
              <a:latin typeface="Garamond" panose="02020404030301010803" pitchFamily="18" charset="0"/>
            </a:endParaRPr>
          </a:p>
          <a:p>
            <a:pPr marL="285750" indent="-285750">
              <a:buFont typeface="Wingdings" panose="05000000000000000000" pitchFamily="2" charset="2"/>
              <a:buChar char="§"/>
            </a:pPr>
            <a:r>
              <a:rPr lang="fr-FR" sz="1400" b="1" dirty="0">
                <a:solidFill>
                  <a:srgbClr val="333F50"/>
                </a:solidFill>
                <a:latin typeface="Garamond" panose="02020404030301010803" pitchFamily="18" charset="0"/>
              </a:rPr>
              <a:t>Processus de CCP :</a:t>
            </a:r>
          </a:p>
          <a:p>
            <a:endParaRPr lang="fr-FR" sz="1400" dirty="0">
              <a:solidFill>
                <a:srgbClr val="333F50"/>
              </a:solidFill>
              <a:latin typeface="Garamond" panose="02020404030301010803" pitchFamily="18" charset="0"/>
            </a:endParaRPr>
          </a:p>
          <a:p>
            <a:r>
              <a:rPr lang="fr-FR" sz="1400" b="1" dirty="0">
                <a:solidFill>
                  <a:srgbClr val="333F50"/>
                </a:solidFill>
                <a:latin typeface="Garamond" panose="02020404030301010803" pitchFamily="18" charset="0"/>
              </a:rPr>
              <a:t>Utilisation du paramètre alpha pour contrôler l'élagage.</a:t>
            </a:r>
          </a:p>
          <a:p>
            <a:r>
              <a:rPr lang="fr-FR" sz="1400" dirty="0">
                <a:solidFill>
                  <a:srgbClr val="333F50"/>
                </a:solidFill>
                <a:latin typeface="Garamond" panose="02020404030301010803" pitchFamily="18" charset="0"/>
              </a:rPr>
              <a:t>Le paramètre </a:t>
            </a:r>
            <a:r>
              <a:rPr lang="fr-FR" sz="1400" b="1" dirty="0">
                <a:solidFill>
                  <a:srgbClr val="333F50"/>
                </a:solidFill>
                <a:latin typeface="Garamond" panose="02020404030301010803" pitchFamily="18" charset="0"/>
              </a:rPr>
              <a:t>alpha </a:t>
            </a:r>
            <a:r>
              <a:rPr lang="fr-FR" sz="1400" dirty="0">
                <a:solidFill>
                  <a:srgbClr val="333F50"/>
                </a:solidFill>
                <a:latin typeface="Garamond" panose="02020404030301010803" pitchFamily="18" charset="0"/>
              </a:rPr>
              <a:t>est utilisé comme un seuil pour décider de la suppression des branches, </a:t>
            </a:r>
            <a:r>
              <a:rPr lang="fr-FR" sz="1400" b="1" dirty="0">
                <a:solidFill>
                  <a:srgbClr val="333F50"/>
                </a:solidFill>
                <a:latin typeface="Garamond" panose="02020404030301010803" pitchFamily="18" charset="0"/>
              </a:rPr>
              <a:t>Plus la valeur de alpha est élevée plus le processus d'élagage est strict.</a:t>
            </a:r>
          </a:p>
          <a:p>
            <a:endParaRPr lang="fr-FR" sz="1400" dirty="0">
              <a:solidFill>
                <a:srgbClr val="333F50"/>
              </a:solidFill>
              <a:latin typeface="Garamond" panose="02020404030301010803" pitchFamily="18" charset="0"/>
            </a:endParaRPr>
          </a:p>
          <a:p>
            <a:r>
              <a:rPr lang="fr-FR" sz="1400" b="1" dirty="0">
                <a:solidFill>
                  <a:srgbClr val="333F50"/>
                </a:solidFill>
                <a:latin typeface="Garamond" panose="02020404030301010803" pitchFamily="18" charset="0"/>
              </a:rPr>
              <a:t>- Identification et Retrait des branches peu influentes.</a:t>
            </a:r>
          </a:p>
          <a:p>
            <a:r>
              <a:rPr lang="fr-FR" sz="1400" dirty="0">
                <a:solidFill>
                  <a:srgbClr val="333F50"/>
                </a:solidFill>
                <a:latin typeface="Garamond" panose="02020404030301010803" pitchFamily="18" charset="0"/>
              </a:rPr>
              <a:t>En les retirant les branches qui contribuent peu à la précision du modèle. </a:t>
            </a:r>
            <a:r>
              <a:rPr lang="fr-FR" sz="1400" b="1" dirty="0">
                <a:solidFill>
                  <a:srgbClr val="333F50"/>
                </a:solidFill>
                <a:latin typeface="Garamond" panose="02020404030301010803" pitchFamily="18" charset="0"/>
              </a:rPr>
              <a:t>on réduit la complexité de l'arbre sans affecter significativement sa performance.</a:t>
            </a:r>
          </a:p>
          <a:p>
            <a:endParaRPr lang="fr-FR" sz="1400" dirty="0">
              <a:solidFill>
                <a:srgbClr val="333F50"/>
              </a:solidFill>
              <a:latin typeface="Garamond" panose="02020404030301010803" pitchFamily="18" charset="0"/>
            </a:endParaRPr>
          </a:p>
          <a:p>
            <a:pPr marL="285750" indent="-285750">
              <a:buFont typeface="Wingdings" panose="05000000000000000000" pitchFamily="2" charset="2"/>
              <a:buChar char="§"/>
            </a:pPr>
            <a:r>
              <a:rPr lang="fr-FR" sz="1400" b="1" dirty="0">
                <a:solidFill>
                  <a:srgbClr val="333F50"/>
                </a:solidFill>
                <a:latin typeface="Garamond" panose="02020404030301010803" pitchFamily="18" charset="0"/>
              </a:rPr>
              <a:t>Rôle Clé du CPP dans les Arbres de Décision :</a:t>
            </a:r>
          </a:p>
          <a:p>
            <a:r>
              <a:rPr lang="fr-FR" sz="1400" dirty="0">
                <a:solidFill>
                  <a:srgbClr val="333F50"/>
                </a:solidFill>
                <a:latin typeface="Garamond" panose="02020404030301010803" pitchFamily="18" charset="0"/>
              </a:rPr>
              <a:t>Évite la </a:t>
            </a:r>
            <a:r>
              <a:rPr lang="fr-FR" sz="1400" dirty="0" err="1">
                <a:solidFill>
                  <a:srgbClr val="333F50"/>
                </a:solidFill>
                <a:latin typeface="Garamond" panose="02020404030301010803" pitchFamily="18" charset="0"/>
              </a:rPr>
              <a:t>suradaptation</a:t>
            </a:r>
            <a:r>
              <a:rPr lang="fr-FR" sz="1400" dirty="0">
                <a:solidFill>
                  <a:srgbClr val="333F50"/>
                </a:solidFill>
                <a:latin typeface="Garamond" panose="02020404030301010803" pitchFamily="18" charset="0"/>
              </a:rPr>
              <a:t> aux données d'entraînement.</a:t>
            </a:r>
          </a:p>
          <a:p>
            <a:r>
              <a:rPr lang="fr-FR" sz="1400" dirty="0">
                <a:solidFill>
                  <a:srgbClr val="333F50"/>
                </a:solidFill>
                <a:latin typeface="Garamond" panose="02020404030301010803" pitchFamily="18" charset="0"/>
              </a:rPr>
              <a:t>Rend les modèles plus robustes et généralisables.</a:t>
            </a:r>
          </a:p>
          <a:p>
            <a:r>
              <a:rPr lang="fr-FR" sz="1400" b="1" dirty="0">
                <a:solidFill>
                  <a:srgbClr val="333F50"/>
                </a:solidFill>
                <a:latin typeface="Garamond" panose="02020404030301010803" pitchFamily="18" charset="0"/>
              </a:rPr>
              <a:t>   </a:t>
            </a:r>
          </a:p>
          <a:p>
            <a:r>
              <a:rPr lang="fr-FR" sz="1400" b="1" dirty="0">
                <a:solidFill>
                  <a:srgbClr val="333F50"/>
                </a:solidFill>
                <a:latin typeface="Garamond" panose="02020404030301010803" pitchFamily="18" charset="0"/>
              </a:rPr>
              <a:t>    Avantages :</a:t>
            </a:r>
          </a:p>
          <a:p>
            <a:r>
              <a:rPr lang="fr-FR" sz="1400" dirty="0">
                <a:solidFill>
                  <a:srgbClr val="333F50"/>
                </a:solidFill>
                <a:latin typeface="Garamond" panose="02020404030301010803" pitchFamily="18" charset="0"/>
              </a:rPr>
              <a:t>Améliore la performance sur de nouvelles données.</a:t>
            </a:r>
          </a:p>
          <a:p>
            <a:r>
              <a:rPr lang="fr-FR" sz="1400" dirty="0">
                <a:solidFill>
                  <a:srgbClr val="333F50"/>
                </a:solidFill>
                <a:latin typeface="Garamond" panose="02020404030301010803" pitchFamily="18" charset="0"/>
              </a:rPr>
              <a:t>Facilite l'interprétation et l'utilisation du modèle.</a:t>
            </a:r>
          </a:p>
          <a:p>
            <a:r>
              <a:rPr lang="fr-FR" sz="1400" dirty="0">
                <a:solidFill>
                  <a:srgbClr val="333F50"/>
                </a:solidFill>
                <a:latin typeface="Garamond" panose="02020404030301010803" pitchFamily="18" charset="0"/>
              </a:rPr>
              <a:t>Utilisé dans divers domaines comme la médecine et la finance.</a:t>
            </a:r>
          </a:p>
          <a:p>
            <a:pPr algn="l"/>
            <a:br>
              <a:rPr lang="fr-FR" sz="1400" dirty="0">
                <a:solidFill>
                  <a:srgbClr val="333F50"/>
                </a:solidFill>
                <a:latin typeface="Garamond" panose="02020404030301010803" pitchFamily="18" charset="0"/>
              </a:rPr>
            </a:br>
            <a:r>
              <a:rPr lang="fr-FR" sz="1400" b="1" dirty="0">
                <a:solidFill>
                  <a:srgbClr val="333F50"/>
                </a:solidFill>
                <a:latin typeface="Garamond" panose="02020404030301010803" pitchFamily="18" charset="0"/>
              </a:rPr>
              <a:t>Conclusion :</a:t>
            </a:r>
          </a:p>
          <a:p>
            <a:pPr marL="742950" lvl="1" indent="-285750" algn="l">
              <a:buFont typeface="Arial" panose="020B0604020202020204" pitchFamily="34" charset="0"/>
              <a:buChar char="•"/>
            </a:pPr>
            <a:r>
              <a:rPr lang="fr-FR" sz="1400" dirty="0">
                <a:solidFill>
                  <a:srgbClr val="333F50"/>
                </a:solidFill>
                <a:latin typeface="Garamond" panose="02020404030301010803" pitchFamily="18" charset="0"/>
              </a:rPr>
              <a:t>Le CCP est essentiel pour l'équilibre entre détail et généralisation.</a:t>
            </a:r>
          </a:p>
          <a:p>
            <a:pPr marL="742950" lvl="1" indent="-285750" algn="l">
              <a:buFont typeface="Arial" panose="020B0604020202020204" pitchFamily="34" charset="0"/>
              <a:buChar char="•"/>
            </a:pPr>
            <a:r>
              <a:rPr lang="fr-FR" sz="1400" dirty="0">
                <a:solidFill>
                  <a:srgbClr val="333F50"/>
                </a:solidFill>
                <a:latin typeface="Garamond" panose="02020404030301010803" pitchFamily="18" charset="0"/>
              </a:rPr>
              <a:t>Sa pertinence ne cesse de croître avec l'évolution des ensembles de données.</a:t>
            </a:r>
          </a:p>
          <a:p>
            <a:endParaRPr lang="fr-FR" sz="1400" dirty="0">
              <a:solidFill>
                <a:srgbClr val="333F50"/>
              </a:solidFill>
              <a:latin typeface="Garamond" panose="02020404030301010803" pitchFamily="18" charset="0"/>
            </a:endParaRPr>
          </a:p>
        </p:txBody>
      </p:sp>
    </p:spTree>
    <p:extLst>
      <p:ext uri="{BB962C8B-B14F-4D97-AF65-F5344CB8AC3E}">
        <p14:creationId xmlns:p14="http://schemas.microsoft.com/office/powerpoint/2010/main" val="826187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2427</TotalTime>
  <Words>5885</Words>
  <Application>Microsoft Office PowerPoint</Application>
  <PresentationFormat>Widescreen</PresentationFormat>
  <Paragraphs>514</Paragraphs>
  <Slides>34</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6" baseType="lpstr">
      <vt:lpstr>-apple-system</vt:lpstr>
      <vt:lpstr>Arial</vt:lpstr>
      <vt:lpstr>Calibri</vt:lpstr>
      <vt:lpstr>Calibri Light</vt:lpstr>
      <vt:lpstr>Consolas</vt:lpstr>
      <vt:lpstr>Garamond</vt:lpstr>
      <vt:lpstr>IBM Plex Sans</vt:lpstr>
      <vt:lpstr>Inter</vt:lpstr>
      <vt:lpstr>Söhne</vt:lpstr>
      <vt:lpstr>Wingdings</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Tahir Badr-eddine</dc:creator>
  <cp:lastModifiedBy>Tahir Badr-eddine</cp:lastModifiedBy>
  <cp:revision>19</cp:revision>
  <dcterms:created xsi:type="dcterms:W3CDTF">2023-12-19T17:43:38Z</dcterms:created>
  <dcterms:modified xsi:type="dcterms:W3CDTF">2023-12-23T17:27:43Z</dcterms:modified>
</cp:coreProperties>
</file>