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3C02-405E-4B3C-A050-EA506C8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Inserción en Árboles balanceados</a:t>
            </a: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79684-A58C-4AB5-9A21-3DCB620E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122362"/>
            <a:ext cx="8791575" cy="5304941"/>
          </a:xfrm>
        </p:spPr>
        <p:txBody>
          <a:bodyPr>
            <a:normAutofit/>
          </a:bodyPr>
          <a:lstStyle/>
          <a:p>
            <a:pPr marL="514350" lvl="0" indent="-514350" algn="just">
              <a:buAutoNum type="arabicPeriod"/>
            </a:pPr>
            <a:r>
              <a:rPr lang="es-ES" sz="3200" dirty="0">
                <a:solidFill>
                  <a:schemeClr val="tx1"/>
                </a:solidFill>
              </a:rPr>
              <a:t>Las ramas izquierda (RI) y derecha (RD) del Árbol tienen la misma altura (</a:t>
            </a:r>
            <a:r>
              <a:rPr lang="es-ES" sz="3200" dirty="0" err="1">
                <a:solidFill>
                  <a:schemeClr val="tx1"/>
                </a:solidFill>
              </a:rPr>
              <a:t>hri</a:t>
            </a:r>
            <a:r>
              <a:rPr lang="es-ES" sz="3200" dirty="0">
                <a:solidFill>
                  <a:schemeClr val="tx1"/>
                </a:solidFill>
              </a:rPr>
              <a:t> = </a:t>
            </a:r>
            <a:r>
              <a:rPr lang="es-ES" sz="3200" dirty="0" err="1">
                <a:solidFill>
                  <a:schemeClr val="tx1"/>
                </a:solidFill>
              </a:rPr>
              <a:t>hrd</a:t>
            </a:r>
            <a:r>
              <a:rPr lang="es-ES" sz="3200" dirty="0">
                <a:solidFill>
                  <a:schemeClr val="tx1"/>
                </a:solidFill>
              </a:rPr>
              <a:t>):</a:t>
            </a:r>
            <a:endParaRPr lang="es-PA" sz="3200" dirty="0">
              <a:solidFill>
                <a:schemeClr val="tx1"/>
              </a:solidFill>
            </a:endParaRP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   1.1 Si se inserta un elemento en </a:t>
            </a:r>
            <a:r>
              <a:rPr lang="es-PA" sz="3200" dirty="0" err="1">
                <a:solidFill>
                  <a:schemeClr val="tx1"/>
                </a:solidFill>
              </a:rPr>
              <a:t>ri</a:t>
            </a:r>
            <a:r>
              <a:rPr lang="es-PA" sz="3200" dirty="0">
                <a:solidFill>
                  <a:schemeClr val="tx1"/>
                </a:solidFill>
              </a:rPr>
              <a:t>,  entonces </a:t>
            </a:r>
            <a:r>
              <a:rPr lang="es-PA" sz="3200" dirty="0" err="1">
                <a:solidFill>
                  <a:schemeClr val="tx1"/>
                </a:solidFill>
              </a:rPr>
              <a:t>hri</a:t>
            </a:r>
            <a:r>
              <a:rPr lang="es-PA" sz="3200" dirty="0">
                <a:solidFill>
                  <a:schemeClr val="tx1"/>
                </a:solidFill>
              </a:rPr>
              <a:t> será mayor en una unidad</a:t>
            </a:r>
            <a:r>
              <a:rPr lang="es-ES" sz="3200" dirty="0">
                <a:solidFill>
                  <a:schemeClr val="tx1"/>
                </a:solidFill>
              </a:rPr>
              <a:t> a </a:t>
            </a:r>
            <a:r>
              <a:rPr lang="es-ES" sz="3200" dirty="0" err="1">
                <a:solidFill>
                  <a:schemeClr val="tx1"/>
                </a:solidFill>
              </a:rPr>
              <a:t>hrd</a:t>
            </a:r>
            <a:r>
              <a:rPr lang="es-ES" sz="3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s-ES" sz="3200" dirty="0">
                <a:solidFill>
                  <a:schemeClr val="tx1"/>
                </a:solidFill>
              </a:rPr>
              <a:t>   1.2 </a:t>
            </a:r>
            <a:r>
              <a:rPr lang="es-PA" sz="3200" dirty="0">
                <a:solidFill>
                  <a:schemeClr val="tx1"/>
                </a:solidFill>
              </a:rPr>
              <a:t>Si se inserta un elemento en </a:t>
            </a:r>
            <a:r>
              <a:rPr lang="es-PA" sz="3200" dirty="0" err="1">
                <a:solidFill>
                  <a:schemeClr val="tx1"/>
                </a:solidFill>
              </a:rPr>
              <a:t>rd</a:t>
            </a:r>
            <a:r>
              <a:rPr lang="es-PA" sz="3200" dirty="0">
                <a:solidFill>
                  <a:schemeClr val="tx1"/>
                </a:solidFill>
              </a:rPr>
              <a:t>,  entonces </a:t>
            </a:r>
            <a:r>
              <a:rPr lang="es-PA" sz="3200" dirty="0" err="1">
                <a:solidFill>
                  <a:schemeClr val="tx1"/>
                </a:solidFill>
              </a:rPr>
              <a:t>hrd</a:t>
            </a:r>
            <a:r>
              <a:rPr lang="es-PA" sz="3200" dirty="0">
                <a:solidFill>
                  <a:schemeClr val="tx1"/>
                </a:solidFill>
              </a:rPr>
              <a:t> será mayor en una unidad</a:t>
            </a:r>
            <a:r>
              <a:rPr lang="es-ES" sz="3200" dirty="0">
                <a:solidFill>
                  <a:schemeClr val="tx1"/>
                </a:solidFill>
              </a:rPr>
              <a:t> a </a:t>
            </a:r>
            <a:r>
              <a:rPr lang="es-ES" sz="3200" dirty="0" err="1">
                <a:solidFill>
                  <a:schemeClr val="tx1"/>
                </a:solidFill>
              </a:rPr>
              <a:t>hri</a:t>
            </a:r>
            <a:r>
              <a:rPr lang="es-ES" sz="3200" dirty="0">
                <a:solidFill>
                  <a:schemeClr val="tx1"/>
                </a:solidFill>
              </a:rPr>
              <a:t>.</a:t>
            </a:r>
          </a:p>
          <a:p>
            <a:pPr lvl="0"/>
            <a:endParaRPr lang="es-P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7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3C02-405E-4B3C-A050-EA506C8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restructuración del Árbol balanceado</a:t>
            </a: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79684-A58C-4AB5-9A21-3DCB620E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122361"/>
            <a:ext cx="8791575" cy="594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 algn="just"/>
            <a:endParaRPr lang="es-PA" sz="3200" dirty="0">
              <a:solidFill>
                <a:schemeClr val="tx1"/>
              </a:solidFill>
            </a:endParaRP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s-PA" sz="3200" dirty="0" err="1">
                <a:solidFill>
                  <a:schemeClr val="tx1"/>
                </a:solidFill>
              </a:rPr>
              <a:t>dd</a:t>
            </a:r>
            <a:endParaRPr lang="es-PA" sz="3200" dirty="0">
              <a:solidFill>
                <a:schemeClr val="tx1"/>
              </a:solidFill>
            </a:endParaRP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                            simple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                                                                ii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Rotación 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                                                                di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                           compuesta          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                                                                id</a:t>
            </a:r>
          </a:p>
        </p:txBody>
      </p:sp>
    </p:spTree>
    <p:extLst>
      <p:ext uri="{BB962C8B-B14F-4D97-AF65-F5344CB8AC3E}">
        <p14:creationId xmlns:p14="http://schemas.microsoft.com/office/powerpoint/2010/main" val="3742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3C02-405E-4B3C-A050-EA506C8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restructuración del Árbol balanceado</a:t>
            </a: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79684-A58C-4AB5-9A21-3DCB620E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122361"/>
            <a:ext cx="8791575" cy="594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 algn="just"/>
            <a:endParaRPr lang="es-P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3C02-405E-4B3C-A050-EA506C8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Inserción en Árboles balanceados</a:t>
            </a:r>
            <a:endParaRPr lang="es-P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80879684-A58C-4AB5-9A21-3DCB620EEEC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76423" y="1122362"/>
                <a:ext cx="8791575" cy="5304941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just"/>
                <a:r>
                  <a:rPr lang="es-ES" sz="3200" dirty="0">
                    <a:solidFill>
                      <a:schemeClr val="tx1"/>
                    </a:solidFill>
                  </a:rPr>
                  <a:t>2. Las ramas izquierda (RI) y derecha (RD) del Árbol tienen altura diferente (</a:t>
                </a:r>
                <a:r>
                  <a:rPr lang="es-ES" sz="3200" dirty="0" err="1">
                    <a:solidFill>
                      <a:schemeClr val="tx1"/>
                    </a:solidFill>
                  </a:rPr>
                  <a:t>hri</a:t>
                </a:r>
                <a:r>
                  <a:rPr lang="es-E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ES" sz="3200" dirty="0">
                    <a:solidFill>
                      <a:schemeClr val="tx1"/>
                    </a:solidFill>
                  </a:rPr>
                  <a:t> </a:t>
                </a:r>
                <a:r>
                  <a:rPr lang="es-ES" sz="3200" dirty="0" err="1">
                    <a:solidFill>
                      <a:schemeClr val="tx1"/>
                    </a:solidFill>
                  </a:rPr>
                  <a:t>hrd</a:t>
                </a:r>
                <a:r>
                  <a:rPr lang="es-ES" sz="3200" dirty="0">
                    <a:solidFill>
                      <a:schemeClr val="tx1"/>
                    </a:solidFill>
                  </a:rPr>
                  <a:t>):</a:t>
                </a:r>
                <a:endParaRPr lang="es-PA" sz="3200" dirty="0">
                  <a:solidFill>
                    <a:schemeClr val="tx1"/>
                  </a:solidFill>
                </a:endParaRPr>
              </a:p>
              <a:p>
                <a:pPr lvl="0" algn="just"/>
                <a:r>
                  <a:rPr lang="es-PA" sz="3200" dirty="0">
                    <a:solidFill>
                      <a:schemeClr val="tx1"/>
                    </a:solidFill>
                  </a:rPr>
                  <a:t>   2.1 Supongamos que </a:t>
                </a:r>
                <a:r>
                  <a:rPr lang="es-PA" sz="3200" dirty="0" err="1">
                    <a:solidFill>
                      <a:schemeClr val="tx1"/>
                    </a:solidFill>
                  </a:rPr>
                  <a:t>hri</a:t>
                </a:r>
                <a:r>
                  <a:rPr lang="es-PA" sz="3200" dirty="0">
                    <a:solidFill>
                      <a:schemeClr val="tx1"/>
                    </a:solidFill>
                  </a:rPr>
                  <a:t> &lt; </a:t>
                </a:r>
                <a:r>
                  <a:rPr lang="es-ES" sz="3200" dirty="0" err="1">
                    <a:solidFill>
                      <a:schemeClr val="tx1"/>
                    </a:solidFill>
                  </a:rPr>
                  <a:t>hrd</a:t>
                </a:r>
                <a:r>
                  <a:rPr lang="es-ES" sz="32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es-ES" sz="3200" dirty="0">
                    <a:solidFill>
                      <a:schemeClr val="tx1"/>
                    </a:solidFill>
                  </a:rPr>
                  <a:t>   2.1.1 </a:t>
                </a:r>
                <a:r>
                  <a:rPr lang="es-PA" sz="3200" dirty="0">
                    <a:solidFill>
                      <a:schemeClr val="tx1"/>
                    </a:solidFill>
                  </a:rPr>
                  <a:t>Si se inserta un elemento en </a:t>
                </a:r>
                <a:r>
                  <a:rPr lang="es-PA" sz="3200" dirty="0" err="1">
                    <a:solidFill>
                      <a:schemeClr val="tx1"/>
                    </a:solidFill>
                  </a:rPr>
                  <a:t>ri</a:t>
                </a:r>
                <a:r>
                  <a:rPr lang="es-PA" sz="3200" dirty="0">
                    <a:solidFill>
                      <a:schemeClr val="tx1"/>
                    </a:solidFill>
                  </a:rPr>
                  <a:t>,  entonces </a:t>
                </a:r>
                <a:r>
                  <a:rPr lang="es-PA" sz="3200" dirty="0" err="1">
                    <a:solidFill>
                      <a:schemeClr val="tx1"/>
                    </a:solidFill>
                  </a:rPr>
                  <a:t>hri</a:t>
                </a:r>
                <a:r>
                  <a:rPr lang="es-PA" sz="3200" dirty="0">
                    <a:solidFill>
                      <a:schemeClr val="tx1"/>
                    </a:solidFill>
                  </a:rPr>
                  <a:t> será igual a</a:t>
                </a:r>
                <a:r>
                  <a:rPr lang="es-ES" sz="3200" dirty="0">
                    <a:solidFill>
                      <a:schemeClr val="tx1"/>
                    </a:solidFill>
                  </a:rPr>
                  <a:t> </a:t>
                </a:r>
                <a:r>
                  <a:rPr lang="es-ES" sz="3200" dirty="0" err="1">
                    <a:solidFill>
                      <a:schemeClr val="tx1"/>
                    </a:solidFill>
                  </a:rPr>
                  <a:t>hrd</a:t>
                </a:r>
                <a:r>
                  <a:rPr lang="es-ES" sz="3200" dirty="0">
                    <a:solidFill>
                      <a:schemeClr val="tx1"/>
                    </a:solidFill>
                  </a:rPr>
                  <a:t>. (se mejora el equilibrio del Árbol).</a:t>
                </a:r>
              </a:p>
              <a:p>
                <a:pPr lvl="0" algn="just"/>
                <a:r>
                  <a:rPr lang="es-ES" sz="3200" dirty="0">
                    <a:solidFill>
                      <a:schemeClr val="tx1"/>
                    </a:solidFill>
                  </a:rPr>
                  <a:t>   2.1.2 </a:t>
                </a:r>
                <a:r>
                  <a:rPr lang="es-PA" sz="3200" dirty="0">
                    <a:solidFill>
                      <a:schemeClr val="tx1"/>
                    </a:solidFill>
                  </a:rPr>
                  <a:t>Si se inserta un elemento en </a:t>
                </a:r>
                <a:r>
                  <a:rPr lang="es-PA" sz="3200" dirty="0" err="1">
                    <a:solidFill>
                      <a:schemeClr val="tx1"/>
                    </a:solidFill>
                  </a:rPr>
                  <a:t>rd</a:t>
                </a:r>
                <a:r>
                  <a:rPr lang="es-PA" sz="3200" dirty="0">
                    <a:solidFill>
                      <a:schemeClr val="tx1"/>
                    </a:solidFill>
                  </a:rPr>
                  <a:t>, entonces se rompe </a:t>
                </a:r>
                <a:r>
                  <a:rPr lang="es-ES" sz="3200" dirty="0">
                    <a:solidFill>
                      <a:schemeClr val="tx1"/>
                    </a:solidFill>
                  </a:rPr>
                  <a:t>el equilibrio del Árbol y es necesario reestructurarlo.</a:t>
                </a:r>
                <a:endParaRPr lang="es-PA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80879684-A58C-4AB5-9A21-3DCB620EE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76423" y="1122362"/>
                <a:ext cx="8791575" cy="5304941"/>
              </a:xfrm>
              <a:blipFill>
                <a:blip r:embed="rId2"/>
                <a:stretch>
                  <a:fillRect l="-1664" t="-1034" r="-1595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1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3C02-405E-4B3C-A050-EA506C8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Inserción en Árboles balanceados</a:t>
            </a:r>
            <a:endParaRPr lang="es-P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80879684-A58C-4AB5-9A21-3DCB620EEEC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76423" y="1122362"/>
                <a:ext cx="8791575" cy="5304941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just"/>
                <a:r>
                  <a:rPr lang="es-ES" sz="3200" dirty="0">
                    <a:solidFill>
                      <a:schemeClr val="tx1"/>
                    </a:solidFill>
                  </a:rPr>
                  <a:t>2. Las ramas izquierda (RI) y derecha (RD) del Árbol tienen altura diferente (</a:t>
                </a:r>
                <a:r>
                  <a:rPr lang="es-ES" sz="3200" dirty="0" err="1">
                    <a:solidFill>
                      <a:schemeClr val="tx1"/>
                    </a:solidFill>
                  </a:rPr>
                  <a:t>hri</a:t>
                </a:r>
                <a:r>
                  <a:rPr lang="es-E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ES" sz="3200" dirty="0">
                    <a:solidFill>
                      <a:schemeClr val="tx1"/>
                    </a:solidFill>
                  </a:rPr>
                  <a:t> </a:t>
                </a:r>
                <a:r>
                  <a:rPr lang="es-ES" sz="3200" dirty="0" err="1">
                    <a:solidFill>
                      <a:schemeClr val="tx1"/>
                    </a:solidFill>
                  </a:rPr>
                  <a:t>hrd</a:t>
                </a:r>
                <a:r>
                  <a:rPr lang="es-ES" sz="3200" dirty="0">
                    <a:solidFill>
                      <a:schemeClr val="tx1"/>
                    </a:solidFill>
                  </a:rPr>
                  <a:t>):</a:t>
                </a:r>
                <a:endParaRPr lang="es-PA" sz="3200" dirty="0">
                  <a:solidFill>
                    <a:schemeClr val="tx1"/>
                  </a:solidFill>
                </a:endParaRPr>
              </a:p>
              <a:p>
                <a:pPr lvl="0" algn="just"/>
                <a:r>
                  <a:rPr lang="es-PA" sz="3200" dirty="0">
                    <a:solidFill>
                      <a:schemeClr val="tx1"/>
                    </a:solidFill>
                  </a:rPr>
                  <a:t>   2.1 Supongamos que </a:t>
                </a:r>
                <a:r>
                  <a:rPr lang="es-PA" sz="3200" dirty="0" err="1">
                    <a:solidFill>
                      <a:schemeClr val="tx1"/>
                    </a:solidFill>
                  </a:rPr>
                  <a:t>hri</a:t>
                </a:r>
                <a:r>
                  <a:rPr lang="es-PA" sz="3200" dirty="0">
                    <a:solidFill>
                      <a:schemeClr val="tx1"/>
                    </a:solidFill>
                  </a:rPr>
                  <a:t> &gt; </a:t>
                </a:r>
                <a:r>
                  <a:rPr lang="es-ES" sz="3200" dirty="0" err="1">
                    <a:solidFill>
                      <a:schemeClr val="tx1"/>
                    </a:solidFill>
                  </a:rPr>
                  <a:t>hrd</a:t>
                </a:r>
                <a:r>
                  <a:rPr lang="es-ES" sz="32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es-ES" sz="3200" dirty="0">
                    <a:solidFill>
                      <a:schemeClr val="tx1"/>
                    </a:solidFill>
                  </a:rPr>
                  <a:t>   2.2.1 </a:t>
                </a:r>
                <a:r>
                  <a:rPr lang="es-PA" sz="3200" dirty="0">
                    <a:solidFill>
                      <a:schemeClr val="tx1"/>
                    </a:solidFill>
                  </a:rPr>
                  <a:t>Si se inserta un elemento en </a:t>
                </a:r>
                <a:r>
                  <a:rPr lang="es-PA" sz="3200" dirty="0" err="1">
                    <a:solidFill>
                      <a:schemeClr val="tx1"/>
                    </a:solidFill>
                  </a:rPr>
                  <a:t>ri</a:t>
                </a:r>
                <a:r>
                  <a:rPr lang="es-PA" sz="3200" dirty="0">
                    <a:solidFill>
                      <a:schemeClr val="tx1"/>
                    </a:solidFill>
                  </a:rPr>
                  <a:t>,  entonces se rompe </a:t>
                </a:r>
                <a:r>
                  <a:rPr lang="es-ES" sz="3200" dirty="0">
                    <a:solidFill>
                      <a:schemeClr val="tx1"/>
                    </a:solidFill>
                  </a:rPr>
                  <a:t>el equilibrio del Árbol y es necesario reestructurarlo.</a:t>
                </a:r>
              </a:p>
              <a:p>
                <a:pPr lvl="0" algn="just"/>
                <a:r>
                  <a:rPr lang="es-ES" sz="3200" dirty="0">
                    <a:solidFill>
                      <a:schemeClr val="tx1"/>
                    </a:solidFill>
                  </a:rPr>
                  <a:t>   2.1.2 </a:t>
                </a:r>
                <a:r>
                  <a:rPr lang="es-PA" sz="3200" dirty="0">
                    <a:solidFill>
                      <a:schemeClr val="tx1"/>
                    </a:solidFill>
                  </a:rPr>
                  <a:t>Si se inserta un elemento en </a:t>
                </a:r>
                <a:r>
                  <a:rPr lang="es-PA" sz="3200" dirty="0" err="1">
                    <a:solidFill>
                      <a:schemeClr val="tx1"/>
                    </a:solidFill>
                  </a:rPr>
                  <a:t>rd</a:t>
                </a:r>
                <a:r>
                  <a:rPr lang="es-PA" sz="3200" dirty="0">
                    <a:solidFill>
                      <a:schemeClr val="tx1"/>
                    </a:solidFill>
                  </a:rPr>
                  <a:t>, entonces </a:t>
                </a:r>
                <a:r>
                  <a:rPr lang="es-PA" sz="3200" dirty="0" err="1">
                    <a:solidFill>
                      <a:schemeClr val="tx1"/>
                    </a:solidFill>
                  </a:rPr>
                  <a:t>hrd</a:t>
                </a:r>
                <a:r>
                  <a:rPr lang="es-PA" sz="3200" dirty="0">
                    <a:solidFill>
                      <a:schemeClr val="tx1"/>
                    </a:solidFill>
                  </a:rPr>
                  <a:t> será igual a</a:t>
                </a:r>
                <a:r>
                  <a:rPr lang="es-ES" sz="3200" dirty="0">
                    <a:solidFill>
                      <a:schemeClr val="tx1"/>
                    </a:solidFill>
                  </a:rPr>
                  <a:t> </a:t>
                </a:r>
                <a:r>
                  <a:rPr lang="es-ES" sz="3200" dirty="0" err="1">
                    <a:solidFill>
                      <a:schemeClr val="tx1"/>
                    </a:solidFill>
                  </a:rPr>
                  <a:t>hri</a:t>
                </a:r>
                <a:r>
                  <a:rPr lang="es-ES" sz="3200" dirty="0">
                    <a:solidFill>
                      <a:schemeClr val="tx1"/>
                    </a:solidFill>
                  </a:rPr>
                  <a:t>. (se mejora el equilibrio del Árbol).</a:t>
                </a:r>
                <a:r>
                  <a:rPr lang="es-PA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80879684-A58C-4AB5-9A21-3DCB620EE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76423" y="1122362"/>
                <a:ext cx="8791575" cy="5304941"/>
              </a:xfrm>
              <a:blipFill>
                <a:blip r:embed="rId2"/>
                <a:stretch>
                  <a:fillRect l="-1664" t="-1034" r="-1595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89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3C02-405E-4B3C-A050-EA506C8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Inserción en Árboles balanceados</a:t>
            </a: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79684-A58C-4AB5-9A21-3DCB620E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122362"/>
            <a:ext cx="8791575" cy="5304941"/>
          </a:xfrm>
        </p:spPr>
        <p:txBody>
          <a:bodyPr>
            <a:normAutofit/>
          </a:bodyPr>
          <a:lstStyle/>
          <a:p>
            <a:pPr lvl="0" algn="just"/>
            <a:r>
              <a:rPr lang="es-PA" sz="3200" dirty="0">
                <a:solidFill>
                  <a:schemeClr val="tx1"/>
                </a:solidFill>
              </a:rPr>
              <a:t>Definición de factor de equilibrio: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El factor de equilibrio de un nodo (</a:t>
            </a:r>
            <a:r>
              <a:rPr lang="es-PA" sz="3200" b="1" dirty="0">
                <a:solidFill>
                  <a:schemeClr val="tx1"/>
                </a:solidFill>
              </a:rPr>
              <a:t>FE</a:t>
            </a:r>
            <a:r>
              <a:rPr lang="es-PA" sz="3200" dirty="0">
                <a:solidFill>
                  <a:schemeClr val="tx1"/>
                </a:solidFill>
              </a:rPr>
              <a:t>) se define como la altura del subárbol derecho menos la altura del subárbol izquierdo.</a:t>
            </a:r>
          </a:p>
          <a:p>
            <a:pPr lvl="0" algn="ctr"/>
            <a:r>
              <a:rPr lang="es-PA" sz="3200" b="1" dirty="0">
                <a:solidFill>
                  <a:schemeClr val="tx1"/>
                </a:solidFill>
              </a:rPr>
              <a:t>FE = </a:t>
            </a:r>
            <a:r>
              <a:rPr lang="es-PA" sz="3200" b="1" dirty="0" err="1">
                <a:solidFill>
                  <a:schemeClr val="tx1"/>
                </a:solidFill>
              </a:rPr>
              <a:t>hrd</a:t>
            </a:r>
            <a:r>
              <a:rPr lang="es-PA" sz="3200" b="1" dirty="0">
                <a:solidFill>
                  <a:schemeClr val="tx1"/>
                </a:solidFill>
              </a:rPr>
              <a:t> – </a:t>
            </a:r>
            <a:r>
              <a:rPr lang="es-PA" sz="3200" b="1" dirty="0" err="1">
                <a:solidFill>
                  <a:schemeClr val="tx1"/>
                </a:solidFill>
              </a:rPr>
              <a:t>hri</a:t>
            </a:r>
            <a:endParaRPr lang="es-PA" sz="3200" b="1" dirty="0">
              <a:solidFill>
                <a:schemeClr val="tx1"/>
              </a:solidFill>
            </a:endParaRPr>
          </a:p>
          <a:p>
            <a:pPr lvl="0" algn="just"/>
            <a:r>
              <a:rPr lang="es-PA" sz="3200" b="1" dirty="0">
                <a:solidFill>
                  <a:schemeClr val="tx1"/>
                </a:solidFill>
              </a:rPr>
              <a:t>FE</a:t>
            </a:r>
            <a:r>
              <a:rPr lang="es-PA" sz="3200" dirty="0">
                <a:solidFill>
                  <a:schemeClr val="tx1"/>
                </a:solidFill>
              </a:rPr>
              <a:t> puede ser igual a -1, 0, 1.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Si </a:t>
            </a:r>
            <a:r>
              <a:rPr lang="es-PA" sz="3200" b="1" dirty="0">
                <a:solidFill>
                  <a:schemeClr val="tx1"/>
                </a:solidFill>
              </a:rPr>
              <a:t>fe</a:t>
            </a:r>
            <a:r>
              <a:rPr lang="es-PA" sz="3200" dirty="0">
                <a:solidFill>
                  <a:schemeClr val="tx1"/>
                </a:solidFill>
              </a:rPr>
              <a:t> vale -2 o 2 hay que  </a:t>
            </a:r>
            <a:r>
              <a:rPr lang="es-PA" sz="3200" dirty="0" err="1">
                <a:solidFill>
                  <a:schemeClr val="tx1"/>
                </a:solidFill>
              </a:rPr>
              <a:t>reestructuralo</a:t>
            </a:r>
            <a:r>
              <a:rPr lang="es-PA" sz="3200" dirty="0">
                <a:solidFill>
                  <a:schemeClr val="tx1"/>
                </a:solidFill>
              </a:rPr>
              <a:t>.</a:t>
            </a:r>
            <a:endParaRPr lang="es-PA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2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3C02-405E-4B3C-A050-EA506C8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Inserción en Árboles balanceados</a:t>
            </a: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79684-A58C-4AB5-9A21-3DCB620E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122362"/>
            <a:ext cx="8791575" cy="5304941"/>
          </a:xfrm>
        </p:spPr>
        <p:txBody>
          <a:bodyPr>
            <a:normAutofit/>
          </a:bodyPr>
          <a:lstStyle/>
          <a:p>
            <a:pPr lvl="0" algn="just"/>
            <a:r>
              <a:rPr lang="es-PA" sz="3200" dirty="0">
                <a:solidFill>
                  <a:schemeClr val="tx1"/>
                </a:solidFill>
              </a:rPr>
              <a:t>Definición de Árbol balanceado algorítmico: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Enlace = ˆnodo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Nodo = registro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              </a:t>
            </a:r>
            <a:r>
              <a:rPr lang="es-PA" sz="3200" dirty="0" err="1">
                <a:solidFill>
                  <a:schemeClr val="tx1"/>
                </a:solidFill>
              </a:rPr>
              <a:t>izq,der</a:t>
            </a:r>
            <a:r>
              <a:rPr lang="es-PA" sz="3200" dirty="0">
                <a:solidFill>
                  <a:schemeClr val="tx1"/>
                </a:solidFill>
              </a:rPr>
              <a:t>: tipo enlace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              </a:t>
            </a:r>
            <a:r>
              <a:rPr lang="es-PA" sz="3200" dirty="0" err="1">
                <a:solidFill>
                  <a:schemeClr val="tx1"/>
                </a:solidFill>
              </a:rPr>
              <a:t>info</a:t>
            </a:r>
            <a:r>
              <a:rPr lang="es-PA" sz="3200" dirty="0">
                <a:solidFill>
                  <a:schemeClr val="tx1"/>
                </a:solidFill>
              </a:rPr>
              <a:t>: tipo dato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              fe: -1..1</a:t>
            </a:r>
          </a:p>
        </p:txBody>
      </p:sp>
    </p:spTree>
    <p:extLst>
      <p:ext uri="{BB962C8B-B14F-4D97-AF65-F5344CB8AC3E}">
        <p14:creationId xmlns:p14="http://schemas.microsoft.com/office/powerpoint/2010/main" val="118643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3C02-405E-4B3C-A050-EA506C8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restructuraciÓn</a:t>
            </a:r>
            <a:r>
              <a:rPr lang="es-ES" dirty="0"/>
              <a:t> del Árbol balanceado</a:t>
            </a: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79684-A58C-4AB5-9A21-3DCB620E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122362"/>
            <a:ext cx="8791575" cy="5304941"/>
          </a:xfrm>
        </p:spPr>
        <p:txBody>
          <a:bodyPr>
            <a:normAutofit/>
          </a:bodyPr>
          <a:lstStyle/>
          <a:p>
            <a:pPr lvl="0" algn="just"/>
            <a:r>
              <a:rPr lang="es-PA" sz="3200" dirty="0">
                <a:solidFill>
                  <a:schemeClr val="tx1"/>
                </a:solidFill>
              </a:rPr>
              <a:t>En el proceso de inserción en un Árbolbalancead0, primero se debe seguir el camino de búsqueda del Árbol, hasta localizar el lugar donde hay que insertar el elemento. Luego se calcula su </a:t>
            </a:r>
            <a:r>
              <a:rPr lang="es-PA" sz="3200" b="1" dirty="0">
                <a:solidFill>
                  <a:schemeClr val="tx1"/>
                </a:solidFill>
              </a:rPr>
              <a:t>fe</a:t>
            </a:r>
            <a:r>
              <a:rPr lang="es-PA" sz="3200" dirty="0">
                <a:solidFill>
                  <a:schemeClr val="tx1"/>
                </a:solidFill>
              </a:rPr>
              <a:t>, que obviamente será </a:t>
            </a:r>
            <a:r>
              <a:rPr lang="es-PA" sz="3200" b="1" dirty="0">
                <a:solidFill>
                  <a:schemeClr val="tx1"/>
                </a:solidFill>
              </a:rPr>
              <a:t>0</a:t>
            </a:r>
            <a:r>
              <a:rPr lang="es-PA" sz="3200" dirty="0">
                <a:solidFill>
                  <a:schemeClr val="tx1"/>
                </a:solidFill>
              </a:rPr>
              <a:t>, y regresamos por el camino de búsqueda calculando el </a:t>
            </a:r>
            <a:r>
              <a:rPr lang="es-PA" sz="3200" b="1" dirty="0">
                <a:solidFill>
                  <a:schemeClr val="tx1"/>
                </a:solidFill>
              </a:rPr>
              <a:t>fe</a:t>
            </a:r>
            <a:r>
              <a:rPr lang="es-PA" sz="3200" dirty="0">
                <a:solidFill>
                  <a:schemeClr val="tx1"/>
                </a:solidFill>
              </a:rPr>
              <a:t> de los distintos nodos visitados.</a:t>
            </a:r>
          </a:p>
        </p:txBody>
      </p:sp>
    </p:spTree>
    <p:extLst>
      <p:ext uri="{BB962C8B-B14F-4D97-AF65-F5344CB8AC3E}">
        <p14:creationId xmlns:p14="http://schemas.microsoft.com/office/powerpoint/2010/main" val="360803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3C02-405E-4B3C-A050-EA506C8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restructuraciÓn</a:t>
            </a:r>
            <a:r>
              <a:rPr lang="es-ES" dirty="0"/>
              <a:t> del Árbol balanceado</a:t>
            </a: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79684-A58C-4AB5-9A21-3DCB620E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122362"/>
            <a:ext cx="8791575" cy="5304941"/>
          </a:xfrm>
        </p:spPr>
        <p:txBody>
          <a:bodyPr>
            <a:normAutofit/>
          </a:bodyPr>
          <a:lstStyle/>
          <a:p>
            <a:pPr lvl="0" algn="just"/>
            <a:r>
              <a:rPr lang="es-PA" sz="3200" dirty="0">
                <a:solidFill>
                  <a:schemeClr val="tx1"/>
                </a:solidFill>
              </a:rPr>
              <a:t>Si en alguno de los nodos se viola el equilibrio entonces se debe restructurar el Árbol. El proceso termina al llegar a la raíz del árbol o cuando se realiza la restructuración  del mismo, en cuyo caso no es necesario determinar el </a:t>
            </a:r>
            <a:r>
              <a:rPr lang="es-PA" sz="3200" b="1" dirty="0">
                <a:solidFill>
                  <a:schemeClr val="tx1"/>
                </a:solidFill>
              </a:rPr>
              <a:t>FE</a:t>
            </a:r>
            <a:r>
              <a:rPr lang="es-PA" sz="3200" dirty="0">
                <a:solidFill>
                  <a:schemeClr val="tx1"/>
                </a:solidFill>
              </a:rPr>
              <a:t> de los nodos restantes.</a:t>
            </a:r>
          </a:p>
        </p:txBody>
      </p:sp>
    </p:spTree>
    <p:extLst>
      <p:ext uri="{BB962C8B-B14F-4D97-AF65-F5344CB8AC3E}">
        <p14:creationId xmlns:p14="http://schemas.microsoft.com/office/powerpoint/2010/main" val="197486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3C02-405E-4B3C-A050-EA506C8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restructuraciÓn</a:t>
            </a:r>
            <a:r>
              <a:rPr lang="es-ES" dirty="0"/>
              <a:t> del Árbol balanceado</a:t>
            </a: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79684-A58C-4AB5-9A21-3DCB620E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122362"/>
            <a:ext cx="8791575" cy="5304941"/>
          </a:xfrm>
        </p:spPr>
        <p:txBody>
          <a:bodyPr>
            <a:normAutofit/>
          </a:bodyPr>
          <a:lstStyle/>
          <a:p>
            <a:pPr lvl="0" algn="just"/>
            <a:r>
              <a:rPr lang="es-PA" sz="3200" dirty="0">
                <a:solidFill>
                  <a:schemeClr val="tx1"/>
                </a:solidFill>
              </a:rPr>
              <a:t>Restructurar el Árbol significa rotar los nodos del mismo para llevarlo a un estado de equilibrio. La rotación puede ser simple o compuesta. La rotación simple involucra dos nodos y la compuesta tres nodos.</a:t>
            </a:r>
          </a:p>
          <a:p>
            <a:pPr lvl="0" algn="just"/>
            <a:r>
              <a:rPr lang="es-PA" sz="3200" dirty="0">
                <a:solidFill>
                  <a:schemeClr val="tx1"/>
                </a:solidFill>
              </a:rPr>
              <a:t>Si la rotación es simple se puede realizar por las ramas derechas ( </a:t>
            </a:r>
            <a:r>
              <a:rPr lang="es-PA" sz="3200" b="1" dirty="0" err="1">
                <a:solidFill>
                  <a:schemeClr val="tx1"/>
                </a:solidFill>
              </a:rPr>
              <a:t>dd</a:t>
            </a:r>
            <a:r>
              <a:rPr lang="es-PA" sz="3200" b="1" dirty="0">
                <a:solidFill>
                  <a:schemeClr val="tx1"/>
                </a:solidFill>
              </a:rPr>
              <a:t> </a:t>
            </a:r>
            <a:r>
              <a:rPr lang="es-PA" sz="3200" dirty="0">
                <a:solidFill>
                  <a:schemeClr val="tx1"/>
                </a:solidFill>
              </a:rPr>
              <a:t>) o por las ramas izquierdas ( </a:t>
            </a:r>
            <a:r>
              <a:rPr lang="es-PA" sz="3200" b="1" dirty="0">
                <a:solidFill>
                  <a:schemeClr val="tx1"/>
                </a:solidFill>
              </a:rPr>
              <a:t>II </a:t>
            </a:r>
            <a:r>
              <a:rPr lang="es-PA" sz="32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7200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73C02-405E-4B3C-A050-EA506C8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restructuración del Árbol balanceado</a:t>
            </a: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79684-A58C-4AB5-9A21-3DCB620E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122362"/>
            <a:ext cx="8791575" cy="5304941"/>
          </a:xfrm>
        </p:spPr>
        <p:txBody>
          <a:bodyPr>
            <a:normAutofit/>
          </a:bodyPr>
          <a:lstStyle/>
          <a:p>
            <a:pPr lvl="0" algn="just"/>
            <a:r>
              <a:rPr lang="es-PA" sz="3200" dirty="0">
                <a:solidFill>
                  <a:schemeClr val="tx1"/>
                </a:solidFill>
              </a:rPr>
              <a:t>Si la rotación es compuesta se puede realizar por las ramas derecha e izquierda ( </a:t>
            </a:r>
            <a:r>
              <a:rPr lang="es-PA" sz="3200" b="1" dirty="0">
                <a:solidFill>
                  <a:schemeClr val="tx1"/>
                </a:solidFill>
              </a:rPr>
              <a:t>di </a:t>
            </a:r>
            <a:r>
              <a:rPr lang="es-PA" sz="3200" dirty="0">
                <a:solidFill>
                  <a:schemeClr val="tx1"/>
                </a:solidFill>
              </a:rPr>
              <a:t>) o por  izquierda y derecha ( </a:t>
            </a:r>
            <a:r>
              <a:rPr lang="es-PA" sz="3200" b="1" dirty="0">
                <a:solidFill>
                  <a:schemeClr val="tx1"/>
                </a:solidFill>
              </a:rPr>
              <a:t>Id </a:t>
            </a:r>
            <a:r>
              <a:rPr lang="es-PA" sz="32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04250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295</TotalTime>
  <Words>559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Trebuchet MS</vt:lpstr>
      <vt:lpstr>Tw Cen MT</vt:lpstr>
      <vt:lpstr>Circuito</vt:lpstr>
      <vt:lpstr>Inserción en Árboles balanceados</vt:lpstr>
      <vt:lpstr>Inserción en Árboles balanceados</vt:lpstr>
      <vt:lpstr>Inserción en Árboles balanceados</vt:lpstr>
      <vt:lpstr>Inserción en Árboles balanceados</vt:lpstr>
      <vt:lpstr>Inserción en Árboles balanceados</vt:lpstr>
      <vt:lpstr>restructuraciÓn del Árbol balanceado</vt:lpstr>
      <vt:lpstr>restructuraciÓn del Árbol balanceado</vt:lpstr>
      <vt:lpstr>restructuraciÓn del Árbol balanceado</vt:lpstr>
      <vt:lpstr>restructuración del Árbol balanceado</vt:lpstr>
      <vt:lpstr>restructuración del Árbol balanceado</vt:lpstr>
      <vt:lpstr>restructuración del Árbol balanceado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 DERECHA - IZQUIERDA</dc:title>
  <dc:creator>Judith chial de Pino</dc:creator>
  <cp:lastModifiedBy>Judith chial de Pino</cp:lastModifiedBy>
  <cp:revision>54</cp:revision>
  <dcterms:created xsi:type="dcterms:W3CDTF">2017-07-22T20:47:16Z</dcterms:created>
  <dcterms:modified xsi:type="dcterms:W3CDTF">2018-07-03T19:53:02Z</dcterms:modified>
</cp:coreProperties>
</file>