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8AAFB-044F-4097-B23E-3E797991474A}">
  <a:tblStyle styleId="{A628AAFB-044F-4097-B23E-3E79799147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195043b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195043b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166dcaf27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166dcaf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166dcaf27_2_2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166dcaf27_2_2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166dcaf27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166dcaf27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f7591c33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f7591c33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29df202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29df202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2ee7a0c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2ee7a0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5e787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5e787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38ff4d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38ff4d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f754ad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f754ad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166dcaf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166dcaf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166dcaf2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166dcaf2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f72a36f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f72a36f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linkedin.com/in/telvy-pizarro-loayza-58b637129/" TargetMode="External"/><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hyperlink" Target="http://www.linkedin.com/in/mario-jose-arellano-mill%C3%A1n-31372313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hyperlink" Target="https://www.linkedin.com/in/rodrigo-melgarejo-alegre-0a649a77/" TargetMode="External"/><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1063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Grupo 1: The Machine Learning Landscape</a:t>
            </a:r>
            <a:endParaRPr/>
          </a:p>
        </p:txBody>
      </p:sp>
      <p:sp>
        <p:nvSpPr>
          <p:cNvPr id="68" name="Google Shape;68;p13"/>
          <p:cNvSpPr txBox="1"/>
          <p:nvPr>
            <p:ph idx="1" type="subTitle"/>
          </p:nvPr>
        </p:nvSpPr>
        <p:spPr>
          <a:xfrm>
            <a:off x="460950" y="2177075"/>
            <a:ext cx="8222100" cy="25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Integrantes: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s-419"/>
              <a:t>Alan Leon Mamani Pari</a:t>
            </a:r>
            <a:endParaRPr/>
          </a:p>
          <a:p>
            <a:pPr indent="0" lvl="0" marL="0" rtl="0" algn="l">
              <a:lnSpc>
                <a:spcPct val="115000"/>
              </a:lnSpc>
              <a:spcBef>
                <a:spcPts val="0"/>
              </a:spcBef>
              <a:spcAft>
                <a:spcPts val="0"/>
              </a:spcAft>
              <a:buNone/>
            </a:pPr>
            <a:r>
              <a:rPr lang="es-419"/>
              <a:t>Isaac Alexis Rivera Sánchez</a:t>
            </a:r>
            <a:endParaRPr/>
          </a:p>
          <a:p>
            <a:pPr indent="0" lvl="0" marL="0" rtl="0" algn="l">
              <a:lnSpc>
                <a:spcPct val="115000"/>
              </a:lnSpc>
              <a:spcBef>
                <a:spcPts val="0"/>
              </a:spcBef>
              <a:spcAft>
                <a:spcPts val="0"/>
              </a:spcAft>
              <a:buNone/>
            </a:pPr>
            <a:r>
              <a:rPr lang="es-419"/>
              <a:t>Mario Jose Arellano Millán</a:t>
            </a:r>
            <a:endParaRPr/>
          </a:p>
          <a:p>
            <a:pPr indent="0" lvl="0" marL="0" rtl="0" algn="l">
              <a:lnSpc>
                <a:spcPct val="115000"/>
              </a:lnSpc>
              <a:spcBef>
                <a:spcPts val="0"/>
              </a:spcBef>
              <a:spcAft>
                <a:spcPts val="0"/>
              </a:spcAft>
              <a:buNone/>
            </a:pPr>
            <a:r>
              <a:rPr lang="es-419"/>
              <a:t>Rodrigo Melgarejo Alegre</a:t>
            </a:r>
            <a:endParaRPr/>
          </a:p>
          <a:p>
            <a:pPr indent="0" lvl="0" marL="0" rtl="0" algn="l">
              <a:lnSpc>
                <a:spcPct val="115000"/>
              </a:lnSpc>
              <a:spcBef>
                <a:spcPts val="0"/>
              </a:spcBef>
              <a:spcAft>
                <a:spcPts val="0"/>
              </a:spcAft>
              <a:buNone/>
            </a:pPr>
            <a:r>
              <a:rPr lang="es-419"/>
              <a:t>Telvy Pizarro Loayza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000"/>
              </a:spcBef>
              <a:spcAft>
                <a:spcPts val="0"/>
              </a:spcAft>
              <a:buNone/>
            </a:pPr>
            <a:r>
              <a:rPr lang="es-419"/>
              <a:t>Training Suprvision</a:t>
            </a:r>
            <a:endParaRPr/>
          </a:p>
        </p:txBody>
      </p:sp>
      <p:sp>
        <p:nvSpPr>
          <p:cNvPr id="164" name="Google Shape;164;p22"/>
          <p:cNvSpPr txBox="1"/>
          <p:nvPr>
            <p:ph idx="1" type="body"/>
          </p:nvPr>
        </p:nvSpPr>
        <p:spPr>
          <a:xfrm>
            <a:off x="182700" y="1750250"/>
            <a:ext cx="8403600" cy="401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419" sz="1800">
                <a:solidFill>
                  <a:srgbClr val="000000"/>
                </a:solidFill>
                <a:latin typeface="Arial"/>
                <a:ea typeface="Arial"/>
                <a:cs typeface="Arial"/>
                <a:sym typeface="Arial"/>
              </a:rPr>
              <a:t>APRENDIZAJE REFORZADO/Reinforcement learning</a:t>
            </a:r>
            <a:endParaRPr b="1" sz="16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65" name="Google Shape;165;p22"/>
          <p:cNvSpPr txBox="1"/>
          <p:nvPr/>
        </p:nvSpPr>
        <p:spPr>
          <a:xfrm>
            <a:off x="6100650" y="3886625"/>
            <a:ext cx="30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66" name="Google Shape;166;p22"/>
          <p:cNvPicPr preferRelativeResize="0"/>
          <p:nvPr/>
        </p:nvPicPr>
        <p:blipFill>
          <a:blip r:embed="rId3">
            <a:alphaModFix/>
          </a:blip>
          <a:stretch>
            <a:fillRect/>
          </a:stretch>
        </p:blipFill>
        <p:spPr>
          <a:xfrm>
            <a:off x="10950" y="2266372"/>
            <a:ext cx="9143998" cy="26411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6100" y="502025"/>
            <a:ext cx="4100100" cy="7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t>5) Ejemplos de ML supervisado y no supervisado</a:t>
            </a:r>
            <a:endParaRPr sz="1800"/>
          </a:p>
        </p:txBody>
      </p:sp>
      <p:sp>
        <p:nvSpPr>
          <p:cNvPr id="172" name="Google Shape;172;p23"/>
          <p:cNvSpPr txBox="1"/>
          <p:nvPr>
            <p:ph idx="1" type="body"/>
          </p:nvPr>
        </p:nvSpPr>
        <p:spPr>
          <a:xfrm>
            <a:off x="401450" y="1732500"/>
            <a:ext cx="49794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No supervisado:</a:t>
            </a:r>
            <a:r>
              <a:rPr lang="es-419" sz="1700"/>
              <a:t>Clasificación</a:t>
            </a:r>
            <a:r>
              <a:rPr lang="es-419" sz="1700"/>
              <a:t>/</a:t>
            </a:r>
            <a:r>
              <a:rPr lang="es-419" sz="1700"/>
              <a:t>agrupación</a:t>
            </a:r>
            <a:r>
              <a:rPr lang="es-419" sz="1700"/>
              <a:t> de clientes del rubro automotriz, </a:t>
            </a:r>
            <a:r>
              <a:rPr lang="es-419" sz="1700"/>
              <a:t>según</a:t>
            </a:r>
            <a:r>
              <a:rPr lang="es-419" sz="1700"/>
              <a:t> departamento, edad, hijos, ingresos para conocer su comportamiento de compras.</a:t>
            </a:r>
            <a:endParaRPr sz="1700"/>
          </a:p>
          <a:p>
            <a:pPr indent="0" lvl="0" marL="0" rtl="0" algn="l">
              <a:spcBef>
                <a:spcPts val="1600"/>
              </a:spcBef>
              <a:spcAft>
                <a:spcPts val="1600"/>
              </a:spcAft>
              <a:buNone/>
            </a:pPr>
            <a:r>
              <a:rPr lang="es-419" sz="1700"/>
              <a:t>Supervisado: Creación de un modelo polinomial para conocer la </a:t>
            </a:r>
            <a:r>
              <a:rPr lang="es-419" sz="1700"/>
              <a:t>predicción</a:t>
            </a:r>
            <a:r>
              <a:rPr lang="es-419" sz="1700"/>
              <a:t> de ventas en los próximos 3 meses.</a:t>
            </a:r>
            <a:endParaRPr sz="1700"/>
          </a:p>
        </p:txBody>
      </p:sp>
      <p:cxnSp>
        <p:nvCxnSpPr>
          <p:cNvPr id="173" name="Google Shape;173;p23"/>
          <p:cNvCxnSpPr/>
          <p:nvPr/>
        </p:nvCxnSpPr>
        <p:spPr>
          <a:xfrm rot="10800000">
            <a:off x="509400" y="4552050"/>
            <a:ext cx="8147100" cy="0"/>
          </a:xfrm>
          <a:prstGeom prst="straightConnector1">
            <a:avLst/>
          </a:prstGeom>
          <a:noFill/>
          <a:ln cap="flat" cmpd="sng" w="19050">
            <a:solidFill>
              <a:schemeClr val="dk1"/>
            </a:solidFill>
            <a:prstDash val="dot"/>
            <a:round/>
            <a:headEnd len="med" w="med" type="none"/>
            <a:tailEnd len="med" w="med" type="none"/>
          </a:ln>
        </p:spPr>
      </p:cxnSp>
      <p:pic>
        <p:nvPicPr>
          <p:cNvPr id="174" name="Google Shape;174;p23"/>
          <p:cNvPicPr preferRelativeResize="0"/>
          <p:nvPr/>
        </p:nvPicPr>
        <p:blipFill>
          <a:blip r:embed="rId3">
            <a:alphaModFix/>
          </a:blip>
          <a:stretch>
            <a:fillRect/>
          </a:stretch>
        </p:blipFill>
        <p:spPr>
          <a:xfrm>
            <a:off x="5511900" y="136425"/>
            <a:ext cx="3559875" cy="1524100"/>
          </a:xfrm>
          <a:prstGeom prst="rect">
            <a:avLst/>
          </a:prstGeom>
          <a:noFill/>
          <a:ln>
            <a:noFill/>
          </a:ln>
        </p:spPr>
      </p:pic>
      <p:pic>
        <p:nvPicPr>
          <p:cNvPr id="175" name="Google Shape;175;p23"/>
          <p:cNvPicPr preferRelativeResize="0"/>
          <p:nvPr/>
        </p:nvPicPr>
        <p:blipFill rotWithShape="1">
          <a:blip r:embed="rId4">
            <a:alphaModFix/>
          </a:blip>
          <a:srcRect b="0" l="20683" r="20252" t="0"/>
          <a:stretch/>
        </p:blipFill>
        <p:spPr>
          <a:xfrm>
            <a:off x="198968" y="4433100"/>
            <a:ext cx="872024" cy="883325"/>
          </a:xfrm>
          <a:prstGeom prst="rect">
            <a:avLst/>
          </a:prstGeom>
          <a:noFill/>
          <a:ln>
            <a:noFill/>
          </a:ln>
        </p:spPr>
      </p:pic>
      <p:pic>
        <p:nvPicPr>
          <p:cNvPr id="176" name="Google Shape;176;p23"/>
          <p:cNvPicPr preferRelativeResize="0"/>
          <p:nvPr/>
        </p:nvPicPr>
        <p:blipFill>
          <a:blip r:embed="rId5">
            <a:alphaModFix/>
          </a:blip>
          <a:stretch>
            <a:fillRect/>
          </a:stretch>
        </p:blipFill>
        <p:spPr>
          <a:xfrm>
            <a:off x="5462925" y="1905721"/>
            <a:ext cx="3559875" cy="29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24"/>
          <p:cNvSpPr txBox="1"/>
          <p:nvPr>
            <p:ph type="title"/>
          </p:nvPr>
        </p:nvSpPr>
        <p:spPr>
          <a:xfrm>
            <a:off x="226078" y="357800"/>
            <a:ext cx="2808000" cy="9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Batch and Online Learning</a:t>
            </a:r>
            <a:endParaRPr/>
          </a:p>
        </p:txBody>
      </p:sp>
      <p:sp>
        <p:nvSpPr>
          <p:cNvPr id="182" name="Google Shape;182;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s-419" sz="1400"/>
              <a:t>Otro criterio usado para clasificar Machine Learning es si nuestro sistema </a:t>
            </a:r>
            <a:r>
              <a:rPr b="1" lang="es-419" sz="1400"/>
              <a:t>puede aprender incrementalmente a partir de un flujo de datos .</a:t>
            </a:r>
            <a:endParaRPr b="1" sz="1400"/>
          </a:p>
          <a:p>
            <a:pPr indent="0" lvl="0" marL="0" rtl="0" algn="l">
              <a:lnSpc>
                <a:spcPct val="100000"/>
              </a:lnSpc>
              <a:spcBef>
                <a:spcPts val="1000"/>
              </a:spcBef>
              <a:spcAft>
                <a:spcPts val="0"/>
              </a:spcAft>
              <a:buClr>
                <a:schemeClr val="hlink"/>
              </a:buClr>
              <a:buSzPts val="1100"/>
              <a:buFont typeface="Arial"/>
              <a:buNone/>
            </a:pPr>
            <a:r>
              <a:t/>
            </a:r>
            <a:endParaRPr sz="1400"/>
          </a:p>
          <a:p>
            <a:pPr indent="0" lvl="0" marL="0" rtl="0" algn="l">
              <a:lnSpc>
                <a:spcPct val="100000"/>
              </a:lnSpc>
              <a:spcBef>
                <a:spcPts val="1000"/>
              </a:spcBef>
              <a:spcAft>
                <a:spcPts val="0"/>
              </a:spcAft>
              <a:buClr>
                <a:schemeClr val="hlink"/>
              </a:buClr>
              <a:buSzPts val="1100"/>
              <a:buFont typeface="Arial"/>
              <a:buNone/>
            </a:pPr>
            <a:r>
              <a:rPr lang="es-419" sz="1400"/>
              <a:t>Consideraciones</a:t>
            </a:r>
            <a:r>
              <a:rPr lang="es-419" sz="1400"/>
              <a:t> clave a la hora de decidir el modelo de aprendizaje</a:t>
            </a:r>
            <a:r>
              <a:rPr lang="es-419" sz="1400"/>
              <a:t> </a:t>
            </a:r>
            <a:endParaRPr sz="1400"/>
          </a:p>
          <a:p>
            <a:pPr indent="-317500" lvl="0" marL="457200" rtl="0" algn="l">
              <a:lnSpc>
                <a:spcPct val="100000"/>
              </a:lnSpc>
              <a:spcBef>
                <a:spcPts val="1000"/>
              </a:spcBef>
              <a:spcAft>
                <a:spcPts val="0"/>
              </a:spcAft>
              <a:buClr>
                <a:schemeClr val="lt2"/>
              </a:buClr>
              <a:buSzPts val="1400"/>
              <a:buFont typeface="Source Sans Pro"/>
              <a:buChar char="●"/>
            </a:pPr>
            <a:r>
              <a:rPr lang="es-419" sz="1400"/>
              <a:t>Volumen</a:t>
            </a:r>
            <a:r>
              <a:rPr lang="es-419" sz="1400"/>
              <a:t> </a:t>
            </a:r>
            <a:endParaRPr sz="1400"/>
          </a:p>
          <a:p>
            <a:pPr indent="-317500" lvl="0" marL="457200" rtl="0" algn="l">
              <a:lnSpc>
                <a:spcPct val="100000"/>
              </a:lnSpc>
              <a:spcBef>
                <a:spcPts val="0"/>
              </a:spcBef>
              <a:spcAft>
                <a:spcPts val="0"/>
              </a:spcAft>
              <a:buClr>
                <a:schemeClr val="lt2"/>
              </a:buClr>
              <a:buSzPts val="1400"/>
              <a:buFont typeface="Source Sans Pro"/>
              <a:buChar char="●"/>
            </a:pPr>
            <a:r>
              <a:rPr lang="es-419" sz="1400"/>
              <a:t>Velocidad</a:t>
            </a:r>
            <a:endParaRPr sz="1400"/>
          </a:p>
          <a:p>
            <a:pPr indent="-317500" lvl="0" marL="457200" rtl="0" algn="l">
              <a:lnSpc>
                <a:spcPct val="100000"/>
              </a:lnSpc>
              <a:spcBef>
                <a:spcPts val="0"/>
              </a:spcBef>
              <a:spcAft>
                <a:spcPts val="0"/>
              </a:spcAft>
              <a:buClr>
                <a:schemeClr val="lt2"/>
              </a:buClr>
              <a:buSzPts val="1400"/>
              <a:buFont typeface="Source Sans Pro"/>
              <a:buChar char="●"/>
            </a:pPr>
            <a:r>
              <a:rPr lang="es-419" sz="1400"/>
              <a:t>Variedad</a:t>
            </a:r>
            <a:endParaRPr sz="1400"/>
          </a:p>
          <a:p>
            <a:pPr indent="0" lvl="0" marL="0" rtl="0" algn="l">
              <a:lnSpc>
                <a:spcPct val="100000"/>
              </a:lnSpc>
              <a:spcBef>
                <a:spcPts val="1000"/>
              </a:spcBef>
              <a:spcAft>
                <a:spcPts val="0"/>
              </a:spcAft>
              <a:buNone/>
            </a:pPr>
            <a:r>
              <a:t/>
            </a:r>
            <a:endParaRPr/>
          </a:p>
        </p:txBody>
      </p:sp>
      <p:pic>
        <p:nvPicPr>
          <p:cNvPr id="183" name="Google Shape;183;p24"/>
          <p:cNvPicPr preferRelativeResize="0"/>
          <p:nvPr/>
        </p:nvPicPr>
        <p:blipFill rotWithShape="1">
          <a:blip r:embed="rId3">
            <a:alphaModFix/>
          </a:blip>
          <a:srcRect b="0" l="0" r="23965" t="0"/>
          <a:stretch/>
        </p:blipFill>
        <p:spPr>
          <a:xfrm>
            <a:off x="3277575" y="0"/>
            <a:ext cx="586642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p:nvPr/>
        </p:nvSpPr>
        <p:spPr>
          <a:xfrm>
            <a:off x="-8550" y="-420475"/>
            <a:ext cx="9161100" cy="263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ph idx="4294967295" type="title"/>
          </p:nvPr>
        </p:nvSpPr>
        <p:spPr>
          <a:xfrm>
            <a:off x="311700" y="0"/>
            <a:ext cx="8520600" cy="6348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s-419" sz="2500"/>
              <a:t>Aprendizaje por lotes versus </a:t>
            </a:r>
            <a:r>
              <a:rPr lang="es-419" sz="2500"/>
              <a:t>a</a:t>
            </a:r>
            <a:r>
              <a:rPr lang="es-419" sz="2500"/>
              <a:t>prendizaje en línea</a:t>
            </a:r>
            <a:endParaRPr i="1" sz="1600"/>
          </a:p>
        </p:txBody>
      </p:sp>
      <p:sp>
        <p:nvSpPr>
          <p:cNvPr id="190" name="Google Shape;190;p25"/>
          <p:cNvSpPr txBox="1"/>
          <p:nvPr>
            <p:ph idx="4294967295" type="title"/>
          </p:nvPr>
        </p:nvSpPr>
        <p:spPr>
          <a:xfrm>
            <a:off x="233900" y="2507476"/>
            <a:ext cx="2022300" cy="3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400">
                <a:solidFill>
                  <a:schemeClr val="dk1"/>
                </a:solidFill>
              </a:rPr>
              <a:t>Aprendizaje por lotes</a:t>
            </a:r>
            <a:endParaRPr sz="1400">
              <a:solidFill>
                <a:schemeClr val="dk1"/>
              </a:solidFill>
            </a:endParaRPr>
          </a:p>
        </p:txBody>
      </p:sp>
      <p:sp>
        <p:nvSpPr>
          <p:cNvPr id="191" name="Google Shape;191;p25"/>
          <p:cNvSpPr txBox="1"/>
          <p:nvPr>
            <p:ph idx="4294967295" type="body"/>
          </p:nvPr>
        </p:nvSpPr>
        <p:spPr>
          <a:xfrm>
            <a:off x="233900" y="2911955"/>
            <a:ext cx="2022300" cy="1644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700">
                <a:solidFill>
                  <a:schemeClr val="dk2"/>
                </a:solidFill>
              </a:rPr>
              <a:t>Durante el aprendizaje por lotes, </a:t>
            </a:r>
            <a:r>
              <a:rPr b="1" lang="es-419" sz="700">
                <a:solidFill>
                  <a:schemeClr val="dk2"/>
                </a:solidFill>
              </a:rPr>
              <a:t>los datos se recopilan a lo largo del tiempo.</a:t>
            </a:r>
            <a:r>
              <a:rPr lang="es-419" sz="700">
                <a:solidFill>
                  <a:schemeClr val="dk2"/>
                </a:solidFill>
              </a:rPr>
              <a:t> El modelo de aprendizaje automático </a:t>
            </a:r>
            <a:r>
              <a:rPr b="1" lang="es-419" sz="700">
                <a:solidFill>
                  <a:schemeClr val="dk2"/>
                </a:solidFill>
              </a:rPr>
              <a:t>se entrena periódicamente</a:t>
            </a:r>
            <a:r>
              <a:rPr lang="es-419" sz="700">
                <a:solidFill>
                  <a:schemeClr val="dk2"/>
                </a:solidFill>
              </a:rPr>
              <a:t> utilizando estos datos acumulados en lotes. Debido a que</a:t>
            </a:r>
            <a:r>
              <a:rPr b="1" lang="es-419" sz="700">
                <a:solidFill>
                  <a:schemeClr val="dk2"/>
                </a:solidFill>
              </a:rPr>
              <a:t> el modelo no puede aprender progresivamente a partir de un flujo de datos en tiempo real</a:t>
            </a:r>
            <a:r>
              <a:rPr lang="es-419" sz="700">
                <a:solidFill>
                  <a:schemeClr val="dk2"/>
                </a:solidFill>
              </a:rPr>
              <a:t>, es exactamente lo contrario del aprendizaje en línea. En el aprendizaje por lotes, el algoritmo de aprendizaje automático no modifica sus parámetros hasta que se hayan consumido lotes de datos nuevos.</a:t>
            </a:r>
            <a:endParaRPr sz="700">
              <a:solidFill>
                <a:schemeClr val="dk2"/>
              </a:solidFill>
            </a:endParaRPr>
          </a:p>
        </p:txBody>
      </p:sp>
      <p:sp>
        <p:nvSpPr>
          <p:cNvPr id="192" name="Google Shape;192;p25"/>
          <p:cNvSpPr txBox="1"/>
          <p:nvPr>
            <p:ph idx="4294967295" type="title"/>
          </p:nvPr>
        </p:nvSpPr>
        <p:spPr>
          <a:xfrm>
            <a:off x="2451875" y="2507475"/>
            <a:ext cx="2022300" cy="3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400">
                <a:solidFill>
                  <a:schemeClr val="dk1"/>
                </a:solidFill>
              </a:rPr>
              <a:t>Aprendizaje</a:t>
            </a:r>
            <a:r>
              <a:rPr lang="es-419" sz="1800">
                <a:solidFill>
                  <a:schemeClr val="dk1"/>
                </a:solidFill>
              </a:rPr>
              <a:t> </a:t>
            </a:r>
            <a:r>
              <a:rPr lang="es-419" sz="1400">
                <a:solidFill>
                  <a:schemeClr val="dk1"/>
                </a:solidFill>
              </a:rPr>
              <a:t>en línea</a:t>
            </a:r>
            <a:endParaRPr sz="1400">
              <a:solidFill>
                <a:schemeClr val="dk1"/>
              </a:solidFill>
            </a:endParaRPr>
          </a:p>
        </p:txBody>
      </p:sp>
      <p:sp>
        <p:nvSpPr>
          <p:cNvPr id="193" name="Google Shape;193;p25"/>
          <p:cNvSpPr txBox="1"/>
          <p:nvPr>
            <p:ph idx="4294967295" type="title"/>
          </p:nvPr>
        </p:nvSpPr>
        <p:spPr>
          <a:xfrm>
            <a:off x="4669829" y="226716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400">
                <a:solidFill>
                  <a:schemeClr val="dk1"/>
                </a:solidFill>
              </a:rPr>
              <a:t>Batch vs Online Learning</a:t>
            </a:r>
            <a:endParaRPr sz="1400">
              <a:solidFill>
                <a:schemeClr val="dk1"/>
              </a:solidFill>
            </a:endParaRPr>
          </a:p>
        </p:txBody>
      </p:sp>
      <p:sp>
        <p:nvSpPr>
          <p:cNvPr id="194" name="Google Shape;194;p25"/>
          <p:cNvSpPr txBox="1"/>
          <p:nvPr>
            <p:ph idx="4294967295" type="body"/>
          </p:nvPr>
        </p:nvSpPr>
        <p:spPr>
          <a:xfrm>
            <a:off x="2451875" y="2911956"/>
            <a:ext cx="2022300" cy="1677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700">
                <a:solidFill>
                  <a:schemeClr val="dk2"/>
                </a:solidFill>
              </a:rPr>
              <a:t>En el aprendizaje automático en línea, </a:t>
            </a:r>
            <a:r>
              <a:rPr b="1" lang="es-419" sz="700">
                <a:solidFill>
                  <a:schemeClr val="dk2"/>
                </a:solidFill>
              </a:rPr>
              <a:t>el mejor modelo de predicción para datos futuros</a:t>
            </a:r>
            <a:r>
              <a:rPr lang="es-419" sz="700">
                <a:solidFill>
                  <a:schemeClr val="dk2"/>
                </a:solidFill>
              </a:rPr>
              <a:t> se </a:t>
            </a:r>
            <a:r>
              <a:rPr b="1" lang="es-419" sz="700">
                <a:solidFill>
                  <a:schemeClr val="dk2"/>
                </a:solidFill>
              </a:rPr>
              <a:t>actualiza de forma continua y secuencial,</a:t>
            </a:r>
            <a:r>
              <a:rPr lang="es-419" sz="700">
                <a:solidFill>
                  <a:schemeClr val="dk2"/>
                </a:solidFill>
              </a:rPr>
              <a:t> a medida que llegan nuevos datos. Por lo tanto, cada vez que llegan nuevos datos, los parámetros del modelo se actualizan en función de los nuevos datos. En cada etapa, el entrenamiento es bastante rápido y económico, además el modelo está siempre actualizado porque </a:t>
            </a:r>
            <a:r>
              <a:rPr b="1" lang="es-419" sz="700">
                <a:solidFill>
                  <a:schemeClr val="dk2"/>
                </a:solidFill>
              </a:rPr>
              <a:t>los parámetros asociados con el modelo se ajustan solos en función de los nuevos datos.</a:t>
            </a:r>
            <a:endParaRPr b="1" sz="700">
              <a:solidFill>
                <a:schemeClr val="dk2"/>
              </a:solidFill>
            </a:endParaRPr>
          </a:p>
        </p:txBody>
      </p:sp>
      <p:sp>
        <p:nvSpPr>
          <p:cNvPr id="195" name="Google Shape;195;p25"/>
          <p:cNvSpPr txBox="1"/>
          <p:nvPr>
            <p:ph idx="4294967295" type="title"/>
          </p:nvPr>
        </p:nvSpPr>
        <p:spPr>
          <a:xfrm>
            <a:off x="6887802" y="238731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400">
                <a:solidFill>
                  <a:schemeClr val="dk1"/>
                </a:solidFill>
              </a:rPr>
              <a:t>Ejemplos de Batch and Online Learning</a:t>
            </a:r>
            <a:endParaRPr sz="1400">
              <a:solidFill>
                <a:schemeClr val="dk1"/>
              </a:solidFill>
            </a:endParaRPr>
          </a:p>
        </p:txBody>
      </p:sp>
      <p:sp>
        <p:nvSpPr>
          <p:cNvPr id="196" name="Google Shape;196;p25"/>
          <p:cNvSpPr txBox="1"/>
          <p:nvPr>
            <p:ph idx="4294967295" type="body"/>
          </p:nvPr>
        </p:nvSpPr>
        <p:spPr>
          <a:xfrm>
            <a:off x="6887800" y="2911950"/>
            <a:ext cx="2022300" cy="199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700">
                <a:solidFill>
                  <a:schemeClr val="dk2"/>
                </a:solidFill>
              </a:rPr>
              <a:t>El </a:t>
            </a:r>
            <a:r>
              <a:rPr b="1" lang="es-419" sz="700">
                <a:solidFill>
                  <a:schemeClr val="dk2"/>
                </a:solidFill>
              </a:rPr>
              <a:t>aprendizaje en línea</a:t>
            </a:r>
            <a:r>
              <a:rPr lang="es-419" sz="700">
                <a:solidFill>
                  <a:schemeClr val="dk2"/>
                </a:solidFill>
              </a:rPr>
              <a:t> se utiliza en aplicaciones como </a:t>
            </a:r>
            <a:r>
              <a:rPr b="1" lang="es-419" sz="700">
                <a:solidFill>
                  <a:schemeClr val="dk2"/>
                </a:solidFill>
              </a:rPr>
              <a:t>sistemas de recomendación, filtrado de spam, análisis de sentimientos, reconocimiento de voz, detección de anomalías y aprendizaje por refuerzo</a:t>
            </a:r>
            <a:r>
              <a:rPr lang="es-419" sz="700">
                <a:solidFill>
                  <a:schemeClr val="dk2"/>
                </a:solidFill>
              </a:rPr>
              <a:t>. </a:t>
            </a:r>
            <a:endParaRPr sz="700">
              <a:solidFill>
                <a:schemeClr val="dk2"/>
              </a:solidFill>
            </a:endParaRPr>
          </a:p>
          <a:p>
            <a:pPr indent="0" lvl="0" marL="0" rtl="0" algn="just">
              <a:spcBef>
                <a:spcPts val="1600"/>
              </a:spcBef>
              <a:spcAft>
                <a:spcPts val="1600"/>
              </a:spcAft>
              <a:buNone/>
            </a:pPr>
            <a:r>
              <a:rPr b="1" lang="es-419" sz="700">
                <a:solidFill>
                  <a:schemeClr val="dk2"/>
                </a:solidFill>
              </a:rPr>
              <a:t>El aprendizaje por lotes</a:t>
            </a:r>
            <a:r>
              <a:rPr lang="es-419" sz="700">
                <a:solidFill>
                  <a:schemeClr val="dk2"/>
                </a:solidFill>
              </a:rPr>
              <a:t> se utiliza para tareas como </a:t>
            </a:r>
            <a:r>
              <a:rPr b="1" lang="es-419" sz="700">
                <a:solidFill>
                  <a:schemeClr val="dk2"/>
                </a:solidFill>
              </a:rPr>
              <a:t>clasificación de imágenes, procesamiento del lenguaje natural, agrupación, regresión, reducción de dimensionalidad y aprendizaje supervisado.</a:t>
            </a:r>
            <a:endParaRPr b="1" sz="700">
              <a:solidFill>
                <a:schemeClr val="dk2"/>
              </a:solidFill>
            </a:endParaRPr>
          </a:p>
        </p:txBody>
      </p:sp>
      <p:pic>
        <p:nvPicPr>
          <p:cNvPr id="197" name="Google Shape;197;p25"/>
          <p:cNvPicPr preferRelativeResize="0"/>
          <p:nvPr/>
        </p:nvPicPr>
        <p:blipFill rotWithShape="1">
          <a:blip r:embed="rId3">
            <a:alphaModFix/>
          </a:blip>
          <a:srcRect b="0" l="5085" r="11274" t="0"/>
          <a:stretch/>
        </p:blipFill>
        <p:spPr>
          <a:xfrm>
            <a:off x="153675" y="1012787"/>
            <a:ext cx="2111058" cy="1084500"/>
          </a:xfrm>
          <a:prstGeom prst="rect">
            <a:avLst/>
          </a:prstGeom>
          <a:noFill/>
          <a:ln>
            <a:noFill/>
          </a:ln>
        </p:spPr>
      </p:pic>
      <p:pic>
        <p:nvPicPr>
          <p:cNvPr id="198" name="Google Shape;198;p25"/>
          <p:cNvPicPr preferRelativeResize="0"/>
          <p:nvPr/>
        </p:nvPicPr>
        <p:blipFill rotWithShape="1">
          <a:blip r:embed="rId4">
            <a:alphaModFix/>
          </a:blip>
          <a:srcRect b="0" l="13564" r="5015" t="9535"/>
          <a:stretch/>
        </p:blipFill>
        <p:spPr>
          <a:xfrm>
            <a:off x="2513371" y="1012775"/>
            <a:ext cx="1916366" cy="1084525"/>
          </a:xfrm>
          <a:prstGeom prst="rect">
            <a:avLst/>
          </a:prstGeom>
          <a:noFill/>
          <a:ln>
            <a:noFill/>
          </a:ln>
        </p:spPr>
      </p:pic>
      <p:pic>
        <p:nvPicPr>
          <p:cNvPr id="199" name="Google Shape;199;p25"/>
          <p:cNvPicPr preferRelativeResize="0"/>
          <p:nvPr/>
        </p:nvPicPr>
        <p:blipFill rotWithShape="1">
          <a:blip r:embed="rId5">
            <a:alphaModFix/>
          </a:blip>
          <a:srcRect b="0" l="57295" r="849" t="0"/>
          <a:stretch/>
        </p:blipFill>
        <p:spPr>
          <a:xfrm>
            <a:off x="5170651" y="2845875"/>
            <a:ext cx="1748349" cy="1533250"/>
          </a:xfrm>
          <a:prstGeom prst="rect">
            <a:avLst/>
          </a:prstGeom>
          <a:noFill/>
          <a:ln>
            <a:noFill/>
          </a:ln>
        </p:spPr>
      </p:pic>
      <p:pic>
        <p:nvPicPr>
          <p:cNvPr id="200" name="Google Shape;200;p25"/>
          <p:cNvPicPr preferRelativeResize="0"/>
          <p:nvPr/>
        </p:nvPicPr>
        <p:blipFill rotWithShape="1">
          <a:blip r:embed="rId5">
            <a:alphaModFix/>
          </a:blip>
          <a:srcRect b="2203" l="0" r="42591" t="2394"/>
          <a:stretch/>
        </p:blipFill>
        <p:spPr>
          <a:xfrm>
            <a:off x="4482688" y="639636"/>
            <a:ext cx="2413625" cy="1370405"/>
          </a:xfrm>
          <a:prstGeom prst="rect">
            <a:avLst/>
          </a:prstGeom>
          <a:noFill/>
          <a:ln>
            <a:noFill/>
          </a:ln>
        </p:spPr>
      </p:pic>
      <p:pic>
        <p:nvPicPr>
          <p:cNvPr id="201" name="Google Shape;201;p25"/>
          <p:cNvPicPr preferRelativeResize="0"/>
          <p:nvPr/>
        </p:nvPicPr>
        <p:blipFill rotWithShape="1">
          <a:blip r:embed="rId5">
            <a:alphaModFix/>
          </a:blip>
          <a:srcRect b="0" l="0" r="86173" t="0"/>
          <a:stretch/>
        </p:blipFill>
        <p:spPr>
          <a:xfrm>
            <a:off x="4595400" y="2845875"/>
            <a:ext cx="575251" cy="1527211"/>
          </a:xfrm>
          <a:prstGeom prst="rect">
            <a:avLst/>
          </a:prstGeom>
          <a:noFill/>
          <a:ln>
            <a:noFill/>
          </a:ln>
        </p:spPr>
      </p:pic>
      <p:pic>
        <p:nvPicPr>
          <p:cNvPr id="202" name="Google Shape;202;p25"/>
          <p:cNvPicPr preferRelativeResize="0"/>
          <p:nvPr/>
        </p:nvPicPr>
        <p:blipFill>
          <a:blip r:embed="rId6">
            <a:alphaModFix/>
          </a:blip>
          <a:stretch>
            <a:fillRect/>
          </a:stretch>
        </p:blipFill>
        <p:spPr>
          <a:xfrm>
            <a:off x="6949275" y="537499"/>
            <a:ext cx="2022300" cy="15145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208" name="Google Shape;208;p26"/>
          <p:cNvSpPr txBox="1"/>
          <p:nvPr>
            <p:ph type="title"/>
          </p:nvPr>
        </p:nvSpPr>
        <p:spPr>
          <a:xfrm>
            <a:off x="490250" y="488250"/>
            <a:ext cx="7180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419" sz="4800"/>
              <a:t>Ejercicios: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txBox="1"/>
          <p:nvPr>
            <p:ph idx="1" type="body"/>
          </p:nvPr>
        </p:nvSpPr>
        <p:spPr>
          <a:xfrm>
            <a:off x="342725" y="229375"/>
            <a:ext cx="8549100" cy="42495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dk2"/>
              </a:buClr>
              <a:buSzPts val="1700"/>
              <a:buAutoNum type="arabicParenR"/>
            </a:pPr>
            <a:r>
              <a:rPr lang="es-419" sz="1700">
                <a:solidFill>
                  <a:schemeClr val="dk2"/>
                </a:solidFill>
              </a:rPr>
              <a:t>¿</a:t>
            </a:r>
            <a:r>
              <a:rPr lang="es-419" sz="1700">
                <a:solidFill>
                  <a:schemeClr val="dk2"/>
                </a:solidFill>
              </a:rPr>
              <a:t>Cómo</a:t>
            </a:r>
            <a:r>
              <a:rPr lang="es-419" sz="1700">
                <a:solidFill>
                  <a:schemeClr val="dk2"/>
                </a:solidFill>
              </a:rPr>
              <a:t> definirías el ML? </a:t>
            </a:r>
            <a:endParaRPr sz="1700">
              <a:solidFill>
                <a:schemeClr val="dk2"/>
              </a:solidFill>
            </a:endParaRPr>
          </a:p>
          <a:p>
            <a:pPr indent="0" lvl="0" marL="457200" rtl="0" algn="l">
              <a:spcBef>
                <a:spcPts val="0"/>
              </a:spcBef>
              <a:spcAft>
                <a:spcPts val="0"/>
              </a:spcAft>
              <a:buNone/>
            </a:pPr>
            <a:r>
              <a:rPr lang="es-419" sz="1700">
                <a:solidFill>
                  <a:schemeClr val="dk2"/>
                </a:solidFill>
              </a:rPr>
              <a:t>Machine Learning es una </a:t>
            </a:r>
            <a:r>
              <a:rPr lang="es-419" sz="1700">
                <a:solidFill>
                  <a:schemeClr val="dk2"/>
                </a:solidFill>
              </a:rPr>
              <a:t>técnica</a:t>
            </a:r>
            <a:r>
              <a:rPr lang="es-419" sz="1700">
                <a:solidFill>
                  <a:schemeClr val="dk2"/>
                </a:solidFill>
              </a:rPr>
              <a:t> con la cual tratas de alimentar un computador para realizar tareas futuras en base a experiencias pasadas.</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Menciona 4 tipos de aplicaciones de ML: </a:t>
            </a:r>
            <a:endParaRPr sz="1700">
              <a:solidFill>
                <a:schemeClr val="dk2"/>
              </a:solidFill>
            </a:endParaRPr>
          </a:p>
          <a:p>
            <a:pPr indent="0" lvl="0" marL="457200" rtl="0" algn="l">
              <a:spcBef>
                <a:spcPts val="0"/>
              </a:spcBef>
              <a:spcAft>
                <a:spcPts val="0"/>
              </a:spcAft>
              <a:buNone/>
            </a:pPr>
            <a:r>
              <a:rPr lang="es-419" sz="1700">
                <a:solidFill>
                  <a:schemeClr val="dk2"/>
                </a:solidFill>
              </a:rPr>
              <a:t>Problemas complejos para los cuales no tenemos una solución algorítmica.</a:t>
            </a:r>
            <a:endParaRPr sz="1700">
              <a:solidFill>
                <a:schemeClr val="dk2"/>
              </a:solidFill>
            </a:endParaRPr>
          </a:p>
          <a:p>
            <a:pPr indent="0" lvl="0" marL="457200" rtl="0" algn="l">
              <a:spcBef>
                <a:spcPts val="0"/>
              </a:spcBef>
              <a:spcAft>
                <a:spcPts val="0"/>
              </a:spcAft>
              <a:buNone/>
            </a:pPr>
            <a:r>
              <a:rPr lang="es-419" sz="1700">
                <a:solidFill>
                  <a:schemeClr val="dk2"/>
                </a:solidFill>
              </a:rPr>
              <a:t>Para reemplazar largas listas de reglas ajustadas manualmente</a:t>
            </a:r>
            <a:br>
              <a:rPr lang="es-419" sz="1700">
                <a:solidFill>
                  <a:schemeClr val="dk2"/>
                </a:solidFill>
              </a:rPr>
            </a:br>
            <a:r>
              <a:rPr lang="es-419" sz="1700">
                <a:solidFill>
                  <a:schemeClr val="dk2"/>
                </a:solidFill>
              </a:rPr>
              <a:t>Para construir sistemas que se </a:t>
            </a:r>
            <a:r>
              <a:rPr lang="es-419" sz="1700">
                <a:solidFill>
                  <a:schemeClr val="dk2"/>
                </a:solidFill>
              </a:rPr>
              <a:t>adaptan</a:t>
            </a:r>
            <a:r>
              <a:rPr lang="es-419" sz="1700">
                <a:solidFill>
                  <a:schemeClr val="dk2"/>
                </a:solidFill>
              </a:rPr>
              <a:t> a entornos fluctuantes. </a:t>
            </a:r>
            <a:br>
              <a:rPr lang="es-419" sz="1700">
                <a:solidFill>
                  <a:schemeClr val="dk2"/>
                </a:solidFill>
              </a:rPr>
            </a:br>
            <a:r>
              <a:rPr lang="es-419" sz="1700">
                <a:solidFill>
                  <a:schemeClr val="dk2"/>
                </a:solidFill>
              </a:rPr>
              <a:t>Para ayudar a los humanos a aprender (por ejemplo, minería de datos).</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¿Que es un conjunto de entrenamiento etiquetado? </a:t>
            </a:r>
            <a:br>
              <a:rPr lang="es-419" sz="1700">
                <a:solidFill>
                  <a:schemeClr val="dk2"/>
                </a:solidFill>
              </a:rPr>
            </a:br>
            <a:r>
              <a:rPr lang="es-419" sz="1700">
                <a:solidFill>
                  <a:schemeClr val="dk2"/>
                </a:solidFill>
              </a:rPr>
              <a:t>Es un conjunto de entrenamiento que contiene la solución deseada (también conocida como etiqueta) para cada instancia.</a:t>
            </a:r>
            <a:endParaRPr sz="17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txBox="1"/>
          <p:nvPr>
            <p:ph idx="1" type="body"/>
          </p:nvPr>
        </p:nvSpPr>
        <p:spPr>
          <a:xfrm>
            <a:off x="342725" y="422750"/>
            <a:ext cx="8549100" cy="40560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dk2"/>
              </a:buClr>
              <a:buSzPts val="1700"/>
              <a:buAutoNum type="arabicParenR"/>
            </a:pPr>
            <a:r>
              <a:rPr lang="es-419" sz="1700">
                <a:solidFill>
                  <a:schemeClr val="dk2"/>
                </a:solidFill>
              </a:rPr>
              <a:t>¿Cuales son 2 tareas supervisadas más comunes? Hacer predicciones de ventas Son la regresión y la clasificación.</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Nombra 4 tareas no supervisadas comunes: </a:t>
            </a:r>
            <a:endParaRPr sz="1700">
              <a:solidFill>
                <a:schemeClr val="dk2"/>
              </a:solidFill>
            </a:endParaRPr>
          </a:p>
          <a:p>
            <a:pPr indent="0" lvl="0" marL="457200" rtl="0" algn="l">
              <a:spcBef>
                <a:spcPts val="0"/>
              </a:spcBef>
              <a:spcAft>
                <a:spcPts val="0"/>
              </a:spcAft>
              <a:buNone/>
            </a:pPr>
            <a:r>
              <a:rPr lang="es-419" sz="1700">
                <a:solidFill>
                  <a:schemeClr val="dk2"/>
                </a:solidFill>
              </a:rPr>
              <a:t>Son </a:t>
            </a:r>
            <a:r>
              <a:rPr lang="es-419" sz="1700">
                <a:solidFill>
                  <a:schemeClr val="dk2"/>
                </a:solidFill>
              </a:rPr>
              <a:t>agrupación, visualización, reducción de dimensionalidad y aprendizaje de reglas de asociación.</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¿Que tipo de algoritmo usarias para que un robot camine en espacios desconocidos? </a:t>
            </a:r>
            <a:endParaRPr sz="1700">
              <a:solidFill>
                <a:schemeClr val="dk2"/>
              </a:solidFill>
            </a:endParaRPr>
          </a:p>
          <a:p>
            <a:pPr indent="0" lvl="0" marL="457200" rtl="0" algn="l">
              <a:spcBef>
                <a:spcPts val="0"/>
              </a:spcBef>
              <a:spcAft>
                <a:spcPts val="0"/>
              </a:spcAft>
              <a:buNone/>
            </a:pPr>
            <a:r>
              <a:rPr lang="es-419" sz="1700">
                <a:solidFill>
                  <a:schemeClr val="dk2"/>
                </a:solidFill>
              </a:rPr>
              <a:t>Y</a:t>
            </a:r>
            <a:r>
              <a:rPr lang="es-419" sz="1700">
                <a:solidFill>
                  <a:schemeClr val="dk2"/>
                </a:solidFill>
              </a:rPr>
              <a:t>a que este suele ser el tipo de problema que aborda el aprendizaje por refuerzo. Podría ser posible expresar el problema como un problema de aprendizaje supervisado o semi supervisado, pero sería menos natural.</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¿Que algoritmo usar para segmentar clientes? </a:t>
            </a:r>
            <a:endParaRPr sz="1700">
              <a:solidFill>
                <a:schemeClr val="dk2"/>
              </a:solidFill>
            </a:endParaRPr>
          </a:p>
          <a:p>
            <a:pPr indent="0" lvl="0" marL="457200" rtl="0" algn="l">
              <a:spcBef>
                <a:spcPts val="0"/>
              </a:spcBef>
              <a:spcAft>
                <a:spcPts val="0"/>
              </a:spcAft>
              <a:buNone/>
            </a:pPr>
            <a:r>
              <a:rPr lang="es-419" sz="1700">
                <a:solidFill>
                  <a:schemeClr val="dk2"/>
                </a:solidFill>
              </a:rPr>
              <a:t>No supervisado - clustering</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arenR"/>
            </a:pPr>
            <a:r>
              <a:rPr lang="es-419" sz="1700">
                <a:solidFill>
                  <a:schemeClr val="dk2"/>
                </a:solidFill>
              </a:rPr>
              <a:t>¿Cómo definirías el ML de SPAM? </a:t>
            </a:r>
            <a:endParaRPr sz="1700">
              <a:solidFill>
                <a:schemeClr val="dk2"/>
              </a:solidFill>
            </a:endParaRPr>
          </a:p>
          <a:p>
            <a:pPr indent="0" lvl="0" marL="457200" rtl="0" algn="l">
              <a:spcBef>
                <a:spcPts val="0"/>
              </a:spcBef>
              <a:spcAft>
                <a:spcPts val="0"/>
              </a:spcAft>
              <a:buNone/>
            </a:pPr>
            <a:r>
              <a:rPr lang="es-419" sz="1700">
                <a:solidFill>
                  <a:schemeClr val="dk2"/>
                </a:solidFill>
              </a:rPr>
              <a:t>Como semi supervisado.</a:t>
            </a:r>
            <a:endParaRPr sz="1700">
              <a:solidFill>
                <a:schemeClr val="dk2"/>
              </a:solidFill>
            </a:endParaRPr>
          </a:p>
          <a:p>
            <a:pPr indent="0" lvl="0" marL="457200" rtl="0" algn="l">
              <a:spcBef>
                <a:spcPts val="0"/>
              </a:spcBef>
              <a:spcAft>
                <a:spcPts val="0"/>
              </a:spcAft>
              <a:buNone/>
            </a:pPr>
            <a:r>
              <a:t/>
            </a:r>
            <a:endParaRPr sz="17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26078" y="1292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Telvy Pizarro Loayza</a:t>
            </a:r>
            <a:endParaRPr/>
          </a:p>
        </p:txBody>
      </p:sp>
      <p:sp>
        <p:nvSpPr>
          <p:cNvPr id="74" name="Google Shape;74;p14"/>
          <p:cNvSpPr txBox="1"/>
          <p:nvPr>
            <p:ph idx="1" type="body"/>
          </p:nvPr>
        </p:nvSpPr>
        <p:spPr>
          <a:xfrm>
            <a:off x="226075" y="3750750"/>
            <a:ext cx="2903400" cy="11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Sobre mi:</a:t>
            </a:r>
            <a:endParaRPr/>
          </a:p>
          <a:p>
            <a:pPr indent="0" lvl="0" marL="0" rtl="0" algn="l">
              <a:spcBef>
                <a:spcPts val="1600"/>
              </a:spcBef>
              <a:spcAft>
                <a:spcPts val="1600"/>
              </a:spcAft>
              <a:buNone/>
            </a:pPr>
            <a:r>
              <a:rPr lang="es-419"/>
              <a:t>Economista, coordinador BI con amplia experiencia en BI y BA.</a:t>
            </a:r>
            <a:endParaRPr/>
          </a:p>
        </p:txBody>
      </p:sp>
      <p:sp>
        <p:nvSpPr>
          <p:cNvPr id="75" name="Google Shape;75;p14"/>
          <p:cNvSpPr txBox="1"/>
          <p:nvPr/>
        </p:nvSpPr>
        <p:spPr>
          <a:xfrm>
            <a:off x="4157100" y="974925"/>
            <a:ext cx="42651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800" u="sng">
                <a:solidFill>
                  <a:schemeClr val="dk2"/>
                </a:solidFill>
                <a:hlinkClick r:id="rId3">
                  <a:extLst>
                    <a:ext uri="{A12FA001-AC4F-418D-AE19-62706E023703}">
                      <ahyp:hlinkClr val="tx"/>
                    </a:ext>
                  </a:extLst>
                </a:hlinkClick>
              </a:rPr>
              <a:t>https://www.linkedin.com/in/telvy-pizarro-loayza-58b637129/</a:t>
            </a:r>
            <a:r>
              <a:rPr lang="es-419" sz="1800">
                <a:solidFill>
                  <a:schemeClr val="dk2"/>
                </a:solidFill>
              </a:rPr>
              <a:t> </a:t>
            </a:r>
            <a:endParaRPr sz="1800">
              <a:solidFill>
                <a:schemeClr val="dk2"/>
              </a:solidFill>
            </a:endParaRPr>
          </a:p>
        </p:txBody>
      </p:sp>
      <p:pic>
        <p:nvPicPr>
          <p:cNvPr id="76" name="Google Shape;76;p14"/>
          <p:cNvPicPr preferRelativeResize="0"/>
          <p:nvPr/>
        </p:nvPicPr>
        <p:blipFill>
          <a:blip r:embed="rId4">
            <a:alphaModFix/>
          </a:blip>
          <a:stretch>
            <a:fillRect/>
          </a:stretch>
        </p:blipFill>
        <p:spPr>
          <a:xfrm>
            <a:off x="485525" y="898725"/>
            <a:ext cx="2684938" cy="3063400"/>
          </a:xfrm>
          <a:prstGeom prst="rect">
            <a:avLst/>
          </a:prstGeom>
          <a:noFill/>
          <a:ln>
            <a:noFill/>
          </a:ln>
        </p:spPr>
      </p:pic>
      <p:sp>
        <p:nvSpPr>
          <p:cNvPr id="77" name="Google Shape;77;p14"/>
          <p:cNvSpPr txBox="1"/>
          <p:nvPr/>
        </p:nvSpPr>
        <p:spPr>
          <a:xfrm>
            <a:off x="4215825" y="27810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419" sz="1800"/>
              <a:t>tpizarro2803@gmail.com</a:t>
            </a:r>
            <a:endParaRPr sz="1800"/>
          </a:p>
        </p:txBody>
      </p:sp>
      <p:pic>
        <p:nvPicPr>
          <p:cNvPr id="78" name="Google Shape;78;p14"/>
          <p:cNvPicPr preferRelativeResize="0"/>
          <p:nvPr/>
        </p:nvPicPr>
        <p:blipFill>
          <a:blip r:embed="rId5">
            <a:alphaModFix/>
          </a:blip>
          <a:stretch>
            <a:fillRect/>
          </a:stretch>
        </p:blipFill>
        <p:spPr>
          <a:xfrm>
            <a:off x="4215832" y="88350"/>
            <a:ext cx="1840174" cy="1035101"/>
          </a:xfrm>
          <a:prstGeom prst="rect">
            <a:avLst/>
          </a:prstGeom>
          <a:noFill/>
          <a:ln>
            <a:noFill/>
          </a:ln>
        </p:spPr>
      </p:pic>
      <p:pic>
        <p:nvPicPr>
          <p:cNvPr id="79" name="Google Shape;79;p14"/>
          <p:cNvPicPr preferRelativeResize="0"/>
          <p:nvPr/>
        </p:nvPicPr>
        <p:blipFill rotWithShape="1">
          <a:blip r:embed="rId6">
            <a:alphaModFix/>
          </a:blip>
          <a:srcRect b="19524" l="0" r="0" t="20695"/>
          <a:stretch/>
        </p:blipFill>
        <p:spPr>
          <a:xfrm>
            <a:off x="4157100" y="1791450"/>
            <a:ext cx="2903350" cy="953400"/>
          </a:xfrm>
          <a:prstGeom prst="rect">
            <a:avLst/>
          </a:prstGeom>
          <a:noFill/>
          <a:ln>
            <a:noFill/>
          </a:ln>
        </p:spPr>
      </p:pic>
      <p:pic>
        <p:nvPicPr>
          <p:cNvPr id="80" name="Google Shape;80;p14"/>
          <p:cNvPicPr preferRelativeResize="0"/>
          <p:nvPr/>
        </p:nvPicPr>
        <p:blipFill>
          <a:blip r:embed="rId7">
            <a:alphaModFix/>
          </a:blip>
          <a:stretch>
            <a:fillRect/>
          </a:stretch>
        </p:blipFill>
        <p:spPr>
          <a:xfrm>
            <a:off x="4157100" y="3242775"/>
            <a:ext cx="1271190" cy="1271190"/>
          </a:xfrm>
          <a:prstGeom prst="rect">
            <a:avLst/>
          </a:prstGeom>
          <a:noFill/>
          <a:ln>
            <a:noFill/>
          </a:ln>
        </p:spPr>
      </p:pic>
      <p:sp>
        <p:nvSpPr>
          <p:cNvPr id="81" name="Google Shape;81;p14"/>
          <p:cNvSpPr txBox="1"/>
          <p:nvPr/>
        </p:nvSpPr>
        <p:spPr>
          <a:xfrm>
            <a:off x="4384100" y="45139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419" sz="1800"/>
              <a:t>967 288 683</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s-419" sz="1800"/>
              <a:t>Mario Jose Arellano Millán</a:t>
            </a:r>
            <a:endParaRPr/>
          </a:p>
        </p:txBody>
      </p:sp>
      <p:sp>
        <p:nvSpPr>
          <p:cNvPr id="87" name="Google Shape;87;p15"/>
          <p:cNvSpPr txBox="1"/>
          <p:nvPr>
            <p:ph idx="1" type="body"/>
          </p:nvPr>
        </p:nvSpPr>
        <p:spPr>
          <a:xfrm>
            <a:off x="226075" y="3481950"/>
            <a:ext cx="2808000" cy="14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Sobre mi:</a:t>
            </a:r>
            <a:endParaRPr/>
          </a:p>
          <a:p>
            <a:pPr indent="0" lvl="0" marL="0" rtl="0" algn="just">
              <a:spcBef>
                <a:spcPts val="1600"/>
              </a:spcBef>
              <a:spcAft>
                <a:spcPts val="1600"/>
              </a:spcAft>
              <a:buNone/>
            </a:pPr>
            <a:r>
              <a:rPr lang="es-419"/>
              <a:t>Ingeniero Industrial, actualmente explorando el mundo de los datos y la tecnología, buscando oportunidades y ampliando mis habilidades.</a:t>
            </a:r>
            <a:endParaRPr/>
          </a:p>
        </p:txBody>
      </p:sp>
      <p:pic>
        <p:nvPicPr>
          <p:cNvPr id="88" name="Google Shape;88;p15"/>
          <p:cNvPicPr preferRelativeResize="0"/>
          <p:nvPr/>
        </p:nvPicPr>
        <p:blipFill>
          <a:blip r:embed="rId3">
            <a:alphaModFix/>
          </a:blip>
          <a:stretch>
            <a:fillRect/>
          </a:stretch>
        </p:blipFill>
        <p:spPr>
          <a:xfrm>
            <a:off x="636121" y="1399600"/>
            <a:ext cx="1987925" cy="1993950"/>
          </a:xfrm>
          <a:prstGeom prst="rect">
            <a:avLst/>
          </a:prstGeom>
          <a:noFill/>
          <a:ln>
            <a:noFill/>
          </a:ln>
        </p:spPr>
      </p:pic>
      <p:pic>
        <p:nvPicPr>
          <p:cNvPr id="89" name="Google Shape;89;p15"/>
          <p:cNvPicPr preferRelativeResize="0"/>
          <p:nvPr/>
        </p:nvPicPr>
        <p:blipFill>
          <a:blip r:embed="rId4">
            <a:alphaModFix/>
          </a:blip>
          <a:stretch>
            <a:fillRect/>
          </a:stretch>
        </p:blipFill>
        <p:spPr>
          <a:xfrm>
            <a:off x="3651919" y="316950"/>
            <a:ext cx="1840174" cy="1035101"/>
          </a:xfrm>
          <a:prstGeom prst="rect">
            <a:avLst/>
          </a:prstGeom>
          <a:noFill/>
          <a:ln>
            <a:noFill/>
          </a:ln>
        </p:spPr>
      </p:pic>
      <p:pic>
        <p:nvPicPr>
          <p:cNvPr id="90" name="Google Shape;90;p15"/>
          <p:cNvPicPr preferRelativeResize="0"/>
          <p:nvPr/>
        </p:nvPicPr>
        <p:blipFill rotWithShape="1">
          <a:blip r:embed="rId5">
            <a:alphaModFix/>
          </a:blip>
          <a:srcRect b="20109" l="0" r="0" t="20109"/>
          <a:stretch/>
        </p:blipFill>
        <p:spPr>
          <a:xfrm>
            <a:off x="3651925" y="1777200"/>
            <a:ext cx="2903350" cy="953400"/>
          </a:xfrm>
          <a:prstGeom prst="rect">
            <a:avLst/>
          </a:prstGeom>
          <a:noFill/>
          <a:ln>
            <a:noFill/>
          </a:ln>
        </p:spPr>
      </p:pic>
      <p:pic>
        <p:nvPicPr>
          <p:cNvPr id="91" name="Google Shape;91;p15"/>
          <p:cNvPicPr preferRelativeResize="0"/>
          <p:nvPr/>
        </p:nvPicPr>
        <p:blipFill>
          <a:blip r:embed="rId6">
            <a:alphaModFix/>
          </a:blip>
          <a:stretch>
            <a:fillRect/>
          </a:stretch>
        </p:blipFill>
        <p:spPr>
          <a:xfrm>
            <a:off x="3651925" y="3207650"/>
            <a:ext cx="1271190" cy="1271190"/>
          </a:xfrm>
          <a:prstGeom prst="rect">
            <a:avLst/>
          </a:prstGeom>
          <a:noFill/>
          <a:ln>
            <a:noFill/>
          </a:ln>
        </p:spPr>
      </p:pic>
      <p:sp>
        <p:nvSpPr>
          <p:cNvPr id="92" name="Google Shape;92;p15"/>
          <p:cNvSpPr txBox="1"/>
          <p:nvPr/>
        </p:nvSpPr>
        <p:spPr>
          <a:xfrm>
            <a:off x="3651925" y="1121525"/>
            <a:ext cx="5039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u="sng">
                <a:solidFill>
                  <a:schemeClr val="hlink"/>
                </a:solidFill>
                <a:hlinkClick r:id="rId7"/>
              </a:rPr>
              <a:t>www.linkedin.com/in/mario-jose-arellano-millán-313723139</a:t>
            </a:r>
            <a:br>
              <a:rPr lang="es-419"/>
            </a:br>
            <a:endParaRPr/>
          </a:p>
        </p:txBody>
      </p:sp>
      <p:sp>
        <p:nvSpPr>
          <p:cNvPr id="93" name="Google Shape;93;p15"/>
          <p:cNvSpPr txBox="1"/>
          <p:nvPr/>
        </p:nvSpPr>
        <p:spPr>
          <a:xfrm>
            <a:off x="3651925" y="2738275"/>
            <a:ext cx="532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latin typeface="Roboto"/>
                <a:ea typeface="Roboto"/>
                <a:cs typeface="Roboto"/>
                <a:sym typeface="Roboto"/>
              </a:rPr>
              <a:t>marioarellanom@gmail.com</a:t>
            </a:r>
            <a:endParaRPr sz="1800">
              <a:latin typeface="Roboto"/>
              <a:ea typeface="Roboto"/>
              <a:cs typeface="Roboto"/>
              <a:sym typeface="Roboto"/>
            </a:endParaRPr>
          </a:p>
        </p:txBody>
      </p:sp>
      <p:sp>
        <p:nvSpPr>
          <p:cNvPr id="94" name="Google Shape;94;p15"/>
          <p:cNvSpPr txBox="1"/>
          <p:nvPr/>
        </p:nvSpPr>
        <p:spPr>
          <a:xfrm>
            <a:off x="3651925" y="4397950"/>
            <a:ext cx="219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latin typeface="Roboto"/>
                <a:ea typeface="Roboto"/>
                <a:cs typeface="Roboto"/>
                <a:sym typeface="Roboto"/>
              </a:rPr>
              <a:t>+58 04269085391</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s-419" sz="1800"/>
              <a:t>Rodrigo Melgarejo Alegre</a:t>
            </a:r>
            <a:endParaRPr/>
          </a:p>
        </p:txBody>
      </p:sp>
      <p:sp>
        <p:nvSpPr>
          <p:cNvPr id="100" name="Google Shape;100;p16"/>
          <p:cNvSpPr txBox="1"/>
          <p:nvPr>
            <p:ph idx="1" type="body"/>
          </p:nvPr>
        </p:nvSpPr>
        <p:spPr>
          <a:xfrm>
            <a:off x="226075" y="3481950"/>
            <a:ext cx="2808000" cy="14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Sobre mi:</a:t>
            </a:r>
            <a:endParaRPr/>
          </a:p>
          <a:p>
            <a:pPr indent="0" lvl="0" marL="0" rtl="0" algn="just">
              <a:spcBef>
                <a:spcPts val="1600"/>
              </a:spcBef>
              <a:spcAft>
                <a:spcPts val="1600"/>
              </a:spcAft>
              <a:buNone/>
            </a:pPr>
            <a:r>
              <a:rPr lang="es-419"/>
              <a:t>Wordpress Developer</a:t>
            </a:r>
            <a:endParaRPr/>
          </a:p>
        </p:txBody>
      </p:sp>
      <p:pic>
        <p:nvPicPr>
          <p:cNvPr id="101" name="Google Shape;101;p16"/>
          <p:cNvPicPr preferRelativeResize="0"/>
          <p:nvPr/>
        </p:nvPicPr>
        <p:blipFill>
          <a:blip r:embed="rId3">
            <a:alphaModFix/>
          </a:blip>
          <a:stretch>
            <a:fillRect/>
          </a:stretch>
        </p:blipFill>
        <p:spPr>
          <a:xfrm>
            <a:off x="3651919" y="316950"/>
            <a:ext cx="1840174" cy="1035101"/>
          </a:xfrm>
          <a:prstGeom prst="rect">
            <a:avLst/>
          </a:prstGeom>
          <a:noFill/>
          <a:ln>
            <a:noFill/>
          </a:ln>
        </p:spPr>
      </p:pic>
      <p:pic>
        <p:nvPicPr>
          <p:cNvPr id="102" name="Google Shape;102;p16"/>
          <p:cNvPicPr preferRelativeResize="0"/>
          <p:nvPr/>
        </p:nvPicPr>
        <p:blipFill rotWithShape="1">
          <a:blip r:embed="rId4">
            <a:alphaModFix/>
          </a:blip>
          <a:srcRect b="20109" l="0" r="0" t="20109"/>
          <a:stretch/>
        </p:blipFill>
        <p:spPr>
          <a:xfrm>
            <a:off x="3651925" y="1777200"/>
            <a:ext cx="2903350" cy="953400"/>
          </a:xfrm>
          <a:prstGeom prst="rect">
            <a:avLst/>
          </a:prstGeom>
          <a:noFill/>
          <a:ln>
            <a:noFill/>
          </a:ln>
        </p:spPr>
      </p:pic>
      <p:pic>
        <p:nvPicPr>
          <p:cNvPr id="103" name="Google Shape;103;p16"/>
          <p:cNvPicPr preferRelativeResize="0"/>
          <p:nvPr/>
        </p:nvPicPr>
        <p:blipFill>
          <a:blip r:embed="rId5">
            <a:alphaModFix/>
          </a:blip>
          <a:stretch>
            <a:fillRect/>
          </a:stretch>
        </p:blipFill>
        <p:spPr>
          <a:xfrm>
            <a:off x="3651925" y="3207650"/>
            <a:ext cx="1271190" cy="1271190"/>
          </a:xfrm>
          <a:prstGeom prst="rect">
            <a:avLst/>
          </a:prstGeom>
          <a:noFill/>
          <a:ln>
            <a:noFill/>
          </a:ln>
        </p:spPr>
      </p:pic>
      <p:sp>
        <p:nvSpPr>
          <p:cNvPr id="104" name="Google Shape;104;p16"/>
          <p:cNvSpPr txBox="1"/>
          <p:nvPr/>
        </p:nvSpPr>
        <p:spPr>
          <a:xfrm>
            <a:off x="3651925" y="1121525"/>
            <a:ext cx="5039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u="sng">
                <a:solidFill>
                  <a:schemeClr val="hlink"/>
                </a:solidFill>
                <a:hlinkClick r:id="rId6"/>
              </a:rPr>
              <a:t>https://www.linkedin.com/in/rodrigo-melgarejo-alegre-0a649a77/</a:t>
            </a:r>
            <a:r>
              <a:rPr lang="es-419"/>
              <a:t> </a:t>
            </a:r>
            <a:endParaRPr/>
          </a:p>
        </p:txBody>
      </p:sp>
      <p:sp>
        <p:nvSpPr>
          <p:cNvPr id="105" name="Google Shape;105;p16"/>
          <p:cNvSpPr txBox="1"/>
          <p:nvPr/>
        </p:nvSpPr>
        <p:spPr>
          <a:xfrm>
            <a:off x="3651925" y="2738275"/>
            <a:ext cx="532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latin typeface="Roboto"/>
                <a:ea typeface="Roboto"/>
                <a:cs typeface="Roboto"/>
                <a:sym typeface="Roboto"/>
              </a:rPr>
              <a:t>rodrigomelgarejoalegre</a:t>
            </a:r>
            <a:r>
              <a:rPr lang="es-419" sz="1800">
                <a:latin typeface="Roboto"/>
                <a:ea typeface="Roboto"/>
                <a:cs typeface="Roboto"/>
                <a:sym typeface="Roboto"/>
              </a:rPr>
              <a:t>@gmail.com</a:t>
            </a:r>
            <a:endParaRPr sz="1800">
              <a:latin typeface="Roboto"/>
              <a:ea typeface="Roboto"/>
              <a:cs typeface="Roboto"/>
              <a:sym typeface="Roboto"/>
            </a:endParaRPr>
          </a:p>
        </p:txBody>
      </p:sp>
      <p:sp>
        <p:nvSpPr>
          <p:cNvPr id="106" name="Google Shape;106;p16"/>
          <p:cNvSpPr txBox="1"/>
          <p:nvPr/>
        </p:nvSpPr>
        <p:spPr>
          <a:xfrm>
            <a:off x="3651925" y="4397950"/>
            <a:ext cx="219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latin typeface="Roboto"/>
                <a:ea typeface="Roboto"/>
                <a:cs typeface="Roboto"/>
                <a:sym typeface="Roboto"/>
              </a:rPr>
              <a:t>+51 996998080</a:t>
            </a:r>
            <a:endParaRPr sz="1800">
              <a:latin typeface="Roboto"/>
              <a:ea typeface="Roboto"/>
              <a:cs typeface="Roboto"/>
              <a:sym typeface="Roboto"/>
            </a:endParaRPr>
          </a:p>
        </p:txBody>
      </p:sp>
      <p:pic>
        <p:nvPicPr>
          <p:cNvPr id="107" name="Google Shape;107;p16"/>
          <p:cNvPicPr preferRelativeResize="0"/>
          <p:nvPr/>
        </p:nvPicPr>
        <p:blipFill>
          <a:blip r:embed="rId7">
            <a:alphaModFix/>
          </a:blip>
          <a:stretch>
            <a:fillRect/>
          </a:stretch>
        </p:blipFill>
        <p:spPr>
          <a:xfrm>
            <a:off x="414275" y="1625775"/>
            <a:ext cx="1638725" cy="163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26078" y="1292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Isaac Alexis Rivera Sanchez</a:t>
            </a:r>
            <a:endParaRPr/>
          </a:p>
        </p:txBody>
      </p:sp>
      <p:sp>
        <p:nvSpPr>
          <p:cNvPr id="113" name="Google Shape;113;p17"/>
          <p:cNvSpPr txBox="1"/>
          <p:nvPr>
            <p:ph idx="1" type="body"/>
          </p:nvPr>
        </p:nvSpPr>
        <p:spPr>
          <a:xfrm>
            <a:off x="226075" y="3750750"/>
            <a:ext cx="2903400" cy="11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Sobre mi:</a:t>
            </a:r>
            <a:endParaRPr/>
          </a:p>
          <a:p>
            <a:pPr indent="0" lvl="0" marL="0" rtl="0" algn="l">
              <a:spcBef>
                <a:spcPts val="1600"/>
              </a:spcBef>
              <a:spcAft>
                <a:spcPts val="1600"/>
              </a:spcAft>
              <a:buNone/>
            </a:pPr>
            <a:r>
              <a:rPr lang="es-419"/>
              <a:t>Data Engineer. Linuxero retirado</a:t>
            </a:r>
            <a:endParaRPr/>
          </a:p>
        </p:txBody>
      </p:sp>
      <p:sp>
        <p:nvSpPr>
          <p:cNvPr id="114" name="Google Shape;114;p17"/>
          <p:cNvSpPr txBox="1"/>
          <p:nvPr/>
        </p:nvSpPr>
        <p:spPr>
          <a:xfrm>
            <a:off x="4157100" y="974925"/>
            <a:ext cx="4265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800">
                <a:solidFill>
                  <a:schemeClr val="dk2"/>
                </a:solidFill>
              </a:rPr>
              <a:t>https://pe.linkedin.com/in/isaac-alexis</a:t>
            </a:r>
            <a:endParaRPr sz="1800">
              <a:solidFill>
                <a:schemeClr val="dk2"/>
              </a:solidFill>
            </a:endParaRPr>
          </a:p>
        </p:txBody>
      </p:sp>
      <p:sp>
        <p:nvSpPr>
          <p:cNvPr id="115" name="Google Shape;115;p17"/>
          <p:cNvSpPr txBox="1"/>
          <p:nvPr/>
        </p:nvSpPr>
        <p:spPr>
          <a:xfrm>
            <a:off x="4215825" y="27810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419" sz="1800"/>
              <a:t>ariveras@uni.pe</a:t>
            </a:r>
            <a:endParaRPr sz="1800"/>
          </a:p>
        </p:txBody>
      </p:sp>
      <p:pic>
        <p:nvPicPr>
          <p:cNvPr id="116" name="Google Shape;116;p17"/>
          <p:cNvPicPr preferRelativeResize="0"/>
          <p:nvPr/>
        </p:nvPicPr>
        <p:blipFill>
          <a:blip r:embed="rId3">
            <a:alphaModFix/>
          </a:blip>
          <a:stretch>
            <a:fillRect/>
          </a:stretch>
        </p:blipFill>
        <p:spPr>
          <a:xfrm>
            <a:off x="4215832" y="88350"/>
            <a:ext cx="1840174" cy="1035101"/>
          </a:xfrm>
          <a:prstGeom prst="rect">
            <a:avLst/>
          </a:prstGeom>
          <a:noFill/>
          <a:ln>
            <a:noFill/>
          </a:ln>
        </p:spPr>
      </p:pic>
      <p:pic>
        <p:nvPicPr>
          <p:cNvPr id="117" name="Google Shape;117;p17"/>
          <p:cNvPicPr preferRelativeResize="0"/>
          <p:nvPr/>
        </p:nvPicPr>
        <p:blipFill rotWithShape="1">
          <a:blip r:embed="rId4">
            <a:alphaModFix/>
          </a:blip>
          <a:srcRect b="19524" l="0" r="0" t="20695"/>
          <a:stretch/>
        </p:blipFill>
        <p:spPr>
          <a:xfrm>
            <a:off x="4157100" y="1791450"/>
            <a:ext cx="2903350" cy="953400"/>
          </a:xfrm>
          <a:prstGeom prst="rect">
            <a:avLst/>
          </a:prstGeom>
          <a:noFill/>
          <a:ln>
            <a:noFill/>
          </a:ln>
        </p:spPr>
      </p:pic>
      <p:pic>
        <p:nvPicPr>
          <p:cNvPr id="118" name="Google Shape;118;p17"/>
          <p:cNvPicPr preferRelativeResize="0"/>
          <p:nvPr/>
        </p:nvPicPr>
        <p:blipFill>
          <a:blip r:embed="rId5">
            <a:alphaModFix/>
          </a:blip>
          <a:stretch>
            <a:fillRect/>
          </a:stretch>
        </p:blipFill>
        <p:spPr>
          <a:xfrm>
            <a:off x="4157100" y="3242775"/>
            <a:ext cx="1271190" cy="1271190"/>
          </a:xfrm>
          <a:prstGeom prst="rect">
            <a:avLst/>
          </a:prstGeom>
          <a:noFill/>
          <a:ln>
            <a:noFill/>
          </a:ln>
        </p:spPr>
      </p:pic>
      <p:sp>
        <p:nvSpPr>
          <p:cNvPr id="119" name="Google Shape;119;p17"/>
          <p:cNvSpPr txBox="1"/>
          <p:nvPr/>
        </p:nvSpPr>
        <p:spPr>
          <a:xfrm>
            <a:off x="4384100" y="45139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419" sz="1800"/>
              <a:t>+51 983807910</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370900" y="1919075"/>
            <a:ext cx="4201200" cy="30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ML permite solucionar </a:t>
            </a:r>
            <a:r>
              <a:rPr b="1" lang="es-419"/>
              <a:t>tipos de problemas</a:t>
            </a:r>
            <a:r>
              <a:rPr lang="es-419"/>
              <a:t> caracterizados por los siguientes puntos:</a:t>
            </a:r>
            <a:endParaRPr/>
          </a:p>
          <a:p>
            <a:pPr indent="0" lvl="0" marL="0" rtl="0" algn="l">
              <a:spcBef>
                <a:spcPts val="1600"/>
              </a:spcBef>
              <a:spcAft>
                <a:spcPts val="0"/>
              </a:spcAft>
              <a:buNone/>
            </a:pPr>
            <a:r>
              <a:rPr lang="es-419"/>
              <a:t>- </a:t>
            </a:r>
            <a:r>
              <a:rPr lang="es-419"/>
              <a:t>Problemas donde existe una larga lista de reglas o ajustes específicas (problema de condicionales anidadas).</a:t>
            </a:r>
            <a:endParaRPr/>
          </a:p>
          <a:p>
            <a:pPr indent="0" lvl="0" marL="0" rtl="0" algn="l">
              <a:spcBef>
                <a:spcPts val="1600"/>
              </a:spcBef>
              <a:spcAft>
                <a:spcPts val="0"/>
              </a:spcAft>
              <a:buNone/>
            </a:pPr>
            <a:r>
              <a:rPr lang="es-419"/>
              <a:t>- Problemas difíciles o complejos que no poseen una solución según métodos tradicionales. O cuando necesitamos extraer insights de Big Data.</a:t>
            </a:r>
            <a:endParaRPr/>
          </a:p>
          <a:p>
            <a:pPr indent="0" lvl="0" marL="0" rtl="0" algn="l">
              <a:spcBef>
                <a:spcPts val="1600"/>
              </a:spcBef>
              <a:spcAft>
                <a:spcPts val="1600"/>
              </a:spcAft>
              <a:buNone/>
            </a:pPr>
            <a:r>
              <a:rPr lang="es-419"/>
              <a:t>- </a:t>
            </a:r>
            <a:r>
              <a:rPr lang="es-419"/>
              <a:t>Entornos de alta mutación o actualización (el ML permite añadir nueva data).</a:t>
            </a:r>
            <a:endParaRPr/>
          </a:p>
        </p:txBody>
      </p:sp>
      <p:sp>
        <p:nvSpPr>
          <p:cNvPr id="125" name="Google Shape;125;p18"/>
          <p:cNvSpPr txBox="1"/>
          <p:nvPr>
            <p:ph idx="2" type="body"/>
          </p:nvPr>
        </p:nvSpPr>
        <p:spPr>
          <a:xfrm>
            <a:off x="4694250" y="1919075"/>
            <a:ext cx="4252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Casos de uso:</a:t>
            </a:r>
            <a:endParaRPr b="1"/>
          </a:p>
          <a:p>
            <a:pPr indent="-317500" lvl="0" marL="457200" rtl="0" algn="l">
              <a:spcBef>
                <a:spcPts val="1600"/>
              </a:spcBef>
              <a:spcAft>
                <a:spcPts val="0"/>
              </a:spcAft>
              <a:buSzPts val="1400"/>
              <a:buChar char="●"/>
            </a:pPr>
            <a:r>
              <a:rPr lang="es-419"/>
              <a:t>Clasificar imágenes y detectar patrones (como tomografías, MRI)</a:t>
            </a:r>
            <a:endParaRPr/>
          </a:p>
          <a:p>
            <a:pPr indent="-317500" lvl="0" marL="457200" rtl="0" algn="l">
              <a:spcBef>
                <a:spcPts val="0"/>
              </a:spcBef>
              <a:spcAft>
                <a:spcPts val="0"/>
              </a:spcAft>
              <a:buSzPts val="1400"/>
              <a:buChar char="●"/>
            </a:pPr>
            <a:r>
              <a:rPr lang="es-419"/>
              <a:t>Clasificar textos y moderar (NLP)</a:t>
            </a:r>
            <a:endParaRPr/>
          </a:p>
          <a:p>
            <a:pPr indent="-317500" lvl="0" marL="457200" rtl="0" algn="l">
              <a:spcBef>
                <a:spcPts val="0"/>
              </a:spcBef>
              <a:spcAft>
                <a:spcPts val="0"/>
              </a:spcAft>
              <a:buSzPts val="1400"/>
              <a:buChar char="●"/>
            </a:pPr>
            <a:r>
              <a:rPr lang="es-419"/>
              <a:t>Resumir textos</a:t>
            </a:r>
            <a:endParaRPr/>
          </a:p>
          <a:p>
            <a:pPr indent="-317500" lvl="0" marL="457200" rtl="0" algn="l">
              <a:spcBef>
                <a:spcPts val="0"/>
              </a:spcBef>
              <a:spcAft>
                <a:spcPts val="0"/>
              </a:spcAft>
              <a:buSzPts val="1400"/>
              <a:buChar char="●"/>
            </a:pPr>
            <a:r>
              <a:rPr lang="es-419"/>
              <a:t>Crear asistentes virtuales</a:t>
            </a:r>
            <a:endParaRPr/>
          </a:p>
          <a:p>
            <a:pPr indent="-317500" lvl="0" marL="457200" rtl="0" algn="l">
              <a:spcBef>
                <a:spcPts val="0"/>
              </a:spcBef>
              <a:spcAft>
                <a:spcPts val="0"/>
              </a:spcAft>
              <a:buSzPts val="1400"/>
              <a:buChar char="●"/>
            </a:pPr>
            <a:r>
              <a:rPr lang="es-419"/>
              <a:t>Predecir según data o tendencias</a:t>
            </a:r>
            <a:endParaRPr/>
          </a:p>
          <a:p>
            <a:pPr indent="-317500" lvl="0" marL="457200" rtl="0" algn="l">
              <a:spcBef>
                <a:spcPts val="0"/>
              </a:spcBef>
              <a:spcAft>
                <a:spcPts val="0"/>
              </a:spcAft>
              <a:buSzPts val="1400"/>
              <a:buChar char="●"/>
            </a:pPr>
            <a:r>
              <a:rPr lang="es-419"/>
              <a:t>Detectar anomalías (fraude)</a:t>
            </a:r>
            <a:endParaRPr/>
          </a:p>
          <a:p>
            <a:pPr indent="-317500" lvl="0" marL="457200" rtl="0" algn="l">
              <a:spcBef>
                <a:spcPts val="0"/>
              </a:spcBef>
              <a:spcAft>
                <a:spcPts val="0"/>
              </a:spcAft>
              <a:buSzPts val="1400"/>
              <a:buChar char="●"/>
            </a:pPr>
            <a:r>
              <a:rPr lang="es-419"/>
              <a:t>Segmentar usuarios</a:t>
            </a:r>
            <a:endParaRPr/>
          </a:p>
          <a:p>
            <a:pPr indent="-317500" lvl="0" marL="457200" rtl="0" algn="l">
              <a:spcBef>
                <a:spcPts val="0"/>
              </a:spcBef>
              <a:spcAft>
                <a:spcPts val="0"/>
              </a:spcAft>
              <a:buSzPts val="1400"/>
              <a:buChar char="●"/>
            </a:pPr>
            <a:r>
              <a:rPr lang="es-419"/>
              <a:t>Recomendar productos según data histórica</a:t>
            </a:r>
            <a:endParaRPr/>
          </a:p>
          <a:p>
            <a:pPr indent="-317500" lvl="0" marL="457200" rtl="0" algn="l">
              <a:spcBef>
                <a:spcPts val="0"/>
              </a:spcBef>
              <a:spcAft>
                <a:spcPts val="0"/>
              </a:spcAft>
              <a:buSzPts val="1400"/>
              <a:buChar char="●"/>
            </a:pPr>
            <a:r>
              <a:rPr lang="es-419"/>
              <a:t>Reconocimiento de voz</a:t>
            </a:r>
            <a:endParaRPr/>
          </a:p>
        </p:txBody>
      </p:sp>
      <p:sp>
        <p:nvSpPr>
          <p:cNvPr id="126" name="Google Shape;12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¿Por qué usar Machine 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000"/>
              </a:spcBef>
              <a:spcAft>
                <a:spcPts val="0"/>
              </a:spcAft>
              <a:buNone/>
            </a:pPr>
            <a:r>
              <a:rPr lang="es-419"/>
              <a:t>Training Suprvision</a:t>
            </a:r>
            <a:endParaRPr/>
          </a:p>
        </p:txBody>
      </p:sp>
      <p:sp>
        <p:nvSpPr>
          <p:cNvPr id="132" name="Google Shape;132;p19"/>
          <p:cNvSpPr txBox="1"/>
          <p:nvPr>
            <p:ph idx="1" type="body"/>
          </p:nvPr>
        </p:nvSpPr>
        <p:spPr>
          <a:xfrm>
            <a:off x="202025" y="1740600"/>
            <a:ext cx="8403600" cy="40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rgbClr val="000000"/>
                </a:solidFill>
                <a:latin typeface="Arial"/>
                <a:ea typeface="Arial"/>
                <a:cs typeface="Arial"/>
                <a:sym typeface="Arial"/>
              </a:rPr>
              <a:t>Aprendizaje Supervisado/ Supervised learning</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3" name="Google Shape;133;p19"/>
          <p:cNvPicPr preferRelativeResize="0"/>
          <p:nvPr/>
        </p:nvPicPr>
        <p:blipFill>
          <a:blip r:embed="rId3">
            <a:alphaModFix/>
          </a:blip>
          <a:stretch>
            <a:fillRect/>
          </a:stretch>
        </p:blipFill>
        <p:spPr>
          <a:xfrm>
            <a:off x="205050" y="2142000"/>
            <a:ext cx="8755798" cy="623125"/>
          </a:xfrm>
          <a:prstGeom prst="rect">
            <a:avLst/>
          </a:prstGeom>
          <a:noFill/>
          <a:ln>
            <a:noFill/>
          </a:ln>
        </p:spPr>
      </p:pic>
      <p:sp>
        <p:nvSpPr>
          <p:cNvPr id="134" name="Google Shape;134;p19"/>
          <p:cNvSpPr txBox="1"/>
          <p:nvPr/>
        </p:nvSpPr>
        <p:spPr>
          <a:xfrm>
            <a:off x="202025" y="2703875"/>
            <a:ext cx="38682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s-419" sz="1600"/>
              <a:t>Tipos de sistemas de supervisión</a:t>
            </a:r>
            <a:endParaRPr b="1" sz="1600"/>
          </a:p>
        </p:txBody>
      </p:sp>
      <p:graphicFrame>
        <p:nvGraphicFramePr>
          <p:cNvPr id="135" name="Google Shape;135;p19"/>
          <p:cNvGraphicFramePr/>
          <p:nvPr/>
        </p:nvGraphicFramePr>
        <p:xfrm>
          <a:off x="153700" y="3075538"/>
          <a:ext cx="3000000" cy="3000000"/>
        </p:xfrm>
        <a:graphic>
          <a:graphicData uri="http://schemas.openxmlformats.org/drawingml/2006/table">
            <a:tbl>
              <a:tblPr>
                <a:noFill/>
                <a:tableStyleId>{A628AAFB-044F-4097-B23E-3E797991474A}</a:tableStyleId>
              </a:tblPr>
              <a:tblGrid>
                <a:gridCol w="2857800"/>
                <a:gridCol w="2204175"/>
              </a:tblGrid>
              <a:tr h="321100">
                <a:tc>
                  <a:txBody>
                    <a:bodyPr/>
                    <a:lstStyle/>
                    <a:p>
                      <a:pPr indent="0" lvl="0" marL="457200" marR="0" rtl="0" algn="ctr">
                        <a:lnSpc>
                          <a:spcPct val="115000"/>
                        </a:lnSpc>
                        <a:spcBef>
                          <a:spcPts val="0"/>
                        </a:spcBef>
                        <a:spcAft>
                          <a:spcPts val="0"/>
                        </a:spcAft>
                        <a:buNone/>
                      </a:pPr>
                      <a:r>
                        <a:rPr lang="es-419" sz="1200"/>
                        <a:t>Clasificación</a:t>
                      </a:r>
                      <a:endParaRPr sz="1200"/>
                    </a:p>
                  </a:txBody>
                  <a:tcPr marT="91425" marB="91425" marR="91425" marL="91425"/>
                </a:tc>
                <a:tc>
                  <a:txBody>
                    <a:bodyPr/>
                    <a:lstStyle/>
                    <a:p>
                      <a:pPr indent="0" lvl="0" marL="0" marR="0" rtl="0" algn="ctr">
                        <a:lnSpc>
                          <a:spcPct val="115000"/>
                        </a:lnSpc>
                        <a:spcBef>
                          <a:spcPts val="0"/>
                        </a:spcBef>
                        <a:spcAft>
                          <a:spcPts val="0"/>
                        </a:spcAft>
                        <a:buNone/>
                      </a:pPr>
                      <a:r>
                        <a:rPr lang="es-419" sz="1200"/>
                        <a:t>Regresión</a:t>
                      </a:r>
                      <a:endParaRPr sz="1200"/>
                    </a:p>
                  </a:txBody>
                  <a:tcPr marT="91425" marB="91425" marR="91425" marL="91425"/>
                </a:tc>
              </a:tr>
              <a:tr h="1591850">
                <a:tc>
                  <a:txBody>
                    <a:bodyPr/>
                    <a:lstStyle/>
                    <a:p>
                      <a:pPr indent="-304800" lvl="0" marL="457200" marR="0" rtl="0" algn="just">
                        <a:lnSpc>
                          <a:spcPct val="115000"/>
                        </a:lnSpc>
                        <a:spcBef>
                          <a:spcPts val="0"/>
                        </a:spcBef>
                        <a:spcAft>
                          <a:spcPts val="0"/>
                        </a:spcAft>
                        <a:buSzPts val="1200"/>
                        <a:buChar char="-"/>
                      </a:pPr>
                      <a:r>
                        <a:rPr lang="es-419" sz="1200"/>
                        <a:t>Clasificadores lineales.</a:t>
                      </a:r>
                      <a:endParaRPr sz="1200"/>
                    </a:p>
                    <a:p>
                      <a:pPr indent="-304800" lvl="0" marL="457200" marR="0" rtl="0" algn="just">
                        <a:lnSpc>
                          <a:spcPct val="115000"/>
                        </a:lnSpc>
                        <a:spcBef>
                          <a:spcPts val="0"/>
                        </a:spcBef>
                        <a:spcAft>
                          <a:spcPts val="0"/>
                        </a:spcAft>
                        <a:buSzPts val="1200"/>
                        <a:buChar char="-"/>
                      </a:pPr>
                      <a:r>
                        <a:rPr lang="es-419" sz="1200"/>
                        <a:t>Máquinas de vectores de soporte(SVM)</a:t>
                      </a:r>
                      <a:endParaRPr sz="1200"/>
                    </a:p>
                    <a:p>
                      <a:pPr indent="-304800" lvl="0" marL="457200" marR="0" rtl="0" algn="just">
                        <a:lnSpc>
                          <a:spcPct val="115000"/>
                        </a:lnSpc>
                        <a:spcBef>
                          <a:spcPts val="0"/>
                        </a:spcBef>
                        <a:spcAft>
                          <a:spcPts val="0"/>
                        </a:spcAft>
                        <a:buSzPts val="1200"/>
                        <a:buChar char="-"/>
                      </a:pPr>
                      <a:r>
                        <a:rPr lang="es-419" sz="1200"/>
                        <a:t>Árboles de decisiones,</a:t>
                      </a:r>
                      <a:endParaRPr sz="1200"/>
                    </a:p>
                    <a:p>
                      <a:pPr indent="-304800" lvl="0" marL="457200" marR="0" rtl="0" algn="just">
                        <a:lnSpc>
                          <a:spcPct val="115000"/>
                        </a:lnSpc>
                        <a:spcBef>
                          <a:spcPts val="0"/>
                        </a:spcBef>
                        <a:spcAft>
                          <a:spcPts val="0"/>
                        </a:spcAft>
                        <a:buSzPts val="1200"/>
                        <a:buChar char="-"/>
                      </a:pPr>
                      <a:r>
                        <a:rPr lang="es-419" sz="1200"/>
                        <a:t>K-neightboors o k vecionos más cercanos.</a:t>
                      </a:r>
                      <a:endParaRPr sz="1200"/>
                    </a:p>
                    <a:p>
                      <a:pPr indent="-304800" lvl="0" marL="457200" marR="0" rtl="0" algn="just">
                        <a:lnSpc>
                          <a:spcPct val="115000"/>
                        </a:lnSpc>
                        <a:spcBef>
                          <a:spcPts val="0"/>
                        </a:spcBef>
                        <a:spcAft>
                          <a:spcPts val="0"/>
                        </a:spcAft>
                        <a:buSzPts val="1200"/>
                        <a:buChar char="-"/>
                      </a:pPr>
                      <a:r>
                        <a:rPr lang="es-419" sz="1200"/>
                        <a:t>Bosque aletorio.</a:t>
                      </a:r>
                      <a:endParaRPr sz="1200"/>
                    </a:p>
                  </a:txBody>
                  <a:tcPr marT="91425" marB="91425" marR="91425" marL="91425"/>
                </a:tc>
                <a:tc>
                  <a:txBody>
                    <a:bodyPr/>
                    <a:lstStyle/>
                    <a:p>
                      <a:pPr indent="-304800" lvl="0" marL="457200" marR="0" rtl="0" algn="just">
                        <a:lnSpc>
                          <a:spcPct val="115000"/>
                        </a:lnSpc>
                        <a:spcBef>
                          <a:spcPts val="0"/>
                        </a:spcBef>
                        <a:spcAft>
                          <a:spcPts val="0"/>
                        </a:spcAft>
                        <a:buSzPts val="1200"/>
                        <a:buChar char="-"/>
                      </a:pPr>
                      <a:r>
                        <a:rPr lang="es-419" sz="1200"/>
                        <a:t>Regresión lineal</a:t>
                      </a:r>
                      <a:endParaRPr sz="1200"/>
                    </a:p>
                    <a:p>
                      <a:pPr indent="-304800" lvl="0" marL="457200" marR="0" rtl="0" algn="just">
                        <a:lnSpc>
                          <a:spcPct val="115000"/>
                        </a:lnSpc>
                        <a:spcBef>
                          <a:spcPts val="0"/>
                        </a:spcBef>
                        <a:spcAft>
                          <a:spcPts val="0"/>
                        </a:spcAft>
                        <a:buSzPts val="1200"/>
                        <a:buChar char="-"/>
                      </a:pPr>
                      <a:r>
                        <a:rPr lang="es-419" sz="1200"/>
                        <a:t>Regresión logística</a:t>
                      </a:r>
                      <a:endParaRPr sz="1200"/>
                    </a:p>
                    <a:p>
                      <a:pPr indent="-304800" lvl="0" marL="457200" marR="0" rtl="0" algn="just">
                        <a:lnSpc>
                          <a:spcPct val="115000"/>
                        </a:lnSpc>
                        <a:spcBef>
                          <a:spcPts val="0"/>
                        </a:spcBef>
                        <a:spcAft>
                          <a:spcPts val="0"/>
                        </a:spcAft>
                        <a:buSzPts val="1200"/>
                        <a:buChar char="-"/>
                      </a:pPr>
                      <a:r>
                        <a:rPr lang="es-419" sz="1200"/>
                        <a:t>Regresión polinómica</a:t>
                      </a:r>
                      <a:endParaRPr sz="1200"/>
                    </a:p>
                  </a:txBody>
                  <a:tcPr marT="91425" marB="91425" marR="91425" marL="91425"/>
                </a:tc>
              </a:tr>
            </a:tbl>
          </a:graphicData>
        </a:graphic>
      </p:graphicFrame>
      <p:sp>
        <p:nvSpPr>
          <p:cNvPr id="136" name="Google Shape;136;p19"/>
          <p:cNvSpPr txBox="1"/>
          <p:nvPr/>
        </p:nvSpPr>
        <p:spPr>
          <a:xfrm>
            <a:off x="6100650" y="3886625"/>
            <a:ext cx="30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graphicFrame>
        <p:nvGraphicFramePr>
          <p:cNvPr id="137" name="Google Shape;137;p19"/>
          <p:cNvGraphicFramePr/>
          <p:nvPr/>
        </p:nvGraphicFramePr>
        <p:xfrm>
          <a:off x="5356400" y="3057613"/>
          <a:ext cx="3000000" cy="3000000"/>
        </p:xfrm>
        <a:graphic>
          <a:graphicData uri="http://schemas.openxmlformats.org/drawingml/2006/table">
            <a:tbl>
              <a:tblPr>
                <a:noFill/>
                <a:tableStyleId>{A628AAFB-044F-4097-B23E-3E797991474A}</a:tableStyleId>
              </a:tblPr>
              <a:tblGrid>
                <a:gridCol w="3536075"/>
              </a:tblGrid>
              <a:tr h="581400">
                <a:tc>
                  <a:txBody>
                    <a:bodyPr/>
                    <a:lstStyle/>
                    <a:p>
                      <a:pPr indent="0" lvl="0" marL="0" rtl="0" algn="ctr">
                        <a:spcBef>
                          <a:spcPts val="0"/>
                        </a:spcBef>
                        <a:spcAft>
                          <a:spcPts val="0"/>
                        </a:spcAft>
                        <a:buNone/>
                      </a:pPr>
                      <a:r>
                        <a:rPr lang="es-419"/>
                        <a:t>Desventajas</a:t>
                      </a:r>
                      <a:endParaRPr/>
                    </a:p>
                  </a:txBody>
                  <a:tcPr marT="91425" marB="91425" marR="91425" marL="91425"/>
                </a:tc>
              </a:tr>
              <a:tr h="1345975">
                <a:tc>
                  <a:txBody>
                    <a:bodyPr/>
                    <a:lstStyle/>
                    <a:p>
                      <a:pPr indent="-304800" lvl="0" marL="457200" marR="0" rtl="0" algn="just">
                        <a:lnSpc>
                          <a:spcPct val="115000"/>
                        </a:lnSpc>
                        <a:spcBef>
                          <a:spcPts val="0"/>
                        </a:spcBef>
                        <a:spcAft>
                          <a:spcPts val="0"/>
                        </a:spcAft>
                        <a:buSzPts val="1200"/>
                        <a:buChar char="-"/>
                      </a:pPr>
                      <a:r>
                        <a:rPr lang="es-419" sz="1200"/>
                        <a:t>Requieren de mayor experiencia.</a:t>
                      </a:r>
                      <a:endParaRPr sz="1200"/>
                    </a:p>
                    <a:p>
                      <a:pPr indent="-304800" lvl="0" marL="457200" marR="0" rtl="0" algn="just">
                        <a:lnSpc>
                          <a:spcPct val="115000"/>
                        </a:lnSpc>
                        <a:spcBef>
                          <a:spcPts val="0"/>
                        </a:spcBef>
                        <a:spcAft>
                          <a:spcPts val="0"/>
                        </a:spcAft>
                        <a:buSzPts val="1200"/>
                        <a:buChar char="-"/>
                      </a:pPr>
                      <a:r>
                        <a:rPr lang="es-419" sz="1200"/>
                        <a:t>Consume mucho tiempo.</a:t>
                      </a:r>
                      <a:endParaRPr sz="1200"/>
                    </a:p>
                    <a:p>
                      <a:pPr indent="-304800" lvl="0" marL="457200" marR="0" rtl="0" algn="just">
                        <a:lnSpc>
                          <a:spcPct val="115000"/>
                        </a:lnSpc>
                        <a:spcBef>
                          <a:spcPts val="0"/>
                        </a:spcBef>
                        <a:spcAft>
                          <a:spcPts val="0"/>
                        </a:spcAft>
                        <a:buSzPts val="1200"/>
                        <a:buChar char="-"/>
                      </a:pPr>
                      <a:r>
                        <a:rPr lang="es-419" sz="1200"/>
                        <a:t>Mayor error humano.</a:t>
                      </a:r>
                      <a:endParaRPr sz="1200"/>
                    </a:p>
                    <a:p>
                      <a:pPr indent="-304800" lvl="0" marL="457200" marR="0" rtl="0" algn="just">
                        <a:lnSpc>
                          <a:spcPct val="115000"/>
                        </a:lnSpc>
                        <a:spcBef>
                          <a:spcPts val="0"/>
                        </a:spcBef>
                        <a:spcAft>
                          <a:spcPts val="0"/>
                        </a:spcAft>
                        <a:buSzPts val="1200"/>
                        <a:buChar char="-"/>
                      </a:pPr>
                      <a:r>
                        <a:rPr lang="es-419" sz="1200"/>
                        <a:t>No clasifica datos por si solo, este trabajo lo realiza una persona.</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000"/>
              </a:spcBef>
              <a:spcAft>
                <a:spcPts val="0"/>
              </a:spcAft>
              <a:buNone/>
            </a:pPr>
            <a:r>
              <a:rPr lang="es-419"/>
              <a:t>Training Suprvision</a:t>
            </a:r>
            <a:endParaRPr/>
          </a:p>
        </p:txBody>
      </p:sp>
      <p:sp>
        <p:nvSpPr>
          <p:cNvPr id="143" name="Google Shape;143;p20"/>
          <p:cNvSpPr txBox="1"/>
          <p:nvPr>
            <p:ph idx="1" type="body"/>
          </p:nvPr>
        </p:nvSpPr>
        <p:spPr>
          <a:xfrm>
            <a:off x="202025" y="1740600"/>
            <a:ext cx="8403600" cy="40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rgbClr val="000000"/>
                </a:solidFill>
                <a:latin typeface="Arial"/>
                <a:ea typeface="Arial"/>
                <a:cs typeface="Arial"/>
                <a:sym typeface="Arial"/>
              </a:rPr>
              <a:t>Aprendiz</a:t>
            </a:r>
            <a:r>
              <a:rPr lang="es-419" sz="1800">
                <a:solidFill>
                  <a:srgbClr val="000000"/>
                </a:solidFill>
                <a:latin typeface="Arial"/>
                <a:ea typeface="Arial"/>
                <a:cs typeface="Arial"/>
                <a:sym typeface="Arial"/>
              </a:rPr>
              <a:t>aje no supervisado/ Unsupervised learning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44" name="Google Shape;144;p20"/>
          <p:cNvSpPr txBox="1"/>
          <p:nvPr/>
        </p:nvSpPr>
        <p:spPr>
          <a:xfrm>
            <a:off x="6100650" y="3886625"/>
            <a:ext cx="30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graphicFrame>
        <p:nvGraphicFramePr>
          <p:cNvPr id="145" name="Google Shape;145;p20"/>
          <p:cNvGraphicFramePr/>
          <p:nvPr/>
        </p:nvGraphicFramePr>
        <p:xfrm>
          <a:off x="280875" y="2786888"/>
          <a:ext cx="3000000" cy="3000000"/>
        </p:xfrm>
        <a:graphic>
          <a:graphicData uri="http://schemas.openxmlformats.org/drawingml/2006/table">
            <a:tbl>
              <a:tblPr>
                <a:noFill/>
                <a:tableStyleId>{A628AAFB-044F-4097-B23E-3E797991474A}</a:tableStyleId>
              </a:tblPr>
              <a:tblGrid>
                <a:gridCol w="5237700"/>
              </a:tblGrid>
              <a:tr h="309075">
                <a:tc>
                  <a:txBody>
                    <a:bodyPr/>
                    <a:lstStyle/>
                    <a:p>
                      <a:pPr indent="0" lvl="0" marL="0" rtl="0" algn="ctr">
                        <a:spcBef>
                          <a:spcPts val="0"/>
                        </a:spcBef>
                        <a:spcAft>
                          <a:spcPts val="0"/>
                        </a:spcAft>
                        <a:buNone/>
                      </a:pPr>
                      <a:r>
                        <a:rPr lang="es-419"/>
                        <a:t>Desventajas</a:t>
                      </a:r>
                      <a:endParaRPr/>
                    </a:p>
                  </a:txBody>
                  <a:tcPr marT="91425" marB="91425" marR="91425" marL="91425"/>
                </a:tc>
              </a:tr>
              <a:tr h="1457575">
                <a:tc>
                  <a:txBody>
                    <a:bodyPr/>
                    <a:lstStyle/>
                    <a:p>
                      <a:pPr indent="-304800" lvl="0" marL="457200" marR="0" rtl="0" algn="just">
                        <a:lnSpc>
                          <a:spcPct val="115000"/>
                        </a:lnSpc>
                        <a:spcBef>
                          <a:spcPts val="0"/>
                        </a:spcBef>
                        <a:spcAft>
                          <a:spcPts val="0"/>
                        </a:spcAft>
                        <a:buSzPts val="1200"/>
                        <a:buChar char="-"/>
                      </a:pPr>
                      <a:r>
                        <a:rPr lang="es-419" sz="1200"/>
                        <a:t>Complejidad computacional debido a un gran volumen de datos de entrenamiento.</a:t>
                      </a:r>
                      <a:endParaRPr sz="1200"/>
                    </a:p>
                    <a:p>
                      <a:pPr indent="-304800" lvl="0" marL="457200" marR="0" rtl="0" algn="just">
                        <a:lnSpc>
                          <a:spcPct val="115000"/>
                        </a:lnSpc>
                        <a:spcBef>
                          <a:spcPts val="0"/>
                        </a:spcBef>
                        <a:spcAft>
                          <a:spcPts val="0"/>
                        </a:spcAft>
                        <a:buSzPts val="1200"/>
                        <a:buChar char="-"/>
                      </a:pPr>
                      <a:r>
                        <a:rPr lang="es-419" sz="1200"/>
                        <a:t>Tiempos de entrenamiento más prolongados</a:t>
                      </a:r>
                      <a:endParaRPr sz="1200"/>
                    </a:p>
                    <a:p>
                      <a:pPr indent="-304800" lvl="0" marL="457200" marR="0" rtl="0" algn="just">
                        <a:lnSpc>
                          <a:spcPct val="115000"/>
                        </a:lnSpc>
                        <a:spcBef>
                          <a:spcPts val="0"/>
                        </a:spcBef>
                        <a:spcAft>
                          <a:spcPts val="0"/>
                        </a:spcAft>
                        <a:buSzPts val="1200"/>
                        <a:buChar char="-"/>
                      </a:pPr>
                      <a:r>
                        <a:rPr lang="es-419" sz="1200"/>
                        <a:t>Mayor riesgo de resultados inexactos</a:t>
                      </a:r>
                      <a:endParaRPr sz="1200"/>
                    </a:p>
                    <a:p>
                      <a:pPr indent="-304800" lvl="0" marL="457200" marR="0" rtl="0" algn="just">
                        <a:lnSpc>
                          <a:spcPct val="115000"/>
                        </a:lnSpc>
                        <a:spcBef>
                          <a:spcPts val="0"/>
                        </a:spcBef>
                        <a:spcAft>
                          <a:spcPts val="0"/>
                        </a:spcAft>
                        <a:buSzPts val="1200"/>
                        <a:buChar char="-"/>
                      </a:pPr>
                      <a:r>
                        <a:rPr lang="es-419" sz="1200"/>
                        <a:t>Intervención humana para validar variables de salida</a:t>
                      </a:r>
                      <a:endParaRPr sz="1200"/>
                    </a:p>
                    <a:p>
                      <a:pPr indent="-304800" lvl="0" marL="457200" marR="0" rtl="0" algn="just">
                        <a:lnSpc>
                          <a:spcPct val="115000"/>
                        </a:lnSpc>
                        <a:spcBef>
                          <a:spcPts val="0"/>
                        </a:spcBef>
                        <a:spcAft>
                          <a:spcPts val="0"/>
                        </a:spcAft>
                        <a:buSzPts val="1200"/>
                        <a:buChar char="-"/>
                      </a:pPr>
                      <a:r>
                        <a:rPr lang="es-419" sz="1200"/>
                        <a:t>Falta de transparencia sobre la base en la que se agruparon los datos</a:t>
                      </a:r>
                      <a:endParaRPr sz="1200"/>
                    </a:p>
                    <a:p>
                      <a:pPr indent="0" lvl="0" marL="0" rtl="0" algn="l">
                        <a:spcBef>
                          <a:spcPts val="0"/>
                        </a:spcBef>
                        <a:spcAft>
                          <a:spcPts val="0"/>
                        </a:spcAft>
                        <a:buNone/>
                      </a:pPr>
                      <a:r>
                        <a:t/>
                      </a:r>
                      <a:endParaRPr/>
                    </a:p>
                  </a:txBody>
                  <a:tcPr marT="91425" marB="91425" marR="91425" marL="91425"/>
                </a:tc>
              </a:tr>
            </a:tbl>
          </a:graphicData>
        </a:graphic>
      </p:graphicFrame>
      <p:pic>
        <p:nvPicPr>
          <p:cNvPr id="146" name="Google Shape;146;p20"/>
          <p:cNvPicPr preferRelativeResize="0"/>
          <p:nvPr/>
        </p:nvPicPr>
        <p:blipFill>
          <a:blip r:embed="rId3">
            <a:alphaModFix/>
          </a:blip>
          <a:stretch>
            <a:fillRect/>
          </a:stretch>
        </p:blipFill>
        <p:spPr>
          <a:xfrm>
            <a:off x="280875" y="2142000"/>
            <a:ext cx="7434373" cy="558017"/>
          </a:xfrm>
          <a:prstGeom prst="rect">
            <a:avLst/>
          </a:prstGeom>
          <a:noFill/>
          <a:ln>
            <a:noFill/>
          </a:ln>
        </p:spPr>
      </p:pic>
      <p:graphicFrame>
        <p:nvGraphicFramePr>
          <p:cNvPr id="147" name="Google Shape;147;p20"/>
          <p:cNvGraphicFramePr/>
          <p:nvPr/>
        </p:nvGraphicFramePr>
        <p:xfrm>
          <a:off x="5936175" y="2786888"/>
          <a:ext cx="3000000" cy="3000000"/>
        </p:xfrm>
        <a:graphic>
          <a:graphicData uri="http://schemas.openxmlformats.org/drawingml/2006/table">
            <a:tbl>
              <a:tblPr>
                <a:noFill/>
                <a:tableStyleId>{A628AAFB-044F-4097-B23E-3E797991474A}</a:tableStyleId>
              </a:tblPr>
              <a:tblGrid>
                <a:gridCol w="2806150"/>
              </a:tblGrid>
              <a:tr h="411700">
                <a:tc>
                  <a:txBody>
                    <a:bodyPr/>
                    <a:lstStyle/>
                    <a:p>
                      <a:pPr indent="0" lvl="0" marL="0" rtl="0" algn="ctr">
                        <a:spcBef>
                          <a:spcPts val="0"/>
                        </a:spcBef>
                        <a:spcAft>
                          <a:spcPts val="0"/>
                        </a:spcAft>
                        <a:buNone/>
                      </a:pPr>
                      <a:r>
                        <a:rPr lang="es-419"/>
                        <a:t>Características</a:t>
                      </a:r>
                      <a:endParaRPr/>
                    </a:p>
                  </a:txBody>
                  <a:tcPr marT="91425" marB="91425" marR="91425" marL="91425"/>
                </a:tc>
              </a:tr>
              <a:tr h="1514575">
                <a:tc>
                  <a:txBody>
                    <a:bodyPr/>
                    <a:lstStyle/>
                    <a:p>
                      <a:pPr indent="-304800" lvl="0" marL="457200" rtl="0" algn="just">
                        <a:lnSpc>
                          <a:spcPct val="115000"/>
                        </a:lnSpc>
                        <a:spcBef>
                          <a:spcPts val="0"/>
                        </a:spcBef>
                        <a:spcAft>
                          <a:spcPts val="0"/>
                        </a:spcAft>
                        <a:buSzPts val="1200"/>
                        <a:buChar char="-"/>
                      </a:pPr>
                      <a:r>
                        <a:rPr lang="es-419" sz="1200"/>
                        <a:t>Aprende sin guía/profesor.</a:t>
                      </a:r>
                      <a:endParaRPr sz="1200"/>
                    </a:p>
                    <a:p>
                      <a:pPr indent="-304800" lvl="0" marL="457200" rtl="0" algn="just">
                        <a:lnSpc>
                          <a:spcPct val="115000"/>
                        </a:lnSpc>
                        <a:spcBef>
                          <a:spcPts val="0"/>
                        </a:spcBef>
                        <a:spcAft>
                          <a:spcPts val="0"/>
                        </a:spcAft>
                        <a:buSzPts val="1200"/>
                        <a:buChar char="-"/>
                      </a:pPr>
                      <a:r>
                        <a:rPr lang="es-419" sz="1200"/>
                        <a:t>El sistema encuentra patrones ocultos o agrupaciones sin necesidad de intervención humana.</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000"/>
              </a:spcBef>
              <a:spcAft>
                <a:spcPts val="0"/>
              </a:spcAft>
              <a:buNone/>
            </a:pPr>
            <a:r>
              <a:rPr lang="es-419"/>
              <a:t>Training Suprvision</a:t>
            </a:r>
            <a:endParaRPr/>
          </a:p>
        </p:txBody>
      </p:sp>
      <p:sp>
        <p:nvSpPr>
          <p:cNvPr id="153" name="Google Shape;153;p21"/>
          <p:cNvSpPr txBox="1"/>
          <p:nvPr>
            <p:ph idx="1" type="body"/>
          </p:nvPr>
        </p:nvSpPr>
        <p:spPr>
          <a:xfrm>
            <a:off x="182700" y="1750250"/>
            <a:ext cx="8403600" cy="401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419" sz="1800">
                <a:solidFill>
                  <a:srgbClr val="000000"/>
                </a:solidFill>
                <a:latin typeface="Arial"/>
                <a:ea typeface="Arial"/>
                <a:cs typeface="Arial"/>
                <a:sym typeface="Arial"/>
              </a:rPr>
              <a:t>APRENDIZAJE SEMISUPERVISADO/Semi-supervised learning</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54" name="Google Shape;154;p21"/>
          <p:cNvSpPr txBox="1"/>
          <p:nvPr/>
        </p:nvSpPr>
        <p:spPr>
          <a:xfrm>
            <a:off x="6100650" y="3886625"/>
            <a:ext cx="30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55" name="Google Shape;155;p21"/>
          <p:cNvSpPr txBox="1"/>
          <p:nvPr>
            <p:ph idx="1" type="body"/>
          </p:nvPr>
        </p:nvSpPr>
        <p:spPr>
          <a:xfrm>
            <a:off x="182700" y="3734938"/>
            <a:ext cx="8403600" cy="401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419" sz="1800">
                <a:solidFill>
                  <a:srgbClr val="000000"/>
                </a:solidFill>
                <a:latin typeface="Arial"/>
                <a:ea typeface="Arial"/>
                <a:cs typeface="Arial"/>
                <a:sym typeface="Arial"/>
              </a:rPr>
              <a:t>APRENDIZAJE AUTOSUPERVISADO/Self-supervised learning</a:t>
            </a:r>
            <a:endParaRPr b="1" sz="16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56" name="Google Shape;156;p21"/>
          <p:cNvPicPr preferRelativeResize="0"/>
          <p:nvPr/>
        </p:nvPicPr>
        <p:blipFill>
          <a:blip r:embed="rId3">
            <a:alphaModFix/>
          </a:blip>
          <a:stretch>
            <a:fillRect/>
          </a:stretch>
        </p:blipFill>
        <p:spPr>
          <a:xfrm>
            <a:off x="182700" y="2216425"/>
            <a:ext cx="8935748" cy="899950"/>
          </a:xfrm>
          <a:prstGeom prst="rect">
            <a:avLst/>
          </a:prstGeom>
          <a:noFill/>
          <a:ln>
            <a:noFill/>
          </a:ln>
        </p:spPr>
      </p:pic>
      <p:pic>
        <p:nvPicPr>
          <p:cNvPr id="157" name="Google Shape;157;p21"/>
          <p:cNvPicPr preferRelativeResize="0"/>
          <p:nvPr/>
        </p:nvPicPr>
        <p:blipFill>
          <a:blip r:embed="rId4">
            <a:alphaModFix/>
          </a:blip>
          <a:stretch>
            <a:fillRect/>
          </a:stretch>
        </p:blipFill>
        <p:spPr>
          <a:xfrm>
            <a:off x="182700" y="3181150"/>
            <a:ext cx="6299434" cy="490375"/>
          </a:xfrm>
          <a:prstGeom prst="rect">
            <a:avLst/>
          </a:prstGeom>
          <a:noFill/>
          <a:ln>
            <a:noFill/>
          </a:ln>
        </p:spPr>
      </p:pic>
      <p:pic>
        <p:nvPicPr>
          <p:cNvPr id="158" name="Google Shape;158;p21"/>
          <p:cNvPicPr preferRelativeResize="0"/>
          <p:nvPr/>
        </p:nvPicPr>
        <p:blipFill>
          <a:blip r:embed="rId5">
            <a:alphaModFix/>
          </a:blip>
          <a:stretch>
            <a:fillRect/>
          </a:stretch>
        </p:blipFill>
        <p:spPr>
          <a:xfrm>
            <a:off x="182700" y="4136350"/>
            <a:ext cx="8698599" cy="89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