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4" roundtripDataSignature="AMtx7mg/dNN3FQz8V9YVdOjW+m4lLbW1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631c92def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b631c92de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631c92def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b631c92de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631c92def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b631c92d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631c92def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b631c92d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631c92def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b631c92de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631c92de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b631c92de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8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3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5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2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2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/>
              <a:t>Capítulo 2. Proyecto de aprendizaje automático de un extremo a otro</a:t>
            </a:r>
            <a:endParaRPr b="1"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244450" y="3534105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Chapter 2. End-to-End Machine Learning Project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631c92def_0_48"/>
          <p:cNvSpPr txBox="1"/>
          <p:nvPr>
            <p:ph type="title"/>
          </p:nvPr>
        </p:nvSpPr>
        <p:spPr>
          <a:xfrm>
            <a:off x="264000" y="2325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4.2.3 Transformando variables</a:t>
            </a:r>
            <a:endParaRPr/>
          </a:p>
        </p:txBody>
      </p:sp>
      <p:pic>
        <p:nvPicPr>
          <p:cNvPr id="131" name="Google Shape;131;g2b631c92def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7375" y="2824325"/>
            <a:ext cx="3726625" cy="20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b631c92def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275" y="1840825"/>
            <a:ext cx="5235367" cy="16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631c92def_0_58"/>
          <p:cNvSpPr txBox="1"/>
          <p:nvPr>
            <p:ph type="title"/>
          </p:nvPr>
        </p:nvSpPr>
        <p:spPr>
          <a:xfrm>
            <a:off x="264000" y="2325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4.2.4 Estandarizando variables</a:t>
            </a:r>
            <a:endParaRPr/>
          </a:p>
        </p:txBody>
      </p:sp>
      <p:pic>
        <p:nvPicPr>
          <p:cNvPr id="138" name="Google Shape;138;g2b631c92def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37066"/>
            <a:ext cx="9144001" cy="2386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b631c92def_0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0025" y="3604637"/>
            <a:ext cx="1002775" cy="15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b631c92def_0_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1997" y="3589938"/>
            <a:ext cx="1035777" cy="159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2b631c92def_0_58"/>
          <p:cNvCxnSpPr/>
          <p:nvPr/>
        </p:nvCxnSpPr>
        <p:spPr>
          <a:xfrm>
            <a:off x="3734147" y="4389363"/>
            <a:ext cx="748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5.  Seleccionar y Entrenar el Modelo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264000" y="2325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5.1 Regresión Lineal</a:t>
            </a:r>
            <a:endParaRPr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3275" y="1730325"/>
            <a:ext cx="4125075" cy="341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264000" y="2325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5.2 Ajuste su modelo</a:t>
            </a:r>
            <a:endParaRPr/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119350" y="1730600"/>
            <a:ext cx="7825200" cy="30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Grid Search: Es utilizado para probar diferentes combinaciones de hiperparámetros y encontrar la mejor combinación. En python podemos usar GridSearchCV para encontrar la mejor combinación de hiperparámetros. Prueba todas las combinaciones posibles.</a:t>
            </a:r>
            <a:endParaRPr/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168" y="3199550"/>
            <a:ext cx="7694533" cy="17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264000" y="2325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5.2 Ajuste su modelo</a:t>
            </a:r>
            <a:endParaRPr/>
          </a:p>
        </p:txBody>
      </p:sp>
      <p:pic>
        <p:nvPicPr>
          <p:cNvPr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457400"/>
            <a:ext cx="7920179" cy="237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983824"/>
            <a:ext cx="86868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264000" y="2325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5.2 Ajuste su modelo</a:t>
            </a:r>
            <a:endParaRPr/>
          </a:p>
        </p:txBody>
      </p:sp>
      <p:pic>
        <p:nvPicPr>
          <p:cNvPr id="172" name="Google Shape;1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75" y="1496350"/>
            <a:ext cx="55911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title"/>
          </p:nvPr>
        </p:nvSpPr>
        <p:spPr>
          <a:xfrm>
            <a:off x="264000" y="2325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5.2 Ajuste su modelo</a:t>
            </a:r>
            <a:endParaRPr/>
          </a:p>
        </p:txBody>
      </p:sp>
      <p:sp>
        <p:nvSpPr>
          <p:cNvPr id="178" name="Google Shape;178;p11"/>
          <p:cNvSpPr txBox="1"/>
          <p:nvPr>
            <p:ph idx="1" type="body"/>
          </p:nvPr>
        </p:nvSpPr>
        <p:spPr>
          <a:xfrm>
            <a:off x="119350" y="1730600"/>
            <a:ext cx="7825200" cy="30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Randomized Search: Evalúa un número fijo de combinaciones y selecciona un valor aleatorio para cada hiperparámetro en cada iteración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9" name="Google Shape;1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350" y="3015350"/>
            <a:ext cx="4075424" cy="1568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99" y="3105974"/>
            <a:ext cx="4411350" cy="10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idx="1" type="body"/>
          </p:nvPr>
        </p:nvSpPr>
        <p:spPr>
          <a:xfrm>
            <a:off x="119350" y="1730600"/>
            <a:ext cx="78252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Analizando los mejores modelos y sus errores: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Determinar la importancia relativa de cada característica para el modelo.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Agregar características adicionales o deshacerse de las que no son informativas.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Se muestra ejemplo para regresión lineal. A mayor valor absoluto del coeficiente, mayor importancia relativa.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6" name="Google Shape;186;p12"/>
          <p:cNvSpPr txBox="1"/>
          <p:nvPr>
            <p:ph type="title"/>
          </p:nvPr>
        </p:nvSpPr>
        <p:spPr>
          <a:xfrm>
            <a:off x="264000" y="2325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5.2 Ajuste su modelo</a:t>
            </a:r>
            <a:endParaRPr/>
          </a:p>
        </p:txBody>
      </p:sp>
      <p:pic>
        <p:nvPicPr>
          <p:cNvPr id="187" name="Google Shape;1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2625" y="3569675"/>
            <a:ext cx="3740450" cy="14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idx="1" type="body"/>
          </p:nvPr>
        </p:nvSpPr>
        <p:spPr>
          <a:xfrm>
            <a:off x="119350" y="1730600"/>
            <a:ext cx="78252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Evaluar el modelo en el conjunto de prueba.</a:t>
            </a:r>
            <a:endParaRPr/>
          </a:p>
        </p:txBody>
      </p:sp>
      <p:sp>
        <p:nvSpPr>
          <p:cNvPr id="193" name="Google Shape;193;p13"/>
          <p:cNvSpPr txBox="1"/>
          <p:nvPr>
            <p:ph type="title"/>
          </p:nvPr>
        </p:nvSpPr>
        <p:spPr>
          <a:xfrm>
            <a:off x="264000" y="2325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5.2 Ajuste su modelo</a:t>
            </a:r>
            <a:endParaRPr/>
          </a:p>
        </p:txBody>
      </p:sp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0300" y="2227750"/>
            <a:ext cx="3908950" cy="27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ctrTitle"/>
          </p:nvPr>
        </p:nvSpPr>
        <p:spPr>
          <a:xfrm>
            <a:off x="323675" y="415600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/>
              <a:t>Integrantes</a:t>
            </a:r>
            <a:endParaRPr b="1"/>
          </a:p>
        </p:txBody>
      </p:sp>
      <p:sp>
        <p:nvSpPr>
          <p:cNvPr id="74" name="Google Shape;74;p2"/>
          <p:cNvSpPr txBox="1"/>
          <p:nvPr>
            <p:ph idx="1" type="subTitle"/>
          </p:nvPr>
        </p:nvSpPr>
        <p:spPr>
          <a:xfrm>
            <a:off x="244450" y="1732299"/>
            <a:ext cx="8222100" cy="28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Jóse Conde Gálvez - UNAC - https://www.linkedin.com/in/jose-conde/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Junior Candela - UNI - https://www.linkedin.com/feed/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>
            <p:ph idx="1" type="body"/>
          </p:nvPr>
        </p:nvSpPr>
        <p:spPr>
          <a:xfrm>
            <a:off x="119350" y="1730600"/>
            <a:ext cx="78252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Si se quiere saber cuán precisa es esta estimación del error se puede calcular un intervalo de confianza. Utilizando un intervalo de confianza del 95% tenemos: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0" name="Google Shape;200;p14"/>
          <p:cNvSpPr txBox="1"/>
          <p:nvPr>
            <p:ph type="title"/>
          </p:nvPr>
        </p:nvSpPr>
        <p:spPr>
          <a:xfrm>
            <a:off x="264000" y="2325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5.2 Ajuste su modelo</a:t>
            </a:r>
            <a:endParaRPr/>
          </a:p>
        </p:txBody>
      </p:sp>
      <p:pic>
        <p:nvPicPr>
          <p:cNvPr id="201" name="Google Shape;2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5" y="2698825"/>
            <a:ext cx="5904651" cy="20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119350" y="1730600"/>
            <a:ext cx="78252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Una vez creado el modelo, podemos utilizarlo en cualquier ambiente de producción.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Ejemplo de cómo funciona en producción.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7" name="Google Shape;207;p15"/>
          <p:cNvSpPr txBox="1"/>
          <p:nvPr>
            <p:ph type="title"/>
          </p:nvPr>
        </p:nvSpPr>
        <p:spPr>
          <a:xfrm>
            <a:off x="264000" y="5373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6 Preparar Modelo para Producción</a:t>
            </a:r>
            <a:endParaRPr/>
          </a:p>
        </p:txBody>
      </p:sp>
      <p:pic>
        <p:nvPicPr>
          <p:cNvPr id="208" name="Google Shape;2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000" y="3208075"/>
            <a:ext cx="7881725" cy="13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idx="1" type="body"/>
          </p:nvPr>
        </p:nvSpPr>
        <p:spPr>
          <a:xfrm>
            <a:off x="119350" y="1730600"/>
            <a:ext cx="78252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Guardamos el modelo: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 txBox="1"/>
          <p:nvPr>
            <p:ph type="title"/>
          </p:nvPr>
        </p:nvSpPr>
        <p:spPr>
          <a:xfrm>
            <a:off x="264000" y="5373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6.1 Preparar Modelo para Producción</a:t>
            </a:r>
            <a:endParaRPr/>
          </a:p>
        </p:txBody>
      </p:sp>
      <p:pic>
        <p:nvPicPr>
          <p:cNvPr id="215" name="Google Shape;2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950" y="2852400"/>
            <a:ext cx="6096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idx="1" type="body"/>
          </p:nvPr>
        </p:nvSpPr>
        <p:spPr>
          <a:xfrm>
            <a:off x="119350" y="1730600"/>
            <a:ext cx="78252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Utilizamos el modelo: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 txBox="1"/>
          <p:nvPr>
            <p:ph type="title"/>
          </p:nvPr>
        </p:nvSpPr>
        <p:spPr>
          <a:xfrm>
            <a:off x="264000" y="5373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6.1 Preparar Modelo para Producción</a:t>
            </a:r>
            <a:endParaRPr/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925" y="2419100"/>
            <a:ext cx="70008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Este capítulo nos da una idea clara de cómo es un proyecto de aprendizaje automático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 importante probar varios modelos de Machine Learning y compararlos hasta encontrar el mejor.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Una vez que el modelo está construido es importante crear un flujo para que pueda usarse en producción, en tiempo real.</a:t>
            </a:r>
            <a:endParaRPr/>
          </a:p>
        </p:txBody>
      </p:sp>
      <p:sp>
        <p:nvSpPr>
          <p:cNvPr id="228" name="Google Shape;22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Conclusión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76200"/>
            <a:ext cx="6756401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4. Preparar la Data para Algoritmos de Machine Learning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264000" y="2325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4.1 Separar los predictores y las etiquetas</a:t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2324250" y="2998400"/>
            <a:ext cx="4101600" cy="30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 aplicarán diferentes transformaciones o tratamientos a los predictores y a los objetivos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950" y="2058150"/>
            <a:ext cx="6922107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631c92def_0_1"/>
          <p:cNvSpPr txBox="1"/>
          <p:nvPr>
            <p:ph type="title"/>
          </p:nvPr>
        </p:nvSpPr>
        <p:spPr>
          <a:xfrm>
            <a:off x="264000" y="2325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4.2 Limpieza de datos</a:t>
            </a:r>
            <a:endParaRPr/>
          </a:p>
        </p:txBody>
      </p:sp>
      <p:sp>
        <p:nvSpPr>
          <p:cNvPr id="97" name="Google Shape;97;g2b631c92def_0_1"/>
          <p:cNvSpPr txBox="1"/>
          <p:nvPr>
            <p:ph idx="1" type="body"/>
          </p:nvPr>
        </p:nvSpPr>
        <p:spPr>
          <a:xfrm>
            <a:off x="520675" y="1798525"/>
            <a:ext cx="410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Evaluamos los nulos de la data:</a:t>
            </a:r>
            <a:endParaRPr/>
          </a:p>
        </p:txBody>
      </p:sp>
      <p:pic>
        <p:nvPicPr>
          <p:cNvPr id="98" name="Google Shape;98;g2b631c92def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675" y="2324350"/>
            <a:ext cx="3070043" cy="26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b631c92def_0_1"/>
          <p:cNvSpPr txBox="1"/>
          <p:nvPr>
            <p:ph idx="1" type="body"/>
          </p:nvPr>
        </p:nvSpPr>
        <p:spPr>
          <a:xfrm>
            <a:off x="4592050" y="3445150"/>
            <a:ext cx="4101600" cy="30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Eliminar estos casos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Eliminar toda la columna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Imputar los datos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0" name="Google Shape;100;g2b631c92def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9850" y="2324350"/>
            <a:ext cx="5290600" cy="9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631c92def_0_7"/>
          <p:cNvSpPr txBox="1"/>
          <p:nvPr>
            <p:ph idx="1" type="body"/>
          </p:nvPr>
        </p:nvSpPr>
        <p:spPr>
          <a:xfrm>
            <a:off x="4859775" y="2950100"/>
            <a:ext cx="4101600" cy="30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 reemplazan los valores nulos por la media o por la mediana del grupo.</a:t>
            </a:r>
            <a:br>
              <a:rPr lang="en"/>
            </a:br>
            <a:br>
              <a:rPr lang="en"/>
            </a:br>
            <a:r>
              <a:rPr b="1" lang="en"/>
              <a:t>Ojo</a:t>
            </a:r>
            <a:r>
              <a:rPr lang="en"/>
              <a:t>: Evaluar el porcentaje de missings para tomar la decisión.</a:t>
            </a:r>
            <a:endParaRPr/>
          </a:p>
        </p:txBody>
      </p:sp>
      <p:sp>
        <p:nvSpPr>
          <p:cNvPr id="106" name="Google Shape;106;g2b631c92def_0_7"/>
          <p:cNvSpPr txBox="1"/>
          <p:nvPr>
            <p:ph type="title"/>
          </p:nvPr>
        </p:nvSpPr>
        <p:spPr>
          <a:xfrm>
            <a:off x="264000" y="2325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4.2.1 Tratamiento de datos numéricos</a:t>
            </a:r>
            <a:endParaRPr/>
          </a:p>
        </p:txBody>
      </p:sp>
      <p:sp>
        <p:nvSpPr>
          <p:cNvPr id="107" name="Google Shape;107;g2b631c92def_0_7"/>
          <p:cNvSpPr txBox="1"/>
          <p:nvPr>
            <p:ph idx="1" type="body"/>
          </p:nvPr>
        </p:nvSpPr>
        <p:spPr>
          <a:xfrm>
            <a:off x="520675" y="1798525"/>
            <a:ext cx="410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Imputación por media, mediana</a:t>
            </a:r>
            <a:endParaRPr/>
          </a:p>
        </p:txBody>
      </p:sp>
      <p:pic>
        <p:nvPicPr>
          <p:cNvPr id="108" name="Google Shape;108;g2b631c92def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000" y="3676625"/>
            <a:ext cx="4445074" cy="7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b631c92def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000" y="2722225"/>
            <a:ext cx="4445075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631c92def_0_37"/>
          <p:cNvSpPr txBox="1"/>
          <p:nvPr>
            <p:ph idx="1" type="body"/>
          </p:nvPr>
        </p:nvSpPr>
        <p:spPr>
          <a:xfrm>
            <a:off x="4956350" y="1972100"/>
            <a:ext cx="4101600" cy="30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Evaluamos las variables correlacionadas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Elegimos una variable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Agrupamos según deciles, quartiles, percentiles, etc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Agrupamos por un estadístico de la variable a imputar (media, mediana, etc)</a:t>
            </a:r>
            <a:endParaRPr/>
          </a:p>
        </p:txBody>
      </p:sp>
      <p:sp>
        <p:nvSpPr>
          <p:cNvPr id="115" name="Google Shape;115;g2b631c92def_0_37"/>
          <p:cNvSpPr txBox="1"/>
          <p:nvPr>
            <p:ph type="title"/>
          </p:nvPr>
        </p:nvSpPr>
        <p:spPr>
          <a:xfrm>
            <a:off x="264000" y="2325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4.2.1 Tratamiento de datos numéricos</a:t>
            </a:r>
            <a:endParaRPr/>
          </a:p>
        </p:txBody>
      </p:sp>
      <p:sp>
        <p:nvSpPr>
          <p:cNvPr id="116" name="Google Shape;116;g2b631c92def_0_37"/>
          <p:cNvSpPr txBox="1"/>
          <p:nvPr>
            <p:ph idx="1" type="body"/>
          </p:nvPr>
        </p:nvSpPr>
        <p:spPr>
          <a:xfrm>
            <a:off x="318638" y="1714000"/>
            <a:ext cx="410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2. Imputación por media del grupo</a:t>
            </a:r>
            <a:endParaRPr/>
          </a:p>
        </p:txBody>
      </p:sp>
      <p:pic>
        <p:nvPicPr>
          <p:cNvPr id="117" name="Google Shape;117;g2b631c92def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471" y="2087450"/>
            <a:ext cx="3697525" cy="327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631c92def_0_23"/>
          <p:cNvSpPr txBox="1"/>
          <p:nvPr>
            <p:ph type="title"/>
          </p:nvPr>
        </p:nvSpPr>
        <p:spPr>
          <a:xfrm>
            <a:off x="264000" y="2325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4.2.2 Tratamiento de datos categóricos</a:t>
            </a:r>
            <a:endParaRPr/>
          </a:p>
        </p:txBody>
      </p:sp>
      <p:sp>
        <p:nvSpPr>
          <p:cNvPr id="123" name="Google Shape;123;g2b631c92def_0_23"/>
          <p:cNvSpPr txBox="1"/>
          <p:nvPr>
            <p:ph idx="1" type="body"/>
          </p:nvPr>
        </p:nvSpPr>
        <p:spPr>
          <a:xfrm>
            <a:off x="520675" y="1798525"/>
            <a:ext cx="410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3. Imputación por moda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4. Transformación de variables a numéricas</a:t>
            </a:r>
            <a:endParaRPr/>
          </a:p>
        </p:txBody>
      </p:sp>
      <p:pic>
        <p:nvPicPr>
          <p:cNvPr id="124" name="Google Shape;124;g2b631c92def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6500" y="1798525"/>
            <a:ext cx="4697501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b631c92def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025" y="2958030"/>
            <a:ext cx="6372224" cy="2133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</cp:coreProperties>
</file>