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CA29-953E-4329-A8FB-EF9B47EA6C0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747D-0F9D-49A9-8CBF-ED888712A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Orientação a Objetos (OO)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Boas Práticas - SOLID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59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1" y="790424"/>
            <a:ext cx="9711172" cy="58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51" y="1506826"/>
            <a:ext cx="114750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Nova Funcionalidade</a:t>
            </a:r>
            <a:r>
              <a:rPr lang="pt-BR" sz="3200" dirty="0" smtClean="0"/>
              <a:t>:</a:t>
            </a:r>
          </a:p>
          <a:p>
            <a:endParaRPr lang="pt-BR" sz="3200" dirty="0"/>
          </a:p>
          <a:p>
            <a:r>
              <a:rPr lang="pt-BR" sz="3200" dirty="0" smtClean="0"/>
              <a:t>Considere um novo Tipo de Jogador: </a:t>
            </a:r>
            <a:r>
              <a:rPr lang="pt-BR" sz="3200" dirty="0" err="1" smtClean="0"/>
              <a:t>MestrePlus</a:t>
            </a:r>
            <a:r>
              <a:rPr lang="pt-BR" sz="3200" dirty="0" smtClean="0"/>
              <a:t>. </a:t>
            </a:r>
          </a:p>
          <a:p>
            <a:endParaRPr lang="pt-BR" sz="3200" dirty="0"/>
          </a:p>
          <a:p>
            <a:r>
              <a:rPr lang="pt-BR" sz="3200" dirty="0" smtClean="0"/>
              <a:t>Se pontuação maior que 8.000.0, dar Bônus Ouro (maior que a categoria Prata).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58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08" y="1068946"/>
            <a:ext cx="8995335" cy="46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2" y="1222771"/>
            <a:ext cx="10485364" cy="49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7" y="1287889"/>
            <a:ext cx="8800963" cy="29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523906"/>
            <a:ext cx="6413679" cy="49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1" y="1532586"/>
            <a:ext cx="8826647" cy="3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Buscando a coesão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4" y="915568"/>
            <a:ext cx="6091707" cy="5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Acoplamento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975" y="1468192"/>
            <a:ext cx="105864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Estudo de Caso</a:t>
            </a:r>
          </a:p>
          <a:p>
            <a:endParaRPr lang="pt-BR" dirty="0"/>
          </a:p>
          <a:p>
            <a:pPr algn="just"/>
            <a:r>
              <a:rPr lang="pt-BR" sz="2800" dirty="0" smtClean="0"/>
              <a:t>Desenvolver uma funcionalidade que permita definir a estimativa de uma tarefa, de acordo com a produtividade de um Desenvolvedor Java Junior.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7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Acoplamento: Solução Proposta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1052728"/>
            <a:ext cx="6692855" cy="5805272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7637172" y="1648497"/>
            <a:ext cx="4031087" cy="23068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De quantas classes “</a:t>
            </a:r>
            <a:r>
              <a:rPr lang="pt-BR" sz="2800" dirty="0" err="1" smtClean="0"/>
              <a:t>CriadorEstimativaJava</a:t>
            </a:r>
            <a:r>
              <a:rPr lang="pt-BR" sz="2800" dirty="0" smtClean="0"/>
              <a:t>” precisa?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1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"/>
          <p:cNvSpPr/>
          <p:nvPr/>
        </p:nvSpPr>
        <p:spPr>
          <a:xfrm>
            <a:off x="1159098" y="1287889"/>
            <a:ext cx="58920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[S]</a:t>
            </a:r>
            <a:r>
              <a:rPr lang="pt-BR" sz="2800" dirty="0" err="1" smtClean="0"/>
              <a:t>ingle</a:t>
            </a:r>
            <a:r>
              <a:rPr lang="pt-BR" sz="2800" dirty="0" smtClean="0"/>
              <a:t> </a:t>
            </a:r>
            <a:r>
              <a:rPr lang="pt-BR" sz="2800" dirty="0" err="1" smtClean="0"/>
              <a:t>Responsability</a:t>
            </a:r>
            <a:r>
              <a:rPr lang="pt-BR" sz="2800" dirty="0" smtClean="0"/>
              <a:t> </a:t>
            </a:r>
            <a:r>
              <a:rPr lang="pt-BR" sz="2800" dirty="0" err="1" smtClean="0"/>
              <a:t>Principle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[O]</a:t>
            </a:r>
            <a:r>
              <a:rPr lang="pt-BR" sz="2800" dirty="0" smtClean="0"/>
              <a:t>pen/</a:t>
            </a:r>
            <a:r>
              <a:rPr lang="pt-BR" sz="2800" dirty="0" err="1" smtClean="0"/>
              <a:t>Closed</a:t>
            </a:r>
            <a:r>
              <a:rPr lang="pt-BR" sz="2800" dirty="0" smtClean="0"/>
              <a:t> </a:t>
            </a:r>
            <a:r>
              <a:rPr lang="pt-BR" sz="2800" dirty="0" err="1" smtClean="0"/>
              <a:t>Principle</a:t>
            </a: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sz="2800" b="1" dirty="0" smtClean="0"/>
              <a:t>[L]</a:t>
            </a:r>
            <a:r>
              <a:rPr lang="pt-BR" sz="2800" dirty="0" err="1" smtClean="0"/>
              <a:t>iskov</a:t>
            </a:r>
            <a:r>
              <a:rPr lang="pt-BR" sz="2800" dirty="0" smtClean="0"/>
              <a:t> </a:t>
            </a:r>
            <a:r>
              <a:rPr lang="pt-BR" sz="2800" dirty="0" err="1" smtClean="0"/>
              <a:t>Substitution</a:t>
            </a:r>
            <a:r>
              <a:rPr lang="pt-BR" sz="2800" dirty="0" smtClean="0"/>
              <a:t> </a:t>
            </a:r>
            <a:r>
              <a:rPr lang="pt-BR" sz="2800" dirty="0" err="1" smtClean="0"/>
              <a:t>Principle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[I]</a:t>
            </a:r>
            <a:r>
              <a:rPr lang="pt-BR" sz="2800" dirty="0" err="1" smtClean="0"/>
              <a:t>nterface</a:t>
            </a:r>
            <a:r>
              <a:rPr lang="pt-BR" sz="2800" dirty="0" smtClean="0"/>
              <a:t> </a:t>
            </a:r>
            <a:r>
              <a:rPr lang="pt-BR" sz="2800" dirty="0" err="1" smtClean="0"/>
              <a:t>Segregation</a:t>
            </a:r>
            <a:r>
              <a:rPr lang="pt-BR" sz="2800" dirty="0" smtClean="0"/>
              <a:t> </a:t>
            </a:r>
            <a:r>
              <a:rPr lang="pt-BR" sz="2800" dirty="0" err="1" smtClean="0"/>
              <a:t>Principle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[D]</a:t>
            </a:r>
            <a:r>
              <a:rPr lang="pt-BR" sz="2800" dirty="0" err="1" smtClean="0"/>
              <a:t>ependency</a:t>
            </a:r>
            <a:r>
              <a:rPr lang="pt-BR" sz="2800" dirty="0" smtClean="0"/>
              <a:t> </a:t>
            </a:r>
            <a:r>
              <a:rPr lang="pt-BR" sz="2800" dirty="0" err="1" smtClean="0"/>
              <a:t>Inversion</a:t>
            </a:r>
            <a:r>
              <a:rPr lang="pt-BR" sz="2800" dirty="0" smtClean="0"/>
              <a:t> </a:t>
            </a:r>
            <a:r>
              <a:rPr lang="pt-BR" sz="2800" dirty="0" err="1" smtClean="0"/>
              <a:t>Principle</a:t>
            </a:r>
            <a:endParaRPr lang="pt-B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6518" y="154546"/>
            <a:ext cx="678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 - Princípios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Trabalhando com Acoplamento Eferente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92" y="707886"/>
            <a:ext cx="39409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Acoplamento é inevitável!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Precisamos gerar uma arquitetura de dependências entre classes, buscando a estabilidade.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Mudanças nas dependências não pode “quebrar” a classe principal.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Acoplamento Eferente: Classe depende de várias dependências.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57" y="1056068"/>
            <a:ext cx="7700750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Trabalhando com Acoplamento Aferente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92" y="1184856"/>
            <a:ext cx="10174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“Bom acoplamento”: depender de classes estáveis.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“Várias classes dependem de uma!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Classes estáveis: a interface não muda.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Exemplo: </a:t>
            </a:r>
            <a:r>
              <a:rPr lang="pt-BR" sz="2400" dirty="0" err="1" smtClean="0"/>
              <a:t>List</a:t>
            </a:r>
            <a:r>
              <a:rPr lang="pt-BR" sz="2400" dirty="0" smtClean="0"/>
              <a:t> do Java – classe estável, interface não muda.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Trabalhando com Acoplamento Aferente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7" y="1043189"/>
            <a:ext cx="7272126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9752" y="1519707"/>
            <a:ext cx="359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Princípio</a:t>
            </a:r>
            <a:r>
              <a:rPr lang="pt-BR" dirty="0" smtClean="0"/>
              <a:t>: Programe voltado para a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9752" y="2794715"/>
            <a:ext cx="346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Padrão de Projeto: </a:t>
            </a:r>
            <a:r>
              <a:rPr lang="pt-BR" dirty="0" err="1" smtClean="0"/>
              <a:t>Observer</a:t>
            </a: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</a:t>
            </a:r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7" y="707886"/>
            <a:ext cx="6284890" cy="60970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42445" y="1815921"/>
            <a:ext cx="3889420" cy="785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928833" y="597662"/>
            <a:ext cx="4031087" cy="1474632"/>
          </a:xfrm>
          <a:prstGeom prst="wedgeEllipseCallout">
            <a:avLst>
              <a:gd name="adj1" fmla="val -43796"/>
              <a:gd name="adj2" fmla="val 5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 uma lista de ações &lt;&lt;interface&gt;&gt; via construtor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(SUBJECT)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62506" y="4080456"/>
            <a:ext cx="3889420" cy="785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6181858" y="3180329"/>
            <a:ext cx="4778062" cy="1474632"/>
          </a:xfrm>
          <a:prstGeom prst="wedgeEllipseCallout">
            <a:avLst>
              <a:gd name="adj1" fmla="val -78241"/>
              <a:gd name="adj2" fmla="val 35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 todas as classes que implementam a interface que as ações devem ser executadas.</a:t>
            </a:r>
          </a:p>
          <a:p>
            <a:pPr algn="ctr"/>
            <a:r>
              <a:rPr lang="pt-BR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</a:t>
            </a:r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2" y="1416676"/>
            <a:ext cx="8705928" cy="32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1155226"/>
            <a:ext cx="9762186" cy="49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OCP: Solução Proposta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61" y="1493950"/>
            <a:ext cx="6681320" cy="31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OCP: Solução Proposta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50" y="1287887"/>
            <a:ext cx="7526654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todo Software: mais funcionalidades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69" y="1068946"/>
            <a:ext cx="9749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Considerar também uma regra de negócio relacionada à ajuda de custo com transportes para funcionários de outras cidades e estados.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Considerar outras formas de abatimento como inclusão de dependentes no plano de saúde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todo Software: mais funcionalidades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69" y="1068946"/>
            <a:ext cx="9749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Alternativa 1</a:t>
            </a:r>
            <a:r>
              <a:rPr lang="pt-BR" sz="3200" dirty="0" smtClean="0"/>
              <a:t>: Modificar a Classe Principal:</a:t>
            </a:r>
          </a:p>
          <a:p>
            <a:endParaRPr lang="pt-BR" sz="3200" dirty="0"/>
          </a:p>
          <a:p>
            <a:r>
              <a:rPr lang="pt-BR" sz="3200" dirty="0" err="1" smtClean="0"/>
              <a:t>GeraCustoDiarioFuncionario</a:t>
            </a:r>
            <a:r>
              <a:rPr lang="pt-BR" sz="3200" dirty="0" smtClean="0"/>
              <a:t> implementando por “</a:t>
            </a:r>
            <a:r>
              <a:rPr lang="pt-BR" sz="3200" dirty="0" err="1" smtClean="0"/>
              <a:t>ifs</a:t>
            </a:r>
            <a:r>
              <a:rPr lang="pt-BR" sz="3200" dirty="0" smtClean="0"/>
              <a:t>” as novas regras de negócio.</a:t>
            </a:r>
          </a:p>
          <a:p>
            <a:endParaRPr lang="pt-BR" sz="3200" dirty="0"/>
          </a:p>
          <a:p>
            <a:r>
              <a:rPr lang="pt-BR" sz="3200" dirty="0" smtClean="0"/>
              <a:t>Problema da solução: esta classe tende a deixar de ser coesa por começar a crescer demais e depender de várias classes.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20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822" y="1094704"/>
            <a:ext cx="106894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Significa buscar constantemente a COESÃO de uma Classe.</a:t>
            </a:r>
          </a:p>
          <a:p>
            <a:endParaRPr lang="pt-BR" sz="2400" dirty="0"/>
          </a:p>
          <a:p>
            <a:r>
              <a:rPr lang="pt-BR" sz="2400" dirty="0" smtClean="0"/>
              <a:t>Coesão: a classe ter apenas uma responsabilidade.</a:t>
            </a:r>
          </a:p>
          <a:p>
            <a:endParaRPr lang="pt-BR" sz="2400" dirty="0"/>
          </a:p>
          <a:p>
            <a:r>
              <a:rPr lang="pt-BR" sz="2400" dirty="0" smtClean="0"/>
              <a:t>Ganhos: </a:t>
            </a:r>
          </a:p>
          <a:p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Mudança: apenas um ponto para realizar mudança.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Legibilidade do código.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Facilita os testes.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Possibilita o reuso – reaproveitamento em outro sistema.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todo Software: mais funcionalidades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69" y="1068946"/>
            <a:ext cx="974930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Alternativa 2</a:t>
            </a:r>
            <a:r>
              <a:rPr lang="pt-BR" sz="3200" dirty="0" smtClean="0"/>
              <a:t>: Modificar as dependências:</a:t>
            </a:r>
          </a:p>
          <a:p>
            <a:endParaRPr lang="pt-BR" sz="3200" dirty="0" smtClean="0"/>
          </a:p>
          <a:p>
            <a:r>
              <a:rPr lang="pt-BR" sz="3200" dirty="0" err="1" smtClean="0"/>
              <a:t>TaxaTransposteSorocaba</a:t>
            </a:r>
            <a:r>
              <a:rPr lang="pt-BR" sz="3200" dirty="0" smtClean="0"/>
              <a:t> implementando  “</a:t>
            </a:r>
            <a:r>
              <a:rPr lang="pt-BR" sz="3200" dirty="0" err="1" smtClean="0"/>
              <a:t>ifs</a:t>
            </a:r>
            <a:r>
              <a:rPr lang="pt-BR" sz="3200" dirty="0" smtClean="0"/>
              <a:t>” as novas regras de negócio.</a:t>
            </a:r>
          </a:p>
          <a:p>
            <a:endParaRPr lang="pt-BR" sz="3200" dirty="0"/>
          </a:p>
          <a:p>
            <a:r>
              <a:rPr lang="pt-BR" sz="3200" dirty="0" err="1" smtClean="0"/>
              <a:t>AbatimentoRefeicoes</a:t>
            </a:r>
            <a:r>
              <a:rPr lang="pt-BR" sz="3200" dirty="0" smtClean="0"/>
              <a:t> implementando “</a:t>
            </a:r>
            <a:r>
              <a:rPr lang="pt-BR" sz="3200" dirty="0" err="1" smtClean="0"/>
              <a:t>ifs</a:t>
            </a:r>
            <a:r>
              <a:rPr lang="pt-BR" sz="3200" dirty="0" smtClean="0"/>
              <a:t>”</a:t>
            </a:r>
          </a:p>
          <a:p>
            <a:endParaRPr lang="pt-BR" sz="3200" dirty="0"/>
          </a:p>
          <a:p>
            <a:r>
              <a:rPr lang="pt-BR" sz="3200" dirty="0" smtClean="0"/>
              <a:t>Problema da solução: esta classe tende a deixar de ser coesa por começar a crescer demais e depender de várias classes.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9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3: Princípio OCP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69" y="1068946"/>
            <a:ext cx="9749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Alternativa 3</a:t>
            </a:r>
            <a:r>
              <a:rPr lang="pt-BR" sz="3200" dirty="0" smtClean="0"/>
              <a:t>: Criar abstração, depender de abstrações permitem que as classe fiquem abertas à extensão e fechadas para modificação.</a:t>
            </a:r>
          </a:p>
          <a:p>
            <a:endParaRPr lang="pt-BR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0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3: Princípio OCP: as Abstrações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337256"/>
            <a:ext cx="4645438" cy="1586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92" y="3412901"/>
            <a:ext cx="6573993" cy="28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3: Princípio OCP: As abstrações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3" y="707886"/>
            <a:ext cx="5661619" cy="2601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2" y="3309870"/>
            <a:ext cx="7347123" cy="31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6" y="0"/>
            <a:ext cx="117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3: A Classe Principal e o construtor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4" y="1159099"/>
            <a:ext cx="11608770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6" y="0"/>
            <a:ext cx="117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3: A Classe Cliente (Teste – </a:t>
            </a:r>
            <a:r>
              <a:rPr lang="pt-BR" sz="4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8" y="1159099"/>
            <a:ext cx="10575286" cy="5177307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281115" y="1841678"/>
            <a:ext cx="3271234" cy="1880315"/>
          </a:xfrm>
          <a:prstGeom prst="wedgeRoundRectCallout">
            <a:avLst>
              <a:gd name="adj1" fmla="val -69652"/>
              <a:gd name="adj2" fmla="val 60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Modificar em tempo de execução o comportamento desejado sem alterar a classe principal que permite extensões, mas sem modificação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6" y="0"/>
            <a:ext cx="11715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 DIP (Princípio da Inversão de Dependência)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49" y="1506828"/>
            <a:ext cx="9749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Depender sempre de classes estáveis. As dependências devem ser mais estáveis que a classe principal.</a:t>
            </a:r>
          </a:p>
          <a:p>
            <a:endParaRPr lang="pt-BR" sz="3200" dirty="0"/>
          </a:p>
          <a:p>
            <a:r>
              <a:rPr lang="pt-BR" sz="3200" dirty="0" smtClean="0"/>
              <a:t>Depender sempre de abstração: são mais estáveis.</a:t>
            </a:r>
          </a:p>
          <a:p>
            <a:endParaRPr lang="pt-BR" sz="3200" dirty="0"/>
          </a:p>
          <a:p>
            <a:r>
              <a:rPr lang="pt-BR" sz="3200" b="1" dirty="0" smtClean="0">
                <a:solidFill>
                  <a:srgbClr val="FF0000"/>
                </a:solidFill>
              </a:rPr>
              <a:t>Diferente </a:t>
            </a:r>
            <a:r>
              <a:rPr lang="pt-BR" sz="3200" dirty="0" smtClean="0"/>
              <a:t>de Injeção de dependência: em que as dependências são injetadas no construtor por algum recurso do sistema </a:t>
            </a:r>
          </a:p>
          <a:p>
            <a:endParaRPr lang="pt-BR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5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6" y="0"/>
            <a:ext cx="117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OCP / DIP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894364"/>
            <a:ext cx="10135409" cy="5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1120461"/>
            <a:ext cx="10689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Classe Não Coesa:</a:t>
            </a:r>
          </a:p>
          <a:p>
            <a:endParaRPr lang="pt-BR" sz="4000" dirty="0"/>
          </a:p>
          <a:p>
            <a:r>
              <a:rPr lang="pt-BR" sz="4000" dirty="0" smtClean="0"/>
              <a:t>É uma classe que sempre tende a crescer.</a:t>
            </a:r>
          </a:p>
          <a:p>
            <a:r>
              <a:rPr lang="pt-BR" sz="4000" dirty="0" smtClean="0"/>
              <a:t>Tem mais de um objeto sendo manipulado.</a:t>
            </a:r>
          </a:p>
          <a:p>
            <a:r>
              <a:rPr lang="pt-BR" sz="4000" dirty="0" smtClean="0"/>
              <a:t>Muitos métodos.</a:t>
            </a:r>
          </a:p>
          <a:p>
            <a:r>
              <a:rPr lang="pt-BR" sz="4000" dirty="0" smtClean="0"/>
              <a:t>Classe complicada, longa.</a:t>
            </a:r>
            <a:endParaRPr lang="pt-BR" sz="4000" dirty="0"/>
          </a:p>
          <a:p>
            <a:endParaRPr lang="pt-BR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0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850" y="862432"/>
            <a:ext cx="106894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u="sng" dirty="0" smtClean="0"/>
              <a:t>Estudo de Caso:</a:t>
            </a:r>
          </a:p>
          <a:p>
            <a:endParaRPr lang="pt-BR" sz="4000" dirty="0"/>
          </a:p>
          <a:p>
            <a:r>
              <a:rPr lang="pt-BR" sz="4000" dirty="0" smtClean="0"/>
              <a:t>Suponha um jogo de treino baseado em desafios. Dependendo do tipo de jogador e da sua pontuação ele pode ser beneficiado por bônus, acrescentando um valor percentual.</a:t>
            </a:r>
          </a:p>
          <a:p>
            <a:endParaRPr lang="pt-BR" sz="4000" dirty="0"/>
          </a:p>
          <a:p>
            <a:r>
              <a:rPr lang="pt-BR" sz="4000" dirty="0" smtClean="0"/>
              <a:t>Desenvolva esta funcionalidade.</a:t>
            </a:r>
            <a:endParaRPr lang="pt-BR" sz="4000" dirty="0"/>
          </a:p>
          <a:p>
            <a:endParaRPr lang="pt-BR" sz="2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70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2112135"/>
            <a:ext cx="6980065" cy="3683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4897" y="1558344"/>
            <a:ext cx="477806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Criar um Projeto Java no Eclipse e Gerar: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Classe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GeradorBonusJogo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Classe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Jogador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Enum</a:t>
            </a:r>
            <a:r>
              <a:rPr lang="pt-BR" sz="2800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TiposJogadores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8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5" y="1068945"/>
            <a:ext cx="10438136" cy="56154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8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8" y="154546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2" y="1402104"/>
            <a:ext cx="7431110" cy="34163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1262" y="5177307"/>
            <a:ext cx="3541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Os tipos de Jogadores (constantes)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17" y="0"/>
            <a:ext cx="114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[S] Princípio da Responsabilidade Única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862433"/>
            <a:ext cx="9350061" cy="5808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15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740</Words>
  <Application>Microsoft Office PowerPoint</Application>
  <PresentationFormat>Personalizar</PresentationFormat>
  <Paragraphs>121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Office Theme</vt:lpstr>
      <vt:lpstr>Orientação a Objetos (OO)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(OO)</dc:title>
  <dc:creator>User</dc:creator>
  <cp:lastModifiedBy>Andréia</cp:lastModifiedBy>
  <cp:revision>41</cp:revision>
  <dcterms:created xsi:type="dcterms:W3CDTF">2014-08-27T13:32:08Z</dcterms:created>
  <dcterms:modified xsi:type="dcterms:W3CDTF">2015-11-19T22:20:54Z</dcterms:modified>
</cp:coreProperties>
</file>