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2"/>
  </p:notesMasterIdLst>
  <p:sldIdLst>
    <p:sldId id="256" r:id="rId2"/>
    <p:sldId id="338" r:id="rId3"/>
    <p:sldId id="343" r:id="rId4"/>
    <p:sldId id="334" r:id="rId5"/>
    <p:sldId id="342" r:id="rId6"/>
    <p:sldId id="257" r:id="rId7"/>
    <p:sldId id="332" r:id="rId8"/>
    <p:sldId id="333" r:id="rId9"/>
    <p:sldId id="339" r:id="rId10"/>
    <p:sldId id="259" r:id="rId11"/>
    <p:sldId id="260" r:id="rId12"/>
    <p:sldId id="261" r:id="rId13"/>
    <p:sldId id="262" r:id="rId14"/>
    <p:sldId id="263" r:id="rId15"/>
    <p:sldId id="344" r:id="rId16"/>
    <p:sldId id="264" r:id="rId17"/>
    <p:sldId id="318" r:id="rId18"/>
    <p:sldId id="265" r:id="rId19"/>
    <p:sldId id="266" r:id="rId20"/>
    <p:sldId id="320" r:id="rId21"/>
    <p:sldId id="268" r:id="rId22"/>
    <p:sldId id="337" r:id="rId23"/>
    <p:sldId id="270" r:id="rId24"/>
    <p:sldId id="271" r:id="rId25"/>
    <p:sldId id="321" r:id="rId26"/>
    <p:sldId id="272" r:id="rId27"/>
    <p:sldId id="326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341" r:id="rId37"/>
    <p:sldId id="285" r:id="rId38"/>
    <p:sldId id="286" r:id="rId39"/>
    <p:sldId id="323" r:id="rId40"/>
    <p:sldId id="287" r:id="rId41"/>
    <p:sldId id="28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5" r:id="rId55"/>
    <p:sldId id="327" r:id="rId56"/>
    <p:sldId id="328" r:id="rId57"/>
    <p:sldId id="329" r:id="rId58"/>
    <p:sldId id="330" r:id="rId59"/>
    <p:sldId id="331" r:id="rId60"/>
    <p:sldId id="340" r:id="rId6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47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2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4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5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77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709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8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20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7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9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7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57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43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7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34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63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41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257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2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6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727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086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611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90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606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66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56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64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2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0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43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25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8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8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00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415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6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18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060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06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938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245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99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5862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883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475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6801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4814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1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68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1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ohenkel.com/2013/01/unity3d-fully-lives-up-to-its-reputation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devstickers.com/csharp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The-Built-in-Common-Format-Protocol-Implementation-Template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codi.com/board/zboard.php?id=GAMECODI_Talkdev&amp;no=198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tukuruyo/tag/SuperWebSocke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socket.net/" TargetMode="External"/><Relationship Id="rId5" Type="http://schemas.openxmlformats.org/officeDocument/2006/relationships/hyperlink" Target="http://docs.supersocket.net/" TargetMode="External"/><Relationship Id="rId4" Type="http://schemas.openxmlformats.org/officeDocument/2006/relationships/hyperlink" Target="NUL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3102/C-SocketAsyncEventArgs-High-Performance-Socket-Cod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bit.co.kr/realtime/books/book_view.html?p_code=E60157925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get.org/packages/SuperSock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rryjiang/SuperSock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supersocket.net/v1-6/en-US/Architecture-Dia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403648" y="764704"/>
            <a:ext cx="6568799" cy="36819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6000" b="1" dirty="0" err="1"/>
              <a:t>SuperSocket</a:t>
            </a:r>
            <a:r>
              <a:rPr lang="ko-KR" altLang="en-US" sz="6000" b="1" dirty="0"/>
              <a:t>을 사용하여 고성능 게임 서버 만들기</a:t>
            </a:r>
            <a:endParaRPr lang="ko" sz="6000" b="1" dirty="0"/>
          </a:p>
        </p:txBody>
      </p:sp>
      <p:sp>
        <p:nvSpPr>
          <p:cNvPr id="24" name="Shape 24"/>
          <p:cNvSpPr txBox="1"/>
          <p:nvPr/>
        </p:nvSpPr>
        <p:spPr>
          <a:xfrm>
            <a:off x="4427984" y="5705871"/>
            <a:ext cx="4680520" cy="11521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NHN Next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겸임 교수</a:t>
            </a: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hlinkClick r:id="rId3"/>
              </a:rPr>
              <a:t>https://github.com/jacking75/choiHeungbae</a:t>
            </a:r>
            <a:endParaRPr 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875" y="441575"/>
            <a:ext cx="7635150" cy="6085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678250" y="54946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5350" y="927025"/>
            <a:ext cx="8528974" cy="4567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39350" y="154925"/>
            <a:ext cx="5766110" cy="6306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77875" y="188950"/>
            <a:ext cx="66801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 </a:t>
            </a:r>
            <a:r>
              <a:rPr lang="ko-KR" altLang="en-US" sz="3000" b="1"/>
              <a:t>소스 코드에서</a:t>
            </a:r>
            <a:endParaRPr lang="ko" sz="3000" b="1"/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75" y="973250"/>
            <a:ext cx="2305050" cy="2876550"/>
          </a:xfrm>
          <a:prstGeom prst="rect">
            <a:avLst/>
          </a:prstGeom>
        </p:spPr>
      </p:pic>
      <p:sp>
        <p:nvSpPr>
          <p:cNvPr id="60" name="Shape 60"/>
          <p:cNvSpPr txBox="1"/>
          <p:nvPr/>
        </p:nvSpPr>
        <p:spPr>
          <a:xfrm>
            <a:off x="2627784" y="973250"/>
            <a:ext cx="5749199" cy="122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SuperSocket 소스에 있는 log4net.dll을 포함한다.</a:t>
            </a:r>
          </a:p>
          <a:p>
            <a:endParaRPr lang="ko"/>
          </a:p>
          <a:p>
            <a:pPr>
              <a:buNone/>
            </a:pPr>
            <a:r>
              <a:rPr lang="ko"/>
              <a:t>SuperSocket.Common,  SuperSocket.SocketBase, SuperSocket.SocketEngine는 왼쪽 그림처럼 dll을 참조에 포함해도 되고 아니면 프로젝트를 바로 포함해도 된다(아래).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17925" y="2569399"/>
            <a:ext cx="3181350" cy="4219575"/>
            <a:chOff x="4351575" y="2016000"/>
            <a:chExt cx="3181350" cy="4219575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351575" y="2016000"/>
              <a:ext cx="3181350" cy="4219575"/>
            </a:xfrm>
            <a:prstGeom prst="rect">
              <a:avLst/>
            </a:prstGeom>
          </p:spPr>
        </p:pic>
        <p:sp>
          <p:nvSpPr>
            <p:cNvPr id="62" name="Shape 62"/>
            <p:cNvSpPr/>
            <p:nvPr/>
          </p:nvSpPr>
          <p:spPr>
            <a:xfrm>
              <a:off x="4966775" y="4794700"/>
              <a:ext cx="2143500" cy="5405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955125" y="4472975"/>
              <a:ext cx="1880700" cy="1719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947100" y="3900800"/>
              <a:ext cx="1532700" cy="2159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5076056" y="4118938"/>
            <a:ext cx="2304899" cy="37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/>
              <a:t>필요한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7875" y="188950"/>
            <a:ext cx="84909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</a:t>
            </a:r>
            <a:r>
              <a:rPr lang="ko" sz="3000" b="1"/>
              <a:t> NuGet</a:t>
            </a:r>
            <a:r>
              <a:rPr lang="ko-KR" altLang="en-US" sz="3000" b="1"/>
              <a:t>에서</a:t>
            </a:r>
            <a:endParaRPr lang="ko" sz="3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9" y="908720"/>
            <a:ext cx="6773829" cy="28380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78" y="3861048"/>
            <a:ext cx="6740690" cy="28019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5616" y="1124744"/>
            <a:ext cx="2664296" cy="3010338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83968" y="1157908"/>
            <a:ext cx="2880320" cy="1911052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x="1115616" y="4293096"/>
            <a:ext cx="7128792" cy="2004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CountSpliterReceiveFilter, FixedSizeReceiveFilter, BeginEndMarkReceiveFilter, FixedHeaderReceiveFilter 를 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사용하기 위해서</a:t>
            </a:r>
            <a:r>
              <a:rPr lang="ko-KR" altLang="en-US" sz="1800">
                <a:solidFill>
                  <a:schemeClr val="dk1"/>
                </a:solidFill>
                <a:latin typeface="+mn-ea"/>
                <a:ea typeface="+mn-ea"/>
              </a:rPr>
              <a:t>는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'SuperSocket.Facility'가 필요한데 기본으로 등록되지 않으므로 NuGet으로 받은 package 디렉토리에서 선택해서 추가한다.</a:t>
            </a:r>
          </a:p>
          <a:p>
            <a:pPr lvl="0" indent="240030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87415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77874" y="188950"/>
            <a:ext cx="4582157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47664" y="1552639"/>
            <a:ext cx="5976664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void InitConfig()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m_Config = new ServerConfig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Port = 23478,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Ip = "Any",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MaxConnectionNumber = 100,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Mode = SocketMode.Tcp,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Name = "BoardServerNet"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};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31640" y="548680"/>
            <a:ext cx="61926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void CreateServer()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 = new BoardServerNet();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bool bResult = m_Server.Setup(new RootConfig(), </a:t>
            </a:r>
            <a:br>
              <a:rPr lang="en-US" altLang="ko" sz="1800" dirty="0"/>
            </a:br>
            <a:r>
              <a:rPr lang="ko" sz="1800" dirty="0"/>
              <a:t>         </a:t>
            </a:r>
            <a:r>
              <a:rPr lang="en-US" altLang="ko" sz="1800" dirty="0"/>
              <a:t>                                                </a:t>
            </a:r>
            <a:r>
              <a:rPr lang="ko" sz="1800" dirty="0"/>
              <a:t>m_Config, 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logFactory: new Log4NetLogFactory()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);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if (bResult == false)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m_Server.RegistHandler();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4941168"/>
            <a:ext cx="619268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" altLang="ko-KR" sz="1800" dirty="0"/>
              <a:t>BoardServerNet</a:t>
            </a:r>
            <a:r>
              <a:rPr lang="ko-KR" altLang="en-US" sz="1800" dirty="0"/>
              <a:t> : </a:t>
            </a:r>
            <a:r>
              <a:rPr lang="ko-KR" altLang="en-US" sz="1800" b="1" dirty="0" err="1"/>
              <a:t>AppServer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NetworkSession</a:t>
            </a:r>
            <a:r>
              <a:rPr lang="ko-KR" altLang="en-US" sz="1800" b="1" dirty="0"/>
              <a:t>, </a:t>
            </a:r>
            <a:endParaRPr lang="en-US" altLang="ko-KR" sz="1800" b="1" dirty="0"/>
          </a:p>
          <a:p>
            <a:r>
              <a:rPr lang="en-US" altLang="ko-KR" sz="1800" b="1" dirty="0"/>
              <a:t>                                                  </a:t>
            </a:r>
            <a:r>
              <a:rPr lang="ko-KR" altLang="en-US" sz="1800" b="1" dirty="0"/>
              <a:t>     </a:t>
            </a:r>
            <a:r>
              <a:rPr lang="ko-KR" altLang="en-US" sz="1800" b="1" dirty="0" err="1"/>
              <a:t>EFBinaryRequestInfo</a:t>
            </a:r>
            <a:r>
              <a:rPr lang="ko-KR" altLang="en-US" sz="1800" b="1" dirty="0"/>
              <a:t>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/>
              <a:t>{</a:t>
            </a:r>
            <a:endParaRPr lang="en-US" altLang="ko-KR" sz="1800"/>
          </a:p>
          <a:p>
            <a:r>
              <a:rPr lang="en-US" altLang="ko-KR" sz="180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33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691680" y="1124744"/>
            <a:ext cx="5544616" cy="519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포트 번호 2012로 설정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.Setup(2012)) 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시작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.Start())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중지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altLang="ko-KR" sz="1800" dirty="0"/>
              <a:t>m_Server</a:t>
            </a:r>
            <a:r>
              <a:rPr lang="ko" sz="1800" dirty="0"/>
              <a:t>.Stop();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네트워크 설정 및 시작/중단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77875" y="188950"/>
            <a:ext cx="6886413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핸들러 등록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1627" y="1268760"/>
            <a:ext cx="7637332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solidFill>
                  <a:srgbClr val="333333"/>
                </a:solidFill>
              </a:rPr>
              <a:t>새로운 </a:t>
            </a:r>
            <a:r>
              <a:rPr lang="ko-KR" altLang="en-US" sz="1800" b="1">
                <a:solidFill>
                  <a:srgbClr val="333333"/>
                </a:solidFill>
              </a:rPr>
              <a:t>클라이언트가 연결되면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appServer.NewSessionConnected += new SessionHandler&lt;AppSession&gt;(appServer_NewSessionConnected);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168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Windows </a:t>
            </a:r>
            <a:r>
              <a:rPr lang="ko-KR" altLang="en-US" sz="4800" dirty="0"/>
              <a:t>플랫폼에서 고성능 네트워크 프로그램을 만들 때 가장 자주 사용하는 기술은 </a:t>
            </a:r>
            <a:endParaRPr lang="en-US" altLang="ko-KR" sz="4800" dirty="0"/>
          </a:p>
          <a:p>
            <a:r>
              <a:rPr lang="en-US" altLang="ko-KR" sz="5400" b="1" dirty="0"/>
              <a:t>C++ &amp; IOCP</a:t>
            </a:r>
          </a:p>
        </p:txBody>
      </p:sp>
    </p:spTree>
    <p:extLst>
      <p:ext uri="{BB962C8B-B14F-4D97-AF65-F5344CB8AC3E}">
        <p14:creationId xmlns:p14="http://schemas.microsoft.com/office/powerpoint/2010/main" val="67509781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552" y="1124744"/>
            <a:ext cx="7892974" cy="55997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800" b="1">
                <a:solidFill>
                  <a:srgbClr val="333333"/>
                </a:solidFill>
              </a:rPr>
              <a:t>클라이언트가 보낸 데이터를 받으면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appServer.NewRequestReceived += new RequestHandler&lt;AppSession, StringRequestInfo&gt;(appServer_NewRequestReceived);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appServer_NewRequestReceived(AppSession session, StringRequestInfo requestInfo)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switch (requestInfo.Key.ToUpper())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case("ECHO"):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session.Send(requestInfo.Body);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break;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        ........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688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AppServer와 AppSession 구현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3474" y="1052736"/>
            <a:ext cx="8494990" cy="208823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AppSession</a:t>
            </a:r>
            <a:br>
              <a:rPr lang="ko" sz="1800" dirty="0"/>
            </a:br>
            <a:r>
              <a:rPr lang="ko" sz="1800" b="1" dirty="0"/>
              <a:t>서버에 연결된 Socket의 로직 클래스</a:t>
            </a:r>
            <a:r>
              <a:rPr lang="ko" sz="1800" dirty="0"/>
              <a:t>. </a:t>
            </a:r>
            <a:br>
              <a:rPr lang="en-US" altLang="ko" sz="1800" dirty="0"/>
            </a:br>
            <a:r>
              <a:rPr lang="ko" sz="1800" dirty="0"/>
              <a:t>이 클래스를 통해 클라이언트의 연결,끊어짐, 데이터 주고 받기를 한다.</a:t>
            </a:r>
            <a:br>
              <a:rPr lang="en-US" altLang="ko" sz="1800" dirty="0"/>
            </a:br>
            <a:endParaRPr lang="ko" sz="1800" dirty="0"/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AppServer</a:t>
            </a:r>
            <a:br>
              <a:rPr lang="ko" sz="1800" dirty="0"/>
            </a:br>
            <a:r>
              <a:rPr lang="ko" sz="1800" dirty="0"/>
              <a:t>네트워크 서버 클래스. 모든 AppSession 객체를 관리한다. </a:t>
            </a:r>
            <a:br>
              <a:rPr lang="en-US" altLang="ko" sz="1800" dirty="0"/>
            </a:br>
            <a:r>
              <a:rPr lang="ko" sz="1800" b="1" dirty="0"/>
              <a:t>SuperSocket의 몸통이다</a:t>
            </a:r>
            <a:r>
              <a:rPr lang="ko" sz="1800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971600" y="756187"/>
            <a:ext cx="7056188" cy="57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OnSessionStarted()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HandleException(Exception e)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this.Send("Application error: {0}", e.Message);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//add you logics which will be executed after the session is closed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base.OnSessionClosed(reason);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2126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95536" y="1124744"/>
            <a:ext cx="8421556" cy="550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</a:rPr>
              <a:t>public class TelnetServer : AppServer&lt;TelnetSession&gt;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bool Setup(IRootConfig rootConfig, IServerConfig config)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return base.Setup(rootConfig, config);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OnStartup()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base.OnStartup();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OnStopped()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base.OnStopped();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}</a:t>
            </a:r>
          </a:p>
          <a:p>
            <a:endParaRPr lang="ko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375" y="1182025"/>
            <a:ext cx="8341200" cy="44792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name: the name of appServer instance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serverType: the full name of the AppServer your want to run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ip: listen ip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listen port</a:t>
            </a:r>
          </a:p>
          <a:p>
            <a:endParaRPr lang="ko" sz="1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설정을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config 파일에 정의할 수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&lt;superSocket&gt;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&lt;server name="TelnetServer"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serverType="SuperSocket.QuickStart.TelnetServer_StartByConfig.TelnetServer,</a:t>
            </a:r>
            <a:b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SuperSocket.QuickStart.TelnetServer_StartByConfig"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ip="Any" port="2020"&gt;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&lt;/server&gt;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95536" y="1646861"/>
            <a:ext cx="3888432" cy="419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Main(string[] args)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var bootstrap = BootstrapFactory.CreateBootstrap();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if (!bootstrap.Initialize())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var result = bootstrap.Start();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0" y="1650085"/>
            <a:ext cx="403244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if (result == StartResult.Failed)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//Stop the appServer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bootstrap.Stop();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536" y="1081707"/>
            <a:ext cx="3312000" cy="5760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 b="1"/>
              <a:t>위의 Config 파일 사용 예</a:t>
            </a:r>
          </a:p>
        </p:txBody>
      </p:sp>
    </p:spTree>
    <p:extLst>
      <p:ext uri="{BB962C8B-B14F-4D97-AF65-F5344CB8AC3E}">
        <p14:creationId xmlns:p14="http://schemas.microsoft.com/office/powerpoint/2010/main" val="8784171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4775" y="992400"/>
            <a:ext cx="4839599" cy="38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Config 파일 - 멀티 인스턴스 사용 예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4900" y="1583475"/>
            <a:ext cx="8313564" cy="436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&lt;superSocket&gt;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name="TelnetServerA"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name="TelnetServerB"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port="2021"&gt;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&lt;add name="TelnetServer" type="SuperSocket.QuickStart.TelnetServer_StartByConfig.TelnetServer, SuperSocket.QuickStart.TelnetServer_StartByConfig"/&gt;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&lt;/superSocket&gt;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4900" y="6073577"/>
            <a:ext cx="7811099" cy="56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App.Config 파일 이외의 설정 파일을 사용하기 위해서는 아래처럼 파일 이름을 지정한다.</a:t>
            </a:r>
          </a:p>
          <a:p>
            <a:pPr>
              <a:buNone/>
            </a:pPr>
            <a:r>
              <a:rPr lang="ko">
                <a:solidFill>
                  <a:schemeClr val="dk1"/>
                </a:solidFill>
              </a:rPr>
              <a:t>m_Bootstrap = BootstrapFactory.CreateBootstrapFromConfigFile("SuperSocket.config");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321250"/>
            <a:ext cx="20097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6209" y="4348184"/>
            <a:ext cx="1592137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85" y="2348880"/>
            <a:ext cx="6050475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endCxn id="1028" idx="1"/>
          </p:cNvCxnSpPr>
          <p:nvPr/>
        </p:nvCxnSpPr>
        <p:spPr>
          <a:xfrm>
            <a:off x="1530424" y="2348880"/>
            <a:ext cx="1202661" cy="10384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13" y="476672"/>
            <a:ext cx="77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 </a:t>
            </a:r>
            <a:r>
              <a:rPr lang="ko-KR" altLang="en-US"/>
              <a:t>라이브러리가 호스트 프로그램이 아닌 다른 프로젝트에서 사용하는 경우의 설정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530424" y="2996952"/>
            <a:ext cx="39776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682277" y="2996952"/>
            <a:ext cx="56432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6216" y="3993012"/>
            <a:ext cx="0" cy="2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6602" y="4221088"/>
            <a:ext cx="242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</a:t>
            </a:r>
            <a:r>
              <a:rPr lang="ko-KR" altLang="en-US"/>
              <a:t>의 </a:t>
            </a:r>
            <a:r>
              <a:rPr lang="en-US" altLang="ko-KR"/>
              <a:t>'AppServer' </a:t>
            </a:r>
            <a:r>
              <a:rPr lang="ko-KR" altLang="en-US"/>
              <a:t>클래스를 상속한 클래스</a:t>
            </a:r>
          </a:p>
        </p:txBody>
      </p:sp>
    </p:spTree>
    <p:extLst>
      <p:ext uri="{BB962C8B-B14F-4D97-AF65-F5344CB8AC3E}">
        <p14:creationId xmlns:p14="http://schemas.microsoft.com/office/powerpoint/2010/main" val="24209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Config 파일의 설정 값 확인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7975" y="982525"/>
            <a:ext cx="6551424" cy="5620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옵션 파라미터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525" y="1124744"/>
            <a:ext cx="8413500" cy="537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 dirty="0"/>
              <a:t>루트 설정</a:t>
            </a:r>
            <a:r>
              <a:rPr lang="ko" dirty="0"/>
              <a:t>(모든 서버 네트워크에 적용)에 사용하는 파리미터    </a:t>
            </a:r>
            <a:r>
              <a:rPr lang="ko" b="1" dirty="0"/>
              <a:t>IRootConfig</a:t>
            </a:r>
          </a:p>
          <a:p>
            <a:endParaRPr lang="ko" b="1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maxWorkingThreads</a:t>
            </a:r>
            <a:r>
              <a:rPr lang="ko" dirty="0"/>
              <a:t>: maximum working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minWorkingThreads</a:t>
            </a:r>
            <a:r>
              <a:rPr lang="ko" dirty="0"/>
              <a:t>: minimum working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maxCompletionPortThreads</a:t>
            </a:r>
            <a:r>
              <a:rPr lang="ko" dirty="0"/>
              <a:t>: maximum completion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minCompletionPortThreads</a:t>
            </a:r>
            <a:r>
              <a:rPr lang="ko" dirty="0"/>
              <a:t>: minimum completion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disablePerformanceDataCollector</a:t>
            </a:r>
            <a:r>
              <a:rPr lang="ko" dirty="0"/>
              <a:t>: whether disable performance data collector;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performanceDataCollectInterval</a:t>
            </a:r>
            <a:r>
              <a:rPr lang="ko" dirty="0"/>
              <a:t>: performance data collecting interval (in seconds, default value: 60);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isolation</a:t>
            </a:r>
            <a:r>
              <a:rPr lang="ko" dirty="0"/>
              <a:t>: SuperSocket instances isolation level</a:t>
            </a:r>
            <a:br>
              <a:rPr lang="ko" dirty="0"/>
            </a:br>
            <a:r>
              <a:rPr lang="ko" dirty="0"/>
              <a:t>    None - no isolation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AppDomain - server instances will be isolated by AppDomains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Process - server instances will be isolated by processes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logFactory</a:t>
            </a:r>
            <a:r>
              <a:rPr lang="ko" dirty="0"/>
              <a:t>: the name of default logFactory, all log factories are defined in the child node "logFactories" which will be introduced in following documentation;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defaultCulture</a:t>
            </a:r>
            <a:r>
              <a:rPr lang="ko" dirty="0"/>
              <a:t>: default thread culture for the global application, only available in .Net 4.5;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3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396044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779787" cy="27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692696"/>
            <a:ext cx="7812360" cy="27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292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         </a:t>
            </a:r>
            <a:r>
              <a:rPr lang="ko" b="1"/>
              <a:t>IServerconfig</a:t>
            </a:r>
          </a:p>
          <a:p>
            <a:endParaRPr lang="ko" b="1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name</a:t>
            </a:r>
            <a:r>
              <a:rPr lang="ko"/>
              <a:t>: the name of the server instance;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</a:t>
            </a:r>
            <a:r>
              <a:rPr lang="ko"/>
              <a:t>: the full name the AppServer's type which you want to run;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serverTypeName</a:t>
            </a:r>
            <a:r>
              <a:rPr lang="ko"/>
              <a:t>: the name of the selected server types, all server types should be defined in serverTypes node which will be introduced in following documentation;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ip</a:t>
            </a:r>
            <a:r>
              <a:rPr lang="ko"/>
              <a:t>: the ip of the server instance listens. You can set an exact ip, you also can set the below values Any - all IPv4 address IPv6Any - all IPv6 address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port</a:t>
            </a:r>
            <a:r>
              <a:rPr lang="ko"/>
              <a:t>: the port of the server instance listens;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listenBacklog</a:t>
            </a:r>
            <a:r>
              <a:rPr lang="ko"/>
              <a:t>: the listen back log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mode</a:t>
            </a:r>
            <a:r>
              <a:rPr lang="ko"/>
              <a:t>: the socket server's running mode, Tcp (default) or Udp;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disabled</a:t>
            </a:r>
            <a:r>
              <a:rPr lang="ko"/>
              <a:t>: whether the server instance is disabled;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startupOrder</a:t>
            </a:r>
            <a:r>
              <a:rPr lang="ko"/>
              <a:t>: the server instance start order, the bootstrap will start all server instances order by this value;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sendTimeOut</a:t>
            </a:r>
            <a:r>
              <a:rPr lang="ko"/>
              <a:t>: sending data timeout;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sendingQueueSize</a:t>
            </a:r>
            <a:r>
              <a:rPr lang="ko"/>
              <a:t>: the sending queue's maximum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maxConnectionNumber</a:t>
            </a:r>
            <a:r>
              <a:rPr lang="ko"/>
              <a:t>: maximum connection number the server instance allow to connect at the same time;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receiveBufferSize</a:t>
            </a:r>
            <a:r>
              <a:rPr lang="ko"/>
              <a:t>: receiving buffer size; 세션당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sendBufferSize</a:t>
            </a:r>
            <a:r>
              <a:rPr lang="ko"/>
              <a:t>: sending buffer size;  </a:t>
            </a:r>
            <a:r>
              <a:rPr lang="ko">
                <a:solidFill>
                  <a:schemeClr val="dk1"/>
                </a:solidFill>
              </a:rPr>
              <a:t>세션당</a:t>
            </a:r>
          </a:p>
          <a:p>
            <a:endParaRPr lang="ko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syncSend</a:t>
            </a:r>
            <a:r>
              <a:rPr lang="ko"/>
              <a:t>: sending data in sync mode, default value: false;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logCommand</a:t>
            </a:r>
            <a:r>
              <a:rPr lang="ko"/>
              <a:t>: whether log command execution record;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logBasicSessionActivity</a:t>
            </a:r>
            <a:r>
              <a:rPr lang="ko"/>
              <a:t>: whether log the session's basic activities like connected and closed;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</a:t>
            </a:r>
            <a:r>
              <a:rPr lang="ko"/>
              <a:t>: true or false, whether clear idle sessions, default value is false;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clearIdleSessionInterval</a:t>
            </a:r>
            <a:r>
              <a:rPr lang="ko"/>
              <a:t>: the clearing timeout idle session interval, default value is 120,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idleSessionTimeOut</a:t>
            </a:r>
            <a:r>
              <a:rPr lang="ko"/>
              <a:t>: The session timeout period. Default value is 300,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security</a:t>
            </a:r>
            <a:r>
              <a:rPr lang="ko"/>
              <a:t>: Empty, Tls, Ssl3. The security option of the socket server, default value is empty;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maxRequestLength</a:t>
            </a:r>
            <a:r>
              <a:rPr lang="ko"/>
              <a:t>: The maximum allowed request length, default value is 1024;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textEncoding</a:t>
            </a:r>
            <a:r>
              <a:rPr lang="ko"/>
              <a:t>: The default text encoding in the server instance, default value is ASCII;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defaultCulture</a:t>
            </a:r>
            <a:r>
              <a:rPr lang="ko"/>
              <a:t>: default thread culture for this appserver instance, only available in .Net 4.5 and cannot be set if the isolation model is 'None';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disableSessionSnapshot</a:t>
            </a:r>
            <a:r>
              <a:rPr lang="ko"/>
              <a:t>: Indicate whether disable session snapshot, default value is false. 세션 수 기록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sessionSnapshotInterval</a:t>
            </a:r>
            <a:r>
              <a:rPr lang="ko"/>
              <a:t>: The interval of taking session snapshot, default value is 5,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keepAliveTime</a:t>
            </a:r>
            <a:r>
              <a:rPr lang="ko"/>
              <a:t>: The interval of keeping alive, default value is 600,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keepAliveInterval</a:t>
            </a:r>
            <a:r>
              <a:rPr lang="ko"/>
              <a:t>: The interval of retry after keep alive fail, default value is 60, in seconds;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3375" y="1086523"/>
            <a:ext cx="8173800" cy="6862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/>
                <a:sym typeface="Verdana"/>
              </a:rPr>
              <a:t>"\r\n"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 끝나는 라인 단위 문자열을 패킷 프로토콜로 사용할 수 있다.</a:t>
            </a:r>
          </a:p>
          <a:p>
            <a:pPr>
              <a:buNone/>
            </a:pPr>
            <a:r>
              <a:rPr lang="ko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인코딩은 기본은 Ascii. UTF-8 등의 다른 인코딩으로 바꿀 수 있다.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3472" y="1988841"/>
            <a:ext cx="3110999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StringRequestInfo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Key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Body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string[] Parameters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//Other properties and methods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63888" y="2636912"/>
            <a:ext cx="3168352" cy="41108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 kerry 123456"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21675" y="2924944"/>
            <a:ext cx="4616700" cy="11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Key: "LOGIN"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Body: "kerry 123456";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Parameters: ["kerry", "123456"]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95536" y="4728125"/>
            <a:ext cx="8608800" cy="19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LOGIN : CommandBase&lt;AppSession, StringRequestInfo&gt;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override void ExecuteCommand( AppSession session, 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//Implement your business logic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75252" y="1484784"/>
            <a:ext cx="2329873" cy="41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독자적으로 변경하기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35275" y="1484784"/>
            <a:ext cx="3149999" cy="4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"LOGIN:kerry,12345"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8000" y="2093001"/>
            <a:ext cx="8497200" cy="238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CommandLineReceiveFilterFactory(Encoding.Default, </a:t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new </a:t>
            </a:r>
            <a:r>
              <a:rPr lang="ko" b="1">
                <a:solidFill>
                  <a:srgbClr val="333333"/>
                </a:solidFill>
              </a:rPr>
              <a:t>BasicRequestInfoParser(":", ",")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252" y="4620411"/>
            <a:ext cx="85140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</a:t>
            </a:r>
            <a:r>
              <a:rPr lang="ko" b="1">
                <a:solidFill>
                  <a:srgbClr val="333333"/>
                </a:solidFill>
              </a:rPr>
              <a:t>Encoding.Default, </a:t>
            </a:r>
            <a:br>
              <a:rPr lang="en-US" altLang="ko" b="1">
                <a:solidFill>
                  <a:srgbClr val="333333"/>
                </a:solidFill>
              </a:rPr>
            </a:br>
            <a:r>
              <a:rPr lang="en-US" altLang="ko" b="1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 b="1">
                <a:solidFill>
                  <a:srgbClr val="333333"/>
                </a:solidFill>
              </a:rPr>
              <a:t>new YourRequestInfoParser()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7875" y="188950"/>
            <a:ext cx="4078101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</a:t>
            </a:r>
            <a:r>
              <a:rPr lang="ko" sz="3000" b="1"/>
              <a:t> 조작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5883" y="3068960"/>
            <a:ext cx="850830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AppServer에서 세션 찾기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GetSessionByID 멤버를 사용한다.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 = appServer.GetSessionByID(sessionID);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if(session != null)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sessionID는 AppSession 객체를 생성할 때 GUID를 string으로 할당한다. 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UDP의 경우 UdpRequestInfo를 사용하면 GUID로 만들고, 아니면 리모트의 IP와 Port로 만든다.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5" y="1164099"/>
            <a:ext cx="8508647" cy="1713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보내기</a:t>
            </a:r>
            <a:endParaRPr lang="en-US" altLang="ko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session.Send("Welcome to use SuperSocket!");</a:t>
            </a:r>
            <a:endParaRPr lang="ko-KR" altLang="en-US" sz="2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67544" y="692696"/>
            <a:ext cx="7848872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모든 세션에 메시지 보내기</a:t>
            </a:r>
            <a:b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session in appServer.GetAllSessions())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Shape 209"/>
          <p:cNvSpPr txBox="1"/>
          <p:nvPr/>
        </p:nvSpPr>
        <p:spPr>
          <a:xfrm>
            <a:off x="467544" y="3573016"/>
            <a:ext cx="7920880" cy="273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자작용 Key로 세션들 찾기</a:t>
            </a:r>
            <a:b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CompanyId 처럼 새로운 Key를 사용하여 검색이 가능하다.</a:t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sessions = appServer.GetSessions(s =&gt; s.CompanyId == companyId);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 in sessions)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s.Send(data, 0, data.Length);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11075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Filter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375" y="821475"/>
            <a:ext cx="8508300" cy="1131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IConnectionFilter라는 인터페이스를 통해서 접속한 클라이언트를 접속 허용할건지 차단할건지 정의할 수 있다. ip 범위대를 지정하여 특정 ip 범위에서만 접속을 허용할 수 있다.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4237" y="1844824"/>
            <a:ext cx="7374147" cy="504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IPConnectionFilter : IConnectionFilter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Tuple&lt;long, long&gt;[] m_IpRanges;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bool Initialize(string name, IAppServer appServer)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Name = name;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ipRange = appServer.Config.Options.GetValue("ipRange");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string[] ipRangeArray;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(string.IsNullOrEmpty(ipRange)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|| (ipRangeArray = ipRange.Split(new char[] { ',', ';' }, StringSplitOptions.RemoveEmptyEntries)).Length &lt;= 0)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throw new ArgumentException("The ipRange doesn't exist in configuration!");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m_IpRanges = new Tuple&lt;long, long&gt;[ipRangeArray.Length];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for (int i = 0; i &lt; ipRangeArray.Length; i++)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var range = ipRangeArray[i];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m_IpRanges[i] = GenerateIpRange(range);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return true;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11560" y="332656"/>
            <a:ext cx="7709466" cy="640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    private Tuple&lt;long, long&gt; GenerateIpRange(string range)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ipArray = range.Split(new char[] { '-'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if(ipArray.Length != 2)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new Tuple&lt;long, long&gt;(ConvertIpToLong(ipArray[0]), ConvertIpToLong(ipArray[1]));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private long ConvertIpToLong(string ip)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points = ip.Split(new char[] { '.'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if(points.Length != 4)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value = 0;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unit = 1;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for (int i = points.Length - 1; i &gt;= 0; i--)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value += unit * points[i].ToInt32();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unit *= 256;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value;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public string Name { get; private set; }  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91680" y="1268760"/>
            <a:ext cx="5544616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 public bool AllowConnect(IPEndPoint remoteAddress)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 = remoteAddress.Address.ToString();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ipValue = ConvertIpToLong(ip);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for (var i = 0; i &lt; m_IpRanges.Length; i++)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var range = m_IpRanges[i];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&gt; range.Item2)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&lt; range.Item1)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return true;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5208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C#</a:t>
            </a:r>
            <a:r>
              <a:rPr lang="ko-KR" altLang="en-US" sz="4800" dirty="0"/>
              <a:t>의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</a:t>
            </a:r>
            <a:r>
              <a:rPr lang="en-US" altLang="ko-KR" sz="4800" dirty="0" err="1"/>
              <a:t>Socekt</a:t>
            </a:r>
            <a:r>
              <a:rPr lang="ko-KR" altLang="en-US" sz="4800" dirty="0"/>
              <a:t>은 </a:t>
            </a:r>
            <a:r>
              <a:rPr lang="en-US" altLang="ko-KR" sz="4800" dirty="0"/>
              <a:t>Windows</a:t>
            </a:r>
            <a:r>
              <a:rPr lang="ko-KR" altLang="en-US" sz="4800" dirty="0"/>
              <a:t>에서는 내부적으로 </a:t>
            </a:r>
            <a:r>
              <a:rPr lang="en-US" altLang="ko-KR" sz="4800" dirty="0"/>
              <a:t>IOCP</a:t>
            </a:r>
            <a:r>
              <a:rPr lang="ko-KR" altLang="en-US" sz="4800" dirty="0"/>
              <a:t>로 구현되어 있음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즉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네트워크 측면만 보았을 때는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 </a:t>
            </a:r>
            <a:r>
              <a:rPr lang="en-US" altLang="ko-KR" sz="4800" dirty="0"/>
              <a:t>IOCP</a:t>
            </a:r>
            <a:r>
              <a:rPr lang="ko-KR" altLang="en-US" sz="4800" dirty="0"/>
              <a:t>를 사용하는 것과 </a:t>
            </a:r>
            <a:r>
              <a:rPr lang="ko-KR" altLang="en-US" sz="4800" dirty="0" err="1"/>
              <a:t>비슷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14919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67545" y="548680"/>
            <a:ext cx="7992888" cy="6054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&lt;?xml version="1.0" encoding="utf-8" ?&gt;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&lt;configuration&gt;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&lt;section name="superSocket" type="SuperSocket.SocketEngine.Configuration.SocketServiceConfig, SuperSocket.SocketEngine"/&gt;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&lt;add key="ServiceName" value="EchoService"/&gt;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&lt;server name="EchoServer"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serverTypeName="EchoService"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ip="Any" port="2012"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connectionFilter="IpRangeFilter"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ipRange="127.0.1.0-127.0.1.255"&gt;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&lt;/server&gt;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&lt;/servers&gt;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type="SuperSocket.QuickStart.EchoService.EchoServer, SuperSocket.QuickStart.EchoService"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type="SuperSocket.QuickStart.ConnectionFilter.IPConnectionFilter, SuperSocket.QuickStart.ConnectionFilter"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&lt;supportedRuntime version="v4.0" sku=".NETFramework,Version=v4.0"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&lt;/configuration&gt;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Listeners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7824" y="821475"/>
            <a:ext cx="8508300" cy="38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서버인스턴스에서 복수의 listen을 할 수 있다.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7370" y="1360947"/>
            <a:ext cx="7960500" cy="250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</a:t>
            </a:r>
            <a:r>
              <a:rPr lang="ko" sz="1000" b="1">
                <a:solidFill>
                  <a:srgbClr val="333333"/>
                </a:solidFill>
              </a:rPr>
              <a:t>&lt;add ip="127.0.0.2" port="2012"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&lt;add ip="IPv6Any" port="2012"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67369" y="3963976"/>
            <a:ext cx="7960501" cy="284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&lt;certificate filePath="localhost.pfx" password="supersocket"&gt;&lt;/certificate&gt;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   </a:t>
            </a:r>
            <a:r>
              <a:rPr lang="ko" sz="1000" b="1">
                <a:solidFill>
                  <a:srgbClr val="333333"/>
                </a:solidFill>
              </a:rPr>
              <a:t>&lt;add ip="Any" port="80"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        &lt;add ip="Any" port="443" security="tls"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 지원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375" y="980728"/>
            <a:ext cx="8508300" cy="12961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닷넷에서 지원하는 동적언어들은 SuperSocket을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대표적인 닷넷용 동적언어는 IronPython, Ironruby, F# 등이 있다.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15925" y="281925"/>
            <a:ext cx="7960500" cy="988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Built-in Common Format Protocol Implementation Templates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41294" y="1556792"/>
            <a:ext cx="8414099" cy="4896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http://docs.supersocket.net/v1-6/en-US/The-Built-in-Common-Format-Protocol-Implementation-Templates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TerminatorReceiveFilter - Terminator Protocol</a:t>
            </a:r>
            <a:b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지시어를 지정하여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CountSpliterReceiveFilter - Fixed Number Split Parts with Separator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지시어로 구분된 단위의 크기를 숫자로 지정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FixedSizeReceiveFilter - Fixed Size Request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고정된 바이너리 크기로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BeginEndMarkReceiveFilter - The Protocol with Begin and End Mark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시작과 끝을 구분하는 지시어를 사용하여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FixedHeaderReceiveFilter - Fixed Header with Body Length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헤더와 보디로 나누어서 이것들의 크기에 의해서 패킷을 구분한다.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3375" y="821474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 SuperSocket 예제를 보면 대부분 string 기반의 프로토콜을 사용하고 있으</a:t>
            </a:r>
            <a:r>
              <a:rPr lang="ko-KR" altLang="en-US" sz="1800" dirty="0"/>
              <a:t>나</a:t>
            </a:r>
            <a:r>
              <a:rPr lang="ko" sz="1800" dirty="0"/>
              <a:t> </a:t>
            </a:r>
            <a:r>
              <a:rPr lang="ko" sz="1800" b="1" dirty="0"/>
              <a:t>binary 기반의 프로토콜을 정의해서 사용할 수 있다</a:t>
            </a:r>
            <a:r>
              <a:rPr lang="ko" sz="1800" dirty="0"/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23375" y="1785907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/>
              <a:t>1. BinaryRequestInfo 클래스와 FixedHeaderReceuveFilter 클래스를 재 정의 한다.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3625" y="2263506"/>
            <a:ext cx="7628999" cy="3829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dirty="0">
                <a:solidFill>
                  <a:srgbClr val="008000"/>
                </a:solidFill>
              </a:rPr>
              <a:t>// 헤더는 4 바이트 정수값으로 key, 그 다음 body byte[]의 크기를 가리키는 4 바이트 정수값</a:t>
            </a:r>
            <a:br>
              <a:rPr lang="ko" dirty="0"/>
            </a:br>
            <a:r>
              <a:rPr lang="ko" dirty="0"/>
              <a:t>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class</a:t>
            </a:r>
            <a:r>
              <a:rPr lang="ko" dirty="0"/>
              <a:t> </a:t>
            </a:r>
            <a:r>
              <a:rPr lang="ko" dirty="0">
                <a:solidFill>
                  <a:srgbClr val="2B91AF"/>
                </a:solidFill>
              </a:rPr>
              <a:t>EFBinaryRequestInfo</a:t>
            </a:r>
            <a:r>
              <a:rPr lang="ko" dirty="0"/>
              <a:t> : </a:t>
            </a:r>
            <a:r>
              <a:rPr lang="ko" dirty="0">
                <a:solidFill>
                  <a:srgbClr val="2B91AF"/>
                </a:solidFill>
              </a:rPr>
              <a:t>BinaryRequestInfo</a:t>
            </a:r>
            <a:br>
              <a:rPr lang="ko" dirty="0"/>
            </a:br>
            <a:r>
              <a:rPr lang="ko" dirty="0"/>
              <a:t>    {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get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private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set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EFBinaryRequestInfo(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nKey, </a:t>
            </a:r>
            <a:r>
              <a:rPr lang="ko" dirty="0">
                <a:solidFill>
                  <a:srgbClr val="0000FF"/>
                </a:solidFill>
              </a:rPr>
              <a:t>byte</a:t>
            </a:r>
            <a:r>
              <a:rPr lang="ko" dirty="0"/>
              <a:t>[] body)</a:t>
            </a:r>
            <a:br>
              <a:rPr lang="ko" dirty="0"/>
            </a:br>
            <a:r>
              <a:rPr lang="ko" dirty="0"/>
              <a:t>            : </a:t>
            </a:r>
            <a:r>
              <a:rPr lang="ko" dirty="0">
                <a:solidFill>
                  <a:srgbClr val="0000FF"/>
                </a:solidFill>
              </a:rPr>
              <a:t>base</a:t>
            </a:r>
            <a:r>
              <a:rPr lang="ko" dirty="0"/>
              <a:t>(</a:t>
            </a:r>
            <a:r>
              <a:rPr lang="ko" dirty="0">
                <a:solidFill>
                  <a:srgbClr val="0000FF"/>
                </a:solidFill>
              </a:rPr>
              <a:t>null</a:t>
            </a:r>
            <a:r>
              <a:rPr lang="ko" dirty="0"/>
              <a:t>, body)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this</a:t>
            </a:r>
            <a:r>
              <a:rPr lang="ko" dirty="0"/>
              <a:t>.nKey = nKey;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34955" y="6554719"/>
            <a:ext cx="508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http://www.gamecodi.com/board/zboard.php?id=GAMECODI_Talkdev&amp;no=1981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23528" y="692696"/>
            <a:ext cx="8568952" cy="5760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rgbClr val="0000FF"/>
                </a:solidFill>
              </a:rPr>
              <a:t>class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ReceiveFilter</a:t>
            </a:r>
            <a:r>
              <a:rPr lang="ko" sz="1200" b="1" dirty="0"/>
              <a:t> : </a:t>
            </a:r>
            <a:r>
              <a:rPr lang="ko" sz="1200" b="1" dirty="0">
                <a:solidFill>
                  <a:srgbClr val="2B91AF"/>
                </a:solidFill>
              </a:rPr>
              <a:t>FixedHeaderReceiveFilter</a:t>
            </a:r>
            <a:r>
              <a:rPr lang="ko" sz="1200" b="1" dirty="0"/>
              <a:t>&lt;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&gt;</a:t>
            </a:r>
            <a:br>
              <a:rPr lang="ko" sz="1200" b="1" dirty="0"/>
            </a:br>
            <a:r>
              <a:rPr lang="ko" sz="1200" b="1" dirty="0"/>
              <a:t>    {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public</a:t>
            </a:r>
            <a:r>
              <a:rPr lang="ko" sz="1200" b="1" dirty="0"/>
              <a:t> ReceiveFilter()</a:t>
            </a:r>
            <a:br>
              <a:rPr lang="ko" sz="1200" b="1" dirty="0"/>
            </a:br>
            <a:r>
              <a:rPr lang="ko" sz="1200" b="1" dirty="0"/>
              <a:t>            : </a:t>
            </a:r>
            <a:r>
              <a:rPr lang="ko" sz="1200" b="1" dirty="0">
                <a:solidFill>
                  <a:srgbClr val="0000FF"/>
                </a:solidFill>
              </a:rPr>
              <a:t>base</a:t>
            </a:r>
            <a:r>
              <a:rPr lang="ko" sz="1200" b="1" dirty="0"/>
              <a:t>(8)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GetBodyLengthFromHeader(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header,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.Reverse(header, offset + 4,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var</a:t>
            </a:r>
            <a:r>
              <a:rPr lang="ko" sz="1200" b="1" dirty="0"/>
              <a:t> nBodySize = 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.ToInt32(header, offset+4);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nBodySize;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 ResolveRequestInfo(ArraySegment&lt;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&gt; header, </a:t>
            </a:r>
            <a:br>
              <a:rPr lang="en-US" altLang="ko" sz="1200" b="1" dirty="0"/>
            </a:br>
            <a:r>
              <a:rPr lang="en-US" altLang="ko" sz="1200" b="1" dirty="0"/>
              <a:t>                                                                                                                 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bodyBuffer,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.Reverse(header.Array, 0,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new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(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.ToInt32(header.Array, 0), bodyBuffer.CloneRange(offset, length));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패킷 핸들러 정의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340768"/>
            <a:ext cx="8660700" cy="5466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PacketData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reqInfo;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enum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PACKETID</a:t>
            </a:r>
            <a:r>
              <a:rPr lang="ko" sz="1200"/>
              <a:t> : </a:t>
            </a:r>
            <a:r>
              <a:rPr lang="ko" sz="1200">
                <a:solidFill>
                  <a:srgbClr val="0000FF"/>
                </a:solidFill>
              </a:rPr>
              <a:t>int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REQ_DUMMY_CHAT  = 1,</a:t>
            </a:r>
            <a:br>
              <a:rPr lang="ko" sz="1200"/>
            </a:br>
            <a:r>
              <a:rPr lang="ko" sz="1200"/>
              <a:t>        REQ_LOGIN       = 11,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CommonHandler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RequestLogin(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RequestDummyChat(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jsonstring = System.Text.</a:t>
            </a:r>
            <a:r>
              <a:rPr lang="ko" sz="1200">
                <a:solidFill>
                  <a:srgbClr val="2B91AF"/>
                </a:solidFill>
              </a:rPr>
              <a:t>Encoding</a:t>
            </a:r>
            <a:r>
              <a:rPr lang="ko" sz="1200"/>
              <a:t>.GetEncoding(</a:t>
            </a:r>
            <a:r>
              <a:rPr lang="ko" sz="1200">
                <a:solidFill>
                  <a:srgbClr val="A31515"/>
                </a:solidFill>
              </a:rPr>
              <a:t>"utf-8"</a:t>
            </a:r>
            <a:r>
              <a:rPr lang="ko" sz="1200"/>
              <a:t>).GetString(requestInfo.Body);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var</a:t>
            </a:r>
            <a:r>
              <a:rPr lang="ko" sz="1200"/>
              <a:t> deserializedProduct = </a:t>
            </a:r>
            <a:r>
              <a:rPr lang="ko" sz="1200">
                <a:solidFill>
                  <a:srgbClr val="2B91AF"/>
                </a:solidFill>
              </a:rPr>
              <a:t>JsonConvert</a:t>
            </a:r>
            <a:r>
              <a:rPr lang="ko" sz="1200"/>
              <a:t>.DeserializeObject&lt;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>&gt;(jsonstring);</a:t>
            </a:r>
            <a:br>
              <a:rPr lang="ko" sz="1200"/>
            </a:br>
            <a:r>
              <a:rPr lang="ko" sz="1200"/>
              <a:t>            session.Send(deserializedProduct.sender + </a:t>
            </a:r>
            <a:r>
              <a:rPr lang="ko" sz="1200">
                <a:solidFill>
                  <a:srgbClr val="A31515"/>
                </a:solidFill>
              </a:rPr>
              <a:t>":"</a:t>
            </a:r>
            <a:r>
              <a:rPr lang="ko" sz="1200"/>
              <a:t> + deserializedProduct.msg);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  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12160" y="1484784"/>
            <a:ext cx="2376264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PK_LOGON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ID;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PW;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sender;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msg;</a:t>
            </a:r>
            <a:br>
              <a:rPr lang="ko" sz="1200"/>
            </a:br>
            <a:r>
              <a:rPr lang="ko" sz="12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/>
              <a:t>3. 데이터 받기 이벤트 등록 및 프로토콜 해석하기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4856" y="1556792"/>
            <a:ext cx="8428244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var HandlerMap = new Dictionary&lt;int, Action&lt;NetworkSession, EFBinaryRequestInfo&gt;&gt;();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CommonHandler CommonHan = new CommonHandler();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lvl="0" indent="3911600" rtl="0">
              <a:lnSpc>
                <a:spcPct val="115000"/>
              </a:lnSpc>
              <a:buNone/>
            </a:pPr>
            <a:r>
              <a:rPr lang="ko" sz="1200"/>
              <a:t>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BoardServerNet()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            : base(new DefaultReceiveFilterFactory&lt;ReceiveFilter, EFBinaryRequestInfo&gt;())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NewSessionConnected += new SessionHandler&lt;NetworkSession&gt;(OnConnected);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SessionClosed += new SessionHandler&lt;NetworkSession, CloseReason&gt;(OnClosed);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NewRequestReceived += new RequestHandler&lt;NetworkSession, EFBinaryRequestInfo&gt;(RequestReceived);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RegistHandler()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 (int)PACKETID.REQ_LOGIN, CommonHan.RequestLogin 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HandlerMap.Add((int)PACKETID.REQ_DUMMY_CHAT, CommonHan.RequestDummyChat);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StartPacketThread()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IsRunningPacketThread = true;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 = new System.Threading.Thread(this.ProcessPacket);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PakcetThread.Start();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39552" y="1556792"/>
            <a:ext cx="79928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ProcessPacket()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while (IsRunningPacketThread)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PacketData packet;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if (PacketQueue.TryDequeue(out packet))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var PacketID = packet.reqInfo.nKey;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if (HandlerMap.ContainsKey(PacketID))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	HandlerMap[PacketID](packet.session, packet.reqInfo);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System.Threading.Thread.Sleep(1);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로그 시스템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23375" y="821475"/>
            <a:ext cx="8508300" cy="146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log4net 라이브러리를 사용한다.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설정 파일에 따로 설정하지 않으면 ‘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log4NetLogFactory’ 생성된다.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관련 설정 파일은 log4net.config 혹은 log4nte.unix.config 이다. 이 파일은 'Config' 라는 폴더 안에 있어야 한다.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3575" y="2437751"/>
            <a:ext cx="5219700" cy="2486025"/>
          </a:xfrm>
          <a:prstGeom prst="rect">
            <a:avLst/>
          </a:prstGeom>
        </p:spPr>
      </p:pic>
      <p:pic>
        <p:nvPicPr>
          <p:cNvPr id="323" name="Shape 3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000" y="5589240"/>
            <a:ext cx="7315200" cy="1066800"/>
          </a:xfrm>
          <a:prstGeom prst="rect">
            <a:avLst/>
          </a:prstGeom>
        </p:spPr>
      </p:pic>
      <p:sp>
        <p:nvSpPr>
          <p:cNvPr id="324" name="Shape 324"/>
          <p:cNvSpPr txBox="1"/>
          <p:nvPr/>
        </p:nvSpPr>
        <p:spPr>
          <a:xfrm>
            <a:off x="539552" y="4843824"/>
            <a:ext cx="7776864" cy="7454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설정 파일을 솔루션에 등록하고, 출력 디렉토리로 복사하도록 하면 빌드 할 때마다 아래처럼 복사해 준다.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76672"/>
            <a:ext cx="8405489" cy="3540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752" y="436510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atin typeface="+mn-ea"/>
                <a:ea typeface="+mn-ea"/>
              </a:rPr>
              <a:t>사용하기 쉽고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고 성능이고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안전하다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339752" y="3725047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000" u="sng">
                <a:solidFill>
                  <a:schemeClr val="hlink"/>
                </a:solidFill>
              </a:rPr>
              <a:t>http://www.supersocket.net/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522005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23375" y="821474"/>
            <a:ext cx="8508300" cy="11673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시스템 사용을 위해 SuperSocket에 있는 log4net.dll 이 필요하다.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log4net의 객체를 가져오는 방법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96748" y="2473501"/>
            <a:ext cx="7488832" cy="864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log4net.ILog log = log4net.LogManager.GetLogger(</a:t>
            </a:r>
          </a:p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System.Reflection.MethodBase.GetCurrentMethod().DeclaringType);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043608" y="1670081"/>
            <a:ext cx="7236032" cy="2190967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RemoteProcessSession : AppSession&lt;RemoteProcessSession&gt;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</a:t>
            </a:r>
            <a:r>
              <a:rPr lang="ko" b="1">
                <a:solidFill>
                  <a:srgbClr val="333333"/>
                </a:solidFill>
              </a:rPr>
              <a:t>Logger.Error("Unknow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4548" y="4077072"/>
            <a:ext cx="7205092" cy="1728192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&lt;appender name="myBusinessAppender"&gt;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&lt;!--Your appender details--&gt;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&lt;/appender&gt;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&lt;logger name="MyBusiness" additivity="false"&gt;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&lt;level value="ALL"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&lt;appender-ref ref="myBusinessAppender"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&lt;/logger&gt;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74548" y="5995836"/>
            <a:ext cx="7205092" cy="457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var myLogger = server.LogFactory.GetLog("MyBusiness");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23375" y="821475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만든 로그 시스템을 사용하고 싶으면 ILogFactory와 ILog 인터페이스를 구현한다.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Azure, Mono, 그 외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23375" y="821475"/>
            <a:ext cx="8508300" cy="3687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Work Role을 사용하면 손쉽게 Azure에서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Mono 기반을 사용하여 Unix/Linux에서 사용할 수 있다. Mono 2.10 이상 필요.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1.6 버전에서는 설정에 의해서 클라이언트와 주고 받는 텍스트 메시지의 포맷을 UTF-8 이외의 것으로 설정할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닷넷플랫폼 4.5 이상이라면 각 서버 인스턴스 별로 defaultCulture 설정 가능. 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Process level isolation 에 의해 하나의 애플리케이션에서 복수의 인스턴스를 생성하는 경우 각 인스턴스 별로 프로세스를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Ubuntu + mono에서 사용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34525" y="908720"/>
            <a:ext cx="8413500" cy="55446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Linux에서는 mono를 사용하면 SuperSocket으로 만든 프로그램을 실행 가능(다만 mono가 지원하는 닷넷 라이브러리를 사용해야 한다)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Windows으로 빌드한 파일을 그대로 가져와서 실행한다.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mono 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있다면 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 만으로도 실행 가능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서버간에 CommandText를 사용할 때 에러가 발생할 수 있음.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Windows와 Linux 간의 개행 코드가 다르기 때문.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Windows는 CRLF, Linux는 LF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SuperSocket을 사용한 SuperWebSocket의 경우 session.SocketSession.SendResponse(responseBuilder.ToString());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session.SocketSession.SendResponse(responseBuilder.ToString().Replace(Environment.NewLine, "\r\n"));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368" y="6555693"/>
            <a:ext cx="565313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ko" altLang="ko-KR" sz="1100" dirty="0"/>
              <a:t>SuperSocket를 Mono에서 사용하기</a:t>
            </a:r>
            <a:r>
              <a:rPr lang="en-US" altLang="ko" sz="1100" dirty="0"/>
              <a:t> </a:t>
            </a:r>
            <a:r>
              <a:rPr lang="ko" altLang="ko-KR" sz="1100" dirty="0">
                <a:hlinkClick r:id="rId3"/>
              </a:rPr>
              <a:t>http://blog.livedoor.jp/tukuruyo/tag/SuperWebSocket</a:t>
            </a:r>
            <a:endParaRPr lang="ko-KR" altLang="en-US" sz="1100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 ServerManager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23375" y="821475"/>
            <a:ext cx="8508300" cy="102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서버 모니터링 컴포넌트를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클라이언트는 실버라이트, WPF용 클라이언트를 지원한다.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0976" y="1848675"/>
            <a:ext cx="6342775" cy="35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277875" y="188950"/>
            <a:ext cx="7102437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 Time Out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65250" y="947874"/>
            <a:ext cx="8413500" cy="528943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‘Send Time Out’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 후 서버에서 해당 클라이언트를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클라이언트에서 접속을 끊으면 접속이 끊어진다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없는 이유는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시킬 때 클라이언트의 소켓 상태가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보내는 중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있어서 끝날 때까지 기다리기 때문이다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이런 상태가 되면 해당 클라이언트가 접속을 끊어 줄 때까지 어떻게 할 방법이 없다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코드를 수정하여 강제적으로 끊을 수 있게 해야 한다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altLang="ko-KR" sz="1800" dirty="0"/>
              <a:t>timeout </a:t>
            </a:r>
            <a:r>
              <a:rPr lang="ko-KR" altLang="en-US" sz="1800" dirty="0"/>
              <a:t>이 발생하는 사유는 </a:t>
            </a:r>
            <a:r>
              <a:rPr lang="en-US" altLang="ko-KR" sz="1800" dirty="0"/>
              <a:t>send </a:t>
            </a:r>
            <a:r>
              <a:rPr lang="ko-KR" altLang="en-US" sz="1800" dirty="0"/>
              <a:t>큐에 데이터를 못 넣는 경우고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넣을 때까지 무한 시도를 한다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r>
              <a:rPr lang="ko-KR" altLang="en-US" sz="1800" dirty="0"/>
              <a:t>즉 </a:t>
            </a:r>
            <a:r>
              <a:rPr lang="en-US" altLang="ko-KR" sz="1800" dirty="0"/>
              <a:t>timeout </a:t>
            </a:r>
            <a:r>
              <a:rPr lang="ko-KR" altLang="en-US" sz="1800" dirty="0"/>
              <a:t>크면 그만큼 성능에 나쁜 영향을 줄 수 있다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r>
              <a:rPr lang="en-US" altLang="ko-KR" sz="1800" dirty="0"/>
              <a:t>timeout</a:t>
            </a:r>
            <a:r>
              <a:rPr lang="ko-KR" altLang="en-US" sz="1800" dirty="0"/>
              <a:t>가 발생하면 </a:t>
            </a:r>
            <a:r>
              <a:rPr lang="en-US" altLang="ko-KR" sz="1800" dirty="0" err="1"/>
              <a:t>OnSendEnd</a:t>
            </a:r>
            <a:r>
              <a:rPr lang="en-US" altLang="ko-KR" sz="1800" dirty="0"/>
              <a:t>(false); </a:t>
            </a:r>
            <a:r>
              <a:rPr lang="ko-KR" altLang="en-US" sz="1800" dirty="0"/>
              <a:t>호출 후 소켓을 </a:t>
            </a:r>
            <a:r>
              <a:rPr lang="ko-KR" altLang="en-US" sz="1800" dirty="0" err="1"/>
              <a:t>짤라야</a:t>
            </a:r>
            <a:r>
              <a:rPr lang="ko-KR" altLang="en-US" sz="1800" dirty="0"/>
              <a:t> 한다</a:t>
            </a:r>
            <a:r>
              <a:rPr lang="en-US" altLang="ko-KR" sz="1800" dirty="0"/>
              <a:t>.</a:t>
            </a: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01599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92696"/>
            <a:ext cx="77768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SokcetBase</a:t>
            </a:r>
            <a:r>
              <a:rPr lang="en-US" altLang="ko-KR" sz="1800" b="1" dirty="0"/>
              <a:t> - </a:t>
            </a:r>
            <a:r>
              <a:rPr lang="en-US" altLang="ko-KR" sz="1800" b="1" dirty="0" err="1"/>
              <a:t>ISocketSession.cs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/// &lt;summary&gt;</a:t>
            </a:r>
            <a:br>
              <a:rPr lang="en-US" altLang="ko-KR" dirty="0"/>
            </a:br>
            <a:r>
              <a:rPr lang="en-US" altLang="ko-KR" dirty="0"/>
              <a:t>/// 2014.06.13 </a:t>
            </a:r>
            <a:r>
              <a:rPr lang="ko-KR" altLang="en-US" dirty="0"/>
              <a:t>최흥배</a:t>
            </a:r>
            <a:br>
              <a:rPr lang="ko-KR" altLang="en-US" dirty="0"/>
            </a:br>
            <a:r>
              <a:rPr lang="en-US" altLang="ko-KR" dirty="0"/>
              <a:t>/// </a:t>
            </a:r>
            <a:r>
              <a:rPr lang="ko-KR" altLang="en-US" dirty="0"/>
              <a:t>보내기 실패 예외가 발생한 경우 보내기 상태를 취소 시켜서 즉각 접속이 종료 되도록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/// &lt;/summary&gt;</a:t>
            </a:r>
            <a:br>
              <a:rPr lang="en-US" altLang="ko-KR" dirty="0"/>
            </a:br>
            <a:r>
              <a:rPr lang="en-US" altLang="ko-KR" dirty="0"/>
              <a:t>void </a:t>
            </a:r>
            <a:r>
              <a:rPr lang="en-US" altLang="ko-KR" dirty="0" err="1"/>
              <a:t>SendEndWhenSendingTimeOut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8788" y="2924944"/>
            <a:ext cx="57606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SocketEngine</a:t>
            </a:r>
            <a:r>
              <a:rPr lang="en-US" altLang="ko-KR" sz="1800" b="1" dirty="0"/>
              <a:t> - </a:t>
            </a:r>
            <a:r>
              <a:rPr lang="en-US" altLang="ko-KR" sz="1800" b="1" dirty="0" err="1"/>
              <a:t>SocketSession.cs</a:t>
            </a:r>
            <a:endParaRPr lang="en-US" altLang="ko-KR" sz="1800" b="1" dirty="0"/>
          </a:p>
          <a:p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SendEndWhenSendingTimeOut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OnSendEnd</a:t>
            </a:r>
            <a:r>
              <a:rPr lang="en-US" altLang="ko-KR" dirty="0"/>
              <a:t>(false);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97872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36712"/>
            <a:ext cx="8280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ClientSession</a:t>
            </a:r>
            <a:r>
              <a:rPr lang="en-US" altLang="ko-KR" dirty="0"/>
              <a:t> : </a:t>
            </a:r>
            <a:r>
              <a:rPr lang="en-US" altLang="ko-KR" dirty="0" err="1"/>
              <a:t>AppSession</a:t>
            </a:r>
            <a:r>
              <a:rPr lang="en-US" altLang="ko-KR" dirty="0"/>
              <a:t>&lt;</a:t>
            </a:r>
            <a:r>
              <a:rPr lang="en-US" altLang="ko-KR" dirty="0" err="1"/>
              <a:t>ClientSession</a:t>
            </a:r>
            <a:r>
              <a:rPr lang="en-US" altLang="ko-KR" dirty="0"/>
              <a:t>, </a:t>
            </a:r>
            <a:r>
              <a:rPr lang="en-US" altLang="ko-KR" dirty="0" err="1"/>
              <a:t>CommonServerLib.EFBinaryRequestInfo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   // </a:t>
            </a:r>
            <a:r>
              <a:rPr lang="ko-KR" altLang="en-US" dirty="0"/>
              <a:t>보내기 실패 횟수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SendFailCount</a:t>
            </a:r>
            <a:r>
              <a:rPr lang="en-US" altLang="ko-KR" dirty="0"/>
              <a:t> = 0;</a:t>
            </a:r>
          </a:p>
          <a:p>
            <a:br>
              <a:rPr lang="en-US" altLang="ko-KR" dirty="0"/>
            </a:br>
            <a:r>
              <a:rPr lang="en-US" altLang="ko-KR" dirty="0"/>
              <a:t>    public void Clear()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SendFailCount</a:t>
            </a:r>
            <a:r>
              <a:rPr lang="en-US" altLang="ko-KR" dirty="0"/>
              <a:t> = 0;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public void </a:t>
            </a:r>
            <a:r>
              <a:rPr lang="en-US" altLang="ko-KR" dirty="0" err="1"/>
              <a:t>SendFail</a:t>
            </a:r>
            <a:r>
              <a:rPr lang="en-US" altLang="ko-KR" dirty="0"/>
              <a:t>() { ++</a:t>
            </a:r>
            <a:r>
              <a:rPr lang="en-US" altLang="ko-KR" dirty="0" err="1"/>
              <a:t>SendFailCount</a:t>
            </a:r>
            <a:r>
              <a:rPr lang="en-US" altLang="ko-KR" dirty="0"/>
              <a:t>;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public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EnableSend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return </a:t>
            </a:r>
            <a:r>
              <a:rPr lang="en-US" altLang="ko-KR" dirty="0" err="1"/>
              <a:t>SendFailCount</a:t>
            </a:r>
            <a:r>
              <a:rPr lang="en-US" altLang="ko-KR" dirty="0"/>
              <a:t> &gt; 0 ? false : true;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561698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3671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SendData</a:t>
            </a:r>
            <a:r>
              <a:rPr lang="en-US" altLang="ko-KR" dirty="0"/>
              <a:t>(string </a:t>
            </a:r>
            <a:r>
              <a:rPr lang="en-US" altLang="ko-KR" dirty="0" err="1"/>
              <a:t>sessionID</a:t>
            </a:r>
            <a:r>
              <a:rPr lang="en-US" altLang="ko-KR" dirty="0"/>
              <a:t>, byte[] </a:t>
            </a:r>
            <a:r>
              <a:rPr lang="en-US" altLang="ko-KR" dirty="0" err="1"/>
              <a:t>sendData</a:t>
            </a:r>
            <a:r>
              <a:rPr lang="en-US" altLang="ko-KR" dirty="0"/>
              <a:t>, PACKETID </a:t>
            </a:r>
            <a:r>
              <a:rPr lang="en-US" altLang="ko-KR" dirty="0" err="1"/>
              <a:t>packetID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session = </a:t>
            </a:r>
            <a:r>
              <a:rPr lang="en-US" altLang="ko-KR" dirty="0" err="1"/>
              <a:t>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  if (session == null || </a:t>
            </a:r>
            <a:r>
              <a:rPr lang="en-US" altLang="ko-KR" dirty="0" err="1"/>
              <a:t>session.EnableSend</a:t>
            </a:r>
            <a:r>
              <a:rPr lang="en-US" altLang="ko-KR" dirty="0"/>
              <a:t>() == false)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       return false;</a:t>
            </a:r>
            <a:br>
              <a:rPr lang="en-US" altLang="ko-KR" dirty="0"/>
            </a:br>
            <a:r>
              <a:rPr lang="en-US" altLang="ko-KR" dirty="0"/>
              <a:t>    }</a:t>
            </a:r>
          </a:p>
          <a:p>
            <a:r>
              <a:rPr lang="en-US" altLang="ko-KR" dirty="0"/>
              <a:t>    </a:t>
            </a:r>
          </a:p>
          <a:p>
            <a:r>
              <a:rPr lang="en-US" altLang="ko-KR" dirty="0"/>
              <a:t>    try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session.Send</a:t>
            </a:r>
            <a:r>
              <a:rPr lang="en-US" altLang="ko-KR" dirty="0"/>
              <a:t>(</a:t>
            </a:r>
            <a:r>
              <a:rPr lang="en-US" altLang="ko-KR" dirty="0" err="1"/>
              <a:t>sendData</a:t>
            </a:r>
            <a:r>
              <a:rPr lang="en-US" altLang="ko-KR" dirty="0"/>
              <a:t>, 0, </a:t>
            </a:r>
            <a:r>
              <a:rPr lang="en-US" altLang="ko-KR" dirty="0" err="1"/>
              <a:t>sendData.Length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   catch (Exception ex)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session.SendFail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        return false;</a:t>
            </a:r>
            <a:br>
              <a:rPr lang="en-US" altLang="ko-KR" dirty="0"/>
            </a:br>
            <a:r>
              <a:rPr lang="en-US" altLang="ko-KR" dirty="0"/>
              <a:t>    }</a:t>
            </a:r>
          </a:p>
          <a:p>
            <a:r>
              <a:rPr lang="en-US" altLang="ko-KR" dirty="0"/>
              <a:t>    </a:t>
            </a:r>
          </a:p>
          <a:p>
            <a:r>
              <a:rPr lang="en-US" altLang="ko-KR" dirty="0"/>
              <a:t>    return true;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108959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548680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DisConnect</a:t>
            </a:r>
            <a:r>
              <a:rPr lang="en-US" altLang="ko-KR" dirty="0"/>
              <a:t>(string </a:t>
            </a:r>
            <a:r>
              <a:rPr lang="en-US" altLang="ko-KR" dirty="0" err="1"/>
              <a:t>sessionID</a:t>
            </a:r>
            <a:r>
              <a:rPr lang="en-US" altLang="ko-KR" dirty="0"/>
              <a:t>, [</a:t>
            </a:r>
            <a:r>
              <a:rPr lang="en-US" altLang="ko-KR" dirty="0" err="1"/>
              <a:t>CallerMemberName</a:t>
            </a:r>
            <a:r>
              <a:rPr lang="en-US" altLang="ko-KR" dirty="0"/>
              <a:t>] string </a:t>
            </a:r>
            <a:r>
              <a:rPr lang="en-US" altLang="ko-KR" dirty="0" err="1"/>
              <a:t>methodName</a:t>
            </a:r>
            <a:r>
              <a:rPr lang="en-US" altLang="ko-KR" dirty="0"/>
              <a:t> = "")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   </a:t>
            </a:r>
            <a:r>
              <a:rPr lang="en-US" altLang="ko-KR" dirty="0" err="1"/>
              <a:t>ClientSession</a:t>
            </a:r>
            <a:r>
              <a:rPr lang="en-US" altLang="ko-KR" dirty="0"/>
              <a:t> session = null;</a:t>
            </a:r>
          </a:p>
          <a:p>
            <a:r>
              <a:rPr lang="en-US" altLang="ko-KR" dirty="0"/>
              <a:t>    if (</a:t>
            </a:r>
            <a:r>
              <a:rPr lang="en-US" altLang="ko-KR" dirty="0" err="1"/>
              <a:t>ActiveServerBootstrap</a:t>
            </a:r>
            <a:r>
              <a:rPr lang="en-US" altLang="ko-KR" dirty="0"/>
              <a:t> == null) // </a:t>
            </a:r>
            <a:r>
              <a:rPr lang="en-US" altLang="ko-KR" dirty="0" err="1"/>
              <a:t>SuperSocket</a:t>
            </a:r>
            <a:r>
              <a:rPr lang="en-US" altLang="ko-KR" dirty="0"/>
              <a:t> </a:t>
            </a:r>
            <a:r>
              <a:rPr lang="ko-KR" altLang="en-US" dirty="0"/>
              <a:t>라이브러리에서 호출</a:t>
            </a:r>
            <a:br>
              <a:rPr lang="ko-KR" altLang="en-US" dirty="0"/>
            </a:br>
            <a:r>
              <a:rPr lang="ko-KR" altLang="en-US" dirty="0"/>
              <a:t>   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      session = </a:t>
            </a:r>
            <a:r>
              <a:rPr lang="en-US" altLang="ko-KR" dirty="0" err="1"/>
              <a:t>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   else   // </a:t>
            </a:r>
            <a:r>
              <a:rPr lang="ko-KR" altLang="en-US" dirty="0"/>
              <a:t>애플리케이션 측에서 호출</a:t>
            </a:r>
            <a:br>
              <a:rPr lang="ko-KR" altLang="en-US" dirty="0"/>
            </a:br>
            <a:r>
              <a:rPr lang="ko-KR" altLang="en-US" dirty="0"/>
              <a:t>    </a:t>
            </a:r>
            <a:r>
              <a:rPr lang="en-US" altLang="ko-KR" dirty="0"/>
              <a:t>{                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appServer</a:t>
            </a:r>
            <a:r>
              <a:rPr lang="en-US" altLang="ko-KR" dirty="0"/>
              <a:t> = </a:t>
            </a:r>
            <a:r>
              <a:rPr lang="en-US" altLang="ko-KR" dirty="0" err="1"/>
              <a:t>ActiveServerBootstrap.AppServers.FirstOrDefault</a:t>
            </a:r>
            <a:r>
              <a:rPr lang="en-US" altLang="ko-KR" dirty="0"/>
              <a:t>() as </a:t>
            </a:r>
            <a:r>
              <a:rPr lang="en-US" altLang="ko-KR" dirty="0" err="1"/>
              <a:t>ServerNetwork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      session = </a:t>
            </a:r>
            <a:r>
              <a:rPr lang="en-US" altLang="ko-KR" dirty="0" err="1"/>
              <a:t>appServer.GetSessionByID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if (session != null)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if (</a:t>
            </a:r>
            <a:r>
              <a:rPr lang="en-US" altLang="ko-KR" dirty="0" err="1"/>
              <a:t>session.EnableSend</a:t>
            </a:r>
            <a:r>
              <a:rPr lang="en-US" altLang="ko-KR" dirty="0"/>
              <a:t>() == false)</a:t>
            </a:r>
            <a:br>
              <a:rPr lang="en-US" altLang="ko-KR" dirty="0"/>
            </a:br>
            <a:r>
              <a:rPr lang="en-US" altLang="ko-KR" dirty="0"/>
              <a:t>        {</a:t>
            </a:r>
            <a:br>
              <a:rPr lang="en-US" altLang="ko-KR" dirty="0"/>
            </a:br>
            <a:r>
              <a:rPr lang="en-US" altLang="ko-KR" dirty="0"/>
              <a:t>            </a:t>
            </a:r>
            <a:r>
              <a:rPr lang="en-US" altLang="ko-KR" dirty="0" err="1"/>
              <a:t>session.SocketSession.SendEndWhenSendingTimeOut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        }</a:t>
            </a:r>
          </a:p>
          <a:p>
            <a:r>
              <a:rPr lang="en-US" altLang="ko-KR" dirty="0"/>
              <a:t>  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session.Close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/>
              <a:t>   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14147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.NET 플랫폼용 오픈 소스 네트워크 라이브러리</a:t>
            </a:r>
            <a:br>
              <a:rPr lang="ko" sz="2400" dirty="0"/>
            </a:br>
            <a:r>
              <a:rPr lang="ko" sz="2400" dirty="0"/>
              <a:t>3.5 ~ 4.5까지 지원.</a:t>
            </a:r>
            <a:br>
              <a:rPr lang="en-US" altLang="ko" sz="2400" dirty="0"/>
            </a:br>
            <a:endParaRPr lang="ko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Windows, Linux, </a:t>
            </a:r>
            <a:r>
              <a:rPr lang="ko" sz="2400" dirty="0"/>
              <a:t>Mono, Azure를 지원한다.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altLang="ko-KR" sz="2400" dirty="0">
                <a:solidFill>
                  <a:schemeClr val="dk1"/>
                </a:solidFill>
              </a:rPr>
              <a:t>비동기 I/O를 지원. TCP, UDP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S</a:t>
            </a:r>
            <a:r>
              <a:rPr lang="en-US" altLang="ko-KR" sz="2400" dirty="0"/>
              <a:t>SL</a:t>
            </a:r>
            <a:r>
              <a:rPr lang="en-US" altLang="ko" sz="2400" dirty="0"/>
              <a:t>/TLS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/>
              <a:t>확장 기능 등 다양한 기능 지원</a:t>
            </a:r>
            <a:br>
              <a:rPr lang="en-US" altLang="ko-KR" sz="2400" dirty="0"/>
            </a:br>
            <a:endParaRPr lang="ko" sz="2400" dirty="0"/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공식 사이트 </a:t>
            </a:r>
            <a:r>
              <a:rPr lang="ko" sz="2400" u="sng" dirty="0">
                <a:solidFill>
                  <a:schemeClr val="hlink"/>
                </a:solidFill>
                <a:hlinkClick r:id="rId3" invalidUrl="http:///"/>
              </a:rPr>
              <a:t>http</a:t>
            </a:r>
            <a:r>
              <a:rPr lang="ko" sz="2400" u="sng" dirty="0">
                <a:solidFill>
                  <a:schemeClr val="hlink"/>
                </a:solidFill>
                <a:hlinkClick r:id="rId4" invalidUrl="http:///"/>
              </a:rPr>
              <a:t>://</a:t>
            </a:r>
            <a:r>
              <a:rPr lang="en-US" altLang="ko-KR" sz="2400" u="sng" dirty="0">
                <a:solidFill>
                  <a:schemeClr val="hlink"/>
                </a:solidFill>
                <a:hlinkClick r:id="rId5"/>
              </a:rPr>
              <a:t>www</a:t>
            </a:r>
            <a:r>
              <a:rPr lang="en-US" altLang="ko-KR" sz="2400" u="sng" dirty="0">
                <a:solidFill>
                  <a:schemeClr val="hlink"/>
                </a:solidFill>
              </a:rPr>
              <a:t>.</a:t>
            </a:r>
            <a:r>
              <a:rPr lang="ko" altLang="ko-KR" sz="2400" u="sng" dirty="0">
                <a:solidFill>
                  <a:schemeClr val="hlink"/>
                </a:solidFill>
                <a:hlinkClick r:id="rId6"/>
              </a:rPr>
              <a:t>supersocket.net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ko" sz="2400" dirty="0">
                <a:solidFill>
                  <a:schemeClr val="dk1"/>
                </a:solidFill>
              </a:rPr>
            </a:br>
            <a:r>
              <a:rPr lang="ko" sz="2400" dirty="0">
                <a:solidFill>
                  <a:schemeClr val="dk1"/>
                </a:solidFill>
              </a:rPr>
              <a:t>문서는 </a:t>
            </a:r>
            <a:r>
              <a:rPr lang="ko" sz="2400" u="sng" dirty="0">
                <a:solidFill>
                  <a:schemeClr val="hlink"/>
                </a:solidFill>
                <a:hlinkClick r:id="rId5"/>
              </a:rPr>
              <a:t>http://docs.supersocket.net/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9"/>
          <p:cNvSpPr txBox="1"/>
          <p:nvPr/>
        </p:nvSpPr>
        <p:spPr>
          <a:xfrm>
            <a:off x="277875" y="188950"/>
            <a:ext cx="7174445" cy="10798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이해하려면</a:t>
            </a:r>
            <a:endParaRPr lang="en-US" altLang="ko-KR"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고성능 네트워크 프로그래밍을 하려면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</a:rPr>
              <a:t>C# SocketAsyncEventArgs High Performance Socket Code</a:t>
            </a:r>
            <a:br>
              <a:rPr lang="en-US" altLang="ko-KR">
                <a:latin typeface="Arial" panose="020B0604020202020204" pitchFamily="34" charset="0"/>
              </a:rPr>
            </a:b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http://www.codeproject.com/Articles/83102/C-SocketAsyncEventArgs-High-Performance-Socket-Cod</a:t>
            </a:r>
            <a:b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altLang="ko-KR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(e-book)</a:t>
            </a:r>
            <a:r>
              <a:rPr lang="ko-KR" altLang="en-US"/>
              <a:t>유니티 개발자를 위한 </a:t>
            </a:r>
            <a:r>
              <a:rPr lang="en-US" altLang="ko-KR"/>
              <a:t>C#</a:t>
            </a:r>
            <a:r>
              <a:rPr lang="ko-KR" altLang="en-US"/>
              <a:t>으로 온라인 게임 서버 만들기</a:t>
            </a:r>
            <a:br>
              <a:rPr lang="en-US" altLang="ko-KR"/>
            </a:br>
            <a:r>
              <a:rPr lang="en-US" altLang="ko-KR">
                <a:hlinkClick r:id="rId4"/>
              </a:rPr>
              <a:t>http://www.hanbit.co.kr/realtime/books/book_view.html?p_code=E6015792502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609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 dirty="0">
                <a:solidFill>
                  <a:schemeClr val="dk1"/>
                </a:solidFill>
              </a:rPr>
              <a:t>현재(201</a:t>
            </a:r>
            <a:r>
              <a:rPr lang="en-US" altLang="ko" sz="2400" dirty="0">
                <a:solidFill>
                  <a:schemeClr val="dk1"/>
                </a:solidFill>
              </a:rPr>
              <a:t>6</a:t>
            </a:r>
            <a:r>
              <a:rPr lang="ko" sz="2400" dirty="0">
                <a:solidFill>
                  <a:schemeClr val="dk1"/>
                </a:solidFill>
              </a:rPr>
              <a:t>.0</a:t>
            </a:r>
            <a:r>
              <a:rPr lang="en-US" altLang="ko" sz="2400" dirty="0">
                <a:solidFill>
                  <a:schemeClr val="dk1"/>
                </a:solidFill>
              </a:rPr>
              <a:t>9</a:t>
            </a:r>
            <a:r>
              <a:rPr lang="ko" sz="2400" dirty="0">
                <a:solidFill>
                  <a:schemeClr val="dk1"/>
                </a:solidFill>
              </a:rPr>
              <a:t>.</a:t>
            </a:r>
            <a:r>
              <a:rPr lang="en-US" altLang="ko" sz="2400" dirty="0">
                <a:solidFill>
                  <a:schemeClr val="dk1"/>
                </a:solidFill>
              </a:rPr>
              <a:t>02</a:t>
            </a:r>
            <a:r>
              <a:rPr lang="ko" sz="2400" dirty="0">
                <a:solidFill>
                  <a:schemeClr val="dk1"/>
                </a:solidFill>
              </a:rPr>
              <a:t>) </a:t>
            </a:r>
            <a:r>
              <a:rPr lang="ko-KR" altLang="en-US" sz="2400" dirty="0">
                <a:solidFill>
                  <a:schemeClr val="dk1"/>
                </a:solidFill>
              </a:rPr>
              <a:t>기준</a:t>
            </a:r>
            <a:br>
              <a:rPr lang="en-US" altLang="ko-KR" sz="2400" dirty="0">
                <a:solidFill>
                  <a:schemeClr val="dk1"/>
                </a:solidFill>
              </a:rPr>
            </a:br>
            <a:endParaRPr lang="en-US" altLang="ko-KR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nugget </a:t>
            </a:r>
            <a:r>
              <a:rPr lang="ko" sz="2400" dirty="0">
                <a:solidFill>
                  <a:schemeClr val="dk1"/>
                </a:solidFill>
              </a:rPr>
              <a:t>최신 버전은 1.6</a:t>
            </a:r>
            <a:r>
              <a:rPr lang="en-US" altLang="ko" sz="2400" dirty="0">
                <a:solidFill>
                  <a:schemeClr val="dk1"/>
                </a:solidFill>
              </a:rPr>
              <a:t>.6.1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3"/>
              </a:rPr>
              <a:t>https://www.nugget.org/packages/SuperSocket/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 err="1">
                <a:solidFill>
                  <a:schemeClr val="dk1"/>
                </a:solidFill>
              </a:rPr>
              <a:t>GitHub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버전은 </a:t>
            </a:r>
            <a:r>
              <a:rPr lang="en-US" altLang="ko-KR" sz="2400" dirty="0">
                <a:solidFill>
                  <a:schemeClr val="dk1"/>
                </a:solidFill>
              </a:rPr>
              <a:t>1.</a:t>
            </a:r>
            <a:r>
              <a:rPr lang="en-US" altLang="ko" sz="2400" dirty="0">
                <a:solidFill>
                  <a:schemeClr val="dk1"/>
                </a:solidFill>
              </a:rPr>
              <a:t> 6.7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4"/>
              </a:rPr>
              <a:t>https://github.com/kerryjiang/SuperSocket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2.0 </a:t>
            </a:r>
            <a:r>
              <a:rPr lang="ko-KR" altLang="en-US" sz="2400" dirty="0">
                <a:solidFill>
                  <a:schemeClr val="dk1"/>
                </a:solidFill>
              </a:rPr>
              <a:t>버전을 준비 중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en-US" altLang="ko-KR" sz="2400" dirty="0">
                <a:solidFill>
                  <a:schemeClr val="dk1"/>
                </a:solidFill>
              </a:rPr>
              <a:t>Visual Studio Code </a:t>
            </a:r>
            <a:r>
              <a:rPr lang="ko-KR" altLang="en-US" sz="2400" dirty="0">
                <a:solidFill>
                  <a:schemeClr val="dk1"/>
                </a:solidFill>
              </a:rPr>
              <a:t>지원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어쩌면 </a:t>
            </a:r>
            <a:r>
              <a:rPr lang="en-US" altLang="ko-KR" sz="2400" dirty="0">
                <a:solidFill>
                  <a:schemeClr val="dk1"/>
                </a:solidFill>
              </a:rPr>
              <a:t>.NET Core</a:t>
            </a:r>
            <a:r>
              <a:rPr lang="ko-KR" altLang="en-US" sz="2400" dirty="0">
                <a:solidFill>
                  <a:schemeClr val="dk1"/>
                </a:solidFill>
              </a:rPr>
              <a:t>도 지원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71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6470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n-ea"/>
                <a:ea typeface="+mn-ea"/>
              </a:rPr>
              <a:t>오픈 소스 답지 않게</a:t>
            </a:r>
            <a:r>
              <a:rPr lang="en-US" altLang="ko-KR" sz="3600" b="1">
                <a:latin typeface="+mn-ea"/>
                <a:ea typeface="+mn-ea"/>
              </a:rPr>
              <a:t>(?) </a:t>
            </a:r>
            <a:r>
              <a:rPr lang="ko-KR" altLang="en-US" sz="3600" b="1">
                <a:latin typeface="+mn-ea"/>
                <a:ea typeface="+mn-ea"/>
              </a:rPr>
              <a:t>문서화와 예제 코드가 잘 만들어져 있어서 분석이 쉽다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9030"/>
            <a:ext cx="3090478" cy="4097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420888"/>
            <a:ext cx="3354276" cy="4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2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7650" y="482900"/>
            <a:ext cx="6994800" cy="5978174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17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1774</Words>
  <Application>Microsoft Office PowerPoint</Application>
  <PresentationFormat>화면 슬라이드 쇼(4:3)</PresentationFormat>
  <Paragraphs>328</Paragraphs>
  <Slides>60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Malgun Gothic</vt:lpstr>
      <vt:lpstr>Malgun Gothic</vt:lpstr>
      <vt:lpstr>Arial</vt:lpstr>
      <vt:lpstr>Courier New</vt:lpstr>
      <vt:lpstr>Verdana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62</cp:revision>
  <dcterms:modified xsi:type="dcterms:W3CDTF">2016-11-30T09:12:03Z</dcterms:modified>
</cp:coreProperties>
</file>