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7" r:id="rId2"/>
    <p:sldId id="259" r:id="rId3"/>
    <p:sldId id="271" r:id="rId4"/>
    <p:sldId id="272" r:id="rId5"/>
    <p:sldId id="273" r:id="rId6"/>
    <p:sldId id="297" r:id="rId7"/>
    <p:sldId id="284" r:id="rId8"/>
    <p:sldId id="280" r:id="rId9"/>
    <p:sldId id="281" r:id="rId10"/>
    <p:sldId id="274" r:id="rId11"/>
    <p:sldId id="288" r:id="rId12"/>
    <p:sldId id="285" r:id="rId13"/>
    <p:sldId id="275" r:id="rId14"/>
    <p:sldId id="286" r:id="rId15"/>
    <p:sldId id="287" r:id="rId16"/>
    <p:sldId id="270" r:id="rId17"/>
    <p:sldId id="332" r:id="rId18"/>
    <p:sldId id="331" r:id="rId19"/>
    <p:sldId id="298" r:id="rId20"/>
    <p:sldId id="276" r:id="rId21"/>
    <p:sldId id="289" r:id="rId22"/>
    <p:sldId id="292" r:id="rId23"/>
    <p:sldId id="313" r:id="rId24"/>
    <p:sldId id="304" r:id="rId25"/>
    <p:sldId id="293" r:id="rId26"/>
    <p:sldId id="295" r:id="rId27"/>
    <p:sldId id="308" r:id="rId28"/>
    <p:sldId id="302" r:id="rId29"/>
    <p:sldId id="303" r:id="rId30"/>
    <p:sldId id="305" r:id="rId31"/>
    <p:sldId id="307" r:id="rId32"/>
    <p:sldId id="296" r:id="rId33"/>
    <p:sldId id="311" r:id="rId34"/>
    <p:sldId id="315" r:id="rId35"/>
    <p:sldId id="335" r:id="rId36"/>
    <p:sldId id="345" r:id="rId37"/>
    <p:sldId id="477" r:id="rId38"/>
    <p:sldId id="478" r:id="rId39"/>
    <p:sldId id="336" r:id="rId40"/>
    <p:sldId id="344" r:id="rId41"/>
    <p:sldId id="343" r:id="rId42"/>
    <p:sldId id="334" r:id="rId43"/>
    <p:sldId id="330" r:id="rId44"/>
    <p:sldId id="319" r:id="rId45"/>
    <p:sldId id="321" r:id="rId46"/>
    <p:sldId id="320" r:id="rId47"/>
    <p:sldId id="322" r:id="rId48"/>
    <p:sldId id="323" r:id="rId49"/>
    <p:sldId id="324" r:id="rId50"/>
    <p:sldId id="325" r:id="rId51"/>
    <p:sldId id="327" r:id="rId52"/>
    <p:sldId id="328" r:id="rId53"/>
    <p:sldId id="329" r:id="rId54"/>
    <p:sldId id="317" r:id="rId55"/>
    <p:sldId id="333" r:id="rId56"/>
    <p:sldId id="294" r:id="rId57"/>
    <p:sldId id="355" r:id="rId58"/>
    <p:sldId id="277" r:id="rId59"/>
    <p:sldId id="412" r:id="rId60"/>
    <p:sldId id="480" r:id="rId61"/>
    <p:sldId id="416" r:id="rId62"/>
    <p:sldId id="417" r:id="rId63"/>
    <p:sldId id="479" r:id="rId64"/>
    <p:sldId id="481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DFDAD7"/>
    <a:srgbClr val="D5D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89" autoAdjust="0"/>
    <p:restoredTop sz="93997" autoAdjust="0"/>
  </p:normalViewPr>
  <p:slideViewPr>
    <p:cSldViewPr>
      <p:cViewPr>
        <p:scale>
          <a:sx n="125" d="100"/>
          <a:sy n="125" d="100"/>
        </p:scale>
        <p:origin x="-1218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34EEF-05D6-4CC1-B9EA-C6612891AEA6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03523-C98B-4177-AC24-EC1BFCB71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4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B9B3-5DA5-43DB-B3B7-EB32EFF52C4F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F4E5C-725A-4A17-840A-AFCBF50CA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6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03848" y="1124744"/>
            <a:ext cx="5760640" cy="129614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smtClean="0"/>
              <a:t>강연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CE4-4405-43AC-B2C9-F1BABC684D1A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00D-77AC-4C1D-8538-CB6293B37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940152" y="4509120"/>
            <a:ext cx="2952328" cy="575791"/>
          </a:xfrm>
        </p:spPr>
        <p:txBody>
          <a:bodyPr anchor="ctr">
            <a:noAutofit/>
          </a:bodyPr>
          <a:lstStyle>
            <a:lvl1pPr marL="0" indent="0" algn="r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성명</a:t>
            </a:r>
            <a:endParaRPr lang="en-US" altLang="ko-KR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27984" y="5085184"/>
            <a:ext cx="4464496" cy="576064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직책</a:t>
            </a:r>
            <a:r>
              <a:rPr lang="en-US" altLang="ko-KR" smtClean="0"/>
              <a:t> / </a:t>
            </a:r>
            <a:r>
              <a:rPr lang="ko-KR" altLang="en-US" smtClean="0"/>
              <a:t>소속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9676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CE4-4405-43AC-B2C9-F1BABC684D1A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00D-77AC-4C1D-8538-CB6293B37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4" hasCustomPrompt="1"/>
          </p:nvPr>
        </p:nvSpPr>
        <p:spPr>
          <a:xfrm>
            <a:off x="250825" y="1916832"/>
            <a:ext cx="8642350" cy="432045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000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CE4-4405-43AC-B2C9-F1BABC684D1A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00D-77AC-4C1D-8538-CB6293B37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14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CE4-4405-43AC-B2C9-F1BABC684D1A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00D-77AC-4C1D-8538-CB6293B37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2132856"/>
            <a:ext cx="4038600" cy="4248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2132856"/>
            <a:ext cx="4038600" cy="4248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CE4-4405-43AC-B2C9-F1BABC684D1A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00D-77AC-4C1D-8538-CB6293B37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68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79512" y="2105480"/>
            <a:ext cx="4328220" cy="6034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3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79512" y="2672598"/>
            <a:ext cx="4328220" cy="37269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4007" y="2105480"/>
            <a:ext cx="4248473" cy="6034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3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55369" y="2672598"/>
            <a:ext cx="4237111" cy="37269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CE4-4405-43AC-B2C9-F1BABC684D1A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00D-77AC-4C1D-8538-CB6293B37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09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CE4-4405-43AC-B2C9-F1BABC684D1A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00D-77AC-4C1D-8538-CB6293B37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12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CE4-4405-43AC-B2C9-F1BABC684D1A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00D-77AC-4C1D-8538-CB6293B37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13690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916833"/>
            <a:ext cx="864096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BCE4-4405-43AC-B2C9-F1BABC684D1A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100D-77AC-4C1D-8538-CB6293B37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2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1" r:id="rId4"/>
    <p:sldLayoutId id="2147483652" r:id="rId5"/>
    <p:sldLayoutId id="2147483653" r:id="rId6"/>
    <p:sldLayoutId id="2147483655" r:id="rId7"/>
    <p:sldLayoutId id="2147483657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912" y="1916832"/>
            <a:ext cx="5256584" cy="12961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게임 데이터 모델링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779912" y="2924944"/>
            <a:ext cx="48245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3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좌</a:t>
            </a:r>
            <a:r>
              <a:rPr lang="ko-KR" altLang="en-US" sz="4400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4149080"/>
            <a:ext cx="8208913" cy="2160240"/>
          </a:xfrm>
        </p:spPr>
        <p:txBody>
          <a:bodyPr>
            <a:noAutofit/>
          </a:bodyPr>
          <a:lstStyle/>
          <a:p>
            <a:r>
              <a:rPr lang="ko-KR" altLang="en-US" sz="3600" dirty="0" err="1" smtClean="0"/>
              <a:t>멘붕</a:t>
            </a:r>
            <a:r>
              <a:rPr lang="en-US" altLang="ko-KR" sz="3600" dirty="0" smtClean="0"/>
              <a:t>...OTL..</a:t>
            </a:r>
          </a:p>
          <a:p>
            <a:r>
              <a:rPr lang="ko-KR" altLang="en-US" sz="3600" dirty="0" smtClean="0"/>
              <a:t>도대체 이게 아이템 </a:t>
            </a:r>
            <a:r>
              <a:rPr lang="ko-KR" altLang="en-US" sz="3600" dirty="0" err="1" smtClean="0"/>
              <a:t>구현하는거랑</a:t>
            </a:r>
            <a:endParaRPr lang="en-US" altLang="ko-KR" sz="3600" dirty="0"/>
          </a:p>
          <a:p>
            <a:r>
              <a:rPr lang="ko-KR" altLang="en-US" sz="3600" dirty="0" smtClean="0"/>
              <a:t>무슨 상관이야</a:t>
            </a:r>
            <a:r>
              <a:rPr lang="en-US" altLang="ko-KR" sz="3600" dirty="0" smtClean="0"/>
              <a:t>..</a:t>
            </a:r>
            <a:r>
              <a:rPr lang="ko-KR" altLang="en-US" sz="3600" dirty="0" err="1" smtClean="0"/>
              <a:t>ㅠㅠ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6482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5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막히는 부분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2736304"/>
          </a:xfrm>
        </p:spPr>
        <p:txBody>
          <a:bodyPr>
            <a:normAutofit/>
          </a:bodyPr>
          <a:lstStyle/>
          <a:p>
            <a:r>
              <a:rPr lang="ko-KR" altLang="en-US" sz="3600" b="0" dirty="0" smtClean="0"/>
              <a:t>수학</a:t>
            </a:r>
            <a:endParaRPr lang="en-US" altLang="ko-KR" sz="3600" b="0" dirty="0" smtClean="0"/>
          </a:p>
          <a:p>
            <a:r>
              <a:rPr lang="en-US" altLang="ko-KR" sz="3600" b="0" dirty="0" smtClean="0"/>
              <a:t>API </a:t>
            </a:r>
            <a:r>
              <a:rPr lang="ko-KR" altLang="en-US" sz="3600" b="0" dirty="0" smtClean="0"/>
              <a:t>사용법</a:t>
            </a:r>
            <a:endParaRPr lang="en-US" altLang="ko-KR" sz="3600" b="0" dirty="0" smtClean="0"/>
          </a:p>
          <a:p>
            <a:r>
              <a:rPr lang="ko-KR" altLang="en-US" sz="3600" b="0" dirty="0" smtClean="0"/>
              <a:t>하드웨어 활용</a:t>
            </a:r>
            <a:endParaRPr lang="en-US" altLang="ko-KR" sz="3600" b="0" dirty="0" smtClean="0"/>
          </a:p>
          <a:p>
            <a:r>
              <a:rPr lang="ko-KR" altLang="en-US" sz="3600" b="0" dirty="0" smtClean="0"/>
              <a:t>비즈니스 구현</a:t>
            </a:r>
            <a:endParaRPr lang="ko-KR" altLang="en-US" sz="3600" b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막히는 부분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273630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수학</a:t>
            </a:r>
            <a:endParaRPr lang="en-US" altLang="ko-KR" sz="3600" dirty="0" smtClean="0"/>
          </a:p>
          <a:p>
            <a:r>
              <a:rPr lang="en-US" altLang="ko-KR" sz="3600" dirty="0" smtClean="0"/>
              <a:t>API </a:t>
            </a:r>
            <a:r>
              <a:rPr lang="ko-KR" altLang="en-US" sz="3600" dirty="0" smtClean="0"/>
              <a:t>사용법</a:t>
            </a:r>
            <a:endParaRPr lang="en-US" altLang="ko-KR" sz="3600" dirty="0" smtClean="0"/>
          </a:p>
          <a:p>
            <a:r>
              <a:rPr lang="ko-KR" altLang="en-US" sz="3600" dirty="0" smtClean="0"/>
              <a:t>하드웨어 활용</a:t>
            </a:r>
            <a:endParaRPr lang="en-US" altLang="ko-KR" sz="3600" dirty="0" smtClean="0"/>
          </a:p>
          <a:p>
            <a:r>
              <a:rPr lang="ko-KR" altLang="en-US" sz="3600" b="0" dirty="0" smtClean="0"/>
              <a:t>비즈니스 구현</a:t>
            </a:r>
            <a:endParaRPr lang="ko-KR" altLang="en-US" sz="3600" b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844824"/>
            <a:ext cx="3600400" cy="20882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03" y="2448611"/>
            <a:ext cx="2302373" cy="88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15" y="2198885"/>
            <a:ext cx="1256254" cy="138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6016" y="4059069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어느 수준까지는 엔진이 해결해줌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25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비즈니스 구</a:t>
            </a:r>
            <a:r>
              <a:rPr lang="ko-KR" altLang="en-US" sz="4400" dirty="0"/>
              <a:t>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104456"/>
          </a:xfrm>
        </p:spPr>
        <p:txBody>
          <a:bodyPr>
            <a:normAutofit lnSpcReduction="10000"/>
          </a:bodyPr>
          <a:lstStyle/>
          <a:p>
            <a:r>
              <a:rPr lang="ko-KR" altLang="en-US" sz="3600" b="0" dirty="0" smtClean="0"/>
              <a:t>현실세계의 문제들 </a:t>
            </a:r>
            <a:r>
              <a:rPr lang="en-US" altLang="ko-KR" sz="3600" b="0" dirty="0" smtClean="0"/>
              <a:t>(</a:t>
            </a:r>
            <a:r>
              <a:rPr lang="ko-KR" altLang="en-US" sz="3600" b="0" dirty="0" smtClean="0"/>
              <a:t>도메인</a:t>
            </a:r>
            <a:r>
              <a:rPr lang="en-US" altLang="ko-KR" sz="3600" b="0" dirty="0" smtClean="0"/>
              <a:t>)</a:t>
            </a:r>
          </a:p>
          <a:p>
            <a:endParaRPr lang="en-US" altLang="ko-KR" sz="3600" b="0" dirty="0" smtClean="0"/>
          </a:p>
          <a:p>
            <a:r>
              <a:rPr lang="ko-KR" altLang="en-US" sz="3600" b="0" dirty="0" smtClean="0"/>
              <a:t>인사</a:t>
            </a:r>
            <a:r>
              <a:rPr lang="en-US" altLang="ko-KR" sz="3600" b="0" dirty="0" smtClean="0"/>
              <a:t>, </a:t>
            </a:r>
            <a:r>
              <a:rPr lang="ko-KR" altLang="en-US" sz="3600" b="0" dirty="0" smtClean="0"/>
              <a:t>재무회계</a:t>
            </a:r>
            <a:r>
              <a:rPr lang="en-US" altLang="ko-KR" sz="3600" b="0" dirty="0" smtClean="0"/>
              <a:t>, </a:t>
            </a:r>
            <a:r>
              <a:rPr lang="ko-KR" altLang="en-US" sz="3600" b="0" dirty="0" smtClean="0"/>
              <a:t>세무</a:t>
            </a:r>
            <a:r>
              <a:rPr lang="en-US" altLang="ko-KR" sz="3600" b="0" dirty="0" smtClean="0"/>
              <a:t>, </a:t>
            </a:r>
            <a:r>
              <a:rPr lang="ko-KR" altLang="en-US" sz="3600" b="0" dirty="0" smtClean="0"/>
              <a:t>재고관리</a:t>
            </a:r>
            <a:r>
              <a:rPr lang="en-US" altLang="ko-KR" sz="3600" b="0" dirty="0" smtClean="0"/>
              <a:t>, </a:t>
            </a:r>
            <a:r>
              <a:rPr lang="ko-KR" altLang="en-US" sz="3600" b="0" dirty="0" smtClean="0"/>
              <a:t>의료정보 관리</a:t>
            </a:r>
            <a:r>
              <a:rPr lang="en-US" altLang="ko-KR" sz="3600" b="0" dirty="0" smtClean="0"/>
              <a:t>, </a:t>
            </a:r>
            <a:r>
              <a:rPr lang="ko-KR" altLang="en-US" sz="3600" b="0" dirty="0" smtClean="0"/>
              <a:t>게임규칙 등등</a:t>
            </a:r>
            <a:r>
              <a:rPr lang="en-US" altLang="ko-KR" sz="3600" b="0" dirty="0" smtClean="0"/>
              <a:t>…</a:t>
            </a:r>
          </a:p>
          <a:p>
            <a:endParaRPr lang="en-US" altLang="ko-KR" sz="3600" b="0" dirty="0" smtClean="0"/>
          </a:p>
          <a:p>
            <a:r>
              <a:rPr lang="ko-KR" altLang="en-US" sz="3600" b="0" dirty="0" smtClean="0"/>
              <a:t>인간들이 다루는 개념을 컴퓨터로 처리하는 일</a:t>
            </a:r>
            <a:endParaRPr lang="en-US" altLang="ko-KR" sz="3600" b="0" dirty="0" smtClean="0"/>
          </a:p>
          <a:p>
            <a:endParaRPr lang="en-US" altLang="ko-KR" sz="360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0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막히는 부분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2736304"/>
          </a:xfrm>
        </p:spPr>
        <p:txBody>
          <a:bodyPr>
            <a:normAutofit/>
          </a:bodyPr>
          <a:lstStyle/>
          <a:p>
            <a:r>
              <a:rPr lang="ko-KR" altLang="en-US" sz="3600" b="0" dirty="0" smtClean="0"/>
              <a:t>수학</a:t>
            </a:r>
            <a:endParaRPr lang="en-US" altLang="ko-KR" sz="3600" b="0" dirty="0" smtClean="0"/>
          </a:p>
          <a:p>
            <a:r>
              <a:rPr lang="en-US" altLang="ko-KR" sz="3600" b="0" dirty="0" smtClean="0"/>
              <a:t>API </a:t>
            </a:r>
            <a:r>
              <a:rPr lang="ko-KR" altLang="en-US" sz="3600" b="0" dirty="0" smtClean="0"/>
              <a:t>사용법</a:t>
            </a:r>
            <a:endParaRPr lang="en-US" altLang="ko-KR" sz="3600" b="0" dirty="0" smtClean="0"/>
          </a:p>
          <a:p>
            <a:r>
              <a:rPr lang="ko-KR" altLang="en-US" sz="3600" b="0" dirty="0" smtClean="0"/>
              <a:t>하드웨어 활용</a:t>
            </a:r>
            <a:endParaRPr lang="en-US" altLang="ko-KR" sz="3600" b="0" dirty="0" smtClean="0"/>
          </a:p>
          <a:p>
            <a:r>
              <a:rPr lang="ko-KR" altLang="en-US" sz="3600" dirty="0" smtClean="0"/>
              <a:t>비즈니스 구현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3861048"/>
            <a:ext cx="3600400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9672" y="465313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ㄴ</a:t>
            </a:r>
            <a:r>
              <a:rPr lang="ko-KR" altLang="en-US" sz="3600" b="1" dirty="0" smtClean="0"/>
              <a:t> 이건 순전히 내 몫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196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비즈니스 구현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320480"/>
          </a:xfrm>
        </p:spPr>
        <p:txBody>
          <a:bodyPr>
            <a:normAutofit lnSpcReduction="10000"/>
          </a:bodyPr>
          <a:lstStyle/>
          <a:p>
            <a:r>
              <a:rPr lang="ko-KR" altLang="en-US" sz="3600" b="0" dirty="0" smtClean="0"/>
              <a:t>비즈니스를 데이터로 표현하는 방법을 공부해야 한다</a:t>
            </a:r>
            <a:r>
              <a:rPr lang="en-US" altLang="ko-KR" sz="3600" b="0" dirty="0" smtClean="0"/>
              <a:t>.</a:t>
            </a:r>
          </a:p>
          <a:p>
            <a:endParaRPr lang="en-US" altLang="ko-KR" sz="3600" b="0" dirty="0" smtClean="0"/>
          </a:p>
          <a:p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0" dirty="0" smtClean="0">
                <a:solidFill>
                  <a:schemeClr val="bg1">
                    <a:lumMod val="50000"/>
                  </a:schemeClr>
                </a:solidFill>
              </a:rPr>
              <a:t>프로그래머가 아닌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b="0" dirty="0" smtClean="0"/>
              <a:t> </a:t>
            </a:r>
            <a:r>
              <a:rPr lang="ko-KR" altLang="en-US" sz="3600" b="0" dirty="0" smtClean="0"/>
              <a:t>우리가 배워야 할 진짜 프로그래밍은 바로 </a:t>
            </a:r>
            <a:r>
              <a:rPr lang="en-US" altLang="ko-KR" sz="3600" dirty="0" smtClean="0">
                <a:solidFill>
                  <a:srgbClr val="FF0000"/>
                </a:solidFill>
              </a:rPr>
              <a:t>“</a:t>
            </a:r>
            <a:r>
              <a:rPr lang="ko-KR" altLang="en-US" sz="3600" dirty="0" smtClean="0">
                <a:solidFill>
                  <a:srgbClr val="FF0000"/>
                </a:solidFill>
              </a:rPr>
              <a:t>데이터 모델링</a:t>
            </a:r>
            <a:r>
              <a:rPr lang="en-US" altLang="ko-KR" sz="3600" dirty="0" smtClean="0">
                <a:solidFill>
                  <a:srgbClr val="FF0000"/>
                </a:solidFill>
              </a:rPr>
              <a:t>”</a:t>
            </a:r>
          </a:p>
          <a:p>
            <a:endParaRPr lang="en-US" altLang="ko-KR" sz="3600" b="0" dirty="0"/>
          </a:p>
          <a:p>
            <a:r>
              <a:rPr lang="ko-KR" altLang="en-US" sz="3600" b="0" dirty="0"/>
              <a:t>누구도 콕 </a:t>
            </a:r>
            <a:r>
              <a:rPr lang="ko-KR" altLang="en-US" sz="3600" b="0" dirty="0" smtClean="0"/>
              <a:t>집어 </a:t>
            </a:r>
            <a:r>
              <a:rPr lang="ko-KR" altLang="en-US" sz="3600" b="0" dirty="0"/>
              <a:t>강조해주지 않았다</a:t>
            </a:r>
            <a:r>
              <a:rPr lang="en-US" altLang="ko-KR" sz="3600" b="0" dirty="0"/>
              <a:t>.</a:t>
            </a:r>
          </a:p>
          <a:p>
            <a:endParaRPr lang="en-US" altLang="ko-KR" sz="3600" b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9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데이터 모델링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1026" name="Picture 2" descr="https://pbs.twimg.com/media/BeIvALsIgAEw0Gf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81" y="1700808"/>
            <a:ext cx="64960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538555"/>
            <a:ext cx="6408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출처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https://twitter.com/gapingvoid/statuses/423952995240648704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데이터 모델링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1026" name="Picture 2" descr="https://pbs.twimg.com/media/BeIvALsIgAEw0Gf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81" y="1700808"/>
            <a:ext cx="64960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538555"/>
            <a:ext cx="6408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출처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https://twitter.com/gapingvoid/statuses/423952995240648704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2041684"/>
            <a:ext cx="2376264" cy="646331"/>
          </a:xfrm>
          <a:prstGeom prst="rect">
            <a:avLst/>
          </a:prstGeom>
          <a:solidFill>
            <a:srgbClr val="DFDAD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기획</a:t>
            </a:r>
            <a:r>
              <a:rPr lang="ko-KR" altLang="en-US" sz="3600" b="1" dirty="0"/>
              <a:t>서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39906" y="2041684"/>
            <a:ext cx="2596390" cy="646331"/>
          </a:xfrm>
          <a:prstGeom prst="rect">
            <a:avLst/>
          </a:prstGeom>
          <a:solidFill>
            <a:srgbClr val="DFDAD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데이터 구조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데이터 모델링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320456"/>
          </a:xfrm>
        </p:spPr>
        <p:txBody>
          <a:bodyPr>
            <a:noAutofit/>
          </a:bodyPr>
          <a:lstStyle/>
          <a:p>
            <a:r>
              <a:rPr lang="ko-KR" altLang="en-US" sz="3600" b="0" dirty="0" smtClean="0"/>
              <a:t>상상을 해보자</a:t>
            </a:r>
            <a:endParaRPr lang="en-US" altLang="ko-KR" sz="3600" b="0" dirty="0" smtClean="0"/>
          </a:p>
          <a:p>
            <a:r>
              <a:rPr lang="ko-KR" altLang="en-US" sz="3600" b="0" dirty="0" smtClean="0"/>
              <a:t>기획서가 이미 다 구현되어서</a:t>
            </a:r>
            <a:endParaRPr lang="en-US" altLang="ko-KR" sz="3600" b="0" dirty="0" smtClean="0"/>
          </a:p>
          <a:p>
            <a:r>
              <a:rPr lang="ko-KR" altLang="en-US" sz="3600" b="0" dirty="0" smtClean="0"/>
              <a:t>현재 게이머들이 플레이하고 있다고</a:t>
            </a:r>
            <a:r>
              <a:rPr lang="en-US" altLang="ko-KR" sz="3600" b="0" dirty="0" smtClean="0"/>
              <a:t>...</a:t>
            </a:r>
          </a:p>
          <a:p>
            <a:r>
              <a:rPr lang="ko-KR" altLang="en-US" sz="3600" b="0" dirty="0" smtClean="0"/>
              <a:t>그리고 신이 되어서 </a:t>
            </a:r>
            <a:r>
              <a:rPr lang="ko-KR" altLang="en-US" sz="3600" dirty="0" smtClean="0"/>
              <a:t>시간을 멈춘다</a:t>
            </a:r>
            <a:r>
              <a:rPr lang="en-US" altLang="ko-KR" sz="3600" b="0" dirty="0" smtClean="0"/>
              <a:t>.</a:t>
            </a:r>
          </a:p>
          <a:p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b="0" dirty="0">
                <a:solidFill>
                  <a:schemeClr val="bg1">
                    <a:lumMod val="50000"/>
                  </a:schemeClr>
                </a:solidFill>
              </a:rPr>
              <a:t>플레이어도</a:t>
            </a:r>
            <a:r>
              <a:rPr lang="en-US" altLang="ko-KR" sz="1200" b="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b="0" dirty="0">
                <a:solidFill>
                  <a:schemeClr val="bg1">
                    <a:lumMod val="50000"/>
                  </a:schemeClr>
                </a:solidFill>
              </a:rPr>
              <a:t> 컴퓨터의 </a:t>
            </a: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</a:rPr>
              <a:t>전자 흐름도 </a:t>
            </a:r>
            <a:r>
              <a:rPr lang="ko-KR" altLang="en-US" sz="1200" b="0" dirty="0">
                <a:solidFill>
                  <a:schemeClr val="bg1">
                    <a:lumMod val="50000"/>
                  </a:schemeClr>
                </a:solidFill>
              </a:rPr>
              <a:t>모두 멈췄다고 상상해보자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</a:rPr>
              <a:t>….-_-;;)</a:t>
            </a:r>
            <a:endParaRPr lang="en-US" altLang="ko-KR" sz="3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600" b="0" dirty="0"/>
              <a:t>바로 그때</a:t>
            </a:r>
            <a:r>
              <a:rPr lang="en-US" altLang="ko-KR" sz="3600" b="0" dirty="0" smtClean="0"/>
              <a:t>!</a:t>
            </a:r>
          </a:p>
          <a:p>
            <a:endParaRPr lang="en-US" altLang="ko-KR" sz="3600" b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0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데이터 모델링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320456"/>
          </a:xfrm>
        </p:spPr>
        <p:txBody>
          <a:bodyPr>
            <a:noAutofit/>
          </a:bodyPr>
          <a:lstStyle/>
          <a:p>
            <a:r>
              <a:rPr lang="ko-KR" altLang="en-US" sz="3600" b="0" dirty="0" smtClean="0"/>
              <a:t>클라이언트</a:t>
            </a:r>
            <a:r>
              <a:rPr lang="en-US" altLang="ko-KR" sz="3600" b="0" dirty="0" smtClean="0"/>
              <a:t>, </a:t>
            </a:r>
            <a:r>
              <a:rPr lang="ko-KR" altLang="en-US" sz="3600" b="0" dirty="0" smtClean="0"/>
              <a:t>서버의 구별 없이</a:t>
            </a:r>
            <a:endParaRPr lang="en-US" altLang="ko-KR" sz="3600" b="0" dirty="0" smtClean="0"/>
          </a:p>
          <a:p>
            <a:r>
              <a:rPr lang="ko-KR" altLang="en-US" sz="3600" b="0" dirty="0" smtClean="0"/>
              <a:t>메모리</a:t>
            </a:r>
            <a:r>
              <a:rPr lang="en-US" altLang="ko-KR" sz="3600" b="0" dirty="0" smtClean="0"/>
              <a:t>, </a:t>
            </a:r>
            <a:r>
              <a:rPr lang="ko-KR" altLang="en-US" sz="3600" b="0" dirty="0" smtClean="0"/>
              <a:t>디스크</a:t>
            </a:r>
            <a:r>
              <a:rPr lang="en-US" altLang="ko-KR" sz="3600" b="0" dirty="0" smtClean="0"/>
              <a:t>, DB</a:t>
            </a:r>
            <a:r>
              <a:rPr lang="ko-KR" altLang="en-US" sz="3600" b="0" dirty="0"/>
              <a:t> </a:t>
            </a:r>
            <a:r>
              <a:rPr lang="ko-KR" altLang="en-US" sz="3600" b="0" dirty="0" smtClean="0"/>
              <a:t>상관 없이</a:t>
            </a:r>
            <a:endParaRPr lang="en-US" altLang="ko-KR" sz="3600" b="0" dirty="0"/>
          </a:p>
          <a:p>
            <a:r>
              <a:rPr lang="ko-KR" altLang="en-US" sz="3600" dirty="0" smtClean="0"/>
              <a:t>비즈니스</a:t>
            </a:r>
            <a:r>
              <a:rPr lang="ko-KR" altLang="en-US" sz="3600" b="0" dirty="0" smtClean="0"/>
              <a:t>에 관련된</a:t>
            </a:r>
            <a:r>
              <a:rPr lang="ko-KR" altLang="en-US" sz="3600" dirty="0" smtClean="0"/>
              <a:t> 모든 데이터</a:t>
            </a:r>
            <a:r>
              <a:rPr lang="ko-KR" altLang="en-US" sz="3600" b="0" dirty="0" smtClean="0"/>
              <a:t>를</a:t>
            </a:r>
            <a:endParaRPr lang="en-US" altLang="ko-KR" sz="3600" b="0" dirty="0" smtClean="0"/>
          </a:p>
          <a:p>
            <a:r>
              <a:rPr lang="ko-KR" altLang="en-US" sz="3600" dirty="0" smtClean="0">
                <a:solidFill>
                  <a:srgbClr val="FF0000"/>
                </a:solidFill>
              </a:rPr>
              <a:t>테이블</a:t>
            </a:r>
            <a:r>
              <a:rPr lang="ko-KR" altLang="en-US" sz="3600" b="0" dirty="0" smtClean="0"/>
              <a:t>로</a:t>
            </a:r>
            <a:r>
              <a:rPr lang="ko-KR" altLang="en-US" sz="3600" dirty="0" smtClean="0"/>
              <a:t> 표</a:t>
            </a:r>
            <a:r>
              <a:rPr lang="ko-KR" altLang="en-US" sz="3600" dirty="0"/>
              <a:t>현</a:t>
            </a:r>
            <a:r>
              <a:rPr lang="en-US" altLang="ko-KR" sz="3600" dirty="0" smtClean="0"/>
              <a:t>(representation)</a:t>
            </a:r>
          </a:p>
          <a:p>
            <a:r>
              <a:rPr lang="ko-KR" altLang="en-US" sz="3600" b="0" dirty="0" smtClean="0"/>
              <a:t>해내는 것</a:t>
            </a:r>
            <a:r>
              <a:rPr lang="en-US" altLang="ko-KR" sz="3600" b="0" dirty="0" smtClean="0"/>
              <a:t>!</a:t>
            </a:r>
            <a:endParaRPr lang="ko-KR" altLang="en-US" sz="3600" b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3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순서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320456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왜</a:t>
            </a:r>
            <a:r>
              <a:rPr lang="en-US" altLang="ko-KR" sz="3600" dirty="0" smtClean="0"/>
              <a:t>?</a:t>
            </a:r>
          </a:p>
          <a:p>
            <a:r>
              <a:rPr lang="ko-KR" altLang="en-US" sz="3600" dirty="0" smtClean="0"/>
              <a:t>데이터 모델링</a:t>
            </a:r>
            <a:endParaRPr lang="en-US" altLang="ko-KR" sz="3600" dirty="0" smtClean="0"/>
          </a:p>
          <a:p>
            <a:r>
              <a:rPr lang="ko-KR" altLang="en-US" sz="3600" dirty="0" smtClean="0"/>
              <a:t>게임 데이터 모델링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0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72008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… </a:t>
            </a:r>
            <a:r>
              <a:rPr lang="ko-KR" altLang="en-US" sz="3600" dirty="0" smtClean="0"/>
              <a:t>이거라고</a:t>
            </a:r>
            <a:r>
              <a:rPr lang="en-US" altLang="ko-KR" sz="3600" dirty="0" smtClean="0"/>
              <a:t>?? </a:t>
            </a:r>
            <a:r>
              <a:rPr lang="ko-KR" altLang="en-US" sz="3600" dirty="0" err="1" smtClean="0"/>
              <a:t>넵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44" y="2708920"/>
            <a:ext cx="855492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정말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320456"/>
          </a:xfrm>
        </p:spPr>
        <p:txBody>
          <a:bodyPr>
            <a:noAutofit/>
          </a:bodyPr>
          <a:lstStyle/>
          <a:p>
            <a:r>
              <a:rPr lang="ko-KR" altLang="en-US" sz="3600" b="0" dirty="0" smtClean="0"/>
              <a:t>데이터가 중요하다느니</a:t>
            </a:r>
            <a:endParaRPr lang="en-US" altLang="ko-KR" sz="3600" b="0" dirty="0" smtClean="0"/>
          </a:p>
          <a:p>
            <a:r>
              <a:rPr lang="ko-KR" altLang="en-US" sz="3600" b="0" dirty="0" smtClean="0"/>
              <a:t>테이블로 표현하라느니</a:t>
            </a:r>
            <a:r>
              <a:rPr lang="en-US" altLang="ko-KR" sz="3600" b="0" dirty="0" smtClean="0"/>
              <a:t>…</a:t>
            </a:r>
          </a:p>
          <a:p>
            <a:r>
              <a:rPr lang="ko-KR" altLang="en-US" sz="3600" b="0" dirty="0" err="1" smtClean="0"/>
              <a:t>이런거</a:t>
            </a:r>
            <a:r>
              <a:rPr lang="ko-KR" altLang="en-US" sz="3600" b="0" dirty="0" smtClean="0"/>
              <a:t> 너만의 생각 아니야</a:t>
            </a:r>
            <a:r>
              <a:rPr lang="en-US" altLang="ko-KR" sz="3600" b="0" dirty="0" smtClean="0"/>
              <a:t>? </a:t>
            </a:r>
            <a:r>
              <a:rPr lang="ko-KR" altLang="en-US" sz="3600" b="0" dirty="0" err="1" smtClean="0"/>
              <a:t>ㄴㄴ</a:t>
            </a:r>
            <a:endParaRPr lang="en-US" altLang="ko-KR" sz="3600" b="0" dirty="0" smtClean="0"/>
          </a:p>
        </p:txBody>
      </p:sp>
    </p:spTree>
    <p:extLst>
      <p:ext uri="{BB962C8B-B14F-4D97-AF65-F5344CB8AC3E}">
        <p14:creationId xmlns:p14="http://schemas.microsoft.com/office/powerpoint/2010/main" val="41705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데이터 구조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320456"/>
          </a:xfrm>
        </p:spPr>
        <p:txBody>
          <a:bodyPr>
            <a:noAutofit/>
          </a:bodyPr>
          <a:lstStyle/>
          <a:p>
            <a:r>
              <a:rPr lang="ko-KR" altLang="en-US" sz="3600" b="0" dirty="0" smtClean="0"/>
              <a:t>프로그램 설계의 핵심</a:t>
            </a:r>
            <a:endParaRPr lang="en-US" altLang="ko-KR" sz="3600" b="0" dirty="0" smtClean="0"/>
          </a:p>
          <a:p>
            <a:endParaRPr lang="en-US" altLang="ko-KR" sz="3600" b="0" dirty="0" smtClean="0"/>
          </a:p>
          <a:p>
            <a:r>
              <a:rPr lang="ko-KR" altLang="en-US" sz="3600" b="0" dirty="0" smtClean="0"/>
              <a:t>테이블은 그것을 이루는</a:t>
            </a:r>
            <a:r>
              <a:rPr lang="ko-KR" altLang="en-US" sz="3600" b="0" dirty="0"/>
              <a:t>데</a:t>
            </a:r>
            <a:r>
              <a:rPr lang="ko-KR" altLang="en-US" sz="3600" b="0" dirty="0" smtClean="0"/>
              <a:t> 가장 쉽고 자유도가 높은 사고 도구</a:t>
            </a:r>
            <a:endParaRPr lang="en-US" altLang="ko-KR" sz="3600" b="0" dirty="0" smtClean="0"/>
          </a:p>
        </p:txBody>
      </p:sp>
    </p:spTree>
    <p:extLst>
      <p:ext uri="{BB962C8B-B14F-4D97-AF65-F5344CB8AC3E}">
        <p14:creationId xmlns:p14="http://schemas.microsoft.com/office/powerpoint/2010/main" val="376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테이블에 대한 오해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320456"/>
          </a:xfrm>
        </p:spPr>
        <p:txBody>
          <a:bodyPr>
            <a:noAutofit/>
          </a:bodyPr>
          <a:lstStyle/>
          <a:p>
            <a:r>
              <a:rPr lang="ko-KR" altLang="en-US" sz="3600" b="0" dirty="0" smtClean="0"/>
              <a:t>데이터베이스 테이블 아닙니다</a:t>
            </a:r>
            <a:r>
              <a:rPr lang="en-US" altLang="ko-KR" sz="36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7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테이블에 대한 오해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6381328"/>
            <a:ext cx="8208913" cy="360040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테이블은 이런 경매장 같</a:t>
            </a:r>
            <a:r>
              <a:rPr lang="ko-KR" altLang="en-US" sz="1800" dirty="0"/>
              <a:t>은</a:t>
            </a:r>
            <a:r>
              <a:rPr lang="ko-KR" altLang="en-US" sz="1800" dirty="0" smtClean="0"/>
              <a:t> 데이터만 표현할 수 있을 것이라 오해되지만</a:t>
            </a:r>
            <a:endParaRPr lang="ko-KR" altLang="en-US" sz="1800" dirty="0"/>
          </a:p>
        </p:txBody>
      </p:sp>
      <p:pic>
        <p:nvPicPr>
          <p:cNvPr id="1026" name="Picture 2" descr="원본 크기로 보시려면 그림을 클릭하세요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136904" cy="44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테이블에 대한 오해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772816"/>
            <a:ext cx="6354291" cy="458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6381328"/>
            <a:ext cx="8208913" cy="360040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UI</a:t>
            </a:r>
            <a:r>
              <a:rPr lang="ko-KR" altLang="en-US" sz="1800" dirty="0" smtClean="0"/>
              <a:t>의 모양과 상관없이 테이블은 모든 데이터 구조를 표현할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9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테이블에 대한 오해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576" y="2478119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2478119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131840" y="4077072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55576" y="4077072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죽음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123728" y="2740093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123728" y="2884109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3728" y="245206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적발견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23728" y="288410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적</a:t>
            </a:r>
            <a:r>
              <a:rPr lang="ko-KR" altLang="en-US" sz="1400" dirty="0" err="1" smtClean="0"/>
              <a:t>놓침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123728" y="442844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3728" y="412066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HP</a:t>
            </a:r>
            <a:r>
              <a:rPr lang="ko-KR" altLang="en-US" sz="1400" dirty="0" smtClean="0"/>
              <a:t>없음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995936" y="3126191"/>
            <a:ext cx="0" cy="95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3223367"/>
            <a:ext cx="576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사정거리접근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707904" y="3126191"/>
            <a:ext cx="0" cy="95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3848" y="3212976"/>
            <a:ext cx="576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사정거리이탈</a:t>
            </a:r>
            <a:endParaRPr lang="ko-KR" altLang="en-US" sz="1400" dirty="0"/>
          </a:p>
        </p:txBody>
      </p:sp>
      <p:sp>
        <p:nvSpPr>
          <p:cNvPr id="3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5301208"/>
            <a:ext cx="2520281" cy="936104"/>
          </a:xfrm>
        </p:spPr>
        <p:txBody>
          <a:bodyPr>
            <a:noAutofit/>
          </a:bodyPr>
          <a:lstStyle/>
          <a:p>
            <a:r>
              <a:rPr lang="ko-KR" altLang="en-US" sz="2600" dirty="0" err="1" smtClean="0"/>
              <a:t>몬스터</a:t>
            </a:r>
            <a:r>
              <a:rPr lang="ko-KR" altLang="en-US" sz="2600" dirty="0"/>
              <a:t> </a:t>
            </a:r>
            <a:r>
              <a:rPr lang="en-US" altLang="ko-KR" sz="2600" dirty="0" smtClean="0"/>
              <a:t>FSM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602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테이블에 대한 오해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576" y="2478119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2478119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131840" y="4077072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55576" y="4077072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죽음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123728" y="2740093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123728" y="2884109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3728" y="245206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적발견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23728" y="288410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적</a:t>
            </a:r>
            <a:r>
              <a:rPr lang="ko-KR" altLang="en-US" sz="1400" dirty="0" err="1" smtClean="0"/>
              <a:t>놓침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123728" y="442844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3728" y="412066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HP</a:t>
            </a:r>
            <a:r>
              <a:rPr lang="ko-KR" altLang="en-US" sz="1400" dirty="0" smtClean="0"/>
              <a:t>없음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995936" y="3126191"/>
            <a:ext cx="0" cy="95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3223367"/>
            <a:ext cx="576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사정거리접근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707904" y="3126191"/>
            <a:ext cx="0" cy="95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3848" y="3212976"/>
            <a:ext cx="576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사정거리이탈</a:t>
            </a:r>
            <a:endParaRPr lang="ko-KR" altLang="en-US" sz="1400" dirty="0"/>
          </a:p>
        </p:txBody>
      </p:sp>
      <p:sp>
        <p:nvSpPr>
          <p:cNvPr id="3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5301208"/>
            <a:ext cx="2664297" cy="936104"/>
          </a:xfrm>
        </p:spPr>
        <p:txBody>
          <a:bodyPr>
            <a:noAutofit/>
          </a:bodyPr>
          <a:lstStyle/>
          <a:p>
            <a:r>
              <a:rPr lang="ko-KR" altLang="en-US" sz="2600" dirty="0" err="1" smtClean="0"/>
              <a:t>몬스터</a:t>
            </a:r>
            <a:r>
              <a:rPr lang="ko-KR" altLang="en-US" sz="2600" dirty="0"/>
              <a:t> </a:t>
            </a:r>
            <a:r>
              <a:rPr lang="en-US" altLang="ko-KR" sz="2600" dirty="0" smtClean="0"/>
              <a:t>FSM</a:t>
            </a:r>
            <a:r>
              <a:rPr lang="ko-KR" altLang="en-US" sz="2600" dirty="0" smtClean="0"/>
              <a:t>도 표현 가능</a:t>
            </a:r>
            <a:endParaRPr lang="ko-KR" altLang="en-US" sz="2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50" y="1284640"/>
            <a:ext cx="538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3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테이블에 대한 오해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988840"/>
            <a:ext cx="46618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5301208"/>
            <a:ext cx="2952329" cy="936104"/>
          </a:xfrm>
        </p:spPr>
        <p:txBody>
          <a:bodyPr>
            <a:noAutofit/>
          </a:bodyPr>
          <a:lstStyle/>
          <a:p>
            <a:r>
              <a:rPr lang="ko-KR" altLang="en-US" sz="2600" dirty="0" smtClean="0"/>
              <a:t>비트맵 이미지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273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테이블에 대한 오해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988840"/>
            <a:ext cx="46618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5301208"/>
            <a:ext cx="2952329" cy="936104"/>
          </a:xfrm>
        </p:spPr>
        <p:txBody>
          <a:bodyPr>
            <a:noAutofit/>
          </a:bodyPr>
          <a:lstStyle/>
          <a:p>
            <a:r>
              <a:rPr lang="ko-KR" altLang="en-US" sz="2600" dirty="0" smtClean="0"/>
              <a:t>비트맵 </a:t>
            </a:r>
            <a:r>
              <a:rPr lang="ko-KR" altLang="en-US" sz="2600" dirty="0" err="1" smtClean="0"/>
              <a:t>이미지도표현</a:t>
            </a:r>
            <a:r>
              <a:rPr lang="ko-KR" altLang="en-US" sz="2600" dirty="0" smtClean="0"/>
              <a:t> 가능</a:t>
            </a:r>
            <a:endParaRPr lang="en-US" altLang="ko-KR" sz="2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09" y="1844824"/>
            <a:ext cx="45593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3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통합엔진의 등장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81543"/>
            <a:ext cx="489466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35156"/>
            <a:ext cx="2670696" cy="29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sz="quarter" idx="14"/>
          </p:nvPr>
        </p:nvSpPr>
        <p:spPr>
          <a:xfrm>
            <a:off x="683568" y="5013177"/>
            <a:ext cx="7920880" cy="144016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게임개발의 보편화</a:t>
            </a:r>
            <a:endParaRPr lang="en-US" altLang="ko-KR" sz="3600" dirty="0" smtClean="0"/>
          </a:p>
          <a:p>
            <a:r>
              <a:rPr lang="en-US" altLang="ko-KR" sz="3600" dirty="0" smtClean="0"/>
              <a:t>“</a:t>
            </a:r>
            <a:r>
              <a:rPr lang="ko-KR" altLang="en-US" sz="3600" dirty="0" smtClean="0"/>
              <a:t>옆에 배경아저씨가 만든 게임이래</a:t>
            </a:r>
            <a:r>
              <a:rPr lang="en-US" altLang="ko-KR" sz="3600" dirty="0" smtClean="0"/>
              <a:t>”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86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테이블에 대한 오해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5301208"/>
            <a:ext cx="2952329" cy="936104"/>
          </a:xfrm>
        </p:spPr>
        <p:txBody>
          <a:bodyPr>
            <a:noAutofit/>
          </a:bodyPr>
          <a:lstStyle/>
          <a:p>
            <a:r>
              <a:rPr lang="en-US" altLang="ko-KR" sz="2600" dirty="0" smtClean="0"/>
              <a:t>3D </a:t>
            </a:r>
            <a:r>
              <a:rPr lang="ko-KR" altLang="en-US" sz="2600" dirty="0" smtClean="0"/>
              <a:t>모델</a:t>
            </a:r>
            <a:endParaRPr lang="ko-KR" altLang="en-US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36" y="1844824"/>
            <a:ext cx="43544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3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테이블에 대한 오해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5301208"/>
            <a:ext cx="2160241" cy="936104"/>
          </a:xfrm>
        </p:spPr>
        <p:txBody>
          <a:bodyPr>
            <a:noAutofit/>
          </a:bodyPr>
          <a:lstStyle/>
          <a:p>
            <a:r>
              <a:rPr lang="en-US" altLang="ko-KR" sz="2600" dirty="0" smtClean="0"/>
              <a:t>3D </a:t>
            </a:r>
            <a:r>
              <a:rPr lang="ko-KR" altLang="en-US" sz="2600" dirty="0" smtClean="0"/>
              <a:t>모델도 표현 가능</a:t>
            </a:r>
            <a:endParaRPr lang="ko-KR" altLang="en-US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36" y="1844824"/>
            <a:ext cx="43544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86190"/>
            <a:ext cx="6381701" cy="539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3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결론부터 말해봐</a:t>
            </a:r>
            <a:r>
              <a:rPr lang="en-US" altLang="ko-KR" sz="4400" dirty="0" smtClean="0"/>
              <a:t>!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7848873" cy="4320456"/>
          </a:xfrm>
        </p:spPr>
        <p:txBody>
          <a:bodyPr>
            <a:noAutofit/>
          </a:bodyPr>
          <a:lstStyle/>
          <a:p>
            <a:r>
              <a:rPr lang="ko-KR" altLang="en-US" sz="3600" b="0" dirty="0" smtClean="0"/>
              <a:t>모</a:t>
            </a:r>
            <a:r>
              <a:rPr lang="ko-KR" altLang="en-US" sz="3600" b="0" dirty="0"/>
              <a:t>든</a:t>
            </a:r>
            <a:r>
              <a:rPr lang="ko-KR" altLang="en-US" sz="3600" b="0" dirty="0" smtClean="0"/>
              <a:t> 데이터 구조는 테이블로 </a:t>
            </a:r>
            <a:r>
              <a:rPr lang="ko-KR" altLang="en-US" sz="3600" dirty="0" smtClean="0">
                <a:solidFill>
                  <a:schemeClr val="tx1"/>
                </a:solidFill>
              </a:rPr>
              <a:t>표현</a:t>
            </a:r>
            <a:r>
              <a:rPr lang="en-US" altLang="ko-KR" sz="3600" b="0" dirty="0" smtClean="0"/>
              <a:t>(representation)</a:t>
            </a:r>
            <a:r>
              <a:rPr lang="ko-KR" altLang="en-US" sz="3600" b="0" dirty="0" smtClean="0"/>
              <a:t>이 가능하다</a:t>
            </a:r>
            <a:r>
              <a:rPr lang="en-US" altLang="ko-KR" sz="3600" b="0" dirty="0" smtClean="0"/>
              <a:t>.</a:t>
            </a:r>
          </a:p>
          <a:p>
            <a:pPr marL="0" indent="0">
              <a:buNone/>
            </a:pPr>
            <a:endParaRPr lang="en-US" altLang="ko-KR" sz="3600" b="0" dirty="0" smtClean="0"/>
          </a:p>
          <a:p>
            <a:r>
              <a:rPr lang="ko-KR" altLang="en-US" sz="3600" b="0" dirty="0" smtClean="0"/>
              <a:t>그래서 테이블로 뭘 어쩌겠다고</a:t>
            </a:r>
            <a:r>
              <a:rPr lang="en-US" altLang="ko-KR" sz="3600" b="0" dirty="0" smtClean="0"/>
              <a:t>?</a:t>
            </a:r>
          </a:p>
          <a:p>
            <a:endParaRPr lang="en-US" altLang="ko-KR" sz="3600" b="0" dirty="0"/>
          </a:p>
          <a:p>
            <a:r>
              <a:rPr lang="ko-KR" altLang="en-US" sz="3600" b="0" dirty="0" smtClean="0"/>
              <a:t>결론부터 말해서</a:t>
            </a:r>
            <a:r>
              <a:rPr lang="en-US" altLang="ko-KR" sz="3600" b="0" dirty="0" smtClean="0"/>
              <a:t>…</a:t>
            </a:r>
            <a:endParaRPr lang="ko-KR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1880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결론부터 말해봐</a:t>
            </a:r>
            <a:r>
              <a:rPr lang="en-US" altLang="ko-KR" sz="4400" dirty="0" smtClean="0"/>
              <a:t>!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7848873" cy="4320456"/>
          </a:xfrm>
        </p:spPr>
        <p:txBody>
          <a:bodyPr>
            <a:noAutofit/>
          </a:bodyPr>
          <a:lstStyle/>
          <a:p>
            <a:r>
              <a:rPr lang="ko-KR" altLang="en-US" sz="3600" b="0" dirty="0" smtClean="0"/>
              <a:t>테이블</a:t>
            </a:r>
            <a:r>
              <a:rPr lang="ko-KR" altLang="en-US" sz="3600" b="0" dirty="0"/>
              <a:t>은</a:t>
            </a:r>
            <a:r>
              <a:rPr lang="ko-KR" altLang="en-US" sz="3600" b="0" dirty="0" smtClean="0"/>
              <a:t> </a:t>
            </a:r>
            <a:r>
              <a:rPr lang="ko-KR" altLang="en-US" sz="3600" dirty="0" smtClean="0"/>
              <a:t>코드</a:t>
            </a:r>
            <a:r>
              <a:rPr lang="ko-KR" altLang="en-US" sz="3600" b="0" dirty="0" smtClean="0"/>
              <a:t>로 </a:t>
            </a:r>
            <a:r>
              <a:rPr lang="ko-KR" altLang="en-US" sz="3600" dirty="0" smtClean="0"/>
              <a:t>변환</a:t>
            </a:r>
            <a:r>
              <a:rPr lang="ko-KR" altLang="en-US" sz="3600" b="0" dirty="0" smtClean="0"/>
              <a:t>될 수 있다</a:t>
            </a:r>
            <a:r>
              <a:rPr lang="en-US" altLang="ko-KR" sz="3600" b="0" dirty="0" smtClean="0"/>
              <a:t>.</a:t>
            </a:r>
          </a:p>
          <a:p>
            <a:r>
              <a:rPr lang="ko-KR" altLang="en-US" sz="3600" b="0" dirty="0" smtClean="0">
                <a:solidFill>
                  <a:schemeClr val="bg1">
                    <a:lumMod val="50000"/>
                  </a:schemeClr>
                </a:solidFill>
              </a:rPr>
              <a:t>어떤 클래스를 만들어야 하고 어떤 멤버변수를 가져야 하는지 막연하게 결정하는 것이 아니라</a:t>
            </a:r>
            <a:endParaRPr lang="en-US" altLang="ko-KR" sz="3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600" b="0" dirty="0" smtClean="0"/>
              <a:t>미리 설계된 테이블 구조에 근거해서 </a:t>
            </a:r>
            <a:r>
              <a:rPr lang="ko-KR" altLang="en-US" sz="3600" dirty="0" smtClean="0"/>
              <a:t>확신</a:t>
            </a:r>
            <a:r>
              <a:rPr lang="ko-KR" altLang="en-US" sz="3600" b="0" dirty="0" smtClean="0"/>
              <a:t>을 가지고 </a:t>
            </a:r>
            <a:r>
              <a:rPr lang="ko-KR" altLang="en-US" sz="3600" dirty="0" smtClean="0"/>
              <a:t>코딩</a:t>
            </a:r>
            <a:r>
              <a:rPr lang="ko-KR" altLang="en-US" sz="3600" b="0" dirty="0" smtClean="0"/>
              <a:t>을 할 수 있다</a:t>
            </a:r>
            <a:r>
              <a:rPr lang="en-US" altLang="ko-KR" sz="3600" b="0" dirty="0" smtClean="0"/>
              <a:t>.</a:t>
            </a:r>
            <a:endParaRPr lang="ko-KR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826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테이블의 각 명칭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2636910"/>
            <a:ext cx="2160241" cy="648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4"/>
          </p:nvPr>
        </p:nvSpPr>
        <p:spPr>
          <a:xfrm>
            <a:off x="5652120" y="2375884"/>
            <a:ext cx="2160240" cy="1170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600" b="0" dirty="0" err="1" smtClean="0"/>
              <a:t>테이블명</a:t>
            </a:r>
            <a:endParaRPr lang="en-US" altLang="ko-KR" sz="3600" b="0" dirty="0" smtClean="0"/>
          </a:p>
          <a:p>
            <a:pPr marL="0" indent="0">
              <a:buNone/>
            </a:pPr>
            <a:r>
              <a:rPr lang="en-US" altLang="ko-KR" b="0" dirty="0" smtClean="0"/>
              <a:t>(Table Name)</a:t>
            </a:r>
            <a:endParaRPr lang="ko-KR" altLang="en-US" sz="3600" b="0" dirty="0"/>
          </a:p>
        </p:txBody>
      </p:sp>
      <p:cxnSp>
        <p:nvCxnSpPr>
          <p:cNvPr id="11" name="직선 화살표 연결선 10"/>
          <p:cNvCxnSpPr>
            <a:stCxn id="5" idx="3"/>
            <a:endCxn id="8" idx="1"/>
          </p:cNvCxnSpPr>
          <p:nvPr/>
        </p:nvCxnSpPr>
        <p:spPr>
          <a:xfrm>
            <a:off x="3131841" y="2960947"/>
            <a:ext cx="252027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테이블의 각 명칭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3737" y="3284982"/>
            <a:ext cx="829343" cy="129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4"/>
          </p:nvPr>
        </p:nvSpPr>
        <p:spPr>
          <a:xfrm>
            <a:off x="-100900" y="5013176"/>
            <a:ext cx="2934465" cy="1368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3600" b="0" dirty="0" err="1" smtClean="0"/>
              <a:t>컬럼</a:t>
            </a:r>
            <a:r>
              <a:rPr lang="en-US" altLang="ko-KR" b="0" dirty="0" smtClean="0"/>
              <a:t>(Column)</a:t>
            </a:r>
          </a:p>
          <a:p>
            <a:pPr marL="0" indent="0" algn="ctr">
              <a:buNone/>
            </a:pPr>
            <a:r>
              <a:rPr lang="ko-KR" altLang="en-US" sz="3600" b="0" dirty="0" smtClean="0"/>
              <a:t>필드</a:t>
            </a:r>
            <a:r>
              <a:rPr lang="en-US" altLang="ko-KR" b="0" dirty="0" smtClean="0"/>
              <a:t>(Field)</a:t>
            </a:r>
            <a:endParaRPr lang="ko-KR" altLang="en-US" sz="3200" b="0" dirty="0"/>
          </a:p>
        </p:txBody>
      </p:sp>
      <p:cxnSp>
        <p:nvCxnSpPr>
          <p:cNvPr id="11" name="직선 화살표 연결선 10"/>
          <p:cNvCxnSpPr>
            <a:stCxn id="5" idx="2"/>
            <a:endCxn id="8" idx="0"/>
          </p:cNvCxnSpPr>
          <p:nvPr/>
        </p:nvCxnSpPr>
        <p:spPr>
          <a:xfrm flipH="1">
            <a:off x="1366333" y="4581127"/>
            <a:ext cx="2076" cy="4320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/>
          <p:cNvSpPr txBox="1">
            <a:spLocks/>
          </p:cNvSpPr>
          <p:nvPr/>
        </p:nvSpPr>
        <p:spPr>
          <a:xfrm>
            <a:off x="5580112" y="2348880"/>
            <a:ext cx="3312368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세</a:t>
            </a:r>
            <a:r>
              <a:rPr lang="ko-KR" altLang="en-US" b="0" dirty="0"/>
              <a:t>로</a:t>
            </a:r>
            <a:r>
              <a:rPr lang="ko-KR" altLang="en-US" b="0" dirty="0" smtClean="0"/>
              <a:t>줄 하나하나를 </a:t>
            </a:r>
            <a:r>
              <a:rPr lang="ko-KR" altLang="en-US" b="0" dirty="0" err="1" smtClean="0"/>
              <a:t>컬럼</a:t>
            </a:r>
            <a:r>
              <a:rPr lang="ko-KR" altLang="en-US" b="0" dirty="0" smtClean="0"/>
              <a:t> 혹은 필드라 부른다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5620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테이블의 각 명칭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3284982"/>
            <a:ext cx="1368152" cy="129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4"/>
          </p:nvPr>
        </p:nvSpPr>
        <p:spPr>
          <a:xfrm>
            <a:off x="989463" y="5013176"/>
            <a:ext cx="2934465" cy="1368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3600" b="0" dirty="0" err="1" smtClean="0"/>
              <a:t>컬럼</a:t>
            </a:r>
            <a:r>
              <a:rPr lang="en-US" altLang="ko-KR" b="0" dirty="0" smtClean="0"/>
              <a:t>(Column)</a:t>
            </a:r>
          </a:p>
          <a:p>
            <a:pPr marL="0" indent="0" algn="ctr">
              <a:buNone/>
            </a:pPr>
            <a:r>
              <a:rPr lang="ko-KR" altLang="en-US" sz="3600" b="0" dirty="0" smtClean="0"/>
              <a:t>필드</a:t>
            </a:r>
            <a:r>
              <a:rPr lang="en-US" altLang="ko-KR" b="0" dirty="0" smtClean="0"/>
              <a:t>(Field)</a:t>
            </a:r>
            <a:endParaRPr lang="ko-KR" altLang="en-US" sz="3200" b="0" dirty="0"/>
          </a:p>
        </p:txBody>
      </p:sp>
      <p:cxnSp>
        <p:nvCxnSpPr>
          <p:cNvPr id="11" name="직선 화살표 연결선 10"/>
          <p:cNvCxnSpPr>
            <a:stCxn id="5" idx="2"/>
            <a:endCxn id="8" idx="0"/>
          </p:cNvCxnSpPr>
          <p:nvPr/>
        </p:nvCxnSpPr>
        <p:spPr>
          <a:xfrm>
            <a:off x="2447764" y="4581127"/>
            <a:ext cx="8932" cy="4320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/>
          <p:cNvSpPr txBox="1">
            <a:spLocks/>
          </p:cNvSpPr>
          <p:nvPr/>
        </p:nvSpPr>
        <p:spPr>
          <a:xfrm>
            <a:off x="5580112" y="2348880"/>
            <a:ext cx="3312368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세</a:t>
            </a:r>
            <a:r>
              <a:rPr lang="ko-KR" altLang="en-US" b="0" dirty="0"/>
              <a:t>로</a:t>
            </a:r>
            <a:r>
              <a:rPr lang="ko-KR" altLang="en-US" b="0" dirty="0" smtClean="0"/>
              <a:t>줄 하나하나를 </a:t>
            </a:r>
            <a:r>
              <a:rPr lang="ko-KR" altLang="en-US" b="0" dirty="0" err="1" smtClean="0"/>
              <a:t>컬럼</a:t>
            </a:r>
            <a:r>
              <a:rPr lang="ko-KR" altLang="en-US" b="0" dirty="0" smtClean="0"/>
              <a:t> 혹은 필드라 부른다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7413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테이블의 각 명칭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3284982"/>
            <a:ext cx="936104" cy="129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4"/>
          </p:nvPr>
        </p:nvSpPr>
        <p:spPr>
          <a:xfrm>
            <a:off x="2141591" y="5013176"/>
            <a:ext cx="2934465" cy="1368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3600" b="0" dirty="0" err="1" smtClean="0"/>
              <a:t>컬럼</a:t>
            </a:r>
            <a:r>
              <a:rPr lang="en-US" altLang="ko-KR" b="0" dirty="0" smtClean="0"/>
              <a:t>(Column)</a:t>
            </a:r>
          </a:p>
          <a:p>
            <a:pPr marL="0" indent="0" algn="ctr">
              <a:buNone/>
            </a:pPr>
            <a:r>
              <a:rPr lang="ko-KR" altLang="en-US" sz="3600" b="0" dirty="0" smtClean="0"/>
              <a:t>필드</a:t>
            </a:r>
            <a:r>
              <a:rPr lang="en-US" altLang="ko-KR" b="0" dirty="0" smtClean="0"/>
              <a:t>(Field)</a:t>
            </a:r>
            <a:endParaRPr lang="ko-KR" altLang="en-US" sz="3200" b="0" dirty="0"/>
          </a:p>
        </p:txBody>
      </p:sp>
      <p:cxnSp>
        <p:nvCxnSpPr>
          <p:cNvPr id="11" name="직선 화살표 연결선 10"/>
          <p:cNvCxnSpPr>
            <a:stCxn id="5" idx="2"/>
            <a:endCxn id="8" idx="0"/>
          </p:cNvCxnSpPr>
          <p:nvPr/>
        </p:nvCxnSpPr>
        <p:spPr>
          <a:xfrm>
            <a:off x="3599892" y="4581127"/>
            <a:ext cx="8932" cy="4320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/>
          <p:cNvSpPr txBox="1">
            <a:spLocks/>
          </p:cNvSpPr>
          <p:nvPr/>
        </p:nvSpPr>
        <p:spPr>
          <a:xfrm>
            <a:off x="5580112" y="2348880"/>
            <a:ext cx="3312368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세</a:t>
            </a:r>
            <a:r>
              <a:rPr lang="ko-KR" altLang="en-US" b="0" dirty="0"/>
              <a:t>로</a:t>
            </a:r>
            <a:r>
              <a:rPr lang="ko-KR" altLang="en-US" b="0" dirty="0" smtClean="0"/>
              <a:t>줄 하나하나를 </a:t>
            </a:r>
            <a:r>
              <a:rPr lang="ko-KR" altLang="en-US" b="0" dirty="0" err="1" smtClean="0"/>
              <a:t>컬럼</a:t>
            </a:r>
            <a:r>
              <a:rPr lang="ko-KR" altLang="en-US" b="0" dirty="0" smtClean="0"/>
              <a:t> 혹은 필드라 부른다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7609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테이블의 각 명칭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74882" y="3284982"/>
            <a:ext cx="1030518" cy="129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4"/>
          </p:nvPr>
        </p:nvSpPr>
        <p:spPr>
          <a:xfrm>
            <a:off x="3131840" y="5013176"/>
            <a:ext cx="2934465" cy="1368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3600" b="0" dirty="0" err="1" smtClean="0"/>
              <a:t>컬럼</a:t>
            </a:r>
            <a:r>
              <a:rPr lang="en-US" altLang="ko-KR" b="0" dirty="0" smtClean="0"/>
              <a:t>(Column)</a:t>
            </a:r>
          </a:p>
          <a:p>
            <a:pPr marL="0" indent="0" algn="ctr">
              <a:buNone/>
            </a:pPr>
            <a:r>
              <a:rPr lang="ko-KR" altLang="en-US" sz="3600" b="0" dirty="0" smtClean="0"/>
              <a:t>필드</a:t>
            </a:r>
            <a:r>
              <a:rPr lang="en-US" altLang="ko-KR" b="0" dirty="0" smtClean="0"/>
              <a:t>(Field)</a:t>
            </a:r>
            <a:endParaRPr lang="ko-KR" altLang="en-US" sz="3200" b="0" dirty="0"/>
          </a:p>
        </p:txBody>
      </p:sp>
      <p:cxnSp>
        <p:nvCxnSpPr>
          <p:cNvPr id="11" name="직선 화살표 연결선 10"/>
          <p:cNvCxnSpPr>
            <a:stCxn id="5" idx="2"/>
            <a:endCxn id="8" idx="0"/>
          </p:cNvCxnSpPr>
          <p:nvPr/>
        </p:nvCxnSpPr>
        <p:spPr>
          <a:xfrm>
            <a:off x="4590141" y="4581127"/>
            <a:ext cx="8932" cy="4320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/>
          <p:cNvSpPr txBox="1">
            <a:spLocks/>
          </p:cNvSpPr>
          <p:nvPr/>
        </p:nvSpPr>
        <p:spPr>
          <a:xfrm>
            <a:off x="5580112" y="2348880"/>
            <a:ext cx="3312368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세</a:t>
            </a:r>
            <a:r>
              <a:rPr lang="ko-KR" altLang="en-US" b="0" dirty="0"/>
              <a:t>로</a:t>
            </a:r>
            <a:r>
              <a:rPr lang="ko-KR" altLang="en-US" b="0" dirty="0" smtClean="0"/>
              <a:t>줄 하나하나를 </a:t>
            </a:r>
            <a:r>
              <a:rPr lang="ko-KR" altLang="en-US" b="0" dirty="0" err="1" smtClean="0"/>
              <a:t>컬럼</a:t>
            </a:r>
            <a:r>
              <a:rPr lang="ko-KR" altLang="en-US" b="0" dirty="0" smtClean="0"/>
              <a:t> 혹은 필드라 부른다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926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테이블의 각 명칭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67448" y="3660264"/>
            <a:ext cx="4137952" cy="3478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4"/>
          </p:nvPr>
        </p:nvSpPr>
        <p:spPr>
          <a:xfrm>
            <a:off x="5855156" y="3289707"/>
            <a:ext cx="2736304" cy="1088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600" b="0" dirty="0" err="1"/>
              <a:t>로우</a:t>
            </a:r>
            <a:r>
              <a:rPr lang="en-US" altLang="ko-KR" sz="3200" b="0" dirty="0"/>
              <a:t>(row)</a:t>
            </a:r>
            <a:endParaRPr lang="ko-KR" altLang="en-US" sz="3600" b="0" dirty="0"/>
          </a:p>
          <a:p>
            <a:pPr marL="0" indent="0">
              <a:buNone/>
            </a:pPr>
            <a:r>
              <a:rPr lang="ko-KR" altLang="en-US" sz="3200" b="0" dirty="0" smtClean="0"/>
              <a:t>레코드</a:t>
            </a:r>
            <a:r>
              <a:rPr lang="en-US" altLang="ko-KR" sz="2800" b="0" dirty="0" smtClean="0"/>
              <a:t>(record)</a:t>
            </a:r>
            <a:endParaRPr lang="en-US" altLang="ko-KR" sz="3200" b="0" dirty="0" smtClean="0"/>
          </a:p>
        </p:txBody>
      </p:sp>
      <p:cxnSp>
        <p:nvCxnSpPr>
          <p:cNvPr id="11" name="직선 화살표 연결선 10"/>
          <p:cNvCxnSpPr>
            <a:stCxn id="5" idx="3"/>
            <a:endCxn id="8" idx="1"/>
          </p:cNvCxnSpPr>
          <p:nvPr/>
        </p:nvCxnSpPr>
        <p:spPr>
          <a:xfrm>
            <a:off x="5105400" y="3834192"/>
            <a:ext cx="7497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395536" y="5013176"/>
            <a:ext cx="8496944" cy="576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가</a:t>
            </a:r>
            <a:r>
              <a:rPr lang="ko-KR" altLang="en-US" b="0" dirty="0"/>
              <a:t>로</a:t>
            </a:r>
            <a:r>
              <a:rPr lang="ko-KR" altLang="en-US" b="0" dirty="0" smtClean="0"/>
              <a:t>줄 하나하나를 </a:t>
            </a:r>
            <a:r>
              <a:rPr lang="ko-KR" altLang="en-US" b="0" dirty="0" err="1" smtClean="0"/>
              <a:t>로우</a:t>
            </a:r>
            <a:r>
              <a:rPr lang="ko-KR" altLang="en-US" b="0" dirty="0" smtClean="0"/>
              <a:t> 혹은 레코드라 부른다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0631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코딩 열풍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4608513" cy="201622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“</a:t>
            </a:r>
            <a:r>
              <a:rPr lang="ko-KR" altLang="en-US" sz="3600" dirty="0" smtClean="0"/>
              <a:t>코딩을 배워야 해</a:t>
            </a:r>
            <a:r>
              <a:rPr lang="en-US" altLang="ko-KR" sz="3600" dirty="0" smtClean="0"/>
              <a:t>!”</a:t>
            </a:r>
          </a:p>
          <a:p>
            <a:r>
              <a:rPr lang="en-US" altLang="ko-KR" sz="3600" dirty="0" smtClean="0"/>
              <a:t>“</a:t>
            </a:r>
            <a:r>
              <a:rPr lang="ko-KR" altLang="en-US" sz="3600" dirty="0" smtClean="0"/>
              <a:t>코딩 없이도 게임을 만들 수 있어</a:t>
            </a:r>
            <a:r>
              <a:rPr lang="en-US" altLang="ko-KR" sz="3600" dirty="0" smtClean="0"/>
              <a:t>!!”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98235"/>
            <a:ext cx="3799415" cy="214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38946"/>
            <a:ext cx="3799415" cy="25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08" y="4038947"/>
            <a:ext cx="3872419" cy="25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9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테이블의 각 명칭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67448" y="3968632"/>
            <a:ext cx="4137952" cy="3478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4"/>
          </p:nvPr>
        </p:nvSpPr>
        <p:spPr>
          <a:xfrm>
            <a:off x="5855156" y="3598075"/>
            <a:ext cx="2736304" cy="1088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600" b="0" dirty="0" err="1"/>
              <a:t>로우</a:t>
            </a:r>
            <a:r>
              <a:rPr lang="en-US" altLang="ko-KR" sz="3200" b="0" dirty="0"/>
              <a:t>(row)</a:t>
            </a:r>
            <a:endParaRPr lang="ko-KR" altLang="en-US" sz="3600" b="0" dirty="0"/>
          </a:p>
          <a:p>
            <a:pPr marL="0" indent="0">
              <a:buNone/>
            </a:pPr>
            <a:r>
              <a:rPr lang="ko-KR" altLang="en-US" sz="3200" b="0" dirty="0" smtClean="0"/>
              <a:t>레코드</a:t>
            </a:r>
            <a:r>
              <a:rPr lang="en-US" altLang="ko-KR" sz="2800" b="0" dirty="0" smtClean="0"/>
              <a:t>(record)</a:t>
            </a:r>
            <a:endParaRPr lang="en-US" altLang="ko-KR" sz="3200" b="0" dirty="0" smtClean="0"/>
          </a:p>
        </p:txBody>
      </p:sp>
      <p:cxnSp>
        <p:nvCxnSpPr>
          <p:cNvPr id="11" name="직선 화살표 연결선 10"/>
          <p:cNvCxnSpPr>
            <a:stCxn id="5" idx="3"/>
            <a:endCxn id="8" idx="1"/>
          </p:cNvCxnSpPr>
          <p:nvPr/>
        </p:nvCxnSpPr>
        <p:spPr>
          <a:xfrm>
            <a:off x="5105400" y="4142560"/>
            <a:ext cx="7497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395536" y="5013176"/>
            <a:ext cx="8496944" cy="576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가</a:t>
            </a:r>
            <a:r>
              <a:rPr lang="ko-KR" altLang="en-US" b="0" dirty="0"/>
              <a:t>로</a:t>
            </a:r>
            <a:r>
              <a:rPr lang="ko-KR" altLang="en-US" b="0" dirty="0" smtClean="0"/>
              <a:t>줄 하나하나를 </a:t>
            </a:r>
            <a:r>
              <a:rPr lang="ko-KR" altLang="en-US" b="0" dirty="0" err="1" smtClean="0"/>
              <a:t>로우</a:t>
            </a:r>
            <a:r>
              <a:rPr lang="ko-KR" altLang="en-US" b="0" dirty="0" smtClean="0"/>
              <a:t> 혹은 레코드라 부른다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745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테이블의 각 명칭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67448" y="4269399"/>
            <a:ext cx="4137952" cy="3162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4"/>
          </p:nvPr>
        </p:nvSpPr>
        <p:spPr>
          <a:xfrm>
            <a:off x="5855156" y="3932528"/>
            <a:ext cx="2736304" cy="989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600" b="0" dirty="0" err="1"/>
              <a:t>로우</a:t>
            </a:r>
            <a:r>
              <a:rPr lang="en-US" altLang="ko-KR" sz="3200" b="0" dirty="0"/>
              <a:t>(row)</a:t>
            </a:r>
            <a:endParaRPr lang="ko-KR" altLang="en-US" sz="3600" b="0" dirty="0"/>
          </a:p>
          <a:p>
            <a:pPr marL="0" indent="0">
              <a:buNone/>
            </a:pPr>
            <a:r>
              <a:rPr lang="ko-KR" altLang="en-US" sz="3200" b="0" dirty="0" smtClean="0"/>
              <a:t>레코드</a:t>
            </a:r>
            <a:r>
              <a:rPr lang="en-US" altLang="ko-KR" sz="2800" b="0" dirty="0" smtClean="0"/>
              <a:t>(record)</a:t>
            </a:r>
            <a:endParaRPr lang="en-US" altLang="ko-KR" sz="3200" b="0" dirty="0" smtClean="0"/>
          </a:p>
        </p:txBody>
      </p:sp>
      <p:cxnSp>
        <p:nvCxnSpPr>
          <p:cNvPr id="11" name="직선 화살표 연결선 10"/>
          <p:cNvCxnSpPr>
            <a:stCxn id="5" idx="3"/>
            <a:endCxn id="8" idx="1"/>
          </p:cNvCxnSpPr>
          <p:nvPr/>
        </p:nvCxnSpPr>
        <p:spPr>
          <a:xfrm flipV="1">
            <a:off x="5105400" y="4427514"/>
            <a:ext cx="749756" cy="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395536" y="5013176"/>
            <a:ext cx="8496944" cy="576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가</a:t>
            </a:r>
            <a:r>
              <a:rPr lang="ko-KR" altLang="en-US" b="0" dirty="0"/>
              <a:t>로</a:t>
            </a:r>
            <a:r>
              <a:rPr lang="ko-KR" altLang="en-US" b="0" dirty="0" smtClean="0"/>
              <a:t>줄 하나하나를 </a:t>
            </a:r>
            <a:r>
              <a:rPr lang="ko-KR" altLang="en-US" b="0" dirty="0" err="1" smtClean="0"/>
              <a:t>로우</a:t>
            </a:r>
            <a:r>
              <a:rPr lang="ko-KR" altLang="en-US" b="0" dirty="0" smtClean="0"/>
              <a:t> 혹은 레코드라 부른다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5187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0" y="2816932"/>
            <a:ext cx="310742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 </a:t>
            </a:r>
            <a:r>
              <a:rPr lang="ko-KR" altLang="en-US" sz="4400" dirty="0" err="1" smtClean="0"/>
              <a:t>맵</a:t>
            </a:r>
            <a:r>
              <a:rPr lang="ko-KR" altLang="en-US" sz="4400" dirty="0" err="1"/>
              <a:t>핑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95536" y="5301206"/>
            <a:ext cx="8496944" cy="576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테이블이 다른 요소들로 변환되는 과정을 살펴보자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cxnSp>
        <p:nvCxnSpPr>
          <p:cNvPr id="6" name="직선 화살표 연결선 5"/>
          <p:cNvCxnSpPr>
            <a:stCxn id="11268" idx="3"/>
            <a:endCxn id="7" idx="1"/>
          </p:cNvCxnSpPr>
          <p:nvPr/>
        </p:nvCxnSpPr>
        <p:spPr>
          <a:xfrm flipV="1">
            <a:off x="4139952" y="2654552"/>
            <a:ext cx="2376264" cy="918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516216" y="2420526"/>
            <a:ext cx="1584176" cy="46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216" y="3032594"/>
            <a:ext cx="1584176" cy="46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데이터베이스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6216" y="3644662"/>
            <a:ext cx="1584176" cy="46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6" y="4256730"/>
            <a:ext cx="1584176" cy="46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1268" idx="3"/>
            <a:endCxn id="8" idx="1"/>
          </p:cNvCxnSpPr>
          <p:nvPr/>
        </p:nvCxnSpPr>
        <p:spPr>
          <a:xfrm flipV="1">
            <a:off x="4139952" y="3266620"/>
            <a:ext cx="2376264" cy="3063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1268" idx="3"/>
            <a:endCxn id="9" idx="1"/>
          </p:cNvCxnSpPr>
          <p:nvPr/>
        </p:nvCxnSpPr>
        <p:spPr>
          <a:xfrm>
            <a:off x="4139952" y="3573016"/>
            <a:ext cx="2376264" cy="3056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268" idx="3"/>
            <a:endCxn id="10" idx="1"/>
          </p:cNvCxnSpPr>
          <p:nvPr/>
        </p:nvCxnSpPr>
        <p:spPr>
          <a:xfrm>
            <a:off x="4139952" y="3573016"/>
            <a:ext cx="2376264" cy="917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239" y="2499170"/>
            <a:ext cx="2520280" cy="28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 </a:t>
            </a:r>
            <a:r>
              <a:rPr lang="en-US" altLang="ko-KR" sz="4400" dirty="0"/>
              <a:t>=&gt;</a:t>
            </a:r>
            <a:r>
              <a:rPr lang="ko-KR" altLang="en-US" sz="4400" dirty="0"/>
              <a:t> </a:t>
            </a:r>
            <a:r>
              <a:rPr lang="en-US" altLang="ko-KR" sz="4400" dirty="0" smtClean="0"/>
              <a:t>C#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1600" y="2636910"/>
            <a:ext cx="2160241" cy="648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6136" y="2470967"/>
            <a:ext cx="2520279" cy="489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 flipV="1">
            <a:off x="3131841" y="2715957"/>
            <a:ext cx="2664295" cy="2449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5661248"/>
            <a:ext cx="8496944" cy="576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err="1" smtClean="0"/>
              <a:t>테이블명은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클래스명이</a:t>
            </a:r>
            <a:r>
              <a:rPr lang="ko-KR" altLang="en-US" b="0" dirty="0" smtClean="0"/>
              <a:t> 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1300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08920"/>
            <a:ext cx="2520280" cy="28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 </a:t>
            </a:r>
            <a:r>
              <a:rPr lang="en-US" altLang="ko-KR" sz="4400" dirty="0"/>
              <a:t>=&gt;</a:t>
            </a:r>
            <a:r>
              <a:rPr lang="ko-KR" altLang="en-US" sz="4400" dirty="0"/>
              <a:t> </a:t>
            </a:r>
            <a:r>
              <a:rPr lang="en-US" altLang="ko-KR" sz="4400" dirty="0" smtClean="0"/>
              <a:t>C#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1600" y="3231573"/>
            <a:ext cx="4104456" cy="413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6177" y="3522519"/>
            <a:ext cx="2088232" cy="1418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5076056" y="3438299"/>
            <a:ext cx="1080121" cy="79354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5661248"/>
            <a:ext cx="8496944" cy="576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err="1" smtClean="0"/>
              <a:t>컬럼은</a:t>
            </a:r>
            <a:r>
              <a:rPr lang="ko-KR" altLang="en-US" b="0" dirty="0" smtClean="0"/>
              <a:t> 멤버변수가 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864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4941168"/>
            <a:ext cx="6789877" cy="173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 </a:t>
            </a:r>
            <a:r>
              <a:rPr lang="en-US" altLang="ko-KR" sz="4400" dirty="0"/>
              <a:t>=&gt;</a:t>
            </a:r>
            <a:r>
              <a:rPr lang="ko-KR" altLang="en-US" sz="4400" dirty="0"/>
              <a:t> </a:t>
            </a:r>
            <a:r>
              <a:rPr lang="en-US" altLang="ko-KR" sz="4400" dirty="0" smtClean="0"/>
              <a:t>C#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1600" y="3645024"/>
            <a:ext cx="4104456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581" y="4831773"/>
            <a:ext cx="6789877" cy="498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8" idx="3"/>
            <a:endCxn id="9" idx="3"/>
          </p:cNvCxnSpPr>
          <p:nvPr/>
        </p:nvCxnSpPr>
        <p:spPr>
          <a:xfrm>
            <a:off x="5076056" y="4113076"/>
            <a:ext cx="2420402" cy="968079"/>
          </a:xfrm>
          <a:prstGeom prst="bentConnector3">
            <a:avLst>
              <a:gd name="adj1" fmla="val 10944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5292080" y="2353836"/>
            <a:ext cx="3528392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err="1" smtClean="0"/>
              <a:t>식별</a:t>
            </a:r>
            <a:r>
              <a:rPr lang="ko-KR" altLang="en-US" b="0" dirty="0" err="1"/>
              <a:t>자</a:t>
            </a:r>
            <a:r>
              <a:rPr lang="ko-KR" altLang="en-US" b="0" dirty="0" err="1" smtClean="0"/>
              <a:t>에</a:t>
            </a:r>
            <a:r>
              <a:rPr lang="ko-KR" altLang="en-US" b="0" dirty="0" smtClean="0"/>
              <a:t> 근거해 적절한 컨테이너를 선택하고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96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37713"/>
            <a:ext cx="6789877" cy="173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 </a:t>
            </a:r>
            <a:r>
              <a:rPr lang="en-US" altLang="ko-KR" sz="4400" dirty="0" smtClean="0"/>
              <a:t>=&gt;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C#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1600" y="3699163"/>
            <a:ext cx="4104456" cy="2389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8" idx="1"/>
          </p:cNvCxnSpPr>
          <p:nvPr/>
        </p:nvCxnSpPr>
        <p:spPr>
          <a:xfrm rot="10800000" flipV="1">
            <a:off x="827584" y="3818659"/>
            <a:ext cx="144016" cy="1906732"/>
          </a:xfrm>
          <a:prstGeom prst="bentConnector3">
            <a:avLst>
              <a:gd name="adj1" fmla="val 52569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32874" y="5605895"/>
            <a:ext cx="7987597" cy="2389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27584" y="5949280"/>
            <a:ext cx="7987597" cy="2389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/>
          <p:nvPr/>
        </p:nvCxnSpPr>
        <p:spPr>
          <a:xfrm rot="10800000" flipV="1">
            <a:off x="835968" y="4115900"/>
            <a:ext cx="144016" cy="1906732"/>
          </a:xfrm>
          <a:prstGeom prst="bentConnector3">
            <a:avLst>
              <a:gd name="adj1" fmla="val 41024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 rot="10800000" flipV="1">
            <a:off x="827585" y="4474596"/>
            <a:ext cx="144016" cy="1906732"/>
          </a:xfrm>
          <a:prstGeom prst="bentConnector3">
            <a:avLst>
              <a:gd name="adj1" fmla="val 31645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27584" y="6286353"/>
            <a:ext cx="7987597" cy="2389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71600" y="4015454"/>
            <a:ext cx="4104456" cy="2389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71600" y="4310964"/>
            <a:ext cx="4104456" cy="2389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5292080" y="2353836"/>
            <a:ext cx="3528392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데이터를 입력한다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6382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37" y="4537573"/>
            <a:ext cx="77200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 </a:t>
            </a:r>
            <a:r>
              <a:rPr lang="en-US" altLang="ko-KR" sz="4400" dirty="0"/>
              <a:t>=&gt; DB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1600" y="2636910"/>
            <a:ext cx="2160241" cy="648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1880" y="4797152"/>
            <a:ext cx="144016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8" idx="3"/>
            <a:endCxn id="9" idx="0"/>
          </p:cNvCxnSpPr>
          <p:nvPr/>
        </p:nvCxnSpPr>
        <p:spPr>
          <a:xfrm>
            <a:off x="3131841" y="2960947"/>
            <a:ext cx="1080119" cy="183620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5292080" y="2353836"/>
            <a:ext cx="3528392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테이블과 </a:t>
            </a:r>
            <a:r>
              <a:rPr lang="en-US" altLang="ko-KR" b="0" dirty="0" smtClean="0"/>
              <a:t>DB</a:t>
            </a:r>
            <a:r>
              <a:rPr lang="ko-KR" altLang="en-US" b="0" dirty="0" smtClean="0"/>
              <a:t>테이블의 </a:t>
            </a:r>
            <a:r>
              <a:rPr lang="ko-KR" altLang="en-US" b="0" dirty="0" err="1" smtClean="0"/>
              <a:t>맵핑은</a:t>
            </a:r>
            <a:r>
              <a:rPr lang="ko-KR" altLang="en-US" b="0" dirty="0" smtClean="0"/>
              <a:t> 자연스럽다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3559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37" y="4537573"/>
            <a:ext cx="77200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 </a:t>
            </a:r>
            <a:r>
              <a:rPr lang="en-US" altLang="ko-KR" sz="4400" dirty="0"/>
              <a:t>=&gt; DB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1600" y="3241964"/>
            <a:ext cx="4130336" cy="436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08418" y="4797152"/>
            <a:ext cx="3013364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8" idx="3"/>
            <a:endCxn id="9" idx="0"/>
          </p:cNvCxnSpPr>
          <p:nvPr/>
        </p:nvCxnSpPr>
        <p:spPr>
          <a:xfrm>
            <a:off x="5101936" y="3460173"/>
            <a:ext cx="1413164" cy="133697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37" y="4537573"/>
            <a:ext cx="77200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 </a:t>
            </a:r>
            <a:r>
              <a:rPr lang="en-US" altLang="ko-KR" sz="4400" dirty="0"/>
              <a:t>=&gt; DB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84407" y="3692243"/>
            <a:ext cx="4130336" cy="9109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4797152"/>
            <a:ext cx="647411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8" idx="1"/>
            <a:endCxn id="9" idx="1"/>
          </p:cNvCxnSpPr>
          <p:nvPr/>
        </p:nvCxnSpPr>
        <p:spPr>
          <a:xfrm rot="10800000" flipH="1" flipV="1">
            <a:off x="984406" y="4147708"/>
            <a:ext cx="563257" cy="829464"/>
          </a:xfrm>
          <a:prstGeom prst="bentConnector3">
            <a:avLst>
              <a:gd name="adj1" fmla="val -4058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공부시</a:t>
            </a:r>
            <a:r>
              <a:rPr lang="ko-KR" altLang="en-US" sz="4400" dirty="0"/>
              <a:t>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464496"/>
          </a:xfrm>
        </p:spPr>
        <p:txBody>
          <a:bodyPr>
            <a:noAutofit/>
          </a:bodyPr>
          <a:lstStyle/>
          <a:p>
            <a:r>
              <a:rPr lang="ko-KR" altLang="en-US" b="0" dirty="0" err="1" smtClean="0"/>
              <a:t>유니티는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C#</a:t>
            </a:r>
            <a:r>
              <a:rPr lang="ko-KR" altLang="en-US" b="0" dirty="0" smtClean="0"/>
              <a:t>을 알아야 한다니까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일단 책을 사자</a:t>
            </a:r>
            <a:r>
              <a:rPr lang="en-US" altLang="ko-KR" b="0" dirty="0"/>
              <a:t>!</a:t>
            </a:r>
            <a:endParaRPr lang="en-US" altLang="ko-KR" b="0" dirty="0" smtClean="0"/>
          </a:p>
          <a:p>
            <a:endParaRPr lang="en-US" altLang="ko-KR" b="0" dirty="0" smtClean="0"/>
          </a:p>
          <a:p>
            <a:r>
              <a:rPr lang="ko-KR" altLang="en-US" b="0" dirty="0" smtClean="0"/>
              <a:t>변수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상수</a:t>
            </a:r>
            <a:r>
              <a:rPr lang="en-US" altLang="ko-KR" b="0" dirty="0"/>
              <a:t> </a:t>
            </a:r>
            <a:r>
              <a:rPr lang="ko-KR" altLang="en-US" b="0" dirty="0" smtClean="0"/>
              <a:t>더하기 빼기 뭐 어렵지 않네</a:t>
            </a:r>
            <a:endParaRPr lang="en-US" altLang="ko-KR" b="0" dirty="0" smtClean="0"/>
          </a:p>
          <a:p>
            <a:endParaRPr lang="en-US" altLang="ko-KR" b="0" dirty="0" smtClean="0"/>
          </a:p>
          <a:p>
            <a:r>
              <a:rPr lang="en-US" altLang="ko-KR" b="0" dirty="0" smtClean="0"/>
              <a:t>If </a:t>
            </a:r>
            <a:r>
              <a:rPr lang="ko-KR" altLang="en-US" b="0" dirty="0" smtClean="0"/>
              <a:t>문</a:t>
            </a:r>
            <a:r>
              <a:rPr lang="en-US" altLang="ko-KR" b="0" dirty="0" smtClean="0"/>
              <a:t>, for </a:t>
            </a:r>
            <a:r>
              <a:rPr lang="ko-KR" altLang="en-US" b="0" dirty="0" smtClean="0"/>
              <a:t>문 별거 아니네</a:t>
            </a:r>
            <a:endParaRPr lang="en-US" altLang="ko-KR" b="0" dirty="0" smtClean="0"/>
          </a:p>
          <a:p>
            <a:endParaRPr lang="en-US" altLang="ko-KR" b="0" dirty="0" smtClean="0"/>
          </a:p>
          <a:p>
            <a:r>
              <a:rPr lang="ko-KR" altLang="en-US" b="0" dirty="0" smtClean="0"/>
              <a:t>클래스</a:t>
            </a:r>
            <a:r>
              <a:rPr lang="en-US" altLang="ko-KR" b="0" dirty="0" smtClean="0"/>
              <a:t>? </a:t>
            </a:r>
            <a:r>
              <a:rPr lang="ko-KR" altLang="en-US" b="0" dirty="0" smtClean="0"/>
              <a:t>참조</a:t>
            </a:r>
            <a:r>
              <a:rPr lang="en-US" altLang="ko-KR" b="0" dirty="0" smtClean="0"/>
              <a:t>? </a:t>
            </a:r>
            <a:r>
              <a:rPr lang="ko-KR" altLang="en-US" b="0" dirty="0" smtClean="0"/>
              <a:t>어려웠지만 알 것 같은 느낌적 느낌이야</a:t>
            </a:r>
            <a:endParaRPr lang="en-US" altLang="ko-KR" b="0" dirty="0" smtClean="0"/>
          </a:p>
          <a:p>
            <a:endParaRPr lang="en-US" altLang="ko-KR" b="0" dirty="0" smtClean="0"/>
          </a:p>
          <a:p>
            <a:r>
              <a:rPr lang="ko-KR" altLang="en-US" b="0" dirty="0" smtClean="0"/>
              <a:t>오오</a:t>
            </a:r>
            <a:r>
              <a:rPr lang="en-US" altLang="ko-KR" b="0" dirty="0"/>
              <a:t>.. </a:t>
            </a:r>
            <a:r>
              <a:rPr lang="ko-KR" altLang="en-US" b="0" dirty="0"/>
              <a:t>이렇게 하니깐 박스가 움직이네 신기하다</a:t>
            </a:r>
            <a:r>
              <a:rPr lang="en-US" altLang="ko-KR" b="0" dirty="0" smtClean="0"/>
              <a:t>~</a:t>
            </a:r>
          </a:p>
          <a:p>
            <a:r>
              <a:rPr lang="ko-KR" altLang="en-US" b="0" dirty="0" smtClean="0"/>
              <a:t>나도 뭔가 만들어 볼 수 있을 것 같아</a:t>
            </a:r>
            <a:r>
              <a:rPr lang="en-US" altLang="ko-KR" b="0" dirty="0" smtClean="0"/>
              <a:t>!!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37" y="4537573"/>
            <a:ext cx="77200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 </a:t>
            </a:r>
            <a:r>
              <a:rPr lang="en-US" altLang="ko-KR" sz="4400" dirty="0" smtClean="0"/>
              <a:t>=&gt; DB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3699163"/>
            <a:ext cx="4104456" cy="2389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10" idx="1"/>
            <a:endCxn id="12" idx="1"/>
          </p:cNvCxnSpPr>
          <p:nvPr/>
        </p:nvCxnSpPr>
        <p:spPr>
          <a:xfrm rot="10800000" flipH="1" flipV="1">
            <a:off x="971600" y="3818659"/>
            <a:ext cx="576064" cy="1822406"/>
          </a:xfrm>
          <a:prstGeom prst="bentConnector3">
            <a:avLst>
              <a:gd name="adj1" fmla="val -3968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47664" y="5504784"/>
            <a:ext cx="7174837" cy="2725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48245" y="5860473"/>
            <a:ext cx="7159338" cy="29094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8" idx="1"/>
            <a:endCxn id="13" idx="1"/>
          </p:cNvCxnSpPr>
          <p:nvPr/>
        </p:nvCxnSpPr>
        <p:spPr>
          <a:xfrm rot="10800000" flipH="1" flipV="1">
            <a:off x="971599" y="4134950"/>
            <a:ext cx="576645" cy="1870996"/>
          </a:xfrm>
          <a:prstGeom prst="bentConnector3">
            <a:avLst>
              <a:gd name="adj1" fmla="val -684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9" idx="1"/>
            <a:endCxn id="17" idx="1"/>
          </p:cNvCxnSpPr>
          <p:nvPr/>
        </p:nvCxnSpPr>
        <p:spPr>
          <a:xfrm rot="10800000" flipH="1" flipV="1">
            <a:off x="971599" y="4430460"/>
            <a:ext cx="576645" cy="1939168"/>
          </a:xfrm>
          <a:prstGeom prst="bentConnector3">
            <a:avLst>
              <a:gd name="adj1" fmla="val -9910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48245" y="6244937"/>
            <a:ext cx="7159338" cy="2493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71600" y="4015454"/>
            <a:ext cx="4104456" cy="2389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1600" y="4310964"/>
            <a:ext cx="4104456" cy="2389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72" y="1451178"/>
            <a:ext cx="2984500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 </a:t>
            </a:r>
            <a:r>
              <a:rPr lang="en-US" altLang="ko-KR" sz="4400" dirty="0"/>
              <a:t>=&gt; XML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71600" y="3657600"/>
            <a:ext cx="4104456" cy="3117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24155" y="1849582"/>
            <a:ext cx="2421081" cy="1548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 flipV="1">
            <a:off x="5076056" y="2623705"/>
            <a:ext cx="1148099" cy="118975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5157192"/>
            <a:ext cx="47498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테이블명과 </a:t>
            </a:r>
            <a:r>
              <a:rPr lang="ko-KR" altLang="en-US" b="0" dirty="0" err="1" smtClean="0"/>
              <a:t>컬럼명이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XML</a:t>
            </a:r>
            <a:r>
              <a:rPr lang="ko-KR" altLang="en-US" b="0" dirty="0" smtClean="0"/>
              <a:t>의 각 </a:t>
            </a:r>
            <a:r>
              <a:rPr lang="ko-KR" altLang="en-US" b="0" dirty="0" err="1" smtClean="0"/>
              <a:t>노드의</a:t>
            </a:r>
            <a:r>
              <a:rPr lang="ko-KR" altLang="en-US" b="0" dirty="0" smtClean="0"/>
              <a:t> 이름으로 사용된다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9749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72" y="1451178"/>
            <a:ext cx="2984500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테이블 </a:t>
            </a:r>
            <a:r>
              <a:rPr lang="en-US" altLang="ko-KR" sz="4400" dirty="0"/>
              <a:t>=&gt; XML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71600" y="3979719"/>
            <a:ext cx="4104456" cy="322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24155" y="3377046"/>
            <a:ext cx="2421081" cy="1537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5076056" y="4140778"/>
            <a:ext cx="1148099" cy="519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5157192"/>
            <a:ext cx="47498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테이블명과 </a:t>
            </a:r>
            <a:r>
              <a:rPr lang="ko-KR" altLang="en-US" b="0" dirty="0" err="1" smtClean="0"/>
              <a:t>컬럼명이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XML</a:t>
            </a:r>
            <a:r>
              <a:rPr lang="ko-KR" altLang="en-US" b="0" dirty="0" smtClean="0"/>
              <a:t>의 각 </a:t>
            </a:r>
            <a:r>
              <a:rPr lang="ko-KR" altLang="en-US" b="0" dirty="0" err="1" smtClean="0"/>
              <a:t>노드의</a:t>
            </a:r>
            <a:r>
              <a:rPr lang="ko-KR" altLang="en-US" b="0" dirty="0" smtClean="0"/>
              <a:t> 이름으로 사용된다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5516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72" y="1451178"/>
            <a:ext cx="2984500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 </a:t>
            </a:r>
            <a:r>
              <a:rPr lang="en-US" altLang="ko-KR" sz="4400" dirty="0" smtClean="0"/>
              <a:t>=&gt; XML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71600" y="4281055"/>
            <a:ext cx="4104456" cy="3117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24155" y="4894118"/>
            <a:ext cx="2421081" cy="1548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5076056" y="4436918"/>
            <a:ext cx="1148099" cy="123132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5157192"/>
            <a:ext cx="47498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테이블명과 </a:t>
            </a:r>
            <a:r>
              <a:rPr lang="ko-KR" altLang="en-US" b="0" dirty="0" err="1" smtClean="0"/>
              <a:t>컬럼명이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XML</a:t>
            </a:r>
            <a:r>
              <a:rPr lang="ko-KR" altLang="en-US" b="0" dirty="0" smtClean="0"/>
              <a:t>의 각 </a:t>
            </a:r>
            <a:r>
              <a:rPr lang="ko-KR" altLang="en-US" b="0" dirty="0" err="1" smtClean="0"/>
              <a:t>노드의</a:t>
            </a:r>
            <a:r>
              <a:rPr lang="ko-KR" altLang="en-US" b="0" dirty="0" smtClean="0"/>
              <a:t> 이름으로 사용된다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3974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72" y="521812"/>
            <a:ext cx="26289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 </a:t>
            </a:r>
            <a:r>
              <a:rPr lang="en-US" altLang="ko-KR" sz="4400" dirty="0" smtClean="0"/>
              <a:t>=&gt; JSON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498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71600" y="3969327"/>
            <a:ext cx="4104456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573" y="2926080"/>
            <a:ext cx="2087891" cy="153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 flipV="1">
            <a:off x="5076056" y="3691890"/>
            <a:ext cx="1584517" cy="4436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99859" y="2646218"/>
            <a:ext cx="2117414" cy="606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117273" y="2769177"/>
            <a:ext cx="3543300" cy="181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660573" y="2689859"/>
            <a:ext cx="1059872" cy="196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95536" y="4797152"/>
            <a:ext cx="5688632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err="1" smtClean="0"/>
              <a:t>테이블명은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콜렉션</a:t>
            </a:r>
            <a:r>
              <a:rPr lang="ko-KR" altLang="en-US" b="0" dirty="0" smtClean="0"/>
              <a:t> 이름으로 사용된다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err="1" smtClean="0"/>
              <a:t>로우는</a:t>
            </a:r>
            <a:r>
              <a:rPr lang="ko-KR" altLang="en-US" b="0" dirty="0" smtClean="0"/>
              <a:t> 도큐먼트로 볼 수 있고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컬럼명은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JSON</a:t>
            </a:r>
            <a:r>
              <a:rPr lang="ko-KR" altLang="en-US" b="0" dirty="0" smtClean="0"/>
              <a:t>의 </a:t>
            </a:r>
            <a:r>
              <a:rPr lang="ko-KR" altLang="en-US" b="0" dirty="0" err="1" smtClean="0"/>
              <a:t>필드명으로</a:t>
            </a:r>
            <a:r>
              <a:rPr lang="ko-KR" altLang="en-US" b="0" dirty="0" smtClean="0"/>
              <a:t> 사용된다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5145335" y="1547500"/>
            <a:ext cx="151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몽고</a:t>
            </a:r>
            <a:r>
              <a:rPr lang="en-US" altLang="ko-KR" sz="2400" dirty="0" smtClean="0"/>
              <a:t>DB)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95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테이블은 실무의 근거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7375"/>
            <a:ext cx="936104" cy="121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88" y="3361980"/>
            <a:ext cx="1847196" cy="8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88" y="3514380"/>
            <a:ext cx="1847196" cy="8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88" y="3666780"/>
            <a:ext cx="1847196" cy="8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588" y="469552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기획서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53688" y="4695527"/>
            <a:ext cx="215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테이블</a:t>
            </a:r>
            <a:endParaRPr lang="ko-KR" altLang="en-US" b="1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11760" y="3933056"/>
            <a:ext cx="576064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52120" y="2528900"/>
            <a:ext cx="1080120" cy="15845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876256" y="2060848"/>
            <a:ext cx="158417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프로그래밍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6256" y="3104964"/>
            <a:ext cx="158417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데이터베이스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76256" y="4185084"/>
            <a:ext cx="158417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포맷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6256" y="5268612"/>
            <a:ext cx="158417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dirty="0" smtClean="0">
                <a:solidFill>
                  <a:schemeClr val="tx1"/>
                </a:solidFill>
              </a:rPr>
              <a:t> 포맷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652120" y="3573016"/>
            <a:ext cx="1080120" cy="5404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652120" y="4113438"/>
            <a:ext cx="1080120" cy="5396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652120" y="4113438"/>
            <a:ext cx="1080120" cy="16232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9552" y="5397023"/>
            <a:ext cx="5671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기획서를 테이블로 바꿀 수만 있다면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그 이후 실무는 확신을 가지고 진행 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38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우리가 훈련해야 할 것은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320456"/>
          </a:xfrm>
        </p:spPr>
        <p:txBody>
          <a:bodyPr>
            <a:noAutofit/>
          </a:bodyPr>
          <a:lstStyle/>
          <a:p>
            <a:r>
              <a:rPr lang="ko-KR" altLang="en-US" sz="3200" b="0" dirty="0" smtClean="0"/>
              <a:t>테이블의 구조를 만드는 능력</a:t>
            </a:r>
            <a:endParaRPr lang="en-US" altLang="ko-KR" sz="3200" b="0" dirty="0" smtClean="0"/>
          </a:p>
          <a:p>
            <a:pPr marL="457200" lvl="1" indent="0">
              <a:buNone/>
            </a:pPr>
            <a:r>
              <a:rPr lang="en-US" altLang="ko-KR" sz="2800" b="0" dirty="0" smtClean="0"/>
              <a:t>== </a:t>
            </a:r>
            <a:r>
              <a:rPr lang="ko-KR" altLang="en-US" sz="2800" b="0" dirty="0" smtClean="0"/>
              <a:t>데이터 모델링 능력</a:t>
            </a:r>
            <a:endParaRPr lang="en-US" altLang="ko-KR" sz="2800" b="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r>
              <a:rPr lang="ko-KR" altLang="en-US" sz="3200" b="0" dirty="0"/>
              <a:t>자전거 타는 법을 아는 것과 직접 탈 수 있는 것의 </a:t>
            </a:r>
            <a:r>
              <a:rPr lang="ko-KR" altLang="en-US" sz="3200" b="0" dirty="0" smtClean="0"/>
              <a:t>차이 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</a:rPr>
              <a:t>방법을 알아도 훈련하지 않으면 사용할 수 없다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3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64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게임 데이터 모델링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1296144"/>
          </a:xfrm>
        </p:spPr>
        <p:txBody>
          <a:bodyPr>
            <a:normAutofit/>
          </a:bodyPr>
          <a:lstStyle/>
          <a:p>
            <a:r>
              <a:rPr lang="ko-KR" altLang="en-US" sz="3600" b="0" dirty="0" smtClean="0">
                <a:solidFill>
                  <a:schemeClr val="tx1"/>
                </a:solidFill>
              </a:rPr>
              <a:t>간단한 </a:t>
            </a:r>
            <a:r>
              <a:rPr lang="en-US" altLang="ko-KR" sz="3600" b="0" dirty="0" smtClean="0">
                <a:solidFill>
                  <a:schemeClr val="tx1"/>
                </a:solidFill>
              </a:rPr>
              <a:t>RPG </a:t>
            </a:r>
            <a:r>
              <a:rPr lang="ko-KR" altLang="en-US" sz="3600" b="0" dirty="0" smtClean="0">
                <a:solidFill>
                  <a:schemeClr val="tx1"/>
                </a:solidFill>
              </a:rPr>
              <a:t>기획서를 모델링 해보겠습니다</a:t>
            </a:r>
            <a:r>
              <a:rPr lang="en-US" altLang="ko-KR" sz="3600" b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게임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5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게임 데이터 모델링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2160240"/>
          </a:xfrm>
        </p:spPr>
        <p:txBody>
          <a:bodyPr>
            <a:normAutofit/>
          </a:bodyPr>
          <a:lstStyle/>
          <a:p>
            <a:r>
              <a:rPr lang="ko-KR" altLang="en-US" sz="3600" b="0" dirty="0" smtClean="0"/>
              <a:t>특별한 툴이 필요하지 않다</a:t>
            </a:r>
            <a:r>
              <a:rPr lang="en-US" altLang="ko-KR" sz="3600" b="0" dirty="0" smtClean="0"/>
              <a:t>.</a:t>
            </a:r>
          </a:p>
          <a:p>
            <a:r>
              <a:rPr lang="ko-KR" altLang="en-US" sz="3600" b="0" dirty="0" smtClean="0"/>
              <a:t>스프레드시트 </a:t>
            </a:r>
            <a:r>
              <a:rPr lang="en-US" altLang="ko-KR" b="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b="0" dirty="0" err="1" smtClean="0">
                <a:solidFill>
                  <a:schemeClr val="bg1">
                    <a:lumMod val="75000"/>
                  </a:schemeClr>
                </a:solidFill>
              </a:rPr>
              <a:t>구글</a:t>
            </a:r>
            <a:r>
              <a:rPr lang="ko-KR" altLang="en-US" b="0" dirty="0" smtClean="0">
                <a:solidFill>
                  <a:schemeClr val="bg1">
                    <a:lumMod val="75000"/>
                  </a:schemeClr>
                </a:solidFill>
              </a:rPr>
              <a:t> 스프레드시트 혹은 엑셀</a:t>
            </a:r>
            <a:r>
              <a:rPr lang="en-US" altLang="ko-KR" b="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3600" b="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3600" b="0" dirty="0" smtClean="0"/>
              <a:t>드로잉 툴 </a:t>
            </a:r>
            <a:r>
              <a:rPr lang="en-US" altLang="ko-KR" b="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b="0" dirty="0" err="1" smtClean="0">
                <a:solidFill>
                  <a:schemeClr val="bg1">
                    <a:lumMod val="75000"/>
                  </a:schemeClr>
                </a:solidFill>
              </a:rPr>
              <a:t>구글</a:t>
            </a:r>
            <a:r>
              <a:rPr lang="ko-KR" altLang="en-US" b="0" dirty="0" smtClean="0">
                <a:solidFill>
                  <a:schemeClr val="bg1">
                    <a:lumMod val="75000"/>
                  </a:schemeClr>
                </a:solidFill>
              </a:rPr>
              <a:t> 드로잉 혹은 </a:t>
            </a:r>
            <a:r>
              <a:rPr lang="en-US" altLang="ko-KR" b="0" dirty="0" smtClean="0">
                <a:solidFill>
                  <a:schemeClr val="bg1">
                    <a:lumMod val="75000"/>
                  </a:schemeClr>
                </a:solidFill>
              </a:rPr>
              <a:t>PPT)</a:t>
            </a:r>
            <a:endParaRPr lang="en-US" altLang="ko-KR" sz="3600" b="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게임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6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기획서 쭉 둘러보기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게임 데이터 모델링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136905" cy="4248472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chemeClr val="tx1"/>
                </a:solidFill>
              </a:rPr>
              <a:t>플레이어는 이름과 </a:t>
            </a:r>
            <a:r>
              <a:rPr lang="ko-KR" altLang="en-US" b="0" dirty="0" err="1" smtClean="0">
                <a:solidFill>
                  <a:schemeClr val="tx1"/>
                </a:solidFill>
              </a:rPr>
              <a:t>능력치를</a:t>
            </a:r>
            <a:r>
              <a:rPr lang="ko-KR" altLang="en-US" b="0" dirty="0" smtClean="0">
                <a:solidFill>
                  <a:schemeClr val="tx1"/>
                </a:solidFill>
              </a:rPr>
              <a:t> 가지고 있다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endParaRPr lang="en-US" altLang="ko-KR" b="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chemeClr val="tx1"/>
                </a:solidFill>
              </a:rPr>
              <a:t>플레이어의 </a:t>
            </a:r>
            <a:r>
              <a:rPr lang="ko-KR" altLang="en-US" b="0" dirty="0" err="1" smtClean="0">
                <a:solidFill>
                  <a:schemeClr val="tx1"/>
                </a:solidFill>
              </a:rPr>
              <a:t>능력치에는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</a:rPr>
              <a:t>HP, </a:t>
            </a:r>
            <a:r>
              <a:rPr lang="ko-KR" altLang="en-US" b="0" dirty="0" smtClean="0">
                <a:solidFill>
                  <a:schemeClr val="tx1"/>
                </a:solidFill>
              </a:rPr>
              <a:t>공격력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이동 속도가 있다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chemeClr val="tx1"/>
                </a:solidFill>
              </a:rPr>
              <a:t>적은 </a:t>
            </a:r>
            <a:r>
              <a:rPr lang="en-US" altLang="ko-KR" b="0" dirty="0" smtClean="0">
                <a:solidFill>
                  <a:schemeClr val="tx1"/>
                </a:solidFill>
              </a:rPr>
              <a:t>3</a:t>
            </a:r>
            <a:r>
              <a:rPr lang="ko-KR" altLang="en-US" b="0" dirty="0" smtClean="0">
                <a:solidFill>
                  <a:schemeClr val="tx1"/>
                </a:solidFill>
              </a:rPr>
              <a:t>가지 타입이 있다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chemeClr val="tx1"/>
                </a:solidFill>
              </a:rPr>
              <a:t>적과 플레이어는 </a:t>
            </a:r>
            <a:r>
              <a:rPr lang="ko-KR" altLang="en-US" b="0" dirty="0" err="1" smtClean="0">
                <a:solidFill>
                  <a:schemeClr val="tx1"/>
                </a:solidFill>
              </a:rPr>
              <a:t>맵을</a:t>
            </a:r>
            <a:r>
              <a:rPr lang="ko-KR" altLang="en-US" b="0" dirty="0" smtClean="0">
                <a:solidFill>
                  <a:schemeClr val="tx1"/>
                </a:solidFill>
              </a:rPr>
              <a:t> 이동한다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chemeClr val="tx1"/>
                </a:solidFill>
              </a:rPr>
              <a:t>적은 </a:t>
            </a:r>
            <a:r>
              <a:rPr lang="ko-KR" altLang="en-US" b="0" dirty="0" err="1" smtClean="0">
                <a:solidFill>
                  <a:schemeClr val="tx1"/>
                </a:solidFill>
              </a:rPr>
              <a:t>고블린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err="1" smtClean="0">
                <a:solidFill>
                  <a:schemeClr val="tx1"/>
                </a:solidFill>
              </a:rPr>
              <a:t>슬라임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err="1" smtClean="0">
                <a:solidFill>
                  <a:schemeClr val="tx1"/>
                </a:solidFill>
              </a:rPr>
              <a:t>몬스터가</a:t>
            </a:r>
            <a:r>
              <a:rPr lang="ko-KR" altLang="en-US" b="0" dirty="0" smtClean="0">
                <a:solidFill>
                  <a:schemeClr val="tx1"/>
                </a:solidFill>
              </a:rPr>
              <a:t> 있다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11816"/>
            <a:ext cx="595703" cy="77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1136938"/>
            <a:ext cx="579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9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공부시</a:t>
            </a:r>
            <a:r>
              <a:rPr lang="ko-KR" altLang="en-US" sz="4400" dirty="0"/>
              <a:t>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208913" cy="4464496"/>
          </a:xfrm>
        </p:spPr>
        <p:txBody>
          <a:bodyPr>
            <a:noAutofit/>
          </a:bodyPr>
          <a:lstStyle/>
          <a:p>
            <a:r>
              <a:rPr lang="ko-KR" altLang="en-US" b="0" dirty="0" smtClean="0"/>
              <a:t>근데 이것들로 게임규칙은 어떻게 만들어</a:t>
            </a:r>
            <a:r>
              <a:rPr lang="en-US" altLang="ko-KR" b="0" dirty="0" smtClean="0"/>
              <a:t>?</a:t>
            </a:r>
          </a:p>
          <a:p>
            <a:endParaRPr lang="en-US" altLang="ko-KR" b="0" dirty="0" smtClean="0"/>
          </a:p>
          <a:p>
            <a:r>
              <a:rPr lang="ko-KR" altLang="en-US" b="0" dirty="0" smtClean="0"/>
              <a:t>따라 할 때는 이해가 되는데 스스로 할 때는 아무 생각도 안나</a:t>
            </a:r>
            <a:endParaRPr lang="en-US" altLang="ko-KR" b="0" dirty="0" smtClean="0"/>
          </a:p>
          <a:p>
            <a:endParaRPr lang="en-US" altLang="ko-KR" b="0" dirty="0" smtClean="0"/>
          </a:p>
          <a:p>
            <a:r>
              <a:rPr lang="ko-KR" altLang="en-US" b="0" dirty="0" smtClean="0"/>
              <a:t>일단 만들기 시작했지만 정리되지 않는 느낌이야</a:t>
            </a:r>
            <a:endParaRPr lang="en-US" altLang="ko-KR" b="0" dirty="0" smtClean="0"/>
          </a:p>
          <a:p>
            <a:endParaRPr lang="en-US" altLang="ko-KR" b="0" dirty="0" smtClean="0"/>
          </a:p>
          <a:p>
            <a:r>
              <a:rPr lang="ko-KR" altLang="en-US" b="0" dirty="0" smtClean="0"/>
              <a:t>버그가 자꾸 생겨나네</a:t>
            </a:r>
            <a:r>
              <a:rPr lang="en-US" altLang="ko-KR" b="0" dirty="0" smtClean="0"/>
              <a:t>…</a:t>
            </a:r>
            <a:r>
              <a:rPr lang="ko-KR" altLang="en-US" b="0" dirty="0" smtClean="0"/>
              <a:t> 내가 만들었지만 이해가 안돼</a:t>
            </a:r>
            <a:endParaRPr lang="en-US" altLang="ko-KR" b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기획서 쭉 둘러보기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게임 데이터 모델링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4"/>
          </p:nvPr>
        </p:nvSpPr>
        <p:spPr>
          <a:xfrm>
            <a:off x="467543" y="1916832"/>
            <a:ext cx="8136905" cy="4248472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rgbClr val="FF0000"/>
                </a:solidFill>
              </a:rPr>
              <a:t>플레이어</a:t>
            </a:r>
            <a:r>
              <a:rPr lang="ko-KR" altLang="en-US" b="0" dirty="0" smtClean="0">
                <a:solidFill>
                  <a:schemeClr val="tx1"/>
                </a:solidFill>
              </a:rPr>
              <a:t>는 </a:t>
            </a:r>
            <a:r>
              <a:rPr lang="ko-KR" altLang="en-US" b="0" dirty="0" smtClean="0">
                <a:solidFill>
                  <a:srgbClr val="FF0000"/>
                </a:solidFill>
              </a:rPr>
              <a:t>이름</a:t>
            </a:r>
            <a:r>
              <a:rPr lang="ko-KR" altLang="en-US" b="0" dirty="0" smtClean="0">
                <a:solidFill>
                  <a:schemeClr val="tx1"/>
                </a:solidFill>
              </a:rPr>
              <a:t>과 </a:t>
            </a:r>
            <a:r>
              <a:rPr lang="ko-KR" altLang="en-US" b="0" dirty="0" err="1" smtClean="0">
                <a:solidFill>
                  <a:srgbClr val="FF0000"/>
                </a:solidFill>
              </a:rPr>
              <a:t>능력치</a:t>
            </a:r>
            <a:r>
              <a:rPr lang="ko-KR" altLang="en-US" b="0" dirty="0" err="1" smtClean="0">
                <a:solidFill>
                  <a:schemeClr val="tx1"/>
                </a:solidFill>
              </a:rPr>
              <a:t>를</a:t>
            </a:r>
            <a:r>
              <a:rPr lang="ko-KR" altLang="en-US" b="0" dirty="0" smtClean="0">
                <a:solidFill>
                  <a:schemeClr val="tx1"/>
                </a:solidFill>
              </a:rPr>
              <a:t> 가지고 있다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endParaRPr lang="en-US" altLang="ko-KR" b="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rgbClr val="FF0000"/>
                </a:solidFill>
              </a:rPr>
              <a:t>플레이어</a:t>
            </a:r>
            <a:r>
              <a:rPr lang="ko-KR" altLang="en-US" b="0" dirty="0" smtClean="0">
                <a:solidFill>
                  <a:schemeClr val="tx1"/>
                </a:solidFill>
              </a:rPr>
              <a:t>의 </a:t>
            </a:r>
            <a:r>
              <a:rPr lang="ko-KR" altLang="en-US" b="0" dirty="0" err="1" smtClean="0">
                <a:solidFill>
                  <a:schemeClr val="tx1"/>
                </a:solidFill>
              </a:rPr>
              <a:t>능력치에는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ko-KR" b="0" dirty="0" smtClean="0">
                <a:solidFill>
                  <a:srgbClr val="FF0000"/>
                </a:solidFill>
              </a:rPr>
              <a:t>HP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FF0000"/>
                </a:solidFill>
              </a:rPr>
              <a:t>공격력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FF0000"/>
                </a:solidFill>
              </a:rPr>
              <a:t>이동 속도</a:t>
            </a:r>
            <a:r>
              <a:rPr lang="ko-KR" altLang="en-US" b="0" dirty="0" smtClean="0">
                <a:solidFill>
                  <a:schemeClr val="tx1"/>
                </a:solidFill>
              </a:rPr>
              <a:t>가 있다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rgbClr val="FF0000"/>
                </a:solidFill>
              </a:rPr>
              <a:t>적</a:t>
            </a:r>
            <a:r>
              <a:rPr lang="ko-KR" altLang="en-US" b="0" dirty="0" smtClean="0">
                <a:solidFill>
                  <a:schemeClr val="tx1"/>
                </a:solidFill>
              </a:rPr>
              <a:t>은 </a:t>
            </a:r>
            <a:r>
              <a:rPr lang="en-US" altLang="ko-KR" b="0" dirty="0" smtClean="0">
                <a:solidFill>
                  <a:srgbClr val="FF0000"/>
                </a:solidFill>
              </a:rPr>
              <a:t>3</a:t>
            </a:r>
            <a:r>
              <a:rPr lang="ko-KR" altLang="en-US" b="0" dirty="0" smtClean="0">
                <a:solidFill>
                  <a:srgbClr val="FF0000"/>
                </a:solidFill>
              </a:rPr>
              <a:t>가지 타입</a:t>
            </a:r>
            <a:r>
              <a:rPr lang="ko-KR" altLang="en-US" b="0" dirty="0" smtClean="0">
                <a:solidFill>
                  <a:schemeClr val="tx1"/>
                </a:solidFill>
              </a:rPr>
              <a:t>이 있다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rgbClr val="FF0000"/>
                </a:solidFill>
              </a:rPr>
              <a:t>적</a:t>
            </a:r>
            <a:r>
              <a:rPr lang="ko-KR" altLang="en-US" b="0" dirty="0" smtClean="0">
                <a:solidFill>
                  <a:schemeClr val="tx1"/>
                </a:solidFill>
              </a:rPr>
              <a:t>과 </a:t>
            </a:r>
            <a:r>
              <a:rPr lang="ko-KR" altLang="en-US" b="0" dirty="0" smtClean="0">
                <a:solidFill>
                  <a:srgbClr val="FF0000"/>
                </a:solidFill>
              </a:rPr>
              <a:t>플레이어</a:t>
            </a:r>
            <a:r>
              <a:rPr lang="ko-KR" altLang="en-US" b="0" dirty="0" smtClean="0">
                <a:solidFill>
                  <a:schemeClr val="tx1"/>
                </a:solidFill>
              </a:rPr>
              <a:t>는 </a:t>
            </a:r>
            <a:r>
              <a:rPr lang="ko-KR" altLang="en-US" b="0" dirty="0" err="1" smtClean="0">
                <a:solidFill>
                  <a:srgbClr val="FF0000"/>
                </a:solidFill>
              </a:rPr>
              <a:t>맵</a:t>
            </a:r>
            <a:r>
              <a:rPr lang="ko-KR" altLang="en-US" b="0" dirty="0" err="1" smtClean="0">
                <a:solidFill>
                  <a:schemeClr val="tx1"/>
                </a:solidFill>
              </a:rPr>
              <a:t>을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</a:rPr>
              <a:t>이동한다</a:t>
            </a:r>
            <a:r>
              <a:rPr lang="en-US" altLang="ko-KR" b="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b="0" dirty="0" smtClean="0">
                <a:solidFill>
                  <a:srgbClr val="FF0000"/>
                </a:solidFill>
              </a:rPr>
              <a:t>적</a:t>
            </a:r>
            <a:r>
              <a:rPr lang="ko-KR" altLang="en-US" b="0" dirty="0" smtClean="0">
                <a:solidFill>
                  <a:schemeClr val="tx1"/>
                </a:solidFill>
              </a:rPr>
              <a:t>은 </a:t>
            </a:r>
            <a:r>
              <a:rPr lang="ko-KR" altLang="en-US" b="0" dirty="0" err="1" smtClean="0">
                <a:solidFill>
                  <a:srgbClr val="FF0000"/>
                </a:solidFill>
              </a:rPr>
              <a:t>고블린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err="1" smtClean="0">
                <a:solidFill>
                  <a:srgbClr val="FF0000"/>
                </a:solidFill>
              </a:rPr>
              <a:t>슬라임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FF0000"/>
                </a:solidFill>
              </a:rPr>
              <a:t>멧돼</a:t>
            </a:r>
            <a:r>
              <a:rPr lang="ko-KR" altLang="en-US" b="0" dirty="0">
                <a:solidFill>
                  <a:srgbClr val="FF0000"/>
                </a:solidFill>
              </a:rPr>
              <a:t>지</a:t>
            </a:r>
            <a:r>
              <a:rPr lang="ko-KR" altLang="en-US" b="0" dirty="0" smtClean="0">
                <a:solidFill>
                  <a:schemeClr val="tx1"/>
                </a:solidFill>
              </a:rPr>
              <a:t>가 있다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11816"/>
            <a:ext cx="595703" cy="77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1136938"/>
            <a:ext cx="579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8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주니어 기획자의 패기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게임 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958964" cy="458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3090" y="6490634"/>
            <a:ext cx="22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년차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주패기</a:t>
            </a:r>
            <a:r>
              <a:rPr lang="ko-KR" altLang="en-US" dirty="0" smtClean="0"/>
              <a:t> 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65160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년차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최코더</a:t>
            </a:r>
            <a:r>
              <a:rPr lang="ko-KR" altLang="en-US" dirty="0" smtClean="0"/>
              <a:t> 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6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프로그램 팀장님의 지시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게임 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250825" y="5661248"/>
            <a:ext cx="8642350" cy="576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200" dirty="0" smtClean="0"/>
              <a:t>“</a:t>
            </a:r>
            <a:r>
              <a:rPr lang="ko-KR" altLang="en-US" sz="3200" dirty="0"/>
              <a:t>그</a:t>
            </a:r>
            <a:r>
              <a:rPr lang="ko-KR" altLang="en-US" sz="3200" dirty="0" smtClean="0"/>
              <a:t> 녀석을 산채로 잡아라</a:t>
            </a:r>
            <a:r>
              <a:rPr lang="en-US" altLang="ko-KR" sz="3200" dirty="0" smtClean="0"/>
              <a:t>”</a:t>
            </a:r>
            <a:endParaRPr lang="ko-KR" alt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804640"/>
            <a:ext cx="6983413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4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smtClean="0"/>
              <a:t>자 클래스를 설계 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298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r>
              <a:rPr lang="en-US" altLang="ko-KR" smtClean="0"/>
              <a:t>KGC2014 </a:t>
            </a:r>
            <a:r>
              <a:rPr lang="ko-KR" altLang="en-US" dirty="0" smtClean="0"/>
              <a:t>게임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 발표 자료를 참조해서 만들었습니다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http://www.slideshare.net/choijaekyu/kgc2014-41160962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0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답답해서 질문하</a:t>
            </a:r>
            <a:r>
              <a:rPr lang="ko-KR" altLang="en-US" sz="4400" dirty="0"/>
              <a:t>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5262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2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더 답답해지는 답변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5262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5262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2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8012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또 공부시작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21323"/>
            <a:ext cx="366570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9813</TotalTime>
  <Words>1087</Words>
  <Application>Microsoft Office PowerPoint</Application>
  <PresentationFormat>화면 슬라이드 쇼(4:3)</PresentationFormat>
  <Paragraphs>306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게임 데이터 모델링</vt:lpstr>
      <vt:lpstr>순서</vt:lpstr>
      <vt:lpstr>통합엔진의 등장</vt:lpstr>
      <vt:lpstr>코딩 열풍</vt:lpstr>
      <vt:lpstr>공부시작</vt:lpstr>
      <vt:lpstr>공부시작</vt:lpstr>
      <vt:lpstr>답답해서 질문하면</vt:lpstr>
      <vt:lpstr>더 답답해지는 답변</vt:lpstr>
      <vt:lpstr>또 공부시작</vt:lpstr>
      <vt:lpstr>좌절</vt:lpstr>
      <vt:lpstr>막히는 부분</vt:lpstr>
      <vt:lpstr>막히는 부분</vt:lpstr>
      <vt:lpstr>비즈니스 구현</vt:lpstr>
      <vt:lpstr>막히는 부분</vt:lpstr>
      <vt:lpstr>비즈니스 구현</vt:lpstr>
      <vt:lpstr>데이터 모델링</vt:lpstr>
      <vt:lpstr>데이터 모델링</vt:lpstr>
      <vt:lpstr>데이터 모델링</vt:lpstr>
      <vt:lpstr>데이터 모델링</vt:lpstr>
      <vt:lpstr>테이블</vt:lpstr>
      <vt:lpstr>정말?</vt:lpstr>
      <vt:lpstr>데이터 구조</vt:lpstr>
      <vt:lpstr>테이블에 대한 오해</vt:lpstr>
      <vt:lpstr>테이블에 대한 오해</vt:lpstr>
      <vt:lpstr>테이블에 대한 오해</vt:lpstr>
      <vt:lpstr>테이블에 대한 오해</vt:lpstr>
      <vt:lpstr>테이블에 대한 오해</vt:lpstr>
      <vt:lpstr>테이블에 대한 오해</vt:lpstr>
      <vt:lpstr>테이블에 대한 오해</vt:lpstr>
      <vt:lpstr>테이블에 대한 오해</vt:lpstr>
      <vt:lpstr>테이블에 대한 오해</vt:lpstr>
      <vt:lpstr>결론부터 말해봐!</vt:lpstr>
      <vt:lpstr>결론부터 말해봐!</vt:lpstr>
      <vt:lpstr>테이블의 각 명칭</vt:lpstr>
      <vt:lpstr>테이블의 각 명칭</vt:lpstr>
      <vt:lpstr>테이블의 각 명칭</vt:lpstr>
      <vt:lpstr>테이블의 각 명칭</vt:lpstr>
      <vt:lpstr>테이블의 각 명칭</vt:lpstr>
      <vt:lpstr>테이블의 각 명칭</vt:lpstr>
      <vt:lpstr>테이블의 각 명칭</vt:lpstr>
      <vt:lpstr>테이블의 각 명칭</vt:lpstr>
      <vt:lpstr>테이블 맵핑</vt:lpstr>
      <vt:lpstr>테이블 =&gt; C#</vt:lpstr>
      <vt:lpstr>테이블 =&gt; C#</vt:lpstr>
      <vt:lpstr>테이블 =&gt; C#</vt:lpstr>
      <vt:lpstr>테이블 =&gt; C#</vt:lpstr>
      <vt:lpstr>테이블 =&gt; DB</vt:lpstr>
      <vt:lpstr>테이블 =&gt; DB</vt:lpstr>
      <vt:lpstr>테이블 =&gt; DB</vt:lpstr>
      <vt:lpstr>테이블 =&gt; DB</vt:lpstr>
      <vt:lpstr>테이블 =&gt; XML</vt:lpstr>
      <vt:lpstr>테이블 =&gt; XML</vt:lpstr>
      <vt:lpstr>테이블 =&gt; XML</vt:lpstr>
      <vt:lpstr>테이블 =&gt; JSON</vt:lpstr>
      <vt:lpstr>테이블은 실무의 근거</vt:lpstr>
      <vt:lpstr>우리가 훈련해야 할 것은</vt:lpstr>
      <vt:lpstr>게임 데이터 모델링</vt:lpstr>
      <vt:lpstr>게임 데이터 모델링</vt:lpstr>
      <vt:lpstr>기획서 쭉 둘러보기</vt:lpstr>
      <vt:lpstr>기획서 쭉 둘러보기</vt:lpstr>
      <vt:lpstr>주니어 기획자의 패기</vt:lpstr>
      <vt:lpstr>프로그램 팀장님의 지시</vt:lpstr>
      <vt:lpstr>클래스 설계</vt:lpstr>
      <vt:lpstr>자료 참조</vt:lpstr>
    </vt:vector>
  </TitlesOfParts>
  <Company>스머프마을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Lucy</dc:creator>
  <cp:lastModifiedBy>GomGom</cp:lastModifiedBy>
  <cp:revision>1082</cp:revision>
  <dcterms:created xsi:type="dcterms:W3CDTF">2014-09-22T01:07:49Z</dcterms:created>
  <dcterms:modified xsi:type="dcterms:W3CDTF">2016-07-04T09:03:40Z</dcterms:modified>
</cp:coreProperties>
</file>