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1" r:id="rId2"/>
    <p:sldId id="256" r:id="rId3"/>
    <p:sldId id="258" r:id="rId4"/>
    <p:sldId id="274" r:id="rId5"/>
    <p:sldId id="616" r:id="rId6"/>
    <p:sldId id="595" r:id="rId7"/>
    <p:sldId id="526" r:id="rId8"/>
    <p:sldId id="617" r:id="rId9"/>
    <p:sldId id="619" r:id="rId10"/>
    <p:sldId id="618" r:id="rId11"/>
    <p:sldId id="620" r:id="rId12"/>
    <p:sldId id="621" r:id="rId13"/>
    <p:sldId id="357" r:id="rId14"/>
    <p:sldId id="516" r:id="rId15"/>
    <p:sldId id="577" r:id="rId16"/>
    <p:sldId id="62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F0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71" autoAdjust="0"/>
  </p:normalViewPr>
  <p:slideViewPr>
    <p:cSldViewPr showGuides="1">
      <p:cViewPr varScale="1">
        <p:scale>
          <a:sx n="87" d="100"/>
          <a:sy n="87" d="100"/>
        </p:scale>
        <p:origin x="302" y="82"/>
      </p:cViewPr>
      <p:guideLst>
        <p:guide orient="horz" pos="2139"/>
        <p:guide pos="3839"/>
      </p:guideLst>
    </p:cSldViewPr>
  </p:slideViewPr>
  <p:notesTextViewPr>
    <p:cViewPr>
      <p:scale>
        <a:sx n="1" d="1"/>
        <a:sy n="1" d="1"/>
      </p:scale>
      <p:origin x="0" y="0"/>
    </p:cViewPr>
  </p:notesTextViewPr>
  <p:sorterViewPr>
    <p:cViewPr>
      <p:scale>
        <a:sx n="146" d="100"/>
        <a:sy n="146" d="100"/>
      </p:scale>
      <p:origin x="0" y="39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40B0BD-FAEF-47B5-909D-3FCA203BD824}" type="datetimeFigureOut">
              <a:rPr lang="en-US" smtClean="0"/>
              <a:t>1/19/2024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A5F5E-7925-4355-8AAF-CC71BE5254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15899A-DB16-448F-8E52-E0DEC0D43AAC}"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899A-DB16-448F-8E52-E0DEC0D43AAC}"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899A-DB16-448F-8E52-E0DEC0D43AAC}"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899A-DB16-448F-8E52-E0DEC0D43AAC}"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5899A-DB16-448F-8E52-E0DEC0D43AAC}"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15899A-DB16-448F-8E52-E0DEC0D43AAC}"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5899A-DB16-448F-8E52-E0DEC0D43AAC}"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5899A-DB16-448F-8E52-E0DEC0D43AAC}"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899A-DB16-448F-8E52-E0DEC0D43AAC}"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5899A-DB16-448F-8E52-E0DEC0D43AAC}"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5899A-DB16-448F-8E52-E0DEC0D43AAC}"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10480-EB4C-44ED-88BA-325B56A403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5899A-DB16-448F-8E52-E0DEC0D43AAC}" type="datetimeFigureOut">
              <a:rPr lang="en-US" smtClean="0"/>
              <a:t>1/19/2024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10480-EB4C-44ED-88BA-325B56A4034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15800" cy="6934200"/>
          </a:xfrm>
        </p:spPr>
        <p:txBody>
          <a:bodyPr>
            <a:normAutofit fontScale="45000" lnSpcReduction="20000"/>
          </a:bodyPr>
          <a:lstStyle/>
          <a:p>
            <a:pPr marL="0" indent="0" algn="ctr">
              <a:buNone/>
            </a:pPr>
            <a:endParaRPr lang="en-US" sz="5500" b="1" i="1" dirty="0"/>
          </a:p>
          <a:p>
            <a:pPr marL="0" indent="0" algn="ctr">
              <a:buNone/>
            </a:pPr>
            <a:r>
              <a:rPr lang="en-US" sz="10000" b="1" i="1" dirty="0"/>
              <a:t>HAPPY SABBATH!!</a:t>
            </a:r>
          </a:p>
          <a:p>
            <a:pPr marL="0" indent="0">
              <a:buNone/>
            </a:pPr>
            <a:endParaRPr lang="en-US" sz="8000" dirty="0"/>
          </a:p>
          <a:p>
            <a:pPr marL="0" indent="0" algn="ctr">
              <a:buNone/>
            </a:pPr>
            <a:r>
              <a:rPr lang="en-US" sz="10000" b="1" dirty="0">
                <a:solidFill>
                  <a:srgbClr val="FFFF00"/>
                </a:solidFill>
              </a:rPr>
              <a:t>WELCOME TO THE LORD’S SABBATH </a:t>
            </a:r>
          </a:p>
          <a:p>
            <a:pPr marL="0" indent="0" algn="ctr">
              <a:buNone/>
            </a:pPr>
            <a:r>
              <a:rPr lang="en-US" sz="10000" b="1" dirty="0">
                <a:solidFill>
                  <a:srgbClr val="FFFF00"/>
                </a:solidFill>
              </a:rPr>
              <a:t>LED BY </a:t>
            </a:r>
          </a:p>
          <a:p>
            <a:pPr marL="0" indent="0" algn="ctr">
              <a:buNone/>
            </a:pPr>
            <a:endParaRPr lang="en-US" sz="10000" b="1" dirty="0">
              <a:solidFill>
                <a:srgbClr val="FFFF00"/>
              </a:solidFill>
            </a:endParaRPr>
          </a:p>
          <a:p>
            <a:pPr marL="0" indent="0" algn="ctr">
              <a:buNone/>
            </a:pPr>
            <a:r>
              <a:rPr lang="en-US" sz="10000" b="1" dirty="0">
                <a:solidFill>
                  <a:srgbClr val="FFFF00"/>
                </a:solidFill>
              </a:rPr>
              <a:t>PUBLIC AFFAIRS &amp; RELIGIOUS LIBERTY DEPARTMENT</a:t>
            </a:r>
          </a:p>
          <a:p>
            <a:pPr marL="0" indent="0" algn="ctr">
              <a:buNone/>
            </a:pPr>
            <a:endParaRPr lang="en-US" sz="8000" b="1" dirty="0">
              <a:solidFill>
                <a:srgbClr val="FFFF00"/>
              </a:solidFill>
            </a:endParaRPr>
          </a:p>
          <a:p>
            <a:pPr marL="0" indent="0" algn="ctr">
              <a:buNone/>
            </a:pPr>
            <a:r>
              <a:rPr lang="en-US" sz="8000" b="1" dirty="0"/>
              <a:t>Leader: </a:t>
            </a:r>
          </a:p>
          <a:p>
            <a:pPr marL="0" indent="0" algn="ctr">
              <a:buNone/>
            </a:pPr>
            <a:r>
              <a:rPr lang="en-US" sz="8000" b="1" dirty="0"/>
              <a:t>Sister Calen </a:t>
            </a:r>
            <a:r>
              <a:rPr lang="en-US" sz="8000" b="1" dirty="0" err="1"/>
              <a:t>Akama</a:t>
            </a:r>
            <a:r>
              <a:rPr lang="en-US" sz="8000" b="1" dirty="0"/>
              <a:t> </a:t>
            </a:r>
          </a:p>
          <a:p>
            <a:pPr marL="0" indent="0" algn="ctr">
              <a:buNone/>
            </a:pP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7000" advTm="9159"/>
    </mc:Choice>
    <mc:Fallback xmlns="">
      <p:transition spd="slow" advTm="91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11734800" cy="6705600"/>
          </a:xfrm>
        </p:spPr>
        <p:txBody>
          <a:bodyPr>
            <a:normAutofit fontScale="97500" lnSpcReduction="10000"/>
          </a:bodyPr>
          <a:lstStyle/>
          <a:p>
            <a:pPr marL="0" indent="0" algn="ctr">
              <a:buNone/>
            </a:pPr>
            <a:r>
              <a:rPr lang="en-US" sz="3600" b="1" u="sng" dirty="0">
                <a:solidFill>
                  <a:srgbClr val="FFFF00"/>
                </a:solidFill>
              </a:rPr>
              <a:t>8. BENEVOLENT FUND REGISTRATION </a:t>
            </a:r>
          </a:p>
          <a:p>
            <a:pPr marL="0" indent="0" algn="ctr">
              <a:buNone/>
            </a:pPr>
            <a:r>
              <a:rPr lang="en-US" sz="4400" b="1" dirty="0"/>
              <a:t>Any Member interested to register with Benevolent Fund is highly welcome. </a:t>
            </a:r>
          </a:p>
          <a:p>
            <a:pPr marL="0" indent="0" algn="ctr">
              <a:buNone/>
            </a:pPr>
            <a:endParaRPr lang="en-US" sz="4400" b="1" dirty="0"/>
          </a:p>
          <a:p>
            <a:pPr marL="0" indent="0" algn="ctr">
              <a:buNone/>
            </a:pPr>
            <a:r>
              <a:rPr lang="en-US" sz="4400" b="1" dirty="0"/>
              <a:t>Pick registration Forms from the Funds Treasurer, </a:t>
            </a:r>
            <a:r>
              <a:rPr lang="en-US" sz="4400" b="1" dirty="0">
                <a:solidFill>
                  <a:srgbClr val="FFFF00"/>
                </a:solidFill>
              </a:rPr>
              <a:t>Bro. Edwin </a:t>
            </a:r>
            <a:r>
              <a:rPr lang="en-US" sz="4400" b="1" dirty="0" err="1">
                <a:solidFill>
                  <a:srgbClr val="FFFF00"/>
                </a:solidFill>
              </a:rPr>
              <a:t>Kenyansa</a:t>
            </a:r>
            <a:r>
              <a:rPr lang="en-US" sz="4400" b="1" dirty="0"/>
              <a:t>.</a:t>
            </a:r>
          </a:p>
          <a:p>
            <a:pPr marL="0" indent="0" algn="ctr">
              <a:buNone/>
            </a:pPr>
            <a:endParaRPr lang="en-US" sz="4400" b="1" dirty="0"/>
          </a:p>
          <a:p>
            <a:pPr marL="0" indent="0" algn="ctr">
              <a:buNone/>
            </a:pPr>
            <a:r>
              <a:rPr lang="en-US" sz="4400" b="1" dirty="0"/>
              <a:t>You can also reach out to the Fund’s Chairperson, Elder </a:t>
            </a:r>
            <a:r>
              <a:rPr lang="en-US" sz="4400" b="1" dirty="0" err="1"/>
              <a:t>Nyabuto</a:t>
            </a:r>
            <a:r>
              <a:rPr lang="en-US" sz="4400" b="1" dirty="0"/>
              <a:t> Oonge, for any question or further guidance.</a:t>
            </a:r>
          </a:p>
        </p:txBody>
      </p:sp>
    </p:spTree>
    <p:extLst>
      <p:ext uri="{BB962C8B-B14F-4D97-AF65-F5344CB8AC3E}">
        <p14:creationId xmlns:p14="http://schemas.microsoft.com/office/powerpoint/2010/main" val="2653285501"/>
      </p:ext>
    </p:extLst>
  </p:cSld>
  <p:clrMapOvr>
    <a:masterClrMapping/>
  </p:clrMapOvr>
  <mc:AlternateContent xmlns:mc="http://schemas.openxmlformats.org/markup-compatibility/2006" xmlns:p14="http://schemas.microsoft.com/office/powerpoint/2010/main">
    <mc:Choice Requires="p14">
      <p:transition spd="slow" p14:dur="8000" advTm="10754"/>
    </mc:Choice>
    <mc:Fallback xmlns="">
      <p:transition spd="slow" advTm="107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11734800" cy="6705600"/>
          </a:xfrm>
        </p:spPr>
        <p:txBody>
          <a:bodyPr>
            <a:normAutofit fontScale="90000" lnSpcReduction="10000"/>
          </a:bodyPr>
          <a:lstStyle/>
          <a:p>
            <a:pPr marL="0" indent="0" algn="ctr">
              <a:buNone/>
            </a:pPr>
            <a:r>
              <a:rPr lang="en-US" sz="4900" b="1" u="sng" dirty="0">
                <a:solidFill>
                  <a:srgbClr val="FFFF00"/>
                </a:solidFill>
              </a:rPr>
              <a:t>9. LCB PROMOTION </a:t>
            </a:r>
          </a:p>
          <a:p>
            <a:pPr marL="0" indent="0" algn="ctr">
              <a:buNone/>
            </a:pPr>
            <a:r>
              <a:rPr lang="en-US" sz="4400" b="1" dirty="0"/>
              <a:t>Our LCB Account is not doing well at All! </a:t>
            </a:r>
          </a:p>
          <a:p>
            <a:pPr marL="0" indent="0" algn="ctr">
              <a:buNone/>
            </a:pPr>
            <a:endParaRPr lang="en-US" sz="4400" b="1" dirty="0"/>
          </a:p>
          <a:p>
            <a:pPr marL="0" indent="0" algn="ctr">
              <a:buNone/>
            </a:pPr>
            <a:r>
              <a:rPr lang="en-US" sz="4400" b="1" dirty="0"/>
              <a:t>We are all encouraged to spare something and promote the kitty to support the church execute its administrative functions well.</a:t>
            </a:r>
          </a:p>
          <a:p>
            <a:pPr marL="0" indent="0" algn="ctr">
              <a:buNone/>
            </a:pPr>
            <a:endParaRPr lang="en-US" sz="4400" b="1" dirty="0"/>
          </a:p>
          <a:p>
            <a:pPr marL="0" indent="0" algn="ctr">
              <a:buNone/>
            </a:pPr>
            <a:r>
              <a:rPr lang="en-US" sz="4400" b="1" dirty="0"/>
              <a:t>Send to church Account:</a:t>
            </a:r>
          </a:p>
          <a:p>
            <a:pPr marL="0" indent="0" algn="ctr">
              <a:buNone/>
            </a:pPr>
            <a:r>
              <a:rPr lang="en-US" sz="4400" b="1" dirty="0" err="1">
                <a:solidFill>
                  <a:srgbClr val="FFFF00"/>
                </a:solidFill>
              </a:rPr>
              <a:t>PayBill</a:t>
            </a:r>
            <a:r>
              <a:rPr lang="en-US" sz="4400" b="1" dirty="0">
                <a:solidFill>
                  <a:srgbClr val="FFFF00"/>
                </a:solidFill>
              </a:rPr>
              <a:t>: 400222 </a:t>
            </a:r>
            <a:r>
              <a:rPr lang="en-US" sz="4400" b="1" dirty="0"/>
              <a:t>and </a:t>
            </a:r>
            <a:r>
              <a:rPr lang="en-US" sz="4400" b="1" dirty="0">
                <a:solidFill>
                  <a:srgbClr val="FFFF00"/>
                </a:solidFill>
              </a:rPr>
              <a:t>A/C no: 441211#LCB</a:t>
            </a:r>
          </a:p>
          <a:p>
            <a:pPr marL="0" indent="0" algn="ctr">
              <a:buNone/>
            </a:pPr>
            <a:r>
              <a:rPr lang="en-US" sz="4400" b="1" dirty="0"/>
              <a:t>Send the Text to the Church Treasurer </a:t>
            </a:r>
            <a:r>
              <a:rPr lang="en-US" sz="4400" b="1" dirty="0">
                <a:solidFill>
                  <a:srgbClr val="FFFF00"/>
                </a:solidFill>
              </a:rPr>
              <a:t>– Edwin </a:t>
            </a:r>
            <a:r>
              <a:rPr lang="en-US" sz="4400" b="1" dirty="0" err="1">
                <a:solidFill>
                  <a:srgbClr val="FFFF00"/>
                </a:solidFill>
              </a:rPr>
              <a:t>Orioki</a:t>
            </a:r>
            <a:endParaRPr lang="en-US" sz="4400" b="1" dirty="0">
              <a:solidFill>
                <a:srgbClr val="FFFF00"/>
              </a:solidFill>
            </a:endParaRPr>
          </a:p>
          <a:p>
            <a:pPr marL="0" indent="0" algn="ctr">
              <a:buNone/>
            </a:pPr>
            <a:endParaRPr lang="en-US" sz="4400" b="1" dirty="0">
              <a:solidFill>
                <a:srgbClr val="FFFF00"/>
              </a:solidFill>
            </a:endParaRPr>
          </a:p>
        </p:txBody>
      </p:sp>
    </p:spTree>
    <p:extLst>
      <p:ext uri="{BB962C8B-B14F-4D97-AF65-F5344CB8AC3E}">
        <p14:creationId xmlns:p14="http://schemas.microsoft.com/office/powerpoint/2010/main" val="3435196963"/>
      </p:ext>
    </p:extLst>
  </p:cSld>
  <p:clrMapOvr>
    <a:masterClrMapping/>
  </p:clrMapOvr>
  <mc:AlternateContent xmlns:mc="http://schemas.openxmlformats.org/markup-compatibility/2006">
    <mc:Choice xmlns:p14="http://schemas.microsoft.com/office/powerpoint/2010/main" Requires="p14">
      <p:transition spd="slow" p14:dur="8000" advTm="10754"/>
    </mc:Choice>
    <mc:Fallback>
      <p:transition spd="slow" advTm="107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11734800" cy="6705600"/>
          </a:xfrm>
        </p:spPr>
        <p:txBody>
          <a:bodyPr>
            <a:normAutofit fontScale="97500"/>
          </a:bodyPr>
          <a:lstStyle/>
          <a:p>
            <a:pPr marL="0" indent="0" algn="ctr">
              <a:buNone/>
            </a:pPr>
            <a:r>
              <a:rPr lang="en-US" sz="4500" b="1" u="sng" dirty="0">
                <a:solidFill>
                  <a:srgbClr val="FFFF00"/>
                </a:solidFill>
              </a:rPr>
              <a:t>10. CHAPLAINCY LEVEL II TRAINING </a:t>
            </a:r>
          </a:p>
          <a:p>
            <a:pPr marL="0" indent="0" algn="ctr">
              <a:buNone/>
            </a:pPr>
            <a:r>
              <a:rPr lang="en-US" sz="5500" b="1" dirty="0"/>
              <a:t>The Chaplaincy department eagerly invites anyone willing to Join Level II to register with the leader. </a:t>
            </a:r>
          </a:p>
          <a:p>
            <a:pPr marL="0" indent="0" algn="ctr">
              <a:buNone/>
            </a:pPr>
            <a:endParaRPr lang="en-US" sz="5500" b="1" dirty="0"/>
          </a:p>
          <a:p>
            <a:pPr marL="0" indent="0" algn="ctr">
              <a:buNone/>
            </a:pPr>
            <a:r>
              <a:rPr lang="en-US" sz="5500" b="1" dirty="0"/>
              <a:t>This will kick off tomorrow, </a:t>
            </a:r>
            <a:r>
              <a:rPr lang="en-US" sz="5500" b="1" dirty="0">
                <a:solidFill>
                  <a:srgbClr val="FFFF00"/>
                </a:solidFill>
              </a:rPr>
              <a:t>21.01.2024 </a:t>
            </a:r>
          </a:p>
          <a:p>
            <a:pPr marL="0" indent="0" algn="ctr">
              <a:buNone/>
            </a:pPr>
            <a:r>
              <a:rPr lang="en-US" sz="4500" b="1" dirty="0">
                <a:solidFill>
                  <a:srgbClr val="FFFF00"/>
                </a:solidFill>
              </a:rPr>
              <a:t>All are welcome!</a:t>
            </a:r>
          </a:p>
        </p:txBody>
      </p:sp>
    </p:spTree>
    <p:extLst>
      <p:ext uri="{BB962C8B-B14F-4D97-AF65-F5344CB8AC3E}">
        <p14:creationId xmlns:p14="http://schemas.microsoft.com/office/powerpoint/2010/main" val="3744344348"/>
      </p:ext>
    </p:extLst>
  </p:cSld>
  <p:clrMapOvr>
    <a:masterClrMapping/>
  </p:clrMapOvr>
  <mc:AlternateContent xmlns:mc="http://schemas.openxmlformats.org/markup-compatibility/2006">
    <mc:Choice xmlns:p14="http://schemas.microsoft.com/office/powerpoint/2010/main" Requires="p14">
      <p:transition spd="slow" p14:dur="8000" advTm="10754"/>
    </mc:Choice>
    <mc:Fallback>
      <p:transition spd="slow" advTm="107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11506200" cy="6172200"/>
          </a:xfrm>
        </p:spPr>
        <p:txBody>
          <a:bodyPr>
            <a:normAutofit fontScale="82500" lnSpcReduction="10000"/>
          </a:bodyPr>
          <a:lstStyle/>
          <a:p>
            <a:pPr marL="0" indent="0" algn="ctr">
              <a:buNone/>
            </a:pPr>
            <a:r>
              <a:rPr lang="en-US" sz="7300" b="1" u="sng" dirty="0">
                <a:solidFill>
                  <a:srgbClr val="FFFF00"/>
                </a:solidFill>
              </a:rPr>
              <a:t>11. NEXT WEEK’S ELDER ON DUTY</a:t>
            </a:r>
          </a:p>
          <a:p>
            <a:pPr marL="0" indent="0" algn="ctr">
              <a:buNone/>
            </a:pPr>
            <a:endParaRPr lang="en-US" sz="8000" b="1" dirty="0"/>
          </a:p>
          <a:p>
            <a:pPr marL="0" indent="0" algn="ctr">
              <a:buNone/>
            </a:pPr>
            <a:r>
              <a:rPr lang="en-US" sz="8000" b="1" dirty="0"/>
              <a:t>Elder Daniel Ombati will be on Duty Next week. </a:t>
            </a:r>
          </a:p>
          <a:p>
            <a:pPr marL="0" indent="0" algn="ctr">
              <a:buNone/>
            </a:pPr>
            <a:r>
              <a:rPr lang="en-US" sz="8000" b="1" dirty="0"/>
              <a:t> </a:t>
            </a:r>
          </a:p>
          <a:p>
            <a:pPr marL="0" indent="0" algn="ctr">
              <a:buNone/>
            </a:pPr>
            <a:r>
              <a:rPr lang="x-none" sz="7200" dirty="0">
                <a:solidFill>
                  <a:srgbClr val="000000"/>
                </a:solidFill>
                <a:latin typeface="Baskerville Old Face" panose="02020602080505020303" pitchFamily="18" charset="0"/>
              </a:rPr>
              <a:t>	</a:t>
            </a:r>
          </a:p>
          <a:p>
            <a:pPr marL="0" indent="0" algn="ctr">
              <a:buNone/>
            </a:pPr>
            <a:endParaRPr lang="en-US" sz="7200" b="1" dirty="0"/>
          </a:p>
        </p:txBody>
      </p:sp>
    </p:spTree>
  </p:cSld>
  <p:clrMapOvr>
    <a:masterClrMapping/>
  </p:clrMapOvr>
  <mc:AlternateContent xmlns:mc="http://schemas.openxmlformats.org/markup-compatibility/2006" xmlns:p14="http://schemas.microsoft.com/office/powerpoint/2010/main">
    <mc:Choice Requires="p14">
      <p:transition spd="slow" p14:dur="8000" advTm="10754"/>
    </mc:Choice>
    <mc:Fallback xmlns="">
      <p:transition spd="slow" advTm="107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10972800" cy="1143000"/>
          </a:xfrm>
        </p:spPr>
        <p:txBody>
          <a:bodyPr>
            <a:normAutofit/>
          </a:bodyPr>
          <a:lstStyle/>
          <a:p>
            <a:r>
              <a:rPr lang="en-US" sz="6000" b="1" dirty="0">
                <a:solidFill>
                  <a:srgbClr val="FFFF00"/>
                </a:solidFill>
              </a:rPr>
              <a:t>DISTRICT ANNOUNCEMENTS</a:t>
            </a:r>
          </a:p>
        </p:txBody>
      </p:sp>
    </p:spTree>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5800" cy="6781800"/>
          </a:xfrm>
        </p:spPr>
        <p:txBody>
          <a:bodyPr>
            <a:noAutofit/>
          </a:bodyPr>
          <a:lstStyle/>
          <a:p>
            <a:r>
              <a:rPr lang="en-US" sz="6000" b="1" u="sng" dirty="0">
                <a:solidFill>
                  <a:srgbClr val="FFFF00"/>
                </a:solidFill>
              </a:rPr>
              <a:t>12. PASTOR’S GREETINGS </a:t>
            </a:r>
            <a:br>
              <a:rPr lang="en-US" sz="6000" b="1" dirty="0">
                <a:solidFill>
                  <a:srgbClr val="FFFF00"/>
                </a:solidFill>
              </a:rPr>
            </a:br>
            <a:r>
              <a:rPr lang="en-US" sz="6000" b="1" dirty="0"/>
              <a:t>Receive Greetings from our Pastor, Pastor </a:t>
            </a:r>
            <a:r>
              <a:rPr lang="en-US" sz="6000" b="1" dirty="0" err="1"/>
              <a:t>MacJoe</a:t>
            </a:r>
            <a:r>
              <a:rPr lang="en-US" sz="6000" b="1" dirty="0"/>
              <a:t> </a:t>
            </a:r>
            <a:r>
              <a:rPr lang="en-US" sz="6000" b="1" dirty="0" err="1"/>
              <a:t>Masesi</a:t>
            </a:r>
            <a:r>
              <a:rPr lang="en-US" sz="6000" b="1" dirty="0"/>
              <a:t>. </a:t>
            </a:r>
            <a:br>
              <a:rPr lang="en-US" sz="6000" b="1" dirty="0"/>
            </a:br>
            <a:br>
              <a:rPr lang="en-US" sz="6000" b="1" dirty="0"/>
            </a:br>
            <a:r>
              <a:rPr lang="en-US" sz="6000" b="1" dirty="0"/>
              <a:t>He is today worshipping at SDA Church </a:t>
            </a:r>
            <a:r>
              <a:rPr lang="en-US" sz="6000" b="1" dirty="0" err="1"/>
              <a:t>Khawa</a:t>
            </a:r>
            <a:r>
              <a:rPr lang="en-US" sz="6000" b="1" dirty="0"/>
              <a:t> </a:t>
            </a:r>
            <a:r>
              <a:rPr lang="en-US" sz="6000" b="1" dirty="0" err="1"/>
              <a:t>Sukari</a:t>
            </a:r>
            <a:r>
              <a:rPr lang="en-US" sz="6000" b="1" dirty="0"/>
              <a:t>.</a:t>
            </a:r>
          </a:p>
        </p:txBody>
      </p:sp>
    </p:spTree>
  </p:cSld>
  <p:clrMapOvr>
    <a:masterClrMapping/>
  </p:clrMapOvr>
  <p:transition advTm="2003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5800" cy="6781800"/>
          </a:xfrm>
        </p:spPr>
        <p:txBody>
          <a:bodyPr>
            <a:noAutofit/>
          </a:bodyPr>
          <a:lstStyle/>
          <a:p>
            <a:r>
              <a:rPr lang="en-US" sz="4800" b="1" u="sng" dirty="0">
                <a:solidFill>
                  <a:srgbClr val="FFFF00"/>
                </a:solidFill>
              </a:rPr>
              <a:t>13. LAUNCH OF EVANGELISTIC MISSION IMPACT ACIVITIES </a:t>
            </a:r>
            <a:br>
              <a:rPr lang="en-US" sz="4800" b="1" dirty="0">
                <a:solidFill>
                  <a:srgbClr val="FFFF00"/>
                </a:solidFill>
              </a:rPr>
            </a:br>
            <a:r>
              <a:rPr lang="en-US" sz="4800" b="1" dirty="0"/>
              <a:t>This will take place on 04.02.2024 at SDA Church </a:t>
            </a:r>
            <a:r>
              <a:rPr lang="en-US" sz="4800" b="1" dirty="0" err="1"/>
              <a:t>Mwangaza</a:t>
            </a:r>
            <a:r>
              <a:rPr lang="en-US" sz="4800" b="1" dirty="0"/>
              <a:t> from 9:00am to 1:00pm. </a:t>
            </a:r>
            <a:br>
              <a:rPr lang="en-US" sz="4800" b="1" dirty="0"/>
            </a:br>
            <a:br>
              <a:rPr lang="en-US" sz="4800" b="1" dirty="0"/>
            </a:br>
            <a:r>
              <a:rPr lang="en-US" sz="4800" b="1" dirty="0"/>
              <a:t>Invited: </a:t>
            </a:r>
            <a:r>
              <a:rPr lang="en-US" sz="4800" b="1" i="1" dirty="0">
                <a:solidFill>
                  <a:srgbClr val="FFFF00"/>
                </a:solidFill>
              </a:rPr>
              <a:t>Pastors, Elders, Evangelism Coordinators, PM leaders and Sabbath School Superintendents </a:t>
            </a:r>
            <a:r>
              <a:rPr lang="en-US" sz="4800" b="1" dirty="0"/>
              <a:t>– Upper and Lower Nairobi East Station</a:t>
            </a:r>
          </a:p>
        </p:txBody>
      </p:sp>
    </p:spTree>
    <p:extLst>
      <p:ext uri="{BB962C8B-B14F-4D97-AF65-F5344CB8AC3E}">
        <p14:creationId xmlns:p14="http://schemas.microsoft.com/office/powerpoint/2010/main" val="974666416"/>
      </p:ext>
    </p:extLst>
  </p:cSld>
  <p:clrMapOvr>
    <a:masterClrMapping/>
  </p:clrMapOvr>
  <p:transition advTm="2003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10820400" cy="4876801"/>
          </a:xfrm>
        </p:spPr>
        <p:txBody>
          <a:bodyPr>
            <a:normAutofit/>
          </a:bodyPr>
          <a:lstStyle/>
          <a:p>
            <a:pPr marL="0" indent="0" algn="ctr">
              <a:buNone/>
            </a:pPr>
            <a:r>
              <a:rPr lang="en-US" sz="8000" b="1" dirty="0"/>
              <a:t>END.</a:t>
            </a:r>
          </a:p>
          <a:p>
            <a:pPr marL="0" indent="0" algn="ctr">
              <a:buNone/>
            </a:pPr>
            <a:endParaRPr lang="en-US" sz="8000" b="1" dirty="0"/>
          </a:p>
          <a:p>
            <a:pPr marL="0" indent="0" algn="ctr">
              <a:buNone/>
            </a:pPr>
            <a:r>
              <a:rPr lang="en-US" sz="8000" b="1" dirty="0"/>
              <a:t>SHABBAT SHALOM!</a:t>
            </a:r>
          </a:p>
        </p:txBody>
      </p:sp>
    </p:spTree>
  </p:cSld>
  <p:clrMapOvr>
    <a:masterClrMapping/>
  </p:clrMapOvr>
  <mc:AlternateContent xmlns:mc="http://schemas.openxmlformats.org/markup-compatibility/2006" xmlns:p14="http://schemas.microsoft.com/office/powerpoint/2010/main">
    <mc:Choice Requires="p14">
      <p:transition spd="slow" p14:dur="5000" advTm="6244"/>
    </mc:Choice>
    <mc:Fallback xmlns="">
      <p:transition spd="slow" advTm="62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1992"/>
            <a:ext cx="12039600" cy="6705600"/>
          </a:xfrm>
        </p:spPr>
        <p:txBody>
          <a:bodyPr>
            <a:noAutofit/>
          </a:bodyPr>
          <a:lstStyle/>
          <a:p>
            <a:r>
              <a:rPr lang="en-US" sz="8000" b="1" i="1" dirty="0">
                <a:solidFill>
                  <a:srgbClr val="00B0F0"/>
                </a:solidFill>
              </a:rPr>
              <a:t>GREETINGS IN JESUS NAME! HAPPY SABBATH!</a:t>
            </a:r>
            <a:br>
              <a:rPr lang="en-US" sz="8000" b="1" i="1" dirty="0">
                <a:solidFill>
                  <a:srgbClr val="00B0F0"/>
                </a:solidFill>
              </a:rPr>
            </a:br>
            <a:br>
              <a:rPr lang="en-US" sz="8000" b="1" i="1" dirty="0">
                <a:solidFill>
                  <a:srgbClr val="00B0F0"/>
                </a:solidFill>
              </a:rPr>
            </a:br>
            <a:r>
              <a:rPr lang="en-US" sz="8000" b="1" dirty="0">
                <a:solidFill>
                  <a:srgbClr val="FFFF00"/>
                </a:solidFill>
              </a:rPr>
              <a:t>ANNOUNCEMENTS</a:t>
            </a:r>
            <a:br>
              <a:rPr lang="en-US" sz="8000" b="1" dirty="0">
                <a:solidFill>
                  <a:srgbClr val="FFFF00"/>
                </a:solidFill>
              </a:rPr>
            </a:br>
            <a:r>
              <a:rPr lang="en-US" sz="8000" b="1" dirty="0">
                <a:solidFill>
                  <a:srgbClr val="FFFF00"/>
                </a:solidFill>
              </a:rPr>
              <a:t>January 20, 2024</a:t>
            </a:r>
          </a:p>
        </p:txBody>
      </p:sp>
    </p:spTree>
  </p:cSld>
  <p:clrMapOvr>
    <a:masterClrMapping/>
  </p:clrMapOvr>
  <mc:AlternateContent xmlns:mc="http://schemas.openxmlformats.org/markup-compatibility/2006" xmlns:p14="http://schemas.microsoft.com/office/powerpoint/2010/main">
    <mc:Choice Requires="p14">
      <p:transition spd="slow" p14:dur="5000" advTm="11080"/>
    </mc:Choice>
    <mc:Fallback xmlns="">
      <p:transition spd="slow" advTm="110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59" y="35858"/>
            <a:ext cx="12039600" cy="6822141"/>
          </a:xfrm>
        </p:spPr>
        <p:txBody>
          <a:bodyPr>
            <a:noAutofit/>
          </a:bodyPr>
          <a:lstStyle/>
          <a:p>
            <a:pPr marL="1371600" indent="-1371600" algn="ctr">
              <a:buAutoNum type="arabicPeriod"/>
            </a:pPr>
            <a:r>
              <a:rPr lang="en-US" sz="8000" b="1" u="sng" dirty="0">
                <a:solidFill>
                  <a:srgbClr val="FFFF00"/>
                </a:solidFill>
              </a:rPr>
              <a:t>Today, 20/01/2024</a:t>
            </a:r>
          </a:p>
          <a:p>
            <a:pPr marL="0" indent="0" algn="ctr">
              <a:buNone/>
            </a:pPr>
            <a:r>
              <a:rPr lang="en-US" sz="8000" b="1" dirty="0"/>
              <a:t>The worship is led by </a:t>
            </a:r>
          </a:p>
          <a:p>
            <a:pPr marL="0" indent="0" algn="ctr">
              <a:buNone/>
            </a:pPr>
            <a:r>
              <a:rPr lang="en-US" sz="8000" b="1" dirty="0">
                <a:solidFill>
                  <a:srgbClr val="FFFF00"/>
                </a:solidFill>
              </a:rPr>
              <a:t>Public Affairs and Religious Liberty Department .</a:t>
            </a:r>
            <a:r>
              <a:rPr lang="en-US" sz="8000" b="1" dirty="0"/>
              <a:t> </a:t>
            </a:r>
            <a:endParaRPr lang="en-US" sz="8800" b="1" dirty="0"/>
          </a:p>
          <a:p>
            <a:pPr marL="0" indent="0" algn="ctr">
              <a:buNone/>
            </a:pPr>
            <a:r>
              <a:rPr lang="en-US" sz="8800" b="1" dirty="0"/>
              <a:t>All are welcome!</a:t>
            </a:r>
            <a:endParaRPr lang="en-US" sz="7200" b="1" dirty="0"/>
          </a:p>
          <a:p>
            <a:pPr marL="0" indent="0" algn="ctr">
              <a:buNone/>
            </a:pPr>
            <a:endParaRPr lang="en-US" sz="6600" b="1"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advTm="11623"/>
    </mc:Choice>
    <mc:Fallback xmlns="">
      <p:transition spd="slow" advTm="116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9095"/>
            <a:ext cx="11811000" cy="6629400"/>
          </a:xfrm>
        </p:spPr>
        <p:txBody>
          <a:bodyPr>
            <a:normAutofit fontScale="25000" lnSpcReduction="20000"/>
          </a:bodyPr>
          <a:lstStyle/>
          <a:p>
            <a:pPr marL="0" indent="0" algn="ctr">
              <a:buNone/>
            </a:pPr>
            <a:r>
              <a:rPr lang="en-US" sz="32000" b="1" u="sng" dirty="0">
                <a:solidFill>
                  <a:srgbClr val="FFFF00"/>
                </a:solidFill>
              </a:rPr>
              <a:t>2. </a:t>
            </a:r>
            <a:r>
              <a:rPr lang="en-US" sz="28800" b="1" u="sng" dirty="0">
                <a:solidFill>
                  <a:srgbClr val="FFFF00"/>
                </a:solidFill>
              </a:rPr>
              <a:t>Next Sabbath - 27/01/2024</a:t>
            </a:r>
            <a:r>
              <a:rPr lang="en-US" sz="28800" b="1" dirty="0"/>
              <a:t>, </a:t>
            </a:r>
          </a:p>
          <a:p>
            <a:pPr marL="0" indent="0" algn="ctr">
              <a:buNone/>
            </a:pPr>
            <a:r>
              <a:rPr lang="en-US" sz="26400" b="1" dirty="0"/>
              <a:t>The Sabbath Worship will be led by </a:t>
            </a:r>
          </a:p>
          <a:p>
            <a:pPr marL="0" indent="0" algn="ctr">
              <a:buNone/>
            </a:pPr>
            <a:r>
              <a:rPr lang="en-US" sz="26400" b="1" dirty="0">
                <a:solidFill>
                  <a:srgbClr val="FFFF00"/>
                </a:solidFill>
              </a:rPr>
              <a:t>Pathfinders/Adventurers/Master Guides Clubs for their Induction.</a:t>
            </a:r>
          </a:p>
          <a:p>
            <a:pPr marL="0" indent="0" algn="ctr">
              <a:buNone/>
            </a:pPr>
            <a:endParaRPr lang="en-US" sz="26400" b="1" dirty="0">
              <a:solidFill>
                <a:srgbClr val="FFFF00"/>
              </a:solidFill>
            </a:endParaRPr>
          </a:p>
          <a:p>
            <a:pPr marL="0" indent="0" algn="ctr">
              <a:buNone/>
            </a:pPr>
            <a:r>
              <a:rPr lang="en-US" sz="26400" b="1" dirty="0"/>
              <a:t>Leaders Take Note!</a:t>
            </a:r>
            <a:endParaRPr lang="en-US" sz="16000" b="1" dirty="0"/>
          </a:p>
          <a:p>
            <a:pPr marL="0" indent="0" algn="ctr">
              <a:buNone/>
            </a:pPr>
            <a:endParaRPr lang="en-US" sz="24000" b="1" dirty="0"/>
          </a:p>
          <a:p>
            <a:pPr marL="0" indent="0" algn="ctr">
              <a:buNone/>
            </a:pPr>
            <a:r>
              <a:rPr lang="en-US" sz="21600" b="1" dirty="0"/>
              <a:t> </a:t>
            </a:r>
          </a:p>
          <a:p>
            <a:pPr marL="0" indent="0" algn="ctr">
              <a:buNone/>
            </a:pPr>
            <a:r>
              <a:rPr lang="en-US" sz="5800" b="1" dirty="0"/>
              <a:t> </a:t>
            </a:r>
          </a:p>
          <a:p>
            <a:pPr marL="0" indent="0" algn="ctr">
              <a:buNone/>
            </a:pPr>
            <a:r>
              <a:rPr lang="en-US" sz="5800" b="1" dirty="0"/>
              <a:t> </a:t>
            </a:r>
          </a:p>
          <a:p>
            <a:pPr marL="0" indent="0" algn="ctr">
              <a:buNone/>
            </a:pPr>
            <a:endParaRPr lang="en-US" sz="5800" b="1" dirty="0"/>
          </a:p>
          <a:p>
            <a:pPr marL="0" indent="0" algn="ctr">
              <a:buNone/>
            </a:pPr>
            <a:endParaRPr lang="en-US" sz="7100" b="1" dirty="0"/>
          </a:p>
          <a:p>
            <a:pPr marL="0" indent="0" algn="ctr">
              <a:buNone/>
            </a:pPr>
            <a:endParaRPr lang="en-US" sz="7100" b="1" dirty="0"/>
          </a:p>
          <a:p>
            <a:pPr marL="0" indent="0" algn="ctr">
              <a:buNone/>
            </a:pPr>
            <a:endParaRPr lang="en-US" sz="7100" b="1" dirty="0">
              <a:solidFill>
                <a:prstClr val="white"/>
              </a:solidFill>
            </a:endParaRPr>
          </a:p>
          <a:p>
            <a:pPr marL="0" indent="0" algn="ctr">
              <a:buNone/>
            </a:pPr>
            <a:endParaRPr lang="en-US" sz="7100" b="1" dirty="0">
              <a:solidFill>
                <a:prstClr val="white"/>
              </a:solidFill>
            </a:endParaRPr>
          </a:p>
          <a:p>
            <a:pPr marL="0" indent="0" algn="ctr">
              <a:buNone/>
            </a:pPr>
            <a:endParaRPr lang="en-US" sz="9800" b="1" dirty="0">
              <a:solidFill>
                <a:prstClr val="white"/>
              </a:solidFill>
            </a:endParaRPr>
          </a:p>
          <a:p>
            <a:pPr marL="0" indent="0" algn="ctr">
              <a:buNone/>
            </a:pPr>
            <a:endParaRPr lang="en-US" sz="9800" b="1" dirty="0">
              <a:solidFill>
                <a:srgbClr val="FFFF00"/>
              </a:solidFill>
            </a:endParaRPr>
          </a:p>
          <a:p>
            <a:pPr marL="0" indent="0" algn="ctr">
              <a:buNone/>
            </a:pPr>
            <a:endParaRPr lang="en-US" sz="11400" b="1" dirty="0">
              <a:solidFill>
                <a:prstClr val="white"/>
              </a:solidFill>
            </a:endParaRPr>
          </a:p>
          <a:p>
            <a:pPr marL="0" indent="0" algn="ctr">
              <a:buNone/>
            </a:pPr>
            <a:endParaRPr lang="en-US" sz="5400" b="1" dirty="0">
              <a:solidFill>
                <a:prstClr val="white"/>
              </a:solidFill>
            </a:endParaRPr>
          </a:p>
          <a:p>
            <a:pPr marL="0" indent="0" algn="ct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0000" advTm="17239"/>
    </mc:Choice>
    <mc:Fallback xmlns="">
      <p:transition spd="slow" advTm="172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F268-5222-4360-A217-F533030B5504}"/>
              </a:ext>
            </a:extLst>
          </p:cNvPr>
          <p:cNvSpPr>
            <a:spLocks noGrp="1"/>
          </p:cNvSpPr>
          <p:nvPr>
            <p:ph type="title"/>
          </p:nvPr>
        </p:nvSpPr>
        <p:spPr>
          <a:xfrm>
            <a:off x="152400" y="19396"/>
            <a:ext cx="11582400" cy="6705600"/>
          </a:xfrm>
        </p:spPr>
        <p:txBody>
          <a:bodyPr>
            <a:noAutofit/>
          </a:bodyPr>
          <a:lstStyle/>
          <a:p>
            <a:r>
              <a:rPr lang="en-US" sz="6600" b="1" u="sng" dirty="0">
                <a:solidFill>
                  <a:srgbClr val="FFFF00"/>
                </a:solidFill>
              </a:rPr>
              <a:t>3. Ten Days of Prayer </a:t>
            </a:r>
            <a:br>
              <a:rPr lang="en-US" sz="6600" b="1" u="sng" dirty="0">
                <a:solidFill>
                  <a:srgbClr val="FFFF00"/>
                </a:solidFill>
              </a:rPr>
            </a:br>
            <a:r>
              <a:rPr lang="en-US" sz="6000" b="1" dirty="0"/>
              <a:t>This ended yesterday - 19.01.2024. </a:t>
            </a:r>
            <a:br>
              <a:rPr lang="en-US" sz="6000" b="1" dirty="0"/>
            </a:br>
            <a:br>
              <a:rPr lang="en-US" sz="6000" b="1" dirty="0"/>
            </a:br>
            <a:r>
              <a:rPr lang="en-US" sz="6000" b="1" dirty="0"/>
              <a:t>The attendance was impressive and prayer Cells also provided snacks as assigned a part from a few. </a:t>
            </a:r>
            <a:br>
              <a:rPr lang="en-US" sz="6000" b="1" dirty="0"/>
            </a:br>
            <a:endParaRPr lang="en-US" sz="6600" b="1" dirty="0"/>
          </a:p>
        </p:txBody>
      </p:sp>
    </p:spTree>
    <p:extLst>
      <p:ext uri="{BB962C8B-B14F-4D97-AF65-F5344CB8AC3E}">
        <p14:creationId xmlns:p14="http://schemas.microsoft.com/office/powerpoint/2010/main" val="2323544775"/>
      </p:ext>
    </p:extLst>
  </p:cSld>
  <p:clrMapOvr>
    <a:masterClrMapping/>
  </p:clrMapOvr>
  <mc:AlternateContent xmlns:mc="http://schemas.openxmlformats.org/markup-compatibility/2006" xmlns:p14="http://schemas.microsoft.com/office/powerpoint/2010/main">
    <mc:Choice Requires="p14">
      <p:transition spd="slow" p14:dur="2000" advTm="18154"/>
    </mc:Choice>
    <mc:Fallback xmlns="">
      <p:transition spd="slow" advTm="1815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2039600" cy="6705600"/>
          </a:xfrm>
        </p:spPr>
        <p:txBody>
          <a:bodyPr>
            <a:normAutofit fontScale="90000"/>
          </a:bodyPr>
          <a:lstStyle/>
          <a:p>
            <a:r>
              <a:rPr lang="en-US" sz="6000" b="1" u="sng" dirty="0">
                <a:solidFill>
                  <a:srgbClr val="FFFF00"/>
                </a:solidFill>
              </a:rPr>
              <a:t>4: THANK YOU FOR STANDING WITH THE LATE ELDER OTIENO’S FAMILY</a:t>
            </a:r>
            <a:br>
              <a:rPr lang="en-US" sz="6000" b="1" dirty="0">
                <a:solidFill>
                  <a:srgbClr val="FFFF00"/>
                </a:solidFill>
              </a:rPr>
            </a:br>
            <a:r>
              <a:rPr lang="en-US" b="1" dirty="0"/>
              <a:t>The church leadership takes this opportunity to thank all of you for supporting and standing with the Late Otieno’s Family during their darkest moment. </a:t>
            </a:r>
            <a:br>
              <a:rPr lang="en-US" b="1" dirty="0"/>
            </a:br>
            <a:br>
              <a:rPr lang="en-US" b="1" dirty="0"/>
            </a:br>
            <a:r>
              <a:rPr lang="en-US" b="1" dirty="0"/>
              <a:t>He was laid to rest on Thursday 18/01/2024 at His home in </a:t>
            </a:r>
            <a:r>
              <a:rPr lang="en-US" b="1" dirty="0" err="1"/>
              <a:t>Ranen</a:t>
            </a:r>
            <a:r>
              <a:rPr lang="en-US" b="1" dirty="0"/>
              <a:t>, Migori County.</a:t>
            </a:r>
            <a:br>
              <a:rPr lang="en-US" b="1" dirty="0">
                <a:solidFill>
                  <a:srgbClr val="FFFF00"/>
                </a:solidFill>
              </a:rPr>
            </a:br>
            <a:br>
              <a:rPr lang="en-US" b="1" dirty="0"/>
            </a:br>
            <a:r>
              <a:rPr lang="en-US" b="1" dirty="0"/>
              <a:t>Continue praying  for his family.  </a:t>
            </a:r>
            <a:endParaRPr lang="en-US" sz="6000" b="1" dirty="0"/>
          </a:p>
        </p:txBody>
      </p:sp>
    </p:spTree>
  </p:cSld>
  <p:clrMapOvr>
    <a:masterClrMapping/>
  </p:clrMapOvr>
  <mc:AlternateContent xmlns:mc="http://schemas.openxmlformats.org/markup-compatibility/2006" xmlns:p14="http://schemas.microsoft.com/office/powerpoint/2010/main">
    <mc:Choice Requires="p14">
      <p:transition spd="slow" p14:dur="2000" advTm="20347"/>
    </mc:Choice>
    <mc:Fallback xmlns="">
      <p:transition spd="slow" advTm="203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Autofit/>
          </a:bodyPr>
          <a:lstStyle/>
          <a:p>
            <a:r>
              <a:rPr lang="en-US" sz="5400" b="1" u="sng" dirty="0">
                <a:solidFill>
                  <a:srgbClr val="FFFF00"/>
                </a:solidFill>
              </a:rPr>
              <a:t>5. DEPARTMENTAL LAY ACTIVITIES</a:t>
            </a:r>
            <a:br>
              <a:rPr lang="en-US" sz="5400" b="1" dirty="0"/>
            </a:br>
            <a:r>
              <a:rPr lang="en-US" sz="5400" b="1" dirty="0"/>
              <a:t>Today Evening, all the mainstream departments (AMO, AWM, Youths and ambassadors) will be meeting from 4:00 to 4:45pm after which the other councils will also meet from 4:45 to 5:30pm to finalize their 2024 lay activities</a:t>
            </a:r>
            <a:br>
              <a:rPr lang="en-US" b="1" dirty="0"/>
            </a:br>
            <a:r>
              <a:rPr lang="en-US" sz="4800" b="1" dirty="0"/>
              <a:t>Department leaders to take note! </a:t>
            </a:r>
            <a:endParaRPr lang="en-US" sz="5400" b="1" u="sng"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9828"/>
    </mc:Choice>
    <mc:Fallback xmlns="">
      <p:transition spd="slow" advTm="1982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2039600" cy="6705600"/>
          </a:xfrm>
        </p:spPr>
        <p:txBody>
          <a:bodyPr>
            <a:noAutofit/>
          </a:bodyPr>
          <a:lstStyle/>
          <a:p>
            <a:r>
              <a:rPr lang="en-US" b="1" u="sng" dirty="0">
                <a:solidFill>
                  <a:srgbClr val="FFFF00"/>
                </a:solidFill>
              </a:rPr>
              <a:t>6: CLUB REGISTRATION</a:t>
            </a:r>
            <a:br>
              <a:rPr lang="en-US" b="1" dirty="0">
                <a:solidFill>
                  <a:srgbClr val="FFFF00"/>
                </a:solidFill>
              </a:rPr>
            </a:br>
            <a:r>
              <a:rPr lang="en-US" b="1" i="1" dirty="0"/>
              <a:t>The annual club registration has commenced. Each member/parent is requested to send registration fee (</a:t>
            </a:r>
            <a:r>
              <a:rPr lang="en-US" b="1" i="1" dirty="0">
                <a:solidFill>
                  <a:srgbClr val="FFFF00"/>
                </a:solidFill>
              </a:rPr>
              <a:t>Kshs. 100) </a:t>
            </a:r>
            <a:r>
              <a:rPr lang="en-US" b="1" i="1" dirty="0"/>
              <a:t>to the church account and forward the text to their respective leaders. Parents to collect registration forms from the leaders.</a:t>
            </a:r>
            <a:br>
              <a:rPr lang="en-US" b="1" i="1" dirty="0"/>
            </a:br>
            <a:r>
              <a:rPr lang="en-US" b="1" i="1" dirty="0">
                <a:solidFill>
                  <a:srgbClr val="FFFF00"/>
                </a:solidFill>
              </a:rPr>
              <a:t>1. </a:t>
            </a:r>
            <a:r>
              <a:rPr lang="en-US" b="1" i="1" dirty="0"/>
              <a:t>Master Guide </a:t>
            </a:r>
            <a:r>
              <a:rPr lang="en-US" b="1" i="1" dirty="0">
                <a:solidFill>
                  <a:srgbClr val="FFFF00"/>
                </a:solidFill>
              </a:rPr>
              <a:t>– Ac/No 441211#Mgreg (Isaac)</a:t>
            </a:r>
            <a:br>
              <a:rPr lang="en-US" b="1" i="1" dirty="0">
                <a:solidFill>
                  <a:srgbClr val="FFFF00"/>
                </a:solidFill>
              </a:rPr>
            </a:br>
            <a:r>
              <a:rPr lang="en-US" b="1" i="1" dirty="0">
                <a:solidFill>
                  <a:srgbClr val="FFFF00"/>
                </a:solidFill>
              </a:rPr>
              <a:t>2. </a:t>
            </a:r>
            <a:r>
              <a:rPr lang="en-US" b="1" i="1" dirty="0"/>
              <a:t>Pathfinders</a:t>
            </a:r>
            <a:r>
              <a:rPr lang="en-US" b="1" i="1" dirty="0">
                <a:solidFill>
                  <a:srgbClr val="FFFF00"/>
                </a:solidFill>
              </a:rPr>
              <a:t> - </a:t>
            </a:r>
            <a:r>
              <a:rPr lang="en-US" sz="4800" b="1" i="1" dirty="0">
                <a:solidFill>
                  <a:srgbClr val="FFFF00"/>
                </a:solidFill>
              </a:rPr>
              <a:t>Ac/No 441211#Pfreg (Vicky)</a:t>
            </a:r>
            <a:br>
              <a:rPr lang="en-US" sz="4800" b="1" i="1" dirty="0">
                <a:solidFill>
                  <a:srgbClr val="FFFF00"/>
                </a:solidFill>
              </a:rPr>
            </a:br>
            <a:r>
              <a:rPr lang="en-US" sz="4800" b="1" i="1" dirty="0">
                <a:solidFill>
                  <a:srgbClr val="FFFF00"/>
                </a:solidFill>
              </a:rPr>
              <a:t>3. </a:t>
            </a:r>
            <a:r>
              <a:rPr lang="en-US" sz="4800" b="1" i="1" dirty="0"/>
              <a:t>Adventurers</a:t>
            </a:r>
            <a:r>
              <a:rPr lang="en-US" sz="4800" b="1" i="1" dirty="0">
                <a:solidFill>
                  <a:srgbClr val="FFFF00"/>
                </a:solidFill>
              </a:rPr>
              <a:t> - Ac/No 441211#Advreg (Job)</a:t>
            </a:r>
            <a:endParaRPr lang="en-US" sz="4800" b="1" dirty="0"/>
          </a:p>
        </p:txBody>
      </p:sp>
    </p:spTree>
    <p:extLst>
      <p:ext uri="{BB962C8B-B14F-4D97-AF65-F5344CB8AC3E}">
        <p14:creationId xmlns:p14="http://schemas.microsoft.com/office/powerpoint/2010/main" val="590569455"/>
      </p:ext>
    </p:extLst>
  </p:cSld>
  <p:clrMapOvr>
    <a:masterClrMapping/>
  </p:clrMapOvr>
  <mc:AlternateContent xmlns:mc="http://schemas.openxmlformats.org/markup-compatibility/2006" xmlns:p14="http://schemas.microsoft.com/office/powerpoint/2010/main">
    <mc:Choice Requires="p14">
      <p:transition spd="slow" p14:dur="2000" advTm="20347"/>
    </mc:Choice>
    <mc:Fallback xmlns="">
      <p:transition spd="slow" advTm="203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12039600" cy="6705600"/>
          </a:xfrm>
        </p:spPr>
        <p:txBody>
          <a:bodyPr>
            <a:noAutofit/>
          </a:bodyPr>
          <a:lstStyle/>
          <a:p>
            <a:r>
              <a:rPr lang="en-US" b="1" u="sng" dirty="0">
                <a:solidFill>
                  <a:srgbClr val="FFFF00"/>
                </a:solidFill>
              </a:rPr>
              <a:t>7: CHURCH CHOIR REGISTRATION</a:t>
            </a:r>
            <a:br>
              <a:rPr lang="en-US" b="1" dirty="0">
                <a:solidFill>
                  <a:srgbClr val="FFFF00"/>
                </a:solidFill>
              </a:rPr>
            </a:br>
            <a:r>
              <a:rPr lang="en-US" b="1" i="1" dirty="0"/>
              <a:t>The Church choir annual registration is now open.</a:t>
            </a:r>
            <a:br>
              <a:rPr lang="en-US" b="1" i="1" dirty="0"/>
            </a:br>
            <a:br>
              <a:rPr lang="en-US" b="1" i="1" dirty="0"/>
            </a:br>
            <a:r>
              <a:rPr lang="en-US" b="1" i="1" dirty="0"/>
              <a:t>Any member willing to join is required to send registration fee (</a:t>
            </a:r>
            <a:r>
              <a:rPr lang="en-US" b="1" i="1" dirty="0">
                <a:solidFill>
                  <a:srgbClr val="FFFF00"/>
                </a:solidFill>
              </a:rPr>
              <a:t>Kshs. 200) </a:t>
            </a:r>
            <a:r>
              <a:rPr lang="en-US" b="1" i="1" dirty="0"/>
              <a:t>to the church account and forward the text to the church choir secretary. New Members are encouraged to Join </a:t>
            </a:r>
            <a:br>
              <a:rPr lang="en-US" b="1" i="1" dirty="0"/>
            </a:br>
            <a:br>
              <a:rPr lang="en-US" b="1" i="1" dirty="0"/>
            </a:br>
            <a:r>
              <a:rPr lang="en-US" b="1" i="1" dirty="0">
                <a:solidFill>
                  <a:srgbClr val="FFFF00"/>
                </a:solidFill>
              </a:rPr>
              <a:t>1. </a:t>
            </a:r>
            <a:r>
              <a:rPr lang="en-US" b="1" i="1" dirty="0"/>
              <a:t>Church Choir </a:t>
            </a:r>
            <a:r>
              <a:rPr lang="en-US" b="1" i="1" dirty="0">
                <a:solidFill>
                  <a:srgbClr val="FFFF00"/>
                </a:solidFill>
              </a:rPr>
              <a:t>– </a:t>
            </a:r>
            <a:r>
              <a:rPr lang="en-US" b="1" i="1" dirty="0" err="1">
                <a:solidFill>
                  <a:srgbClr val="FFFF00"/>
                </a:solidFill>
              </a:rPr>
              <a:t>Paybill</a:t>
            </a:r>
            <a:r>
              <a:rPr lang="en-US" b="1" i="1" dirty="0">
                <a:solidFill>
                  <a:srgbClr val="FFFF00"/>
                </a:solidFill>
              </a:rPr>
              <a:t>: 400222 &amp; Ac/No 441211#Choirreg</a:t>
            </a:r>
            <a:endParaRPr lang="en-US" sz="4800" b="1" dirty="0"/>
          </a:p>
        </p:txBody>
      </p:sp>
    </p:spTree>
    <p:extLst>
      <p:ext uri="{BB962C8B-B14F-4D97-AF65-F5344CB8AC3E}">
        <p14:creationId xmlns:p14="http://schemas.microsoft.com/office/powerpoint/2010/main" val="2886023365"/>
      </p:ext>
    </p:extLst>
  </p:cSld>
  <p:clrMapOvr>
    <a:masterClrMapping/>
  </p:clrMapOvr>
  <mc:AlternateContent xmlns:mc="http://schemas.openxmlformats.org/markup-compatibility/2006">
    <mc:Choice xmlns:p14="http://schemas.microsoft.com/office/powerpoint/2010/main" Requires="p14">
      <p:transition spd="slow" p14:dur="2000" advTm="20347"/>
    </mc:Choice>
    <mc:Fallback>
      <p:transition spd="slow" advTm="2034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651</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Baskerville Old Face</vt:lpstr>
      <vt:lpstr>Calibri</vt:lpstr>
      <vt:lpstr>Office Theme</vt:lpstr>
      <vt:lpstr>PowerPoint Presentation</vt:lpstr>
      <vt:lpstr>GREETINGS IN JESUS NAME! HAPPY SABBATH!  ANNOUNCEMENTS January 20, 2024</vt:lpstr>
      <vt:lpstr>PowerPoint Presentation</vt:lpstr>
      <vt:lpstr>PowerPoint Presentation</vt:lpstr>
      <vt:lpstr>3. Ten Days of Prayer  This ended yesterday - 19.01.2024.   The attendance was impressive and prayer Cells also provided snacks as assigned a part from a few.  </vt:lpstr>
      <vt:lpstr>4: THANK YOU FOR STANDING WITH THE LATE ELDER OTIENO’S FAMILY The church leadership takes this opportunity to thank all of you for supporting and standing with the Late Otieno’s Family during their darkest moment.   He was laid to rest on Thursday 18/01/2024 at His home in Ranen, Migori County.  Continue praying  for his family.  </vt:lpstr>
      <vt:lpstr>5. DEPARTMENTAL LAY ACTIVITIES Today Evening, all the mainstream departments (AMO, AWM, Youths and ambassadors) will be meeting from 4:00 to 4:45pm after which the other councils will also meet from 4:45 to 5:30pm to finalize their 2024 lay activities Department leaders to take note! </vt:lpstr>
      <vt:lpstr>6: CLUB REGISTRATION The annual club registration has commenced. Each member/parent is requested to send registration fee (Kshs. 100) to the church account and forward the text to their respective leaders. Parents to collect registration forms from the leaders. 1. Master Guide – Ac/No 441211#Mgreg (Isaac) 2. Pathfinders - Ac/No 441211#Pfreg (Vicky) 3. Adventurers - Ac/No 441211#Advreg (Job)</vt:lpstr>
      <vt:lpstr>7: CHURCH CHOIR REGISTRATION The Church choir annual registration is now open.  Any member willing to join is required to send registration fee (Kshs. 200) to the church account and forward the text to the church choir secretary. New Members are encouraged to Join   1. Church Choir – Paybill: 400222 &amp; Ac/No 441211#Choirreg</vt:lpstr>
      <vt:lpstr>PowerPoint Presentation</vt:lpstr>
      <vt:lpstr>PowerPoint Presentation</vt:lpstr>
      <vt:lpstr>PowerPoint Presentation</vt:lpstr>
      <vt:lpstr>PowerPoint Presentation</vt:lpstr>
      <vt:lpstr>DISTRICT ANNOUNCEMENTS</vt:lpstr>
      <vt:lpstr>12. PASTOR’S GREETINGS  Receive Greetings from our Pastor, Pastor MacJoe Masesi.   He is today worshipping at SDA Church Khawa Sukari.</vt:lpstr>
      <vt:lpstr>13. LAUNCH OF EVANGELISTIC MISSION IMPACT ACIVITIES  This will take place on 04.02.2024 at SDA Church Mwangaza from 9:00am to 1:00pm.   Invited: Pastors, Elders, Evangelism Coordinators, PM leaders and Sabbath School Superintendents – Upper and Lower Nairobi East Station</vt:lpstr>
      <vt:lpstr>PowerPoint Presentation</vt:lpstr>
    </vt:vector>
  </TitlesOfParts>
  <Company>Essar Telecom Kenya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ANNOUNCEMENTS</dc:title>
  <dc:creator>Duncan</dc:creator>
  <cp:lastModifiedBy>Nyaribo Mochoni</cp:lastModifiedBy>
  <cp:revision>1450</cp:revision>
  <dcterms:created xsi:type="dcterms:W3CDTF">2017-08-18T19:42:00Z</dcterms:created>
  <dcterms:modified xsi:type="dcterms:W3CDTF">2024-01-20T04:04:49Z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1E6C3088428A482E8083FDA0327BA90A_13</vt:lpwstr>
  </property>
  <property fmtid="{D5CDD505-2E9C-101B-9397-08002B2CF9AE}" pid="3" name="KSOProductBuildVer">
    <vt:lpwstr>1033-12.2.0.13266</vt:lpwstr>
  </property>
</Properties>
</file>