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8" r:id="rId2"/>
    <p:sldId id="257" r:id="rId3"/>
    <p:sldId id="289" r:id="rId4"/>
    <p:sldId id="292" r:id="rId5"/>
    <p:sldId id="293" r:id="rId6"/>
    <p:sldId id="267" r:id="rId7"/>
    <p:sldId id="265" r:id="rId8"/>
    <p:sldId id="294" r:id="rId9"/>
    <p:sldId id="295" r:id="rId10"/>
    <p:sldId id="269" r:id="rId11"/>
    <p:sldId id="276" r:id="rId12"/>
    <p:sldId id="296" r:id="rId13"/>
    <p:sldId id="299" r:id="rId14"/>
    <p:sldId id="298" r:id="rId15"/>
    <p:sldId id="304" r:id="rId16"/>
    <p:sldId id="264" r:id="rId17"/>
    <p:sldId id="303" r:id="rId18"/>
    <p:sldId id="302" r:id="rId19"/>
    <p:sldId id="260" r:id="rId20"/>
    <p:sldId id="275" r:id="rId21"/>
    <p:sldId id="274" r:id="rId22"/>
    <p:sldId id="277" r:id="rId23"/>
    <p:sldId id="258" r:id="rId24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62284" autoAdjust="0"/>
  </p:normalViewPr>
  <p:slideViewPr>
    <p:cSldViewPr snapToGrid="0">
      <p:cViewPr>
        <p:scale>
          <a:sx n="30" d="100"/>
          <a:sy n="30" d="100"/>
        </p:scale>
        <p:origin x="128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A2C208-714C-44C3-8F77-3FD37449A3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500" cy="501809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28B47-150C-448F-96C1-942D56B932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1"/>
            <a:ext cx="2984500" cy="501809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fld id="{AA40FA43-B32C-4F99-B67F-C0D5AEF9F354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9837F-4DAB-4A55-96D2-6267F08B6D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6905"/>
            <a:ext cx="2984500" cy="501809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780AC-DD77-4C02-953E-3F19D853BA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6905"/>
            <a:ext cx="2984500" cy="501809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fld id="{2D5FD98C-B6CF-4B3E-A2EF-1BEFCCAF3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575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0" cy="502675"/>
          </a:xfrm>
          <a:prstGeom prst="rect">
            <a:avLst/>
          </a:prstGeom>
        </p:spPr>
        <p:txBody>
          <a:bodyPr vert="horz" lIns="96616" tIns="48309" rIns="96616" bIns="48309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0" cy="502675"/>
          </a:xfrm>
          <a:prstGeom prst="rect">
            <a:avLst/>
          </a:prstGeom>
        </p:spPr>
        <p:txBody>
          <a:bodyPr vert="horz" lIns="96616" tIns="48309" rIns="96616" bIns="48309" rtlCol="0"/>
          <a:lstStyle>
            <a:lvl1pPr algn="r">
              <a:defRPr sz="1300"/>
            </a:lvl1pPr>
          </a:lstStyle>
          <a:p>
            <a:fld id="{A29C5152-E659-41C1-8335-1E0A748CFD61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9" rIns="96616" bIns="4830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16" tIns="48309" rIns="96616" bIns="4830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41"/>
            <a:ext cx="2984870" cy="502674"/>
          </a:xfrm>
          <a:prstGeom prst="rect">
            <a:avLst/>
          </a:prstGeom>
        </p:spPr>
        <p:txBody>
          <a:bodyPr vert="horz" lIns="96616" tIns="48309" rIns="96616" bIns="48309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41"/>
            <a:ext cx="2984870" cy="502674"/>
          </a:xfrm>
          <a:prstGeom prst="rect">
            <a:avLst/>
          </a:prstGeom>
        </p:spPr>
        <p:txBody>
          <a:bodyPr vert="horz" lIns="96616" tIns="48309" rIns="96616" bIns="48309" rtlCol="0" anchor="b"/>
          <a:lstStyle>
            <a:lvl1pPr algn="r">
              <a:defRPr sz="1300"/>
            </a:lvl1pPr>
          </a:lstStyle>
          <a:p>
            <a:fld id="{16B2941D-E31D-4720-BC43-C103CEC7E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31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living world changes with elevation and I studied a couple of reasons why the number of species declines.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941D-E31D-4720-BC43-C103CEC7ECE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196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now need a link to these processes temperature – Metabolic Theory.</a:t>
            </a:r>
          </a:p>
          <a:p>
            <a:endParaRPr lang="en-GB" dirty="0"/>
          </a:p>
          <a:p>
            <a:r>
              <a:rPr lang="en-GB" dirty="0"/>
              <a:t>MR, the rate at which organisms process energy and matter, depends predictably on temperature. We can estimate the magnitude of ecological processes from the temperature of organisms.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941D-E31D-4720-BC43-C103CEC7ECE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339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depends -- exponentially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941D-E31D-4720-BC43-C103CEC7ECE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064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well as temperature, MR depends on body size.</a:t>
            </a:r>
          </a:p>
          <a:p>
            <a:endParaRPr lang="en-GB" dirty="0"/>
          </a:p>
          <a:p>
            <a:r>
              <a:rPr lang="en-GB" dirty="0"/>
              <a:t>MT is a powerful set of generalisations - </a:t>
            </a:r>
          </a:p>
          <a:p>
            <a:r>
              <a:rPr lang="en-GB" dirty="0"/>
              <a:t>I use this power-law dependence on body size as a simple start point to investigate whether biodiversity patterns vary across broad classes of organisms.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941D-E31D-4720-BC43-C103CEC7ECE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708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941D-E31D-4720-BC43-C103CEC7ECE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825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well as temperature, MR depends on body size.</a:t>
            </a:r>
          </a:p>
          <a:p>
            <a:endParaRPr lang="en-GB" dirty="0"/>
          </a:p>
          <a:p>
            <a:r>
              <a:rPr lang="en-GB" dirty="0"/>
              <a:t>MT is a powerful set of generalisations - </a:t>
            </a:r>
          </a:p>
          <a:p>
            <a:r>
              <a:rPr lang="en-GB" dirty="0"/>
              <a:t>I use this power-law dependence on body size as a simple start point to investigate whether biodiversity patterns vary across broad classes of organisms.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 dispersal depends on BS as well as temp</a:t>
            </a:r>
          </a:p>
          <a:p>
            <a:r>
              <a:rPr lang="en-GB" dirty="0"/>
              <a:t>I also add a survival component, based on conditions at the dispersal destination.</a:t>
            </a:r>
          </a:p>
          <a:p>
            <a:endParaRPr lang="en-GB" dirty="0"/>
          </a:p>
          <a:p>
            <a:r>
              <a:rPr lang="en-GB" dirty="0"/>
              <a:t>Instead of moving from one temperature extreme to the other, species have a thermal optimum. Range of temperatures they can survive in, which I refer to as their thermal niche width – a new parameter.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Within a simulation, individuals have the same body size. But I re-run the simulations for different body sizes.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941D-E31D-4720-BC43-C103CEC7ECE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14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area effect is simply manifested as a decline in the number of individuals, as well as dispersal distance, going up the mountain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941D-E31D-4720-BC43-C103CEC7ECE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33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 this model, can specify more clearly my research questions</a:t>
            </a:r>
          </a:p>
          <a:p>
            <a:endParaRPr lang="en-GB" dirty="0"/>
          </a:p>
          <a:p>
            <a:r>
              <a:rPr lang="en-GB" dirty="0"/>
              <a:t>didn’t explore as thoroughly as I’d hoped – still some interesting parameter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941D-E31D-4720-BC43-C103CEC7ECE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836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Applied the area and temperature effects separately and in concert</a:t>
            </a:r>
          </a:p>
          <a:p>
            <a:endParaRPr lang="en-GB" dirty="0"/>
          </a:p>
          <a:p>
            <a:r>
              <a:rPr lang="en-GB" dirty="0"/>
              <a:t>ran the simulations until dynamic equilibrium – when speciation and extinction balance – number of species fluctuates but is quite stable</a:t>
            </a:r>
          </a:p>
          <a:p>
            <a:r>
              <a:rPr lang="en-GB" dirty="0"/>
              <a:t>took about 48 hours on the university’s high performance computing system</a:t>
            </a:r>
          </a:p>
          <a:p>
            <a:endParaRPr lang="en-GB" dirty="0"/>
          </a:p>
          <a:p>
            <a:r>
              <a:rPr lang="en-GB" dirty="0"/>
              <a:t>resulting pattern of diversity – how the number of species changed going up the mountain</a:t>
            </a:r>
          </a:p>
          <a:p>
            <a:endParaRPr lang="en-GB" dirty="0"/>
          </a:p>
          <a:p>
            <a:r>
              <a:rPr lang="en-GB" dirty="0"/>
              <a:t>TO had no effect</a:t>
            </a:r>
          </a:p>
          <a:p>
            <a:r>
              <a:rPr lang="en-GB" dirty="0"/>
              <a:t>Consistent across parameters, including body size, with some notable exceptions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941D-E31D-4720-BC43-C103CEC7ECE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059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Robust decline in species richness</a:t>
            </a:r>
          </a:p>
          <a:p>
            <a:endParaRPr lang="en-GB" dirty="0"/>
          </a:p>
          <a:p>
            <a:r>
              <a:rPr lang="en-GB" dirty="0"/>
              <a:t>Beta diversity</a:t>
            </a:r>
          </a:p>
          <a:p>
            <a:endParaRPr lang="en-GB" dirty="0"/>
          </a:p>
          <a:p>
            <a:r>
              <a:rPr lang="en-GB" dirty="0"/>
              <a:t>Temperature, mediated by thermal niche width and dispersal barriers, </a:t>
            </a:r>
          </a:p>
          <a:p>
            <a:endParaRPr lang="en-GB" dirty="0"/>
          </a:p>
          <a:p>
            <a:r>
              <a:rPr lang="en-GB" dirty="0"/>
              <a:t>Mountain’s </a:t>
            </a:r>
          </a:p>
          <a:p>
            <a:endParaRPr lang="en-GB" dirty="0"/>
          </a:p>
          <a:p>
            <a:r>
              <a:rPr lang="en-GB" dirty="0"/>
              <a:t>variation in the exact form of the decline may depend on the shape of the mountain and its temperature gradient (balance between area and temperature)</a:t>
            </a:r>
          </a:p>
          <a:p>
            <a:r>
              <a:rPr lang="en-GB" dirty="0"/>
              <a:t>and thermal niche width of species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941D-E31D-4720-BC43-C103CEC7ECE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5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Applied the area and temperature effects separately and in concert</a:t>
            </a:r>
          </a:p>
          <a:p>
            <a:endParaRPr lang="en-GB" dirty="0"/>
          </a:p>
          <a:p>
            <a:r>
              <a:rPr lang="en-GB" dirty="0"/>
              <a:t>TO had no effect</a:t>
            </a:r>
          </a:p>
          <a:p>
            <a:r>
              <a:rPr lang="en-GB" dirty="0"/>
              <a:t>Consistent across parameters, including body size, with some notable exceptions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dynamic equilibrium – rates at which species are lost and formed – speciation and extinction balance – number of species in the system fluctuates but is quite stable</a:t>
            </a:r>
          </a:p>
          <a:p>
            <a:r>
              <a:rPr lang="en-GB" dirty="0"/>
              <a:t>took about 48 hours on the university’s high performance computing system</a:t>
            </a:r>
          </a:p>
          <a:p>
            <a:endParaRPr lang="en-GB" dirty="0"/>
          </a:p>
          <a:p>
            <a:r>
              <a:rPr lang="en-GB" dirty="0"/>
              <a:t>resulting pattern of diversity – how the number of species changed going up the mountain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941D-E31D-4720-BC43-C103CEC7ECE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34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Although species richness generally declines going up mountains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 is debated whether the decline is purely decreasing or whether there’s a peak in biodiversity at mid-elevations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941D-E31D-4720-BC43-C103CEC7ECE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116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numerous potential explanations but none are well-evidenced.</a:t>
            </a:r>
          </a:p>
          <a:p>
            <a:r>
              <a:rPr lang="en-GB" dirty="0"/>
              <a:t>progress is compounded by methodological issues</a:t>
            </a:r>
          </a:p>
          <a:p>
            <a:r>
              <a:rPr lang="en-GB" dirty="0"/>
              <a:t>- Variation in altitudinal diversity trends may be due to the scale of study – you can study biodiversity at two scales, local and regional</a:t>
            </a:r>
          </a:p>
          <a:p>
            <a:r>
              <a:rPr lang="en-GB" dirty="0"/>
              <a:t>- sampling may not account for area (area declines going up mountains) or may be concentrated at particular elevations, biasing observations</a:t>
            </a:r>
          </a:p>
          <a:p>
            <a:endParaRPr lang="en-GB" dirty="0"/>
          </a:p>
          <a:p>
            <a:r>
              <a:rPr lang="en-GB" dirty="0"/>
              <a:t>Overreliance on studies of correlation</a:t>
            </a:r>
          </a:p>
          <a:p>
            <a:r>
              <a:rPr lang="en-GB" dirty="0"/>
              <a:t>between species richness and altitude – or factors, such as precipitation, that change with altitude</a:t>
            </a:r>
          </a:p>
          <a:p>
            <a:endParaRPr lang="en-GB" dirty="0"/>
          </a:p>
          <a:p>
            <a:pPr defTabSz="966165">
              <a:defRPr/>
            </a:pPr>
            <a:r>
              <a:rPr lang="en-GB" dirty="0"/>
              <a:t>*Also focus on specific taxa in specific mountains, with no reference to taxonomic or geographic factors</a:t>
            </a:r>
          </a:p>
          <a:p>
            <a:endParaRPr lang="en-GB" dirty="0"/>
          </a:p>
          <a:p>
            <a:r>
              <a:rPr lang="en-GB" dirty="0"/>
              <a:t>In contrast, a mechanistic model may be better-placed to unpick the causes.</a:t>
            </a:r>
          </a:p>
          <a:p>
            <a:r>
              <a:rPr lang="en-GB" dirty="0"/>
              <a:t>may by informative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941D-E31D-4720-BC43-C103CEC7ECE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166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focus mainly on temperature, but also area</a:t>
            </a:r>
          </a:p>
          <a:p>
            <a:r>
              <a:rPr lang="en-GB" dirty="0"/>
              <a:t>but area, despite being part of what distinguishes mountains, is understudied – often ignored</a:t>
            </a:r>
          </a:p>
          <a:p>
            <a:r>
              <a:rPr lang="en-GB" dirty="0"/>
              <a:t>hypotheses are touted but there are no substantial explanations why temperature or area may be responsible</a:t>
            </a:r>
          </a:p>
          <a:p>
            <a:endParaRPr lang="en-GB" dirty="0"/>
          </a:p>
          <a:p>
            <a:r>
              <a:rPr lang="en-GB" dirty="0"/>
              <a:t>So, my aim was to build a simple, mechanistic model based on a temperature and area gradient.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941D-E31D-4720-BC43-C103CEC7ECE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626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well as temperature, MR depends on body size. So MT is also a powerful set of generalisations - </a:t>
            </a:r>
          </a:p>
          <a:p>
            <a:r>
              <a:rPr lang="en-GB" dirty="0"/>
              <a:t>I use this power-law dependence on body size as a simple start point to investigate whether biodiversity patterns vary across broad classes of organisms.</a:t>
            </a:r>
          </a:p>
          <a:p>
            <a:endParaRPr lang="en-GB" dirty="0"/>
          </a:p>
          <a:p>
            <a:r>
              <a:rPr lang="en-GB" dirty="0"/>
              <a:t>Within a simulation, individuals have the same body size. But I re-run the simulations for different body sizes.</a:t>
            </a:r>
          </a:p>
          <a:p>
            <a:endParaRPr lang="en-GB" dirty="0"/>
          </a:p>
          <a:p>
            <a:r>
              <a:rPr lang="en-GB" dirty="0"/>
              <a:t>I add a survival component, based on conditions at the dispersal destination.</a:t>
            </a:r>
          </a:p>
          <a:p>
            <a:r>
              <a:rPr lang="en-GB" dirty="0"/>
              <a:t>**species have a thermal optimum, so the model moves away from neutrality</a:t>
            </a:r>
          </a:p>
          <a:p>
            <a:endParaRPr lang="en-GB" dirty="0"/>
          </a:p>
          <a:p>
            <a:r>
              <a:rPr lang="en-GB" dirty="0"/>
              <a:t>As individuals disperse up or down the mountain, they traverse the temperature gradient – move through different temperature environments</a:t>
            </a:r>
          </a:p>
          <a:p>
            <a:pPr defTabSz="966165"/>
            <a:r>
              <a:rPr lang="en-GB" dirty="0"/>
              <a:t>hard to add a dynamic temperature effect to dispersal as individuals move along a temperature gradient</a:t>
            </a:r>
          </a:p>
          <a:p>
            <a:r>
              <a:rPr lang="en-GB" dirty="0"/>
              <a:t>Also may not be right to say individuals can move freely from one temperature extreme to another, without an impact on their fitness</a:t>
            </a:r>
          </a:p>
          <a:p>
            <a:endParaRPr lang="en-GB" dirty="0"/>
          </a:p>
          <a:p>
            <a:r>
              <a:rPr lang="en-GB" dirty="0"/>
              <a:t>survival dimension is intended to add a layer of realism to the dispersal model, but also introduces a new parameter and dynamic</a:t>
            </a:r>
          </a:p>
          <a:p>
            <a:endParaRPr lang="en-GB" dirty="0"/>
          </a:p>
          <a:p>
            <a:r>
              <a:rPr lang="en-GB" dirty="0"/>
              <a:t>I model temperature preference as a normal distribution – the scale or variance of that distribution defines species’ thermal niche 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941D-E31D-4720-BC43-C103CEC7ECE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982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absence of a temperature gradient, dispersal rate is the same everywhere.</a:t>
            </a:r>
          </a:p>
          <a:p>
            <a:r>
              <a:rPr lang="en-GB" dirty="0"/>
              <a:t>But, the area gradient – mountain’s conical shape – affects distance round the mountain, and thus the probability of dispersing to a given position.</a:t>
            </a:r>
          </a:p>
          <a:p>
            <a:endParaRPr lang="en-GB" dirty="0"/>
          </a:p>
          <a:p>
            <a:r>
              <a:rPr lang="en-GB" dirty="0"/>
              <a:t>The black dot is the example destination</a:t>
            </a:r>
          </a:p>
          <a:p>
            <a:r>
              <a:rPr lang="en-GB" dirty="0"/>
              <a:t>shows the probability of dispersing to a destination from every position on the mountain</a:t>
            </a:r>
          </a:p>
          <a:p>
            <a:r>
              <a:rPr lang="en-GB" dirty="0"/>
              <a:t>- a broad overview of dispersal patterns on the mountain – how species spread and mix, where they come from, how far they can go</a:t>
            </a:r>
          </a:p>
          <a:p>
            <a:r>
              <a:rPr lang="en-GB" dirty="0"/>
              <a:t>hot, orange colours mean a relatively high probability of immigrating to the destination</a:t>
            </a:r>
          </a:p>
          <a:p>
            <a:r>
              <a:rPr lang="en-GB" dirty="0"/>
              <a:t>cold, blue colours mean a low probability</a:t>
            </a:r>
          </a:p>
          <a:p>
            <a:r>
              <a:rPr lang="en-GB" dirty="0"/>
              <a:t>grey is 0 chance of immigrating to the destination</a:t>
            </a:r>
          </a:p>
          <a:p>
            <a:endParaRPr lang="en-GB" dirty="0"/>
          </a:p>
          <a:p>
            <a:r>
              <a:rPr lang="en-GB" dirty="0"/>
              <a:t>For a destination at the top (black dot), species from any side round the mountain are equally likely to immigrate in.</a:t>
            </a:r>
          </a:p>
          <a:p>
            <a:r>
              <a:rPr lang="en-GB" dirty="0"/>
              <a:t>This is because distance round the mountain is short.</a:t>
            </a:r>
          </a:p>
          <a:p>
            <a:endParaRPr lang="en-GB" dirty="0"/>
          </a:p>
          <a:p>
            <a:r>
              <a:rPr lang="en-GB" dirty="0"/>
              <a:t>In contrast, the mountain base is wide – distances among positions may be further.</a:t>
            </a:r>
          </a:p>
          <a:p>
            <a:r>
              <a:rPr lang="en-GB" dirty="0"/>
              <a:t>Species can only immigrate in from the same side of the mountain.</a:t>
            </a:r>
          </a:p>
          <a:p>
            <a:endParaRPr lang="en-GB" dirty="0"/>
          </a:p>
          <a:p>
            <a:r>
              <a:rPr lang="en-GB" dirty="0"/>
              <a:t>vertical distance – but area not main thing</a:t>
            </a:r>
          </a:p>
          <a:p>
            <a:endParaRPr lang="en-GB" dirty="0"/>
          </a:p>
          <a:p>
            <a:r>
              <a:rPr lang="en-GB" dirty="0"/>
              <a:t>How does this change when I add a temperature gradient?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941D-E31D-4720-BC43-C103CEC7ECE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91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resolution to this debate is compounded by issues.</a:t>
            </a:r>
          </a:p>
          <a:p>
            <a:endParaRPr lang="en-GB" dirty="0"/>
          </a:p>
          <a:p>
            <a:r>
              <a:rPr lang="en-GB" dirty="0"/>
              <a:t>There is a focus on specific taxa in specific mountains, with no reference to taxonomic or geographic features.</a:t>
            </a:r>
          </a:p>
          <a:p>
            <a:endParaRPr lang="en-GB" dirty="0"/>
          </a:p>
          <a:p>
            <a:r>
              <a:rPr lang="en-GB" dirty="0"/>
              <a:t>Variation in biodiversity trends may be due to the scale of study – whether you study local or regional biodiversity.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941D-E31D-4720-BC43-C103CEC7ECE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901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multitude of causes have been proposed but the field is dominated by studies of correlation - a mechanistic model may be better placed to unpick the causes.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941D-E31D-4720-BC43-C103CEC7ECE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40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Taking a simple approach, I focus on just two - both temperature and area decline going up mountains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 substantial explanations are tied to temperature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area, despite being part of what distinguishes mountains, is understudied – often ignored</a:t>
            </a:r>
          </a:p>
          <a:p>
            <a:endParaRPr lang="en-GB" dirty="0"/>
          </a:p>
          <a:p>
            <a:r>
              <a:rPr lang="en-GB" dirty="0"/>
              <a:t>So, my aim was to build a simple, mechanistic model based on a temperature and area gradient.</a:t>
            </a:r>
          </a:p>
          <a:p>
            <a:r>
              <a:rPr lang="en-GB" dirty="0"/>
              <a:t>temperature is my main focus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941D-E31D-4720-BC43-C103CEC7ECE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679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aim was to build a simple, mechanistic model based on a temperature and area gradient.</a:t>
            </a:r>
          </a:p>
          <a:p>
            <a:r>
              <a:rPr lang="en-GB" dirty="0"/>
              <a:t>temperature is my main focus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941D-E31D-4720-BC43-C103CEC7ECE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597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 cone but computationally a grid</a:t>
            </a:r>
          </a:p>
          <a:p>
            <a:endParaRPr lang="en-GB" dirty="0"/>
          </a:p>
          <a:p>
            <a:r>
              <a:rPr lang="en-GB" dirty="0"/>
              <a:t>I can vary the mountain’s environmental parameters.</a:t>
            </a:r>
          </a:p>
          <a:p>
            <a:r>
              <a:rPr lang="en-GB" dirty="0"/>
              <a:t>Its height, area, and steepness – the temperature gradient – make it hotter or colder overall, or change the temperature increment.</a:t>
            </a:r>
          </a:p>
          <a:p>
            <a:endParaRPr lang="en-GB" dirty="0"/>
          </a:p>
          <a:p>
            <a:r>
              <a:rPr lang="en-GB" dirty="0"/>
              <a:t>This is a way to investigate how patterns may vary across different mountains.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**I don’t need to pick a scale for my mountain – an absolute size – area and distance are expressed as proportions in terms of these parameters, so the model’s flexible and tractable.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941D-E31D-4720-BC43-C103CEC7ECE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527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need a way to link temperature to biodiversity – what are my hypothesised mechanisms?</a:t>
            </a:r>
          </a:p>
          <a:p>
            <a:r>
              <a:rPr lang="en-GB" dirty="0"/>
              <a:t>I base my model on Neutral Theory because of NT’s simplicity.</a:t>
            </a:r>
          </a:p>
          <a:p>
            <a:endParaRPr lang="en-GB" dirty="0"/>
          </a:p>
          <a:p>
            <a:r>
              <a:rPr lang="en-GB" dirty="0"/>
              <a:t>Neutral models consist of a community and proceed in time steps.</a:t>
            </a:r>
          </a:p>
          <a:p>
            <a:r>
              <a:rPr lang="en-GB" dirty="0"/>
              <a:t>In each step, a randomly-chosen individual dies.</a:t>
            </a:r>
          </a:p>
          <a:p>
            <a:r>
              <a:rPr lang="en-GB" dirty="0"/>
              <a:t>They are replaced either by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via dispersal, by the offspring of another randomly-chosen individual.</a:t>
            </a:r>
          </a:p>
          <a:p>
            <a:r>
              <a:rPr lang="en-GB" dirty="0"/>
              <a:t>- a new species.</a:t>
            </a:r>
          </a:p>
          <a:p>
            <a:endParaRPr lang="en-GB" dirty="0"/>
          </a:p>
          <a:p>
            <a:r>
              <a:rPr lang="en-GB" dirty="0"/>
              <a:t>So neutral models have 3 parameters – birth or death, speciation, and dispersal</a:t>
            </a:r>
          </a:p>
          <a:p>
            <a:r>
              <a:rPr lang="en-GB" dirty="0"/>
              <a:t>In a basic model these rates do not vary but in my version a temperature gradient drives variation in…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941D-E31D-4720-BC43-C103CEC7ECE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935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941D-E31D-4720-BC43-C103CEC7ECE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90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404A-BD3B-4D99-817B-6CAC72952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6E491-7A3E-4E64-99C5-1BEF4A66D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0E2F9-0001-4761-9465-BA4CE8CE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EE7B-87AC-4A86-858F-CC69D29DDDAF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ECD6C-A243-48BD-BB74-5CB6E7F1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926D5-891C-4E8B-BB6B-BF7A12E6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DF4C-A8E1-4988-B88C-5C68CE25E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20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8C11-2C31-429A-8D3C-A5070378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095C4-0A73-4965-BE7B-E867A2B74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B75FE-68F4-43CD-8845-53418133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EE7B-87AC-4A86-858F-CC69D29DDDAF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B423B-7293-4192-A4B3-3F48D2A6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3F694-AC40-45D5-8B10-4A30CD42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DF4C-A8E1-4988-B88C-5C68CE25E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81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72CBB-1BCD-4722-BACC-AFBA03663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89DA9-3E96-49EA-B640-1B78AF346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A9131-E4B3-48AC-A35A-847502CA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EE7B-87AC-4A86-858F-CC69D29DDDAF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D671-5C1E-4908-B57E-BA4729FC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B2FAC-6A20-463C-8287-47A59B6D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DF4C-A8E1-4988-B88C-5C68CE25E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6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7DA7-AF54-4C7F-B530-81DABD1A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2147-9DF9-4A72-9CA2-0EB7AA3E6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5DBF1-77CA-4122-9F98-FF8FFFAE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EE7B-87AC-4A86-858F-CC69D29DDDAF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351C3-014D-4883-A42A-933D0CE2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1B84-5B38-4CC4-8E51-05807058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DF4C-A8E1-4988-B88C-5C68CE25E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57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374B-43F3-4CD3-BF15-4A1C44D5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6E70-3ABE-4C0F-AA0F-8DFB28A50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A5349-FB3C-4A5E-BDBA-4AE710AF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EE7B-87AC-4A86-858F-CC69D29DDDAF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1EB97-FF84-4968-9C51-A5687DD2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FA4ED-1DA1-40C3-B593-7B4265C8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DF4C-A8E1-4988-B88C-5C68CE25E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5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1EEA-3AF7-499A-99DB-256445F3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1D0EA-6311-4F77-84A4-20A6384C6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6A892-CE6E-4E71-911B-FE29F5D0B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10C94-CB5A-4D60-B262-E726986E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EE7B-87AC-4A86-858F-CC69D29DDDAF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B9737-E7F4-4A97-81A2-CE7E7441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F104-48F9-409C-9C71-7A58FEE8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DF4C-A8E1-4988-B88C-5C68CE25E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59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2189-DAE3-4836-A882-EBBD7DC5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00BFE-89AE-4884-A664-52F74B67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9F1E7-5018-45DC-B695-BE1EC57FD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3D436-4F2E-43E6-A4D6-23AF05344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49E0B-5234-4431-8560-282163CF2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F9146-F6D6-4018-B33D-9FAB2271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EE7B-87AC-4A86-858F-CC69D29DDDAF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BDB1B0-C322-42BC-B4C6-0468E759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F7B36-EB18-457D-A764-CEDEF755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DF4C-A8E1-4988-B88C-5C68CE25E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24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6956-FE7E-4D28-A042-4F4AC43E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E04FC-2F6B-4B24-98E6-1532C0BB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EE7B-87AC-4A86-858F-CC69D29DDDAF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57983-06D9-4B61-88C1-1BFF092D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9624E-A746-4E1B-977D-FC98C09D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DF4C-A8E1-4988-B88C-5C68CE25E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25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8CE53-6112-43B8-9FC3-E6A2CF80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EE7B-87AC-4A86-858F-CC69D29DDDAF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C2604-F543-4BB4-8281-31F92433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93B01-2842-4B70-AC4B-5C44F900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DF4C-A8E1-4988-B88C-5C68CE25E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99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076D-AAF7-4596-BB5C-7C6DF7F7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F37A9-1717-4779-9A56-AE9FF713F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BDDCE-3D5D-4673-8967-076F93173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BCB89-6F45-4968-A5CF-5D56A889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EE7B-87AC-4A86-858F-CC69D29DDDAF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E4A63-5578-4C69-8CC9-7E702926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F28AF-B8BB-42A5-9381-590BB15C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DF4C-A8E1-4988-B88C-5C68CE25E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44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D24D-0BB6-429F-B885-F8300DAF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9EB71-7287-4BA8-8B0A-4AB520AA3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12E62-7BEE-4155-9F00-2BC093893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F7798-61B3-4E65-A7AA-8558BF6E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EE7B-87AC-4A86-858F-CC69D29DDDAF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94CB8-43AE-46FB-B259-CCA18329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3234D-3A24-47FE-8667-B87340E8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DF4C-A8E1-4988-B88C-5C68CE25E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60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369EA-D28F-4BF9-B9F0-FAF8D233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CFDEB-D3B1-4974-8556-6934A042D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B9585-18B7-4751-BF34-CAEEF6720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0EE7B-87AC-4A86-858F-CC69D29DDDAF}" type="datetimeFigureOut">
              <a:rPr lang="en-GB" smtClean="0"/>
              <a:t>05/09/2017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6321-C955-4FBC-BC60-D474F8D53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6D3B3-7266-4722-8939-6363AA333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BDF4C-A8E1-4988-B88C-5C68CE25E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51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1">
            <a:extLst>
              <a:ext uri="{FF2B5EF4-FFF2-40B4-BE49-F238E27FC236}">
                <a16:creationId xmlns:a16="http://schemas.microsoft.com/office/drawing/2014/main" id="{2A7A4786-FCA6-4ABD-8FA7-2168EF186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652" y="190575"/>
            <a:ext cx="9481348" cy="639747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4DFD-D263-4492-BB9E-9E8E1ECD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365124"/>
            <a:ext cx="6375400" cy="6048375"/>
          </a:xfrm>
          <a:solidFill>
            <a:schemeClr val="bg1">
              <a:alpha val="6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4400" dirty="0"/>
              <a:t>Temperature, Body Size, and Altitudinal Biodiversity Gradients:</a:t>
            </a:r>
          </a:p>
          <a:p>
            <a:pPr marL="0" indent="0">
              <a:buNone/>
            </a:pPr>
            <a:r>
              <a:rPr lang="en-GB" sz="4400" i="1" dirty="0"/>
              <a:t>A Neutral-Metabolic Model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Calum Pennington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Supervised by Dr </a:t>
            </a:r>
            <a:r>
              <a:rPr lang="en-GB" dirty="0" err="1"/>
              <a:t>Samraat</a:t>
            </a:r>
            <a:r>
              <a:rPr lang="en-GB" dirty="0"/>
              <a:t> </a:t>
            </a:r>
            <a:r>
              <a:rPr lang="en-GB" dirty="0" err="1"/>
              <a:t>Pawar</a:t>
            </a:r>
            <a:r>
              <a:rPr lang="en-GB" dirty="0"/>
              <a:t> and 	     Dr James </a:t>
            </a:r>
            <a:r>
              <a:rPr lang="en-GB" dirty="0" err="1"/>
              <a:t>Rosindell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367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EC4-5D59-45D8-8423-6CAAB0C7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Metabolic Theory: A Layer of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566C7-32B4-466E-B2BE-651BB5A08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Metabolic rate depends on temperature.</a:t>
                </a:r>
              </a:p>
              <a:p>
                <a:r>
                  <a:rPr lang="en-GB" dirty="0"/>
                  <a:t>We can estimate the magnitude of ecological processes from the temperature of organisms.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GB" sz="5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5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GB" sz="5400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540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r">
                  <a:buNone/>
                </a:pPr>
                <a:r>
                  <a:rPr lang="en-GB" dirty="0"/>
                  <a:t>(Arrhenius 1889; </a:t>
                </a:r>
                <a:r>
                  <a:rPr lang="en-GB" dirty="0" err="1"/>
                  <a:t>Gillooly</a:t>
                </a:r>
                <a:r>
                  <a:rPr lang="en-GB" dirty="0"/>
                  <a:t> et al 2001)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566C7-32B4-466E-B2BE-651BB5A08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159" b="-5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82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EC4-5D59-45D8-8423-6CAAB0C7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Metabolic Theory: A Layer of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566C7-32B4-466E-B2BE-651BB5A08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Probability of picking an individual to die or reproduce depends on temperature.</a:t>
                </a:r>
              </a:p>
              <a:p>
                <a:r>
                  <a:rPr lang="en-GB" dirty="0"/>
                  <a:t>Organisms in </a:t>
                </a:r>
                <a:r>
                  <a:rPr lang="en-GB" b="1" dirty="0"/>
                  <a:t>hot</a:t>
                </a:r>
                <a:r>
                  <a:rPr lang="en-GB" dirty="0"/>
                  <a:t> places (mountain base) have </a:t>
                </a:r>
                <a:r>
                  <a:rPr lang="en-GB" b="1" dirty="0"/>
                  <a:t>higher rate of birth/death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GB" sz="5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GB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54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566C7-32B4-466E-B2BE-651BB5A08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08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EC4-5D59-45D8-8423-6CAAB0C7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66C7-32B4-466E-B2BE-651BB5A08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0235"/>
          </a:xfrm>
        </p:spPr>
        <p:txBody>
          <a:bodyPr>
            <a:normAutofit/>
          </a:bodyPr>
          <a:lstStyle/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D8380C-66B7-4E48-A6EE-E984CF3FB572}"/>
                  </a:ext>
                </a:extLst>
              </p:cNvPr>
              <p:cNvSpPr txBox="1"/>
              <p:nvPr/>
            </p:nvSpPr>
            <p:spPr>
              <a:xfrm>
                <a:off x="5133753" y="1825624"/>
                <a:ext cx="1924493" cy="1213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5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5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sz="5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5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sup>
                      </m:sSup>
                      <m:sSup>
                        <m:sSupPr>
                          <m:ctrlPr>
                            <a:rPr lang="en-GB" sz="5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GB" sz="5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5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GB" sz="5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D8380C-66B7-4E48-A6EE-E984CF3FB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753" y="1825624"/>
                <a:ext cx="1924493" cy="1213794"/>
              </a:xfrm>
              <a:prstGeom prst="rect">
                <a:avLst/>
              </a:prstGeom>
              <a:blipFill>
                <a:blip r:embed="rId3"/>
                <a:stretch>
                  <a:fillRect r="-38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20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EC4-5D59-45D8-8423-6CAAB0C7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66C7-32B4-466E-B2BE-651BB5A08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0235"/>
          </a:xfrm>
        </p:spPr>
        <p:txBody>
          <a:bodyPr>
            <a:normAutofit/>
          </a:bodyPr>
          <a:lstStyle/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D8380C-66B7-4E48-A6EE-E984CF3FB572}"/>
                  </a:ext>
                </a:extLst>
              </p:cNvPr>
              <p:cNvSpPr txBox="1"/>
              <p:nvPr/>
            </p:nvSpPr>
            <p:spPr>
              <a:xfrm>
                <a:off x="5133753" y="1825624"/>
                <a:ext cx="1924493" cy="1213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5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5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sz="5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5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sup>
                      </m:sSup>
                      <m:sSup>
                        <m:sSupPr>
                          <m:ctrlPr>
                            <a:rPr lang="en-GB" sz="5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GB" sz="5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5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GB" sz="5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D8380C-66B7-4E48-A6EE-E984CF3FB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753" y="1825624"/>
                <a:ext cx="1924493" cy="1213794"/>
              </a:xfrm>
              <a:prstGeom prst="rect">
                <a:avLst/>
              </a:prstGeom>
              <a:blipFill>
                <a:blip r:embed="rId3"/>
                <a:stretch>
                  <a:fillRect r="-38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69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EC4-5D59-45D8-8423-6CAAB0C7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66C7-32B4-466E-B2BE-651BB5A08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0235"/>
          </a:xfrm>
        </p:spPr>
        <p:txBody>
          <a:bodyPr>
            <a:normAutofit/>
          </a:bodyPr>
          <a:lstStyle/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Bigger</a:t>
            </a:r>
            <a:r>
              <a:rPr lang="en-GB" dirty="0"/>
              <a:t> organisms and those in </a:t>
            </a:r>
            <a:r>
              <a:rPr lang="en-GB" b="1" dirty="0"/>
              <a:t>hot</a:t>
            </a:r>
            <a:r>
              <a:rPr lang="en-GB" dirty="0"/>
              <a:t> places (mountain base) disperse further.</a:t>
            </a:r>
          </a:p>
          <a:p>
            <a:r>
              <a:rPr lang="en-GB" dirty="0"/>
              <a:t>Survival based on temperature at the dispersal destination.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38F4E-6692-4974-890E-F981546F3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15" y="1825624"/>
            <a:ext cx="4947952" cy="21233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D8380C-66B7-4E48-A6EE-E984CF3FB572}"/>
                  </a:ext>
                </a:extLst>
              </p:cNvPr>
              <p:cNvSpPr txBox="1"/>
              <p:nvPr/>
            </p:nvSpPr>
            <p:spPr>
              <a:xfrm>
                <a:off x="2256461" y="1825624"/>
                <a:ext cx="1924493" cy="1213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5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5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sz="5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5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sup>
                      </m:sSup>
                      <m:sSup>
                        <m:sSupPr>
                          <m:ctrlPr>
                            <a:rPr lang="en-GB" sz="5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GB" sz="5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5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GB" sz="5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D8380C-66B7-4E48-A6EE-E984CF3FB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461" y="1825624"/>
                <a:ext cx="1924493" cy="1213794"/>
              </a:xfrm>
              <a:prstGeom prst="rect">
                <a:avLst/>
              </a:prstGeom>
              <a:blipFill>
                <a:blip r:embed="rId4"/>
                <a:stretch>
                  <a:fillRect r="-38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64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1">
            <a:extLst>
              <a:ext uri="{FF2B5EF4-FFF2-40B4-BE49-F238E27FC236}">
                <a16:creationId xmlns:a16="http://schemas.microsoft.com/office/drawing/2014/main" id="{2A7A4786-FCA6-4ABD-8FA7-2168EF186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652" y="190575"/>
            <a:ext cx="9481348" cy="639747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4DFD-D263-4492-BB9E-9E8E1ECD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365124"/>
            <a:ext cx="6375400" cy="6048375"/>
          </a:xfrm>
          <a:solidFill>
            <a:schemeClr val="bg1">
              <a:alpha val="6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4400" dirty="0"/>
              <a:t>Area Effect</a:t>
            </a:r>
          </a:p>
          <a:p>
            <a:pPr marL="0" indent="0">
              <a:buNone/>
            </a:pPr>
            <a:endParaRPr lang="en-GB" sz="4400" i="1" dirty="0"/>
          </a:p>
          <a:p>
            <a:r>
              <a:rPr lang="en-GB" dirty="0"/>
              <a:t>The number of individuals declines going up the mountain.</a:t>
            </a:r>
          </a:p>
          <a:p>
            <a:r>
              <a:rPr lang="en-GB" dirty="0"/>
              <a:t>Abundance of individuals depends on body size – small organisms have bigger populations.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05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FF07-1F2C-4692-8DCF-972EA9FD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model to answer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38AE-37E6-4F0A-BD38-7766BF1A6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important are birth, death, and dispersal rates in controlling biodiversity gradients?</a:t>
            </a:r>
          </a:p>
          <a:p>
            <a:r>
              <a:rPr lang="en-GB" dirty="0"/>
              <a:t>How might spatial variation in temperature affect them?</a:t>
            </a:r>
          </a:p>
          <a:p>
            <a:r>
              <a:rPr lang="en-GB" dirty="0"/>
              <a:t>What is the comparative importance of area and temperature?</a:t>
            </a:r>
          </a:p>
          <a:p>
            <a:endParaRPr lang="en-GB" dirty="0"/>
          </a:p>
          <a:p>
            <a:r>
              <a:rPr lang="en-GB" i="1" dirty="0"/>
              <a:t>Can you produce a variety of biodiversity trends by varying:</a:t>
            </a:r>
          </a:p>
          <a:p>
            <a:pPr lvl="1"/>
            <a:r>
              <a:rPr lang="en-GB" i="1" dirty="0"/>
              <a:t>body size</a:t>
            </a:r>
          </a:p>
          <a:p>
            <a:pPr lvl="1"/>
            <a:r>
              <a:rPr lang="en-GB" i="1" dirty="0"/>
              <a:t>thermal niche width</a:t>
            </a:r>
          </a:p>
          <a:p>
            <a:pPr lvl="1"/>
            <a:r>
              <a:rPr lang="en-GB" i="1" dirty="0"/>
              <a:t>the mountain’s environmental parameters?</a:t>
            </a:r>
          </a:p>
        </p:txBody>
      </p:sp>
    </p:spTree>
    <p:extLst>
      <p:ext uri="{BB962C8B-B14F-4D97-AF65-F5344CB8AC3E}">
        <p14:creationId xmlns:p14="http://schemas.microsoft.com/office/powerpoint/2010/main" val="367672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5EE6F6A-352D-436E-A3A4-1419C00AB9A6}"/>
              </a:ext>
            </a:extLst>
          </p:cNvPr>
          <p:cNvGrpSpPr/>
          <p:nvPr/>
        </p:nvGrpSpPr>
        <p:grpSpPr>
          <a:xfrm>
            <a:off x="4852707" y="-821061"/>
            <a:ext cx="6146096" cy="6694766"/>
            <a:chOff x="4836563" y="-1090468"/>
            <a:chExt cx="6146096" cy="669476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AA94F5-6099-45A5-A519-EC6F4D00B85B}"/>
                </a:ext>
              </a:extLst>
            </p:cNvPr>
            <p:cNvGrpSpPr/>
            <p:nvPr/>
          </p:nvGrpSpPr>
          <p:grpSpPr>
            <a:xfrm>
              <a:off x="4836563" y="1819844"/>
              <a:ext cx="2337221" cy="3784454"/>
              <a:chOff x="774405" y="2000719"/>
              <a:chExt cx="2337221" cy="3784454"/>
            </a:xfrm>
          </p:grpSpPr>
          <p:pic>
            <p:nvPicPr>
              <p:cNvPr id="39" name="Content Placeholder 3">
                <a:extLst>
                  <a:ext uri="{FF2B5EF4-FFF2-40B4-BE49-F238E27FC236}">
                    <a16:creationId xmlns:a16="http://schemas.microsoft.com/office/drawing/2014/main" id="{C81039D6-287C-40E6-8D21-0C226F11C7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946"/>
              <a:stretch/>
            </p:blipFill>
            <p:spPr>
              <a:xfrm>
                <a:off x="876131" y="3892946"/>
                <a:ext cx="2235495" cy="1892227"/>
              </a:xfrm>
              <a:prstGeom prst="rect">
                <a:avLst/>
              </a:prstGeom>
            </p:spPr>
          </p:pic>
          <p:pic>
            <p:nvPicPr>
              <p:cNvPr id="40" name="Content Placeholder 3">
                <a:extLst>
                  <a:ext uri="{FF2B5EF4-FFF2-40B4-BE49-F238E27FC236}">
                    <a16:creationId xmlns:a16="http://schemas.microsoft.com/office/drawing/2014/main" id="{F13028DF-BF0C-429E-8096-C807DE9BA8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62" r="49553"/>
              <a:stretch/>
            </p:blipFill>
            <p:spPr>
              <a:xfrm>
                <a:off x="774405" y="2000719"/>
                <a:ext cx="2318587" cy="1892227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417765-AB21-4BF4-B10F-1419DBB4B941}"/>
                </a:ext>
              </a:extLst>
            </p:cNvPr>
            <p:cNvSpPr txBox="1"/>
            <p:nvPr/>
          </p:nvSpPr>
          <p:spPr>
            <a:xfrm>
              <a:off x="7159959" y="-1090468"/>
              <a:ext cx="3822700" cy="64940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GB" sz="3200" dirty="0"/>
            </a:p>
            <a:p>
              <a:endParaRPr lang="en-GB" sz="3200" dirty="0"/>
            </a:p>
            <a:p>
              <a:endParaRPr lang="en-GB" sz="32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endParaRPr lang="en-GB" sz="32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r>
                <a:rPr lang="en-GB" sz="3200" dirty="0"/>
                <a:t>(e.g. </a:t>
              </a:r>
              <a:r>
                <a:rPr lang="en-GB" sz="3200" dirty="0" err="1"/>
                <a:t>Nogués</a:t>
              </a:r>
              <a:r>
                <a:rPr lang="en-GB" sz="3200" dirty="0"/>
                <a:t>-Bravo et al 2008)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endParaRPr lang="en-GB" sz="3200" dirty="0"/>
            </a:p>
            <a:p>
              <a:r>
                <a:rPr lang="en-GB" sz="3200" dirty="0"/>
                <a:t>(e.g. </a:t>
              </a:r>
              <a:r>
                <a:rPr lang="en-GB" sz="3200" dirty="0" err="1"/>
                <a:t>Lomolino</a:t>
              </a:r>
              <a:r>
                <a:rPr lang="en-GB" sz="3200" dirty="0"/>
                <a:t> 2001)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3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678BF1-EAED-4DA9-BB61-D9B1866D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405" y="0"/>
            <a:ext cx="10515600" cy="1325563"/>
          </a:xfrm>
        </p:spPr>
        <p:txBody>
          <a:bodyPr/>
          <a:lstStyle/>
          <a:p>
            <a:r>
              <a:rPr lang="en-GB" dirty="0"/>
              <a:t>Gradients of Alpha and Gamma Diversity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55EF8-150F-4E5D-9150-CBD4E71EE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766"/>
            <a:ext cx="4047998" cy="2642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EF08F3-F346-429E-B0FD-CE19AB9D9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1760"/>
            <a:ext cx="4047997" cy="264202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8680A80-6156-4655-BD64-EAFB8D8B2BEE}"/>
              </a:ext>
            </a:extLst>
          </p:cNvPr>
          <p:cNvGrpSpPr/>
          <p:nvPr/>
        </p:nvGrpSpPr>
        <p:grpSpPr>
          <a:xfrm>
            <a:off x="4047997" y="1117546"/>
            <a:ext cx="4093824" cy="5484344"/>
            <a:chOff x="4070911" y="1035764"/>
            <a:chExt cx="4093824" cy="548434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1CFEF31-2235-40D8-B854-E71E626D3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824" y="1035764"/>
              <a:ext cx="4047998" cy="26420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91ECCE3-74CD-4676-9663-E5995A3F9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911" y="3848171"/>
              <a:ext cx="4093824" cy="2671937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797939E-0210-4057-8280-858685C35B58}"/>
              </a:ext>
            </a:extLst>
          </p:cNvPr>
          <p:cNvSpPr txBox="1"/>
          <p:nvPr/>
        </p:nvSpPr>
        <p:spPr>
          <a:xfrm>
            <a:off x="36925" y="1195775"/>
            <a:ext cx="3822700" cy="6494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Area may be important but the pattern depends on scale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4B445-9C70-4FC9-B0CA-867801288B44}"/>
              </a:ext>
            </a:extLst>
          </p:cNvPr>
          <p:cNvSpPr txBox="1"/>
          <p:nvPr/>
        </p:nvSpPr>
        <p:spPr>
          <a:xfrm>
            <a:off x="7954676" y="2339163"/>
            <a:ext cx="3358241" cy="3333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F24168-6A47-4F28-87AF-144826E41AD1}"/>
              </a:ext>
            </a:extLst>
          </p:cNvPr>
          <p:cNvSpPr txBox="1"/>
          <p:nvPr/>
        </p:nvSpPr>
        <p:spPr>
          <a:xfrm>
            <a:off x="4101443" y="1202773"/>
            <a:ext cx="3822700" cy="69865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sz="3200" dirty="0"/>
          </a:p>
          <a:p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 temperature effect is mediated by thermal niche width, in concert with dispersal barriers.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C659A5-2D2D-48D1-AE8F-9240E6B97093}"/>
              </a:ext>
            </a:extLst>
          </p:cNvPr>
          <p:cNvGrpSpPr/>
          <p:nvPr/>
        </p:nvGrpSpPr>
        <p:grpSpPr>
          <a:xfrm>
            <a:off x="87140" y="1485572"/>
            <a:ext cx="7873523" cy="5509200"/>
            <a:chOff x="69794" y="1317160"/>
            <a:chExt cx="7873523" cy="550920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D90EED9-25C6-41E6-A698-55AFF311A21F}"/>
                </a:ext>
              </a:extLst>
            </p:cNvPr>
            <p:cNvSpPr txBox="1"/>
            <p:nvPr/>
          </p:nvSpPr>
          <p:spPr>
            <a:xfrm>
              <a:off x="69794" y="1317160"/>
              <a:ext cx="7873523" cy="55092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GB" sz="3200" dirty="0"/>
            </a:p>
            <a:p>
              <a:endParaRPr lang="en-GB" sz="3200" dirty="0"/>
            </a:p>
            <a:p>
              <a:endParaRPr lang="en-GB" sz="3200" dirty="0"/>
            </a:p>
            <a:p>
              <a:endParaRPr lang="en-GB" sz="3200" dirty="0"/>
            </a:p>
            <a:p>
              <a:endParaRPr lang="en-GB" sz="32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r>
                <a:rPr lang="en-GB" sz="3200" dirty="0"/>
                <a:t>					(e.g. McCain 2007)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3200" dirty="0"/>
            </a:p>
          </p:txBody>
        </p:sp>
        <p:pic>
          <p:nvPicPr>
            <p:cNvPr id="33" name="Content Placeholder 3">
              <a:extLst>
                <a:ext uri="{FF2B5EF4-FFF2-40B4-BE49-F238E27FC236}">
                  <a16:creationId xmlns:a16="http://schemas.microsoft.com/office/drawing/2014/main" id="{C3AA9FE6-1524-46F2-B23E-105C34CB8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70" r="23080"/>
            <a:stretch/>
          </p:blipFill>
          <p:spPr>
            <a:xfrm>
              <a:off x="4681579" y="2589391"/>
              <a:ext cx="2492205" cy="2109797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345D0F-B29F-440F-8942-A300337F312A}"/>
              </a:ext>
            </a:extLst>
          </p:cNvPr>
          <p:cNvGrpSpPr/>
          <p:nvPr/>
        </p:nvGrpSpPr>
        <p:grpSpPr>
          <a:xfrm>
            <a:off x="8623755" y="2092619"/>
            <a:ext cx="3822700" cy="5549962"/>
            <a:chOff x="8721871" y="2460584"/>
            <a:chExt cx="3822700" cy="5549962"/>
          </a:xfrm>
        </p:grpSpPr>
        <p:pic>
          <p:nvPicPr>
            <p:cNvPr id="21" name="Content Placeholder 3">
              <a:extLst>
                <a:ext uri="{FF2B5EF4-FFF2-40B4-BE49-F238E27FC236}">
                  <a16:creationId xmlns:a16="http://schemas.microsoft.com/office/drawing/2014/main" id="{5FFE0892-13F3-4469-939B-86CDEE716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20"/>
            <a:stretch/>
          </p:blipFill>
          <p:spPr>
            <a:xfrm>
              <a:off x="8930387" y="2460584"/>
              <a:ext cx="2724019" cy="250297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56BA01-8DC5-483C-B6D8-F662DA10328E}"/>
                </a:ext>
              </a:extLst>
            </p:cNvPr>
            <p:cNvSpPr txBox="1"/>
            <p:nvPr/>
          </p:nvSpPr>
          <p:spPr>
            <a:xfrm>
              <a:off x="8721871" y="4963558"/>
              <a:ext cx="3822700" cy="30469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3200" dirty="0"/>
                <a:t>(e.g. </a:t>
              </a:r>
              <a:r>
                <a:rPr lang="en-GB" sz="3200" dirty="0" err="1"/>
                <a:t>Rahbek</a:t>
              </a:r>
              <a:r>
                <a:rPr lang="en-GB" sz="3200" dirty="0"/>
                <a:t> 1997)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3200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531971A-D472-4FE2-9BBA-24FFCA98BF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908" y="3502668"/>
            <a:ext cx="4047997" cy="264202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55EE7A-2B19-4717-8A9B-5C6CA2513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196" y="811352"/>
            <a:ext cx="4258925" cy="2691316"/>
          </a:xfrm>
        </p:spPr>
      </p:pic>
    </p:spTree>
    <p:extLst>
      <p:ext uri="{BB962C8B-B14F-4D97-AF65-F5344CB8AC3E}">
        <p14:creationId xmlns:p14="http://schemas.microsoft.com/office/powerpoint/2010/main" val="299263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9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1C9D49-E267-4FDF-8E75-75A323A49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109" y="202977"/>
            <a:ext cx="8496891" cy="63726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4DFD-D263-4492-BB9E-9E8E1ECD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365124"/>
            <a:ext cx="6375400" cy="6048375"/>
          </a:xfrm>
          <a:solidFill>
            <a:schemeClr val="bg1">
              <a:alpha val="6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/>
              <a:t>Conclusions &amp; Future Research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Rates </a:t>
            </a:r>
            <a:r>
              <a:rPr lang="en-GB" dirty="0"/>
              <a:t>of dispersal, birth, and death may not be important</a:t>
            </a:r>
          </a:p>
          <a:p>
            <a:r>
              <a:rPr lang="en-GB" dirty="0"/>
              <a:t>- at least at dynamic equilibrium!</a:t>
            </a:r>
          </a:p>
          <a:p>
            <a:r>
              <a:rPr lang="en-GB" dirty="0"/>
              <a:t>But the processes themselves are</a:t>
            </a:r>
          </a:p>
          <a:p>
            <a:endParaRPr lang="en-GB" dirty="0"/>
          </a:p>
          <a:p>
            <a:r>
              <a:rPr lang="en-GB" dirty="0"/>
              <a:t>Variation in the decline may depend on:</a:t>
            </a:r>
          </a:p>
          <a:p>
            <a:pPr lvl="1"/>
            <a:r>
              <a:rPr lang="en-GB" sz="2800" dirty="0"/>
              <a:t>temperature gradient (balance between area and temperature)</a:t>
            </a:r>
          </a:p>
          <a:p>
            <a:pPr lvl="1"/>
            <a:r>
              <a:rPr lang="en-GB" sz="2800" dirty="0"/>
              <a:t>thermal tolerance of species.</a:t>
            </a:r>
          </a:p>
        </p:txBody>
      </p:sp>
    </p:spTree>
    <p:extLst>
      <p:ext uri="{BB962C8B-B14F-4D97-AF65-F5344CB8AC3E}">
        <p14:creationId xmlns:p14="http://schemas.microsoft.com/office/powerpoint/2010/main" val="177445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054F688-0A52-42C6-B549-5CD2103F8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4" y="389048"/>
            <a:ext cx="3522035" cy="704407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3ED302-29D0-4519-9710-7E8363CB6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69" y="389048"/>
            <a:ext cx="3429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56B0DA-4D2B-4296-BA7F-A424DDCF85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65125"/>
            <a:ext cx="3429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678BF1-EAED-4DA9-BB61-D9B1866D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405" y="0"/>
            <a:ext cx="10515600" cy="1325563"/>
          </a:xfrm>
        </p:spPr>
        <p:txBody>
          <a:bodyPr/>
          <a:lstStyle/>
          <a:p>
            <a:r>
              <a:rPr lang="en-GB" dirty="0"/>
              <a:t>Gradients of Alpha and Gamma Diversity</a:t>
            </a:r>
          </a:p>
        </p:txBody>
      </p:sp>
    </p:spTree>
    <p:extLst>
      <p:ext uri="{BB962C8B-B14F-4D97-AF65-F5344CB8AC3E}">
        <p14:creationId xmlns:p14="http://schemas.microsoft.com/office/powerpoint/2010/main" val="414849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16EE-5008-4E4D-8ACC-E1539141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Debated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8EC7-A3D9-47B0-8B23-2D1B4B6D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Species richness declines going up mountains.</a:t>
            </a:r>
          </a:p>
          <a:p>
            <a:r>
              <a:rPr lang="en-GB" dirty="0"/>
              <a:t>The exact form of the decline is debated.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 algn="r">
              <a:buNone/>
            </a:pPr>
            <a:r>
              <a:rPr lang="en-GB" sz="2400" dirty="0"/>
              <a:t>(McCain &amp; </a:t>
            </a:r>
            <a:r>
              <a:rPr lang="en-GB" sz="2400" dirty="0" err="1"/>
              <a:t>Grytnes</a:t>
            </a:r>
            <a:r>
              <a:rPr lang="en-GB" sz="2400" dirty="0"/>
              <a:t> 2010)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FB8E9-187F-4EB2-AFEE-01435E36F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4" y="3100387"/>
            <a:ext cx="11183912" cy="237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50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F69E-4306-4006-98E2-B8555CF8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Causes – Numerous and Speculative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1B6A6-86E5-46FB-BEE0-153803DF6B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climate</a:t>
            </a:r>
          </a:p>
          <a:p>
            <a:r>
              <a:rPr lang="en-GB" dirty="0">
                <a:solidFill>
                  <a:srgbClr val="FF0000"/>
                </a:solidFill>
              </a:rPr>
              <a:t>temperature</a:t>
            </a:r>
          </a:p>
          <a:p>
            <a:r>
              <a:rPr lang="en-GB" dirty="0"/>
              <a:t>rainfall</a:t>
            </a:r>
          </a:p>
          <a:p>
            <a:r>
              <a:rPr lang="en-GB" dirty="0"/>
              <a:t>productivity</a:t>
            </a:r>
          </a:p>
          <a:p>
            <a:r>
              <a:rPr lang="en-GB" dirty="0"/>
              <a:t>space/</a:t>
            </a:r>
            <a:r>
              <a:rPr lang="en-GB" dirty="0">
                <a:solidFill>
                  <a:srgbClr val="FF0000"/>
                </a:solidFill>
              </a:rPr>
              <a:t>area</a:t>
            </a:r>
          </a:p>
          <a:p>
            <a:r>
              <a:rPr lang="en-GB" dirty="0"/>
              <a:t>species-area relationship</a:t>
            </a:r>
          </a:p>
          <a:p>
            <a:r>
              <a:rPr lang="en-GB" dirty="0"/>
              <a:t>mid-domain effect</a:t>
            </a:r>
          </a:p>
          <a:p>
            <a:r>
              <a:rPr lang="en-GB" dirty="0"/>
              <a:t>source-sink dynamics</a:t>
            </a:r>
          </a:p>
          <a:p>
            <a:r>
              <a:rPr lang="en-GB" dirty="0"/>
              <a:t>evolutionary history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54EB2-61B0-4834-A857-4C1BB22FCC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Overreliance on correlation</a:t>
            </a:r>
          </a:p>
          <a:p>
            <a:r>
              <a:rPr lang="en-GB" dirty="0"/>
              <a:t>Focused on specific taxa and mountains – hard to generalise</a:t>
            </a:r>
          </a:p>
          <a:p>
            <a:r>
              <a:rPr lang="en-GB" dirty="0"/>
              <a:t>Methodological issues of sampling and scale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437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F69E-4306-4006-98E2-B8555CF8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Causes – Numerous and Speculative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1B6A6-86E5-46FB-BEE0-153803DF6B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climate</a:t>
            </a:r>
          </a:p>
          <a:p>
            <a:r>
              <a:rPr lang="en-GB" dirty="0">
                <a:solidFill>
                  <a:srgbClr val="FF0000"/>
                </a:solidFill>
              </a:rPr>
              <a:t>temperature</a:t>
            </a:r>
          </a:p>
          <a:p>
            <a:r>
              <a:rPr lang="en-GB" dirty="0"/>
              <a:t>rainfall</a:t>
            </a:r>
          </a:p>
          <a:p>
            <a:r>
              <a:rPr lang="en-GB" dirty="0"/>
              <a:t>productivity</a:t>
            </a:r>
          </a:p>
          <a:p>
            <a:r>
              <a:rPr lang="en-GB" dirty="0"/>
              <a:t>space/</a:t>
            </a:r>
            <a:r>
              <a:rPr lang="en-GB" dirty="0">
                <a:solidFill>
                  <a:srgbClr val="FF0000"/>
                </a:solidFill>
              </a:rPr>
              <a:t>area</a:t>
            </a:r>
          </a:p>
          <a:p>
            <a:r>
              <a:rPr lang="en-GB" dirty="0"/>
              <a:t>species-area relationship</a:t>
            </a:r>
          </a:p>
          <a:p>
            <a:r>
              <a:rPr lang="en-GB" dirty="0"/>
              <a:t>mid-domain effect</a:t>
            </a:r>
          </a:p>
          <a:p>
            <a:r>
              <a:rPr lang="en-GB" dirty="0"/>
              <a:t>source-sink dynamics</a:t>
            </a:r>
          </a:p>
          <a:p>
            <a:r>
              <a:rPr lang="en-GB" dirty="0"/>
              <a:t>evolutionary history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54EB2-61B0-4834-A857-4C1BB22FCC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Overreliance on correlation</a:t>
            </a:r>
          </a:p>
          <a:p>
            <a:r>
              <a:rPr lang="en-GB" dirty="0"/>
              <a:t>Focused on specific taxa and mountains – hard to generalise</a:t>
            </a:r>
          </a:p>
          <a:p>
            <a:r>
              <a:rPr lang="en-GB" dirty="0"/>
              <a:t>Methodological issues of sampling and scale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642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EC4-5D59-45D8-8423-6CAAB0C7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66C7-32B4-466E-B2BE-651BB5A08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0235"/>
          </a:xfrm>
        </p:spPr>
        <p:txBody>
          <a:bodyPr>
            <a:normAutofit fontScale="92500"/>
          </a:bodyPr>
          <a:lstStyle/>
          <a:p>
            <a:r>
              <a:rPr lang="en-GB" dirty="0"/>
              <a:t>When individuals reproduce, offspring disperse according to a dispersal kernel – a probability distribution of dispersal distances.</a:t>
            </a:r>
          </a:p>
          <a:p>
            <a:r>
              <a:rPr lang="en-GB" dirty="0"/>
              <a:t>To apply a metabolic effect, I multiply distance by a body-size and temperature dependent parameter.</a:t>
            </a:r>
            <a:endParaRPr lang="en-GB" sz="5400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Bigger</a:t>
            </a:r>
            <a:r>
              <a:rPr lang="en-GB" dirty="0"/>
              <a:t> organisms and those in </a:t>
            </a:r>
            <a:r>
              <a:rPr lang="en-GB" b="1" dirty="0"/>
              <a:t>hot</a:t>
            </a:r>
            <a:r>
              <a:rPr lang="en-GB" dirty="0"/>
              <a:t> places (mountain base) disperse further.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38F4E-6692-4974-890E-F981546F3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415" y="3646968"/>
            <a:ext cx="4947952" cy="2123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D8380C-66B7-4E48-A6EE-E984CF3FB572}"/>
                  </a:ext>
                </a:extLst>
              </p:cNvPr>
              <p:cNvSpPr txBox="1"/>
              <p:nvPr/>
            </p:nvSpPr>
            <p:spPr>
              <a:xfrm>
                <a:off x="2358061" y="3646968"/>
                <a:ext cx="1924493" cy="1213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5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5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sz="5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5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sup>
                      </m:sSup>
                      <m:sSup>
                        <m:sSupPr>
                          <m:ctrlPr>
                            <a:rPr lang="en-GB" sz="5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GB" sz="5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5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GB" sz="5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D8380C-66B7-4E48-A6EE-E984CF3FB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61" y="3646968"/>
                <a:ext cx="1924493" cy="1213794"/>
              </a:xfrm>
              <a:prstGeom prst="rect">
                <a:avLst/>
              </a:prstGeom>
              <a:blipFill>
                <a:blip r:embed="rId4"/>
                <a:stretch>
                  <a:fillRect r="-38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127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16EE-5008-4E4D-8ACC-E1539141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8EC7-A3D9-47B0-8B23-2D1B4B6D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absence of a temperature gradient</a:t>
            </a:r>
          </a:p>
          <a:p>
            <a:r>
              <a:rPr lang="en-GB" dirty="0"/>
              <a:t>Dispersal rate everywhere is the same</a:t>
            </a:r>
          </a:p>
          <a:p>
            <a:r>
              <a:rPr lang="en-GB" dirty="0"/>
              <a:t>Apex, base mountain – picture?</a:t>
            </a:r>
          </a:p>
        </p:txBody>
      </p:sp>
    </p:spTree>
    <p:extLst>
      <p:ext uri="{BB962C8B-B14F-4D97-AF65-F5344CB8AC3E}">
        <p14:creationId xmlns:p14="http://schemas.microsoft.com/office/powerpoint/2010/main" val="130293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DF3F26-FC08-4EAC-B3E1-E6403FB60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220" y="190536"/>
            <a:ext cx="10236080" cy="63975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4DFD-D263-4492-BB9E-9E8E1ECD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365124"/>
            <a:ext cx="6375400" cy="6048375"/>
          </a:xfrm>
          <a:solidFill>
            <a:schemeClr val="bg1">
              <a:alpha val="6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4400" dirty="0"/>
              <a:t>Numerous, Speculative Causes</a:t>
            </a:r>
            <a:endParaRPr lang="en-GB" dirty="0"/>
          </a:p>
          <a:p>
            <a:endParaRPr lang="en-GB" dirty="0"/>
          </a:p>
          <a:p>
            <a:r>
              <a:rPr lang="en-GB" dirty="0"/>
              <a:t>Focus on specific taxa and mountains – hard to generalise</a:t>
            </a:r>
          </a:p>
          <a:p>
            <a:r>
              <a:rPr lang="en-GB" dirty="0"/>
              <a:t>Methodological issues of sampling and scale</a:t>
            </a:r>
          </a:p>
          <a:p>
            <a:r>
              <a:rPr lang="en-GB" dirty="0"/>
              <a:t>Overreliance on studies of correlation</a:t>
            </a:r>
          </a:p>
        </p:txBody>
      </p:sp>
    </p:spTree>
    <p:extLst>
      <p:ext uri="{BB962C8B-B14F-4D97-AF65-F5344CB8AC3E}">
        <p14:creationId xmlns:p14="http://schemas.microsoft.com/office/powerpoint/2010/main" val="89407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E0210497-0F12-4366-A56F-AEF02D0D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953" y="182424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/>
              <a:t>Numerous, Speculative Causes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67BA9D-79C9-47A3-902B-1B512B06A7DC}"/>
              </a:ext>
            </a:extLst>
          </p:cNvPr>
          <p:cNvGrpSpPr/>
          <p:nvPr/>
        </p:nvGrpSpPr>
        <p:grpSpPr>
          <a:xfrm>
            <a:off x="838200" y="1099860"/>
            <a:ext cx="10892366" cy="5077103"/>
            <a:chOff x="715433" y="732492"/>
            <a:chExt cx="10892366" cy="5077103"/>
          </a:xfrm>
        </p:grpSpPr>
        <p:pic>
          <p:nvPicPr>
            <p:cNvPr id="6" name="Content Placeholder 4">
              <a:extLst>
                <a:ext uri="{FF2B5EF4-FFF2-40B4-BE49-F238E27FC236}">
                  <a16:creationId xmlns:a16="http://schemas.microsoft.com/office/drawing/2014/main" id="{FCE912BE-B4BB-4424-81CF-260DC1D5E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470" y="1255712"/>
              <a:ext cx="6449060" cy="40306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BA89D0-2E89-4018-B784-67F1E5FF40B6}"/>
                </a:ext>
              </a:extLst>
            </p:cNvPr>
            <p:cNvSpPr txBox="1"/>
            <p:nvPr/>
          </p:nvSpPr>
          <p:spPr>
            <a:xfrm>
              <a:off x="3448229" y="732492"/>
              <a:ext cx="1303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climate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0A683F-B6EC-4A17-8E86-33945DEA7563}"/>
                </a:ext>
              </a:extLst>
            </p:cNvPr>
            <p:cNvSpPr txBox="1"/>
            <p:nvPr/>
          </p:nvSpPr>
          <p:spPr>
            <a:xfrm>
              <a:off x="719666" y="1623079"/>
              <a:ext cx="2057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temperature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27362D-BB2D-4FE0-8601-70C9060392C7}"/>
                </a:ext>
              </a:extLst>
            </p:cNvPr>
            <p:cNvSpPr txBox="1"/>
            <p:nvPr/>
          </p:nvSpPr>
          <p:spPr>
            <a:xfrm>
              <a:off x="7253877" y="732492"/>
              <a:ext cx="1303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rainfall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5A4EEE-9574-4F56-93E7-BCC951F939A9}"/>
                </a:ext>
              </a:extLst>
            </p:cNvPr>
            <p:cNvSpPr txBox="1"/>
            <p:nvPr/>
          </p:nvSpPr>
          <p:spPr>
            <a:xfrm>
              <a:off x="5016619" y="732492"/>
              <a:ext cx="1972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productivity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351961-BA60-4260-AF57-62A195A30AEB}"/>
                </a:ext>
              </a:extLst>
            </p:cNvPr>
            <p:cNvSpPr txBox="1"/>
            <p:nvPr/>
          </p:nvSpPr>
          <p:spPr>
            <a:xfrm>
              <a:off x="3583532" y="5286375"/>
              <a:ext cx="1854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space/area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885D55-9766-45A9-AC3E-E797A41AD78B}"/>
                </a:ext>
              </a:extLst>
            </p:cNvPr>
            <p:cNvSpPr txBox="1"/>
            <p:nvPr/>
          </p:nvSpPr>
          <p:spPr>
            <a:xfrm>
              <a:off x="715433" y="2944552"/>
              <a:ext cx="20404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Species-Area Relationship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B6A141-2561-4D30-A377-F98FC9662A8B}"/>
                </a:ext>
              </a:extLst>
            </p:cNvPr>
            <p:cNvSpPr txBox="1"/>
            <p:nvPr/>
          </p:nvSpPr>
          <p:spPr>
            <a:xfrm>
              <a:off x="9414933" y="2944553"/>
              <a:ext cx="21928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Mid-Domain Effect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6B367D-62D6-4D36-90A1-D3BCE95721C4}"/>
                </a:ext>
              </a:extLst>
            </p:cNvPr>
            <p:cNvSpPr txBox="1"/>
            <p:nvPr/>
          </p:nvSpPr>
          <p:spPr>
            <a:xfrm>
              <a:off x="9414933" y="1623079"/>
              <a:ext cx="19388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source-sink dynamics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5D27FD-503D-49F6-AD17-21C06997D423}"/>
                </a:ext>
              </a:extLst>
            </p:cNvPr>
            <p:cNvSpPr txBox="1"/>
            <p:nvPr/>
          </p:nvSpPr>
          <p:spPr>
            <a:xfrm>
              <a:off x="5708695" y="5286375"/>
              <a:ext cx="30903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evolutionary history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20835CA-3641-421C-B196-61FCF32D786E}"/>
              </a:ext>
            </a:extLst>
          </p:cNvPr>
          <p:cNvSpPr txBox="1"/>
          <p:nvPr/>
        </p:nvSpPr>
        <p:spPr>
          <a:xfrm>
            <a:off x="546872" y="6355474"/>
            <a:ext cx="13659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E.g. </a:t>
            </a:r>
            <a:r>
              <a:rPr lang="en-GB" sz="2400" dirty="0" err="1"/>
              <a:t>Rahbek</a:t>
            </a:r>
            <a:r>
              <a:rPr lang="en-GB" sz="2400" dirty="0"/>
              <a:t> 1997; Heaney 2001; McCain 2009; </a:t>
            </a:r>
            <a:r>
              <a:rPr lang="en-GB" sz="2400" dirty="0" err="1"/>
              <a:t>Lomolino</a:t>
            </a:r>
            <a:r>
              <a:rPr lang="en-GB" sz="2400" dirty="0"/>
              <a:t> 2001; </a:t>
            </a:r>
            <a:r>
              <a:rPr lang="en-GB" sz="2400" dirty="0" err="1"/>
              <a:t>Grytnes</a:t>
            </a:r>
            <a:r>
              <a:rPr lang="en-GB" sz="2400" dirty="0"/>
              <a:t> and </a:t>
            </a:r>
            <a:r>
              <a:rPr lang="en-GB" sz="2400" dirty="0" err="1"/>
              <a:t>Vetaas</a:t>
            </a:r>
            <a:r>
              <a:rPr lang="en-GB" sz="2400" dirty="0"/>
              <a:t> 2002</a:t>
            </a:r>
          </a:p>
        </p:txBody>
      </p:sp>
    </p:spTree>
    <p:extLst>
      <p:ext uri="{BB962C8B-B14F-4D97-AF65-F5344CB8AC3E}">
        <p14:creationId xmlns:p14="http://schemas.microsoft.com/office/powerpoint/2010/main" val="269216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E0210497-0F12-4366-A56F-AEF02D0D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/>
              <a:t>Numerous, Speculative Causes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67BA9D-79C9-47A3-902B-1B512B06A7DC}"/>
              </a:ext>
            </a:extLst>
          </p:cNvPr>
          <p:cNvGrpSpPr/>
          <p:nvPr/>
        </p:nvGrpSpPr>
        <p:grpSpPr>
          <a:xfrm>
            <a:off x="838200" y="1405592"/>
            <a:ext cx="10892366" cy="5077103"/>
            <a:chOff x="715433" y="732492"/>
            <a:chExt cx="10892366" cy="5077103"/>
          </a:xfrm>
        </p:grpSpPr>
        <p:pic>
          <p:nvPicPr>
            <p:cNvPr id="6" name="Content Placeholder 4">
              <a:extLst>
                <a:ext uri="{FF2B5EF4-FFF2-40B4-BE49-F238E27FC236}">
                  <a16:creationId xmlns:a16="http://schemas.microsoft.com/office/drawing/2014/main" id="{FCE912BE-B4BB-4424-81CF-260DC1D5E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470" y="1255712"/>
              <a:ext cx="6449060" cy="40306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BA89D0-2E89-4018-B784-67F1E5FF40B6}"/>
                </a:ext>
              </a:extLst>
            </p:cNvPr>
            <p:cNvSpPr txBox="1"/>
            <p:nvPr/>
          </p:nvSpPr>
          <p:spPr>
            <a:xfrm>
              <a:off x="3448229" y="732492"/>
              <a:ext cx="1303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climate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0A683F-B6EC-4A17-8E86-33945DEA7563}"/>
                </a:ext>
              </a:extLst>
            </p:cNvPr>
            <p:cNvSpPr txBox="1"/>
            <p:nvPr/>
          </p:nvSpPr>
          <p:spPr>
            <a:xfrm>
              <a:off x="719666" y="1623079"/>
              <a:ext cx="2057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</a:rPr>
                <a:t>temperature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27362D-BB2D-4FE0-8601-70C9060392C7}"/>
                </a:ext>
              </a:extLst>
            </p:cNvPr>
            <p:cNvSpPr txBox="1"/>
            <p:nvPr/>
          </p:nvSpPr>
          <p:spPr>
            <a:xfrm>
              <a:off x="7253877" y="732492"/>
              <a:ext cx="1303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rainfall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5A4EEE-9574-4F56-93E7-BCC951F939A9}"/>
                </a:ext>
              </a:extLst>
            </p:cNvPr>
            <p:cNvSpPr txBox="1"/>
            <p:nvPr/>
          </p:nvSpPr>
          <p:spPr>
            <a:xfrm>
              <a:off x="5016619" y="732492"/>
              <a:ext cx="1972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productivity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351961-BA60-4260-AF57-62A195A30AEB}"/>
                </a:ext>
              </a:extLst>
            </p:cNvPr>
            <p:cNvSpPr txBox="1"/>
            <p:nvPr/>
          </p:nvSpPr>
          <p:spPr>
            <a:xfrm>
              <a:off x="3583532" y="5286375"/>
              <a:ext cx="1854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space/</a:t>
              </a:r>
              <a:r>
                <a:rPr lang="en-GB" sz="2800" dirty="0">
                  <a:solidFill>
                    <a:srgbClr val="FF0000"/>
                  </a:solidFill>
                </a:rPr>
                <a:t>area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885D55-9766-45A9-AC3E-E797A41AD78B}"/>
                </a:ext>
              </a:extLst>
            </p:cNvPr>
            <p:cNvSpPr txBox="1"/>
            <p:nvPr/>
          </p:nvSpPr>
          <p:spPr>
            <a:xfrm>
              <a:off x="715433" y="2944552"/>
              <a:ext cx="20404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Species-Area Relationship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B6A141-2561-4D30-A377-F98FC9662A8B}"/>
                </a:ext>
              </a:extLst>
            </p:cNvPr>
            <p:cNvSpPr txBox="1"/>
            <p:nvPr/>
          </p:nvSpPr>
          <p:spPr>
            <a:xfrm>
              <a:off x="9414933" y="2944553"/>
              <a:ext cx="21928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Mid-Domain Effect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6B367D-62D6-4D36-90A1-D3BCE95721C4}"/>
                </a:ext>
              </a:extLst>
            </p:cNvPr>
            <p:cNvSpPr txBox="1"/>
            <p:nvPr/>
          </p:nvSpPr>
          <p:spPr>
            <a:xfrm>
              <a:off x="9414933" y="1623079"/>
              <a:ext cx="19388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source-sink dynamics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5D27FD-503D-49F6-AD17-21C06997D423}"/>
                </a:ext>
              </a:extLst>
            </p:cNvPr>
            <p:cNvSpPr txBox="1"/>
            <p:nvPr/>
          </p:nvSpPr>
          <p:spPr>
            <a:xfrm>
              <a:off x="5708695" y="5286375"/>
              <a:ext cx="30903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evolutionary history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77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8249-135C-4F1E-843B-00B0A7C1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EDF9-70EF-4468-81CF-BD92A089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Aim</a:t>
            </a:r>
          </a:p>
          <a:p>
            <a:pPr marL="0" indent="0">
              <a:buNone/>
            </a:pPr>
            <a:r>
              <a:rPr lang="en-GB" dirty="0"/>
              <a:t>Make a simple mechanistic model to:</a:t>
            </a:r>
          </a:p>
          <a:p>
            <a:pPr>
              <a:buFontTx/>
              <a:buChar char="-"/>
            </a:pPr>
            <a:r>
              <a:rPr lang="en-GB" dirty="0"/>
              <a:t>reproduce altitudinal diversity gradients</a:t>
            </a:r>
          </a:p>
          <a:p>
            <a:pPr>
              <a:buFontTx/>
              <a:buChar char="-"/>
            </a:pPr>
            <a:r>
              <a:rPr lang="en-GB" dirty="0"/>
              <a:t>and test causes (= temperature and area?)</a:t>
            </a:r>
          </a:p>
        </p:txBody>
      </p:sp>
    </p:spTree>
    <p:extLst>
      <p:ext uri="{BB962C8B-B14F-4D97-AF65-F5344CB8AC3E}">
        <p14:creationId xmlns:p14="http://schemas.microsoft.com/office/powerpoint/2010/main" val="156690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CCAE-9075-4A24-86D3-7BBBCDA4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Theoretical Mountain – A Cone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C7BB9E7-DFCF-440A-8C78-4CD63A5085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16" b="48205"/>
          <a:stretch/>
        </p:blipFill>
        <p:spPr>
          <a:xfrm>
            <a:off x="174974" y="1690687"/>
            <a:ext cx="5537412" cy="4369453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DAD6C0B-2E1C-46B6-A52C-ED6442192D7A}"/>
              </a:ext>
            </a:extLst>
          </p:cNvPr>
          <p:cNvSpPr/>
          <p:nvPr/>
        </p:nvSpPr>
        <p:spPr>
          <a:xfrm>
            <a:off x="9989541" y="1990166"/>
            <a:ext cx="1098176" cy="3299011"/>
          </a:xfrm>
          <a:prstGeom prst="downArrow">
            <a:avLst/>
          </a:prstGeom>
          <a:gradFill flip="none" rotWithShape="1">
            <a:gsLst>
              <a:gs pos="0">
                <a:srgbClr val="FF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29AA9-CC28-4589-BDF0-262FFE96FD29}"/>
              </a:ext>
            </a:extLst>
          </p:cNvPr>
          <p:cNvSpPr txBox="1"/>
          <p:nvPr/>
        </p:nvSpPr>
        <p:spPr>
          <a:xfrm rot="5400000">
            <a:off x="9880193" y="3027119"/>
            <a:ext cx="272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temperature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BF4CA-6114-499E-B81B-05F80F7BDF52}"/>
              </a:ext>
            </a:extLst>
          </p:cNvPr>
          <p:cNvSpPr/>
          <p:nvPr/>
        </p:nvSpPr>
        <p:spPr>
          <a:xfrm>
            <a:off x="2065844" y="5547485"/>
            <a:ext cx="294585" cy="268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A778-1F3E-44A0-9722-4808DF949FA2}"/>
              </a:ext>
            </a:extLst>
          </p:cNvPr>
          <p:cNvSpPr/>
          <p:nvPr/>
        </p:nvSpPr>
        <p:spPr>
          <a:xfrm>
            <a:off x="4472346" y="3370521"/>
            <a:ext cx="907728" cy="293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08735A5A-D8CA-4CB5-8F62-8F0633FF6F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8" b="48205"/>
          <a:stretch/>
        </p:blipFill>
        <p:spPr>
          <a:xfrm>
            <a:off x="6044697" y="1690687"/>
            <a:ext cx="3678762" cy="43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3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C315-CDF0-4B83-A55F-56D16697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Neutral Theory: A Simple Start 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63DDD-028B-4B3C-95FA-F1937A8CE5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Suite of modelling approaches that simplify reality</a:t>
            </a:r>
          </a:p>
          <a:p>
            <a:r>
              <a:rPr lang="en-GB" dirty="0"/>
              <a:t>Assume trait variation is independent of species identity</a:t>
            </a:r>
          </a:p>
          <a:p>
            <a:r>
              <a:rPr lang="en-GB" dirty="0"/>
              <a:t>3 parameters: random birth/death, speciation, dispersal</a:t>
            </a:r>
          </a:p>
          <a:p>
            <a:r>
              <a:rPr lang="en-GB" dirty="0"/>
              <a:t>I add an altitudinal temperature gradient that drives variation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D2FA78-A83C-40FF-8246-1F01B4A596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buNone/>
            </a:pPr>
            <a:endParaRPr lang="en-GB" dirty="0"/>
          </a:p>
          <a:p>
            <a:pPr marL="0" indent="0" algn="r">
              <a:buNone/>
            </a:pPr>
            <a:endParaRPr lang="en-GB" dirty="0"/>
          </a:p>
          <a:p>
            <a:pPr marL="0" indent="0" algn="r">
              <a:buNone/>
            </a:pPr>
            <a:endParaRPr lang="en-GB" dirty="0"/>
          </a:p>
          <a:p>
            <a:pPr marL="0" indent="0" algn="r">
              <a:buNone/>
            </a:pPr>
            <a:endParaRPr lang="en-GB" dirty="0"/>
          </a:p>
          <a:p>
            <a:pPr marL="0" indent="0" algn="r">
              <a:buNone/>
            </a:pPr>
            <a:endParaRPr lang="en-GB" dirty="0"/>
          </a:p>
          <a:p>
            <a:pPr marL="0" indent="0" algn="r">
              <a:buNone/>
            </a:pPr>
            <a:endParaRPr lang="en-GB" dirty="0"/>
          </a:p>
          <a:p>
            <a:pPr marL="0" indent="0" algn="r">
              <a:buNone/>
            </a:pPr>
            <a:endParaRPr lang="en-GB" dirty="0"/>
          </a:p>
          <a:p>
            <a:pPr marL="0" indent="0" algn="r">
              <a:buNone/>
            </a:pPr>
            <a:r>
              <a:rPr lang="en-GB" dirty="0"/>
              <a:t>(Hubbell 2001;</a:t>
            </a:r>
          </a:p>
          <a:p>
            <a:pPr marL="0" indent="0" algn="r">
              <a:buNone/>
            </a:pPr>
            <a:r>
              <a:rPr lang="en-GB" dirty="0"/>
              <a:t>image c/o </a:t>
            </a:r>
            <a:r>
              <a:rPr lang="en-GB" dirty="0" err="1"/>
              <a:t>Rosindell</a:t>
            </a:r>
            <a:r>
              <a:rPr lang="en-GB" dirty="0"/>
              <a:t> 2016)</a:t>
            </a:r>
          </a:p>
        </p:txBody>
      </p:sp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8AF1ECBF-E4EE-42DD-B0BE-8FCA7F891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13" y="1885156"/>
            <a:ext cx="4810125" cy="2847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8857D9-D62A-496B-8CA3-F93FDFADB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788" y="1961356"/>
            <a:ext cx="4743450" cy="2771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7497B7-7905-4752-A205-006E642A3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75" y="1885156"/>
            <a:ext cx="4867275" cy="3105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318901-9401-41D5-9F19-5B5EB8CD85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91" y="1943527"/>
            <a:ext cx="5057776" cy="29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4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C315-CDF0-4B83-A55F-56D16697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Neutral Theory: A Simple Start 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63DDD-028B-4B3C-95FA-F1937A8CE5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Suite of modelling approaches that simplify reality</a:t>
            </a:r>
          </a:p>
          <a:p>
            <a:r>
              <a:rPr lang="en-GB" dirty="0"/>
              <a:t>Assume trait variation is independent of species identity</a:t>
            </a:r>
          </a:p>
          <a:p>
            <a:r>
              <a:rPr lang="en-GB" dirty="0"/>
              <a:t>3 parameters: random </a:t>
            </a:r>
            <a:r>
              <a:rPr lang="en-GB" dirty="0">
                <a:solidFill>
                  <a:srgbClr val="FF0000"/>
                </a:solidFill>
              </a:rPr>
              <a:t>birth/death</a:t>
            </a:r>
            <a:r>
              <a:rPr lang="en-GB" dirty="0"/>
              <a:t>, speciation, </a:t>
            </a:r>
            <a:r>
              <a:rPr lang="en-GB" dirty="0">
                <a:solidFill>
                  <a:srgbClr val="FF0000"/>
                </a:solidFill>
              </a:rPr>
              <a:t>dispersal</a:t>
            </a:r>
          </a:p>
          <a:p>
            <a:r>
              <a:rPr lang="en-GB" dirty="0"/>
              <a:t>I add an altitudinal temperature gradient that drives variation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D2FA78-A83C-40FF-8246-1F01B4A596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GB" dirty="0"/>
          </a:p>
          <a:p>
            <a:pPr marL="0" indent="0" algn="r">
              <a:buNone/>
            </a:pPr>
            <a:endParaRPr lang="en-GB" dirty="0"/>
          </a:p>
          <a:p>
            <a:pPr marL="0" indent="0" algn="r">
              <a:buNone/>
            </a:pPr>
            <a:endParaRPr lang="en-GB" dirty="0"/>
          </a:p>
          <a:p>
            <a:pPr marL="0" indent="0" algn="r">
              <a:buNone/>
            </a:pPr>
            <a:endParaRPr lang="en-GB" dirty="0"/>
          </a:p>
          <a:p>
            <a:pPr marL="0" indent="0" algn="r">
              <a:buNone/>
            </a:pPr>
            <a:endParaRPr lang="en-GB" dirty="0"/>
          </a:p>
          <a:p>
            <a:pPr marL="0" indent="0" algn="r">
              <a:buNone/>
            </a:pPr>
            <a:endParaRPr lang="en-GB" dirty="0"/>
          </a:p>
          <a:p>
            <a:pPr marL="0" indent="0" algn="r">
              <a:buNone/>
            </a:pPr>
            <a:endParaRPr lang="en-GB" dirty="0"/>
          </a:p>
          <a:p>
            <a:pPr marL="0" indent="0" algn="r">
              <a:buNone/>
            </a:pPr>
            <a:r>
              <a:rPr lang="en-GB" dirty="0"/>
              <a:t>(</a:t>
            </a:r>
            <a:r>
              <a:rPr lang="en-GB" dirty="0" err="1"/>
              <a:t>Rosindell</a:t>
            </a:r>
            <a:r>
              <a:rPr lang="en-GB" dirty="0"/>
              <a:t> 2016)</a:t>
            </a:r>
          </a:p>
        </p:txBody>
      </p:sp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8AF1ECBF-E4EE-42DD-B0BE-8FCA7F891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13" y="1885156"/>
            <a:ext cx="4810125" cy="2847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8857D9-D62A-496B-8CA3-F93FDFADB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788" y="1961356"/>
            <a:ext cx="4743450" cy="2771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7497B7-7905-4752-A205-006E642A3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75" y="1885156"/>
            <a:ext cx="4867275" cy="3105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318901-9401-41D5-9F19-5B5EB8CD85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24" y="1932894"/>
            <a:ext cx="5057776" cy="29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2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2211</Words>
  <Application>Microsoft Office PowerPoint</Application>
  <PresentationFormat>Widescreen</PresentationFormat>
  <Paragraphs>375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PowerPoint Presentation</vt:lpstr>
      <vt:lpstr>A Debated Pattern</vt:lpstr>
      <vt:lpstr>PowerPoint Presentation</vt:lpstr>
      <vt:lpstr>PowerPoint Presentation</vt:lpstr>
      <vt:lpstr>PowerPoint Presentation</vt:lpstr>
      <vt:lpstr>PowerPoint Presentation</vt:lpstr>
      <vt:lpstr>The Theoretical Mountain – A Cone</vt:lpstr>
      <vt:lpstr>Neutral Theory: A Simple Start Point</vt:lpstr>
      <vt:lpstr>Neutral Theory: A Simple Start Point</vt:lpstr>
      <vt:lpstr>Metabolic Theory: A Layer of Complexity</vt:lpstr>
      <vt:lpstr>Metabolic Theory: A Layer of Complexity</vt:lpstr>
      <vt:lpstr>Dispersal</vt:lpstr>
      <vt:lpstr>Dispersal</vt:lpstr>
      <vt:lpstr>Dispersal</vt:lpstr>
      <vt:lpstr>PowerPoint Presentation</vt:lpstr>
      <vt:lpstr>Using the model to answer questions</vt:lpstr>
      <vt:lpstr>Gradients of Alpha and Gamma Diversity</vt:lpstr>
      <vt:lpstr>PowerPoint Presentation</vt:lpstr>
      <vt:lpstr>Gradients of Alpha and Gamma Diversity</vt:lpstr>
      <vt:lpstr>Potential Causes – Numerous and Speculative</vt:lpstr>
      <vt:lpstr>Potential Causes – Numerous and Speculative</vt:lpstr>
      <vt:lpstr>Dispersal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Calum Pennington</dc:creator>
  <cp:lastModifiedBy>Pennington, Calum P M</cp:lastModifiedBy>
  <cp:revision>76</cp:revision>
  <cp:lastPrinted>2017-09-05T21:01:16Z</cp:lastPrinted>
  <dcterms:created xsi:type="dcterms:W3CDTF">2017-09-03T19:21:29Z</dcterms:created>
  <dcterms:modified xsi:type="dcterms:W3CDTF">2017-09-05T23:41:09Z</dcterms:modified>
</cp:coreProperties>
</file>