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864" r:id="rId2"/>
    <p:sldId id="890" r:id="rId3"/>
    <p:sldId id="841" r:id="rId4"/>
    <p:sldId id="845" r:id="rId5"/>
    <p:sldId id="892" r:id="rId6"/>
    <p:sldId id="893" r:id="rId7"/>
    <p:sldId id="894" r:id="rId8"/>
    <p:sldId id="891" r:id="rId9"/>
    <p:sldId id="874" r:id="rId10"/>
    <p:sldId id="887" r:id="rId11"/>
    <p:sldId id="882" r:id="rId12"/>
    <p:sldId id="862" r:id="rId13"/>
  </p:sldIdLst>
  <p:sldSz cx="14630400" cy="8229600"/>
  <p:notesSz cx="7102475" cy="9369425"/>
  <p:defaultTextStyle>
    <a:defPPr>
      <a:defRPr lang="en-US"/>
    </a:defPPr>
    <a:lvl1pPr marL="0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48606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097211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645817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194422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743025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291633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3840236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388842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2">
          <p15:clr>
            <a:srgbClr val="A4A3A4"/>
          </p15:clr>
        </p15:guide>
        <p15:guide id="2" orient="horz" pos="744">
          <p15:clr>
            <a:srgbClr val="A4A3A4"/>
          </p15:clr>
        </p15:guide>
        <p15:guide id="3" pos="522">
          <p15:clr>
            <a:srgbClr val="A4A3A4"/>
          </p15:clr>
        </p15:guide>
        <p15:guide id="4" pos="2904">
          <p15:clr>
            <a:srgbClr val="A4A3A4"/>
          </p15:clr>
        </p15:guide>
        <p15:guide id="5" pos="4622">
          <p15:clr>
            <a:srgbClr val="A4A3A4"/>
          </p15:clr>
        </p15:guide>
        <p15:guide id="6" orient="horz" pos="1256">
          <p15:clr>
            <a:srgbClr val="A4A3A4"/>
          </p15:clr>
        </p15:guide>
        <p15:guide id="7" orient="horz" pos="4989">
          <p15:clr>
            <a:srgbClr val="A4A3A4"/>
          </p15:clr>
        </p15:guide>
        <p15:guide id="8" pos="588">
          <p15:clr>
            <a:srgbClr val="A4A3A4"/>
          </p15:clr>
        </p15:guide>
        <p15:guide id="9" pos="4610">
          <p15:clr>
            <a:srgbClr val="A4A3A4"/>
          </p15:clr>
        </p15:guide>
        <p15:guide id="10" pos="86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1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lian Montgomery" initials="G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C1DF"/>
    <a:srgbClr val="FFFC00"/>
    <a:srgbClr val="FFFFFF"/>
    <a:srgbClr val="DEDEDE"/>
    <a:srgbClr val="68AE64"/>
    <a:srgbClr val="3C3C3C"/>
    <a:srgbClr val="A8B9C8"/>
    <a:srgbClr val="B1D5AF"/>
    <a:srgbClr val="B8C6D2"/>
    <a:srgbClr val="93A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4" autoAdjust="0"/>
    <p:restoredTop sz="94904" autoAdjust="0"/>
  </p:normalViewPr>
  <p:slideViewPr>
    <p:cSldViewPr snapToGrid="0">
      <p:cViewPr varScale="1">
        <p:scale>
          <a:sx n="99" d="100"/>
          <a:sy n="99" d="100"/>
        </p:scale>
        <p:origin x="200" y="344"/>
      </p:cViewPr>
      <p:guideLst>
        <p:guide orient="horz" pos="4592"/>
        <p:guide orient="horz" pos="744"/>
        <p:guide pos="522"/>
        <p:guide pos="2904"/>
        <p:guide pos="4622"/>
        <p:guide orient="horz" pos="1256"/>
        <p:guide orient="horz" pos="4989"/>
        <p:guide pos="588"/>
        <p:guide pos="4610"/>
        <p:guide pos="86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160" y="192"/>
      </p:cViewPr>
      <p:guideLst>
        <p:guide orient="horz" pos="2951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EF9053-8C9C-41C2-8F01-F78510468B9D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D94BDA-42AD-4ECF-9221-A4D0A2B2FA4E}">
      <dgm:prSet phldrT="[Text]" custT="1"/>
      <dgm:spPr>
        <a:solidFill>
          <a:srgbClr val="0065B0"/>
        </a:solidFill>
      </dgm:spPr>
      <dgm:t>
        <a:bodyPr lIns="45720" tIns="3474720" rIns="45720" anchor="t" anchorCtr="0"/>
        <a:lstStyle/>
        <a:p>
          <a:r>
            <a:rPr lang="en-US" sz="1400" b="1" dirty="0" smtClean="0"/>
            <a:t>Premium</a:t>
          </a:r>
          <a:endParaRPr lang="en-US" sz="1400" b="1" dirty="0"/>
        </a:p>
      </dgm:t>
    </dgm:pt>
    <dgm:pt modelId="{ECE0D1EE-F059-4C8C-BC65-77D9A4D67CFE}" type="parTrans" cxnId="{ED623F7A-FB73-4063-B832-A35AA3F495BA}">
      <dgm:prSet/>
      <dgm:spPr/>
      <dgm:t>
        <a:bodyPr/>
        <a:lstStyle/>
        <a:p>
          <a:endParaRPr lang="en-US" b="1"/>
        </a:p>
      </dgm:t>
    </dgm:pt>
    <dgm:pt modelId="{682EBAB3-329F-4BF3-B714-6CFE4879A1C1}" type="sibTrans" cxnId="{ED623F7A-FB73-4063-B832-A35AA3F495BA}">
      <dgm:prSet/>
      <dgm:spPr/>
      <dgm:t>
        <a:bodyPr/>
        <a:lstStyle/>
        <a:p>
          <a:endParaRPr lang="en-US" b="1"/>
        </a:p>
      </dgm:t>
    </dgm:pt>
    <dgm:pt modelId="{1BA86E6B-53DC-4A69-9E05-4346567A9CA5}">
      <dgm:prSet phldrT="[Text]" custT="1"/>
      <dgm:spPr>
        <a:solidFill>
          <a:srgbClr val="0083CA"/>
        </a:solidFill>
      </dgm:spPr>
      <dgm:t>
        <a:bodyPr lIns="0" tIns="2468880" rIns="0"/>
        <a:lstStyle/>
        <a:p>
          <a:r>
            <a:rPr lang="en-US" sz="1400" b="1" dirty="0" smtClean="0"/>
            <a:t>Freemium</a:t>
          </a:r>
          <a:endParaRPr lang="en-US" sz="1400" b="1" dirty="0"/>
        </a:p>
      </dgm:t>
    </dgm:pt>
    <dgm:pt modelId="{D5E225FA-0DB8-48D3-8E53-BCC309FC070A}" type="parTrans" cxnId="{03C4238B-24BC-4E09-8343-3230AE95A958}">
      <dgm:prSet/>
      <dgm:spPr/>
      <dgm:t>
        <a:bodyPr/>
        <a:lstStyle/>
        <a:p>
          <a:endParaRPr lang="en-US" b="1"/>
        </a:p>
      </dgm:t>
    </dgm:pt>
    <dgm:pt modelId="{D7BE5CD5-F4CC-451D-8EAA-F89F00B2A9A4}" type="sibTrans" cxnId="{03C4238B-24BC-4E09-8343-3230AE95A958}">
      <dgm:prSet/>
      <dgm:spPr/>
      <dgm:t>
        <a:bodyPr/>
        <a:lstStyle/>
        <a:p>
          <a:endParaRPr lang="en-US" b="1"/>
        </a:p>
      </dgm:t>
    </dgm:pt>
    <dgm:pt modelId="{FFC0B768-0DE2-4B39-A4D5-BBFF5432BAF8}">
      <dgm:prSet phldrT="[Text]" custT="1"/>
      <dgm:spPr>
        <a:solidFill>
          <a:srgbClr val="00A7E4"/>
        </a:solidFill>
      </dgm:spPr>
      <dgm:t>
        <a:bodyPr/>
        <a:lstStyle/>
        <a:p>
          <a:r>
            <a:rPr lang="en-US" sz="1400" b="1" dirty="0" smtClean="0"/>
            <a:t>Free</a:t>
          </a:r>
          <a:endParaRPr lang="en-US" sz="1400" b="1" dirty="0"/>
        </a:p>
      </dgm:t>
    </dgm:pt>
    <dgm:pt modelId="{6DCF3BD5-38AB-41FE-B376-1B2F14D3C0B4}" type="parTrans" cxnId="{9D399FC7-3B8A-4D25-B0D2-32CEF85830F8}">
      <dgm:prSet/>
      <dgm:spPr/>
      <dgm:t>
        <a:bodyPr/>
        <a:lstStyle/>
        <a:p>
          <a:endParaRPr lang="en-US" b="1"/>
        </a:p>
      </dgm:t>
    </dgm:pt>
    <dgm:pt modelId="{4650C370-93ED-4547-A7F6-E17C91C4A309}" type="sibTrans" cxnId="{9D399FC7-3B8A-4D25-B0D2-32CEF85830F8}">
      <dgm:prSet/>
      <dgm:spPr/>
      <dgm:t>
        <a:bodyPr/>
        <a:lstStyle/>
        <a:p>
          <a:endParaRPr lang="en-US" b="1"/>
        </a:p>
      </dgm:t>
    </dgm:pt>
    <dgm:pt modelId="{F91255B1-126E-476C-891A-98015257D80B}">
      <dgm:prSet phldrT="[Text]" custT="1"/>
      <dgm:spPr>
        <a:solidFill>
          <a:srgbClr val="00518E"/>
        </a:solidFill>
      </dgm:spPr>
      <dgm:t>
        <a:bodyPr lIns="45720" tIns="4572000" rIns="45720" anchor="t" anchorCtr="0"/>
        <a:lstStyle/>
        <a:p>
          <a:r>
            <a:rPr lang="en-US" sz="1400" b="1" dirty="0" smtClean="0"/>
            <a:t>Ultimate</a:t>
          </a:r>
          <a:endParaRPr lang="en-US" sz="1400" b="1" dirty="0"/>
        </a:p>
      </dgm:t>
    </dgm:pt>
    <dgm:pt modelId="{A3224247-8854-47E7-B2D2-7FC96BBF5D45}" type="parTrans" cxnId="{EE0C9D12-62AF-4EB2-BF5E-AB8114447F35}">
      <dgm:prSet/>
      <dgm:spPr/>
      <dgm:t>
        <a:bodyPr/>
        <a:lstStyle/>
        <a:p>
          <a:endParaRPr lang="en-US" b="1"/>
        </a:p>
      </dgm:t>
    </dgm:pt>
    <dgm:pt modelId="{B2A63C13-C22C-47DD-8C0D-72F23601D13B}" type="sibTrans" cxnId="{EE0C9D12-62AF-4EB2-BF5E-AB8114447F35}">
      <dgm:prSet/>
      <dgm:spPr/>
      <dgm:t>
        <a:bodyPr/>
        <a:lstStyle/>
        <a:p>
          <a:endParaRPr lang="en-US" b="1"/>
        </a:p>
      </dgm:t>
    </dgm:pt>
    <dgm:pt modelId="{E38F27BF-5570-4CDF-B95F-BAD28EE42675}" type="pres">
      <dgm:prSet presAssocID="{28EF9053-8C9C-41C2-8F01-F78510468B9D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0E3371-0E8C-48B0-A974-67E8FF7CF5C4}" type="pres">
      <dgm:prSet presAssocID="{28EF9053-8C9C-41C2-8F01-F78510468B9D}" presName="comp1" presStyleCnt="0"/>
      <dgm:spPr/>
    </dgm:pt>
    <dgm:pt modelId="{42251BB2-8DFE-4532-A749-E81504692C20}" type="pres">
      <dgm:prSet presAssocID="{28EF9053-8C9C-41C2-8F01-F78510468B9D}" presName="circle1" presStyleLbl="node1" presStyleIdx="0" presStyleCnt="4" custLinFactNeighborX="-15" custLinFactNeighborY="-281"/>
      <dgm:spPr/>
      <dgm:t>
        <a:bodyPr/>
        <a:lstStyle/>
        <a:p>
          <a:endParaRPr lang="en-US"/>
        </a:p>
      </dgm:t>
    </dgm:pt>
    <dgm:pt modelId="{0D567DC6-55AD-4AC7-978B-80782006DE38}" type="pres">
      <dgm:prSet presAssocID="{28EF9053-8C9C-41C2-8F01-F78510468B9D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73A9C2-1761-4190-A0D6-1B4262FFA19E}" type="pres">
      <dgm:prSet presAssocID="{28EF9053-8C9C-41C2-8F01-F78510468B9D}" presName="comp2" presStyleCnt="0"/>
      <dgm:spPr/>
    </dgm:pt>
    <dgm:pt modelId="{B11B2D25-A350-4E1E-9DB8-401666B2F91C}" type="pres">
      <dgm:prSet presAssocID="{28EF9053-8C9C-41C2-8F01-F78510468B9D}" presName="circle2" presStyleLbl="node1" presStyleIdx="1" presStyleCnt="4" custScaleX="99883" custScaleY="99884" custLinFactNeighborX="142" custLinFactNeighborY="-30071"/>
      <dgm:spPr/>
      <dgm:t>
        <a:bodyPr/>
        <a:lstStyle/>
        <a:p>
          <a:endParaRPr lang="en-US"/>
        </a:p>
      </dgm:t>
    </dgm:pt>
    <dgm:pt modelId="{E39C7973-F842-47E9-B292-05A578F78028}" type="pres">
      <dgm:prSet presAssocID="{28EF9053-8C9C-41C2-8F01-F78510468B9D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873DD7-B754-45DC-82B3-E0414517A03D}" type="pres">
      <dgm:prSet presAssocID="{28EF9053-8C9C-41C2-8F01-F78510468B9D}" presName="comp3" presStyleCnt="0"/>
      <dgm:spPr/>
    </dgm:pt>
    <dgm:pt modelId="{860043DE-E438-4710-822F-72A1BF923984}" type="pres">
      <dgm:prSet presAssocID="{28EF9053-8C9C-41C2-8F01-F78510468B9D}" presName="circle3" presStyleLbl="node1" presStyleIdx="2" presStyleCnt="4" custLinFactNeighborX="498" custLinFactNeighborY="-98696"/>
      <dgm:spPr/>
      <dgm:t>
        <a:bodyPr/>
        <a:lstStyle/>
        <a:p>
          <a:endParaRPr lang="en-US"/>
        </a:p>
      </dgm:t>
    </dgm:pt>
    <dgm:pt modelId="{33E12895-BDEF-4F5D-A0C5-E9E5B2C3EFAE}" type="pres">
      <dgm:prSet presAssocID="{28EF9053-8C9C-41C2-8F01-F78510468B9D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817662-93EB-4CE9-A303-CF7FF1B79C63}" type="pres">
      <dgm:prSet presAssocID="{28EF9053-8C9C-41C2-8F01-F78510468B9D}" presName="comp4" presStyleCnt="0"/>
      <dgm:spPr/>
    </dgm:pt>
    <dgm:pt modelId="{AF93A6E1-55C3-4027-9B0F-C912289AC539}" type="pres">
      <dgm:prSet presAssocID="{28EF9053-8C9C-41C2-8F01-F78510468B9D}" presName="circle4" presStyleLbl="node1" presStyleIdx="3" presStyleCnt="4" custLinFactY="-50178" custLinFactNeighborX="-37" custLinFactNeighborY="-100000"/>
      <dgm:spPr/>
      <dgm:t>
        <a:bodyPr/>
        <a:lstStyle/>
        <a:p>
          <a:endParaRPr lang="en-US"/>
        </a:p>
      </dgm:t>
    </dgm:pt>
    <dgm:pt modelId="{589EC5E3-4C38-41CE-9233-66CAD8D959A3}" type="pres">
      <dgm:prSet presAssocID="{28EF9053-8C9C-41C2-8F01-F78510468B9D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619E24-FBF7-1B43-969D-98C40678A93C}" type="presOf" srcId="{BDD94BDA-42AD-4ECF-9221-A4D0A2B2FA4E}" destId="{B11B2D25-A350-4E1E-9DB8-401666B2F91C}" srcOrd="0" destOrd="0" presId="urn:microsoft.com/office/officeart/2005/8/layout/venn2"/>
    <dgm:cxn modelId="{381F2DFC-E000-1F4B-8A20-5437C5BBC4B0}" type="presOf" srcId="{1BA86E6B-53DC-4A69-9E05-4346567A9CA5}" destId="{860043DE-E438-4710-822F-72A1BF923984}" srcOrd="0" destOrd="0" presId="urn:microsoft.com/office/officeart/2005/8/layout/venn2"/>
    <dgm:cxn modelId="{9A4FE181-F36A-184C-A542-07F0ED1DB7DA}" type="presOf" srcId="{FFC0B768-0DE2-4B39-A4D5-BBFF5432BAF8}" destId="{AF93A6E1-55C3-4027-9B0F-C912289AC539}" srcOrd="0" destOrd="0" presId="urn:microsoft.com/office/officeart/2005/8/layout/venn2"/>
    <dgm:cxn modelId="{03C4238B-24BC-4E09-8343-3230AE95A958}" srcId="{28EF9053-8C9C-41C2-8F01-F78510468B9D}" destId="{1BA86E6B-53DC-4A69-9E05-4346567A9CA5}" srcOrd="2" destOrd="0" parTransId="{D5E225FA-0DB8-48D3-8E53-BCC309FC070A}" sibTransId="{D7BE5CD5-F4CC-451D-8EAA-F89F00B2A9A4}"/>
    <dgm:cxn modelId="{F6A210A0-65A9-1949-8870-D64EFDC689DE}" type="presOf" srcId="{FFC0B768-0DE2-4B39-A4D5-BBFF5432BAF8}" destId="{589EC5E3-4C38-41CE-9233-66CAD8D959A3}" srcOrd="1" destOrd="0" presId="urn:microsoft.com/office/officeart/2005/8/layout/venn2"/>
    <dgm:cxn modelId="{9D399FC7-3B8A-4D25-B0D2-32CEF85830F8}" srcId="{28EF9053-8C9C-41C2-8F01-F78510468B9D}" destId="{FFC0B768-0DE2-4B39-A4D5-BBFF5432BAF8}" srcOrd="3" destOrd="0" parTransId="{6DCF3BD5-38AB-41FE-B376-1B2F14D3C0B4}" sibTransId="{4650C370-93ED-4547-A7F6-E17C91C4A309}"/>
    <dgm:cxn modelId="{C7CDCAF8-0BB9-DF46-BC7D-3387EDEC5EDC}" type="presOf" srcId="{F91255B1-126E-476C-891A-98015257D80B}" destId="{0D567DC6-55AD-4AC7-978B-80782006DE38}" srcOrd="1" destOrd="0" presId="urn:microsoft.com/office/officeart/2005/8/layout/venn2"/>
    <dgm:cxn modelId="{C4533573-3079-FE42-B092-4B28ADE9E1F1}" type="presOf" srcId="{F91255B1-126E-476C-891A-98015257D80B}" destId="{42251BB2-8DFE-4532-A749-E81504692C20}" srcOrd="0" destOrd="0" presId="urn:microsoft.com/office/officeart/2005/8/layout/venn2"/>
    <dgm:cxn modelId="{083FF8CD-589C-9546-AD94-9D78DDE98B0F}" type="presOf" srcId="{28EF9053-8C9C-41C2-8F01-F78510468B9D}" destId="{E38F27BF-5570-4CDF-B95F-BAD28EE42675}" srcOrd="0" destOrd="0" presId="urn:microsoft.com/office/officeart/2005/8/layout/venn2"/>
    <dgm:cxn modelId="{CDBC1B4D-0EAD-3440-8E6E-C66FDA2BBBB4}" type="presOf" srcId="{1BA86E6B-53DC-4A69-9E05-4346567A9CA5}" destId="{33E12895-BDEF-4F5D-A0C5-E9E5B2C3EFAE}" srcOrd="1" destOrd="0" presId="urn:microsoft.com/office/officeart/2005/8/layout/venn2"/>
    <dgm:cxn modelId="{ED623F7A-FB73-4063-B832-A35AA3F495BA}" srcId="{28EF9053-8C9C-41C2-8F01-F78510468B9D}" destId="{BDD94BDA-42AD-4ECF-9221-A4D0A2B2FA4E}" srcOrd="1" destOrd="0" parTransId="{ECE0D1EE-F059-4C8C-BC65-77D9A4D67CFE}" sibTransId="{682EBAB3-329F-4BF3-B714-6CFE4879A1C1}"/>
    <dgm:cxn modelId="{EE0C9D12-62AF-4EB2-BF5E-AB8114447F35}" srcId="{28EF9053-8C9C-41C2-8F01-F78510468B9D}" destId="{F91255B1-126E-476C-891A-98015257D80B}" srcOrd="0" destOrd="0" parTransId="{A3224247-8854-47E7-B2D2-7FC96BBF5D45}" sibTransId="{B2A63C13-C22C-47DD-8C0D-72F23601D13B}"/>
    <dgm:cxn modelId="{47A62594-7C4D-284A-B978-C67031218398}" type="presOf" srcId="{BDD94BDA-42AD-4ECF-9221-A4D0A2B2FA4E}" destId="{E39C7973-F842-47E9-B292-05A578F78028}" srcOrd="1" destOrd="0" presId="urn:microsoft.com/office/officeart/2005/8/layout/venn2"/>
    <dgm:cxn modelId="{1657344F-EE02-C741-BE39-9286DDE8DEE1}" type="presParOf" srcId="{E38F27BF-5570-4CDF-B95F-BAD28EE42675}" destId="{DF0E3371-0E8C-48B0-A974-67E8FF7CF5C4}" srcOrd="0" destOrd="0" presId="urn:microsoft.com/office/officeart/2005/8/layout/venn2"/>
    <dgm:cxn modelId="{05B7CF49-3F60-8B46-822D-7B7028FDB17C}" type="presParOf" srcId="{DF0E3371-0E8C-48B0-A974-67E8FF7CF5C4}" destId="{42251BB2-8DFE-4532-A749-E81504692C20}" srcOrd="0" destOrd="0" presId="urn:microsoft.com/office/officeart/2005/8/layout/venn2"/>
    <dgm:cxn modelId="{A324EA47-66DD-D245-ABA7-7C3322955DD3}" type="presParOf" srcId="{DF0E3371-0E8C-48B0-A974-67E8FF7CF5C4}" destId="{0D567DC6-55AD-4AC7-978B-80782006DE38}" srcOrd="1" destOrd="0" presId="urn:microsoft.com/office/officeart/2005/8/layout/venn2"/>
    <dgm:cxn modelId="{741651D0-6074-1A4D-98DC-EEE0E820CA17}" type="presParOf" srcId="{E38F27BF-5570-4CDF-B95F-BAD28EE42675}" destId="{E673A9C2-1761-4190-A0D6-1B4262FFA19E}" srcOrd="1" destOrd="0" presId="urn:microsoft.com/office/officeart/2005/8/layout/venn2"/>
    <dgm:cxn modelId="{E67B8F6C-BA74-074C-A3C8-19A31477B133}" type="presParOf" srcId="{E673A9C2-1761-4190-A0D6-1B4262FFA19E}" destId="{B11B2D25-A350-4E1E-9DB8-401666B2F91C}" srcOrd="0" destOrd="0" presId="urn:microsoft.com/office/officeart/2005/8/layout/venn2"/>
    <dgm:cxn modelId="{48826E2B-728C-BE49-B980-65C94ED81D65}" type="presParOf" srcId="{E673A9C2-1761-4190-A0D6-1B4262FFA19E}" destId="{E39C7973-F842-47E9-B292-05A578F78028}" srcOrd="1" destOrd="0" presId="urn:microsoft.com/office/officeart/2005/8/layout/venn2"/>
    <dgm:cxn modelId="{A1B519B4-5405-B14A-8809-8447E173D993}" type="presParOf" srcId="{E38F27BF-5570-4CDF-B95F-BAD28EE42675}" destId="{A4873DD7-B754-45DC-82B3-E0414517A03D}" srcOrd="2" destOrd="0" presId="urn:microsoft.com/office/officeart/2005/8/layout/venn2"/>
    <dgm:cxn modelId="{A30AC907-5FFE-424F-A16F-0EE197470E4A}" type="presParOf" srcId="{A4873DD7-B754-45DC-82B3-E0414517A03D}" destId="{860043DE-E438-4710-822F-72A1BF923984}" srcOrd="0" destOrd="0" presId="urn:microsoft.com/office/officeart/2005/8/layout/venn2"/>
    <dgm:cxn modelId="{2F5A73DC-2B40-4D4B-B18E-EABFD821E150}" type="presParOf" srcId="{A4873DD7-B754-45DC-82B3-E0414517A03D}" destId="{33E12895-BDEF-4F5D-A0C5-E9E5B2C3EFAE}" srcOrd="1" destOrd="0" presId="urn:microsoft.com/office/officeart/2005/8/layout/venn2"/>
    <dgm:cxn modelId="{B5E59ED0-3243-0048-96F9-902960097209}" type="presParOf" srcId="{E38F27BF-5570-4CDF-B95F-BAD28EE42675}" destId="{99817662-93EB-4CE9-A303-CF7FF1B79C63}" srcOrd="3" destOrd="0" presId="urn:microsoft.com/office/officeart/2005/8/layout/venn2"/>
    <dgm:cxn modelId="{DBF99A8A-5E52-7C43-B029-1F5960921F45}" type="presParOf" srcId="{99817662-93EB-4CE9-A303-CF7FF1B79C63}" destId="{AF93A6E1-55C3-4027-9B0F-C912289AC539}" srcOrd="0" destOrd="0" presId="urn:microsoft.com/office/officeart/2005/8/layout/venn2"/>
    <dgm:cxn modelId="{5EF3BEFF-B2EF-2B4E-A414-B90287596029}" type="presParOf" srcId="{99817662-93EB-4CE9-A303-CF7FF1B79C63}" destId="{589EC5E3-4C38-41CE-9233-66CAD8D959A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51BB2-8DFE-4532-A749-E81504692C20}">
      <dsp:nvSpPr>
        <dsp:cNvPr id="0" name=""/>
        <dsp:cNvSpPr/>
      </dsp:nvSpPr>
      <dsp:spPr>
        <a:xfrm>
          <a:off x="0" y="0"/>
          <a:ext cx="4977976" cy="4977976"/>
        </a:xfrm>
        <a:prstGeom prst="ellipse">
          <a:avLst/>
        </a:prstGeom>
        <a:solidFill>
          <a:srgbClr val="00518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00" rIns="45720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Ultimate</a:t>
          </a:r>
          <a:endParaRPr lang="en-US" sz="1400" b="1" kern="1200" dirty="0"/>
        </a:p>
      </dsp:txBody>
      <dsp:txXfrm>
        <a:off x="1793067" y="248898"/>
        <a:ext cx="1391842" cy="746696"/>
      </dsp:txXfrm>
    </dsp:sp>
    <dsp:sp modelId="{B11B2D25-A350-4E1E-9DB8-401666B2F91C}">
      <dsp:nvSpPr>
        <dsp:cNvPr id="0" name=""/>
        <dsp:cNvSpPr/>
      </dsp:nvSpPr>
      <dsp:spPr>
        <a:xfrm>
          <a:off x="506529" y="0"/>
          <a:ext cx="3977721" cy="3977761"/>
        </a:xfrm>
        <a:prstGeom prst="ellipse">
          <a:avLst/>
        </a:prstGeom>
        <a:solidFill>
          <a:srgbClr val="0065B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74720" rIns="45720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Premium</a:t>
          </a:r>
          <a:endParaRPr lang="en-US" sz="1400" b="1" kern="1200" dirty="0"/>
        </a:p>
      </dsp:txBody>
      <dsp:txXfrm>
        <a:off x="1800283" y="238665"/>
        <a:ext cx="1390213" cy="715997"/>
      </dsp:txXfrm>
    </dsp:sp>
    <dsp:sp modelId="{860043DE-E438-4710-822F-72A1BF923984}">
      <dsp:nvSpPr>
        <dsp:cNvPr id="0" name=""/>
        <dsp:cNvSpPr/>
      </dsp:nvSpPr>
      <dsp:spPr>
        <a:xfrm>
          <a:off x="1011216" y="0"/>
          <a:ext cx="2986785" cy="2986785"/>
        </a:xfrm>
        <a:prstGeom prst="ellipse">
          <a:avLst/>
        </a:prstGeom>
        <a:solidFill>
          <a:srgbClr val="0083C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68880" rIns="0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Freemium</a:t>
          </a:r>
          <a:endParaRPr lang="en-US" sz="1400" b="1" kern="1200" dirty="0"/>
        </a:p>
      </dsp:txBody>
      <dsp:txXfrm>
        <a:off x="1808688" y="224008"/>
        <a:ext cx="1391842" cy="672026"/>
      </dsp:txXfrm>
    </dsp:sp>
    <dsp:sp modelId="{AF93A6E1-55C3-4027-9B0F-C912289AC539}">
      <dsp:nvSpPr>
        <dsp:cNvPr id="0" name=""/>
        <dsp:cNvSpPr/>
      </dsp:nvSpPr>
      <dsp:spPr>
        <a:xfrm>
          <a:off x="1493403" y="0"/>
          <a:ext cx="1991190" cy="1991190"/>
        </a:xfrm>
        <a:prstGeom prst="ellipse">
          <a:avLst/>
        </a:prstGeom>
        <a:solidFill>
          <a:srgbClr val="00A7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Free</a:t>
          </a:r>
          <a:endParaRPr lang="en-US" sz="1400" b="1" kern="1200" dirty="0"/>
        </a:p>
      </dsp:txBody>
      <dsp:txXfrm>
        <a:off x="1785006" y="497797"/>
        <a:ext cx="1407984" cy="995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3D22D-0F46-4BF4-9660-1D4B24F0D9EA}" type="datetimeFigureOut">
              <a:rPr lang="en-US" smtClean="0">
                <a:latin typeface="Arial" panose="020B0604020202020204" pitchFamily="34" charset="0"/>
              </a:rPr>
              <a:t>9/21/17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9525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899525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51696-4263-4686-8631-6326D8E42C39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61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B714F60-978E-4B46-A1E7-4610C4949FB2}" type="datetimeFigureOut">
              <a:rPr lang="en-US" smtClean="0"/>
              <a:pPr/>
              <a:t>9/21/17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468313"/>
            <a:ext cx="2895600" cy="1628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19" tIns="47060" rIns="94119" bIns="4706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2179948"/>
            <a:ext cx="5681980" cy="6486770"/>
          </a:xfrm>
          <a:prstGeom prst="rect">
            <a:avLst/>
          </a:prstGeom>
        </p:spPr>
        <p:txBody>
          <a:bodyPr vert="horz" lIns="94119" tIns="47060" rIns="94119" bIns="4706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38491A7-CDAE-6648-97E4-398EE75EB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04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548606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097211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645817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194422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743025" algn="l" defTabSz="54860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291633" algn="l" defTabSz="54860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3840236" algn="l" defTabSz="54860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388842" algn="l" defTabSz="54860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6750" y="392113"/>
            <a:ext cx="2938463" cy="1654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247" y="2185313"/>
            <a:ext cx="6173015" cy="6481405"/>
          </a:xfrm>
        </p:spPr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491A7-CDAE-6648-97E4-398EE75EB3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491A7-CDAE-6648-97E4-398EE75EB3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71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491A7-CDAE-6648-97E4-398EE75EB3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01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491A7-CDAE-6648-97E4-398EE75EB3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38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491A7-CDAE-6648-97E4-398EE75EB3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63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491A7-CDAE-6648-97E4-398EE75EB3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93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491A7-CDAE-6648-97E4-398EE75EB3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24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491A7-CDAE-6648-97E4-398EE75EB3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5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5021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0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317047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7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294581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1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85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883" y="2918809"/>
            <a:ext cx="6309360" cy="4741547"/>
          </a:xfrm>
          <a:prstGeom prst="rect">
            <a:avLst/>
          </a:prstGeom>
        </p:spPr>
        <p:txBody>
          <a:bodyPr lIns="91425" tIns="45713" rIns="91425" bIns="45713"/>
          <a:lstStyle>
            <a:lvl1pPr marL="276624" indent="-276624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2800">
                <a:solidFill>
                  <a:schemeClr val="accent2"/>
                </a:solidFill>
              </a:defRPr>
            </a:lvl1pPr>
            <a:lvl2pPr marL="682977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accent2"/>
                </a:solidFill>
              </a:defRPr>
            </a:lvl2pPr>
            <a:lvl3pPr marL="1102684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000">
                <a:solidFill>
                  <a:schemeClr val="accent2"/>
                </a:solidFill>
              </a:defRPr>
            </a:lvl3pPr>
            <a:lvl4pPr marL="1512852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1800">
                <a:solidFill>
                  <a:schemeClr val="accent2"/>
                </a:solidFill>
              </a:defRPr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73051" y="2918809"/>
            <a:ext cx="6309360" cy="4741547"/>
          </a:xfrm>
          <a:prstGeom prst="rect">
            <a:avLst/>
          </a:prstGeom>
        </p:spPr>
        <p:txBody>
          <a:bodyPr lIns="91425" tIns="45713" rIns="91425" bIns="45713"/>
          <a:lstStyle>
            <a:lvl1pPr marL="276624" indent="-276624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2800">
                <a:solidFill>
                  <a:schemeClr val="accent2"/>
                </a:solidFill>
              </a:defRPr>
            </a:lvl1pPr>
            <a:lvl2pPr marL="682977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accent2"/>
                </a:solidFill>
              </a:defRPr>
            </a:lvl2pPr>
            <a:lvl3pPr marL="1241951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000">
                <a:solidFill>
                  <a:schemeClr val="accent2"/>
                </a:solidFill>
              </a:defRPr>
            </a:lvl3pPr>
            <a:lvl4pPr marL="1779938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tabLst/>
              <a:defRPr sz="1800">
                <a:solidFill>
                  <a:schemeClr val="accent2"/>
                </a:solidFill>
              </a:defRPr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52883" y="1927366"/>
            <a:ext cx="6309360" cy="767716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3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73051" y="1927366"/>
            <a:ext cx="6309360" cy="767716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3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4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itle w Content, Left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2" name="Picture 1" descr="testytest2.png"/>
          <p:cNvPicPr>
            <a:picLocks noChangeAspect="1"/>
          </p:cNvPicPr>
          <p:nvPr userDrawn="1"/>
        </p:nvPicPr>
        <p:blipFill rotWithShape="1">
          <a:blip r:embed="rId2" cstate="screen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H="1">
            <a:off x="0" y="2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46871" y="1139566"/>
            <a:ext cx="8970442" cy="59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1199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62255" y="2088304"/>
            <a:ext cx="9033904" cy="5200228"/>
          </a:xfrm>
          <a:prstGeom prst="rect">
            <a:avLst/>
          </a:prstGeom>
        </p:spPr>
        <p:txBody>
          <a:bodyPr lIns="109887" tIns="54942" rIns="109887" bIns="54942"/>
          <a:lstStyle>
            <a:lvl1pPr marL="411455" indent="-411455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 marL="1371515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 marL="2468722" indent="-274304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" y="0"/>
            <a:ext cx="3998081" cy="8229600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13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587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13" name="Picture 12" descr="longwindowperspective.jpg"/>
          <p:cNvPicPr>
            <a:picLocks noChangeAspect="1"/>
          </p:cNvPicPr>
          <p:nvPr userDrawn="1"/>
        </p:nvPicPr>
        <p:blipFill rotWithShape="1"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2" b="1055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46871" y="1139566"/>
            <a:ext cx="8970442" cy="59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spcAft>
                <a:spcPts val="1441"/>
              </a:spcAft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1199"/>
              </a:spcAft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" y="0"/>
            <a:ext cx="3998081" cy="8229600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988644" y="3366639"/>
            <a:ext cx="7698751" cy="1891666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139267" indent="-139267">
              <a:lnSpc>
                <a:spcPct val="95000"/>
              </a:lnSpc>
              <a:spcBef>
                <a:spcPts val="900"/>
              </a:spcBef>
              <a:buNone/>
              <a:tabLst>
                <a:tab pos="8115599" algn="r"/>
              </a:tabLst>
              <a:defRPr sz="2900">
                <a:solidFill>
                  <a:schemeClr val="accent2"/>
                </a:solidFill>
              </a:defRPr>
            </a:lvl1pPr>
            <a:lvl2pPr marL="548606" indent="0">
              <a:buNone/>
              <a:defRPr sz="2900">
                <a:solidFill>
                  <a:schemeClr val="accent2"/>
                </a:solidFill>
              </a:defRPr>
            </a:lvl2pPr>
            <a:lvl3pPr marL="1097211" indent="0">
              <a:buNone/>
              <a:defRPr sz="2900">
                <a:solidFill>
                  <a:schemeClr val="accent2"/>
                </a:solidFill>
              </a:defRPr>
            </a:lvl3pPr>
            <a:lvl4pPr marL="1645813" indent="0">
              <a:buNone/>
              <a:defRPr sz="2900">
                <a:solidFill>
                  <a:schemeClr val="accent2"/>
                </a:solidFill>
              </a:defRPr>
            </a:lvl4pPr>
            <a:lvl5pPr marL="2194418" indent="0">
              <a:buNone/>
              <a:defRPr sz="29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12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938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2" name="Picture 1" descr="testytest2.png"/>
          <p:cNvPicPr>
            <a:picLocks noChangeAspect="1"/>
          </p:cNvPicPr>
          <p:nvPr userDrawn="1"/>
        </p:nvPicPr>
        <p:blipFill rotWithShape="1">
          <a:blip r:embed="rId2" cstate="screen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responsive_pallete.png"/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4956" y="4503152"/>
            <a:ext cx="7700009" cy="9312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06220" y="2579408"/>
            <a:ext cx="8055056" cy="177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defRPr lang="en-US" sz="72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1199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1109174" y="4747696"/>
            <a:ext cx="8055218" cy="548788"/>
          </a:xfrm>
          <a:prstGeom prst="rect">
            <a:avLst/>
          </a:prstGeom>
          <a:noFill/>
          <a:ln>
            <a:noFill/>
          </a:ln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3400" cap="none" spc="-61" baseline="0">
                <a:solidFill>
                  <a:schemeClr val="tx1"/>
                </a:solidFill>
              </a:defRPr>
            </a:lvl1pPr>
            <a:lvl2pPr marL="548606" indent="0">
              <a:buNone/>
              <a:defRPr sz="2900" cap="all" baseline="0">
                <a:solidFill>
                  <a:schemeClr val="accent2"/>
                </a:solidFill>
              </a:defRPr>
            </a:lvl2pPr>
            <a:lvl3pPr marL="1097211" indent="0">
              <a:buNone/>
              <a:defRPr sz="2900" cap="all" baseline="0">
                <a:solidFill>
                  <a:schemeClr val="accent2"/>
                </a:solidFill>
              </a:defRPr>
            </a:lvl3pPr>
            <a:lvl4pPr marL="1645813" indent="0">
              <a:buNone/>
              <a:defRPr sz="2900" cap="all" baseline="0">
                <a:solidFill>
                  <a:schemeClr val="accent2"/>
                </a:solidFill>
              </a:defRPr>
            </a:lvl4pPr>
            <a:lvl5pPr marL="2194418" indent="0">
              <a:buNone/>
              <a:defRPr sz="29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1"/>
          </p:nvPr>
        </p:nvSpPr>
        <p:spPr>
          <a:xfrm>
            <a:off x="1109174" y="5928803"/>
            <a:ext cx="8034064" cy="781050"/>
          </a:xfrm>
          <a:prstGeom prst="rect">
            <a:avLst/>
          </a:prstGeom>
          <a:noFill/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30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2400" cap="all" baseline="0">
                <a:solidFill>
                  <a:schemeClr val="accent2"/>
                </a:solidFill>
              </a:defRPr>
            </a:lvl2pPr>
            <a:lvl3pPr marL="1097211" indent="0">
              <a:buNone/>
              <a:defRPr sz="2400" cap="all" baseline="0">
                <a:solidFill>
                  <a:schemeClr val="accent2"/>
                </a:solidFill>
              </a:defRPr>
            </a:lvl3pPr>
            <a:lvl4pPr marL="1645813" indent="0">
              <a:buNone/>
              <a:defRPr sz="2400" cap="all" baseline="0">
                <a:solidFill>
                  <a:schemeClr val="accent2"/>
                </a:solidFill>
              </a:defRPr>
            </a:lvl4pPr>
            <a:lvl5pPr marL="2194418" indent="0">
              <a:buNone/>
              <a:defRPr sz="24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</a:t>
            </a:r>
            <a:endParaRPr lang="en-US" dirty="0"/>
          </a:p>
        </p:txBody>
      </p:sp>
      <p:pic>
        <p:nvPicPr>
          <p:cNvPr id="9" name="Picture 8" descr="juniper_cmyk.png"/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09631" y="432094"/>
            <a:ext cx="2280998" cy="62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4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Left, Content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hiteroom.jpg"/>
          <p:cNvPicPr>
            <a:picLocks noChangeAspect="1"/>
          </p:cNvPicPr>
          <p:nvPr userDrawn="1"/>
        </p:nvPicPr>
        <p:blipFill rotWithShape="1">
          <a:blip r:embed="rId2" cstate="screen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0"/>
            <a:ext cx="14630401" cy="822960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597744" y="1678307"/>
            <a:ext cx="3681949" cy="4191000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0" indent="0" algn="r">
              <a:lnSpc>
                <a:spcPct val="95000"/>
              </a:lnSpc>
              <a:spcBef>
                <a:spcPts val="900"/>
              </a:spcBef>
              <a:buNone/>
              <a:defRPr sz="4700" spc="-61" baseline="0">
                <a:solidFill>
                  <a:schemeClr val="tx1"/>
                </a:solidFill>
              </a:defRPr>
            </a:lvl1pPr>
            <a:lvl2pPr marL="548606" indent="0" algn="r">
              <a:lnSpc>
                <a:spcPct val="95000"/>
              </a:lnSpc>
              <a:spcBef>
                <a:spcPts val="0"/>
              </a:spcBef>
              <a:buNone/>
              <a:defRPr sz="4300" spc="-61" baseline="0">
                <a:solidFill>
                  <a:srgbClr val="344A58"/>
                </a:solidFill>
              </a:defRPr>
            </a:lvl2pPr>
            <a:lvl3pPr marL="1097211" indent="0" algn="r">
              <a:lnSpc>
                <a:spcPct val="95000"/>
              </a:lnSpc>
              <a:spcBef>
                <a:spcPts val="0"/>
              </a:spcBef>
              <a:buNone/>
              <a:defRPr sz="4300" spc="-61" baseline="0">
                <a:solidFill>
                  <a:srgbClr val="344A58"/>
                </a:solidFill>
              </a:defRPr>
            </a:lvl3pPr>
            <a:lvl4pPr marL="1645813" indent="0" algn="r">
              <a:lnSpc>
                <a:spcPct val="95000"/>
              </a:lnSpc>
              <a:spcBef>
                <a:spcPts val="0"/>
              </a:spcBef>
              <a:buNone/>
              <a:defRPr sz="4300" spc="-61" baseline="0">
                <a:solidFill>
                  <a:srgbClr val="344A58"/>
                </a:solidFill>
              </a:defRPr>
            </a:lvl4pPr>
            <a:lvl5pPr marL="2194418" indent="0" algn="r">
              <a:lnSpc>
                <a:spcPct val="95000"/>
              </a:lnSpc>
              <a:spcBef>
                <a:spcPts val="0"/>
              </a:spcBef>
              <a:buNone/>
              <a:defRPr sz="4300" spc="-61" baseline="0">
                <a:solidFill>
                  <a:srgbClr val="344A58"/>
                </a:solidFill>
              </a:defRPr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00224" y="1941094"/>
            <a:ext cx="0" cy="4071781"/>
          </a:xfrm>
          <a:prstGeom prst="line">
            <a:avLst/>
          </a:prstGeom>
          <a:ln w="6350" cmpd="sng">
            <a:solidFill>
              <a:srgbClr val="344A5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412557" y="2345376"/>
            <a:ext cx="7767637" cy="1101725"/>
          </a:xfrm>
          <a:prstGeom prst="rect">
            <a:avLst/>
          </a:prstGeom>
        </p:spPr>
        <p:txBody>
          <a:bodyPr lIns="91425" tIns="45713" rIns="91425" bIns="45713" anchor="ctr" anchorCtr="0">
            <a:normAutofit/>
          </a:bodyPr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29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412557" y="4670280"/>
            <a:ext cx="7767637" cy="1101725"/>
          </a:xfrm>
          <a:prstGeom prst="rect">
            <a:avLst/>
          </a:prstGeom>
        </p:spPr>
        <p:txBody>
          <a:bodyPr lIns="91425" tIns="45713" rIns="91425" bIns="45713" anchor="ctr" anchorCtr="0">
            <a:normAutofit/>
          </a:bodyPr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29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15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653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872400"/>
            <a:ext cx="14630400" cy="587343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63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ternate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room.jpg"/>
          <p:cNvPicPr>
            <a:picLocks noChangeAspect="1"/>
          </p:cNvPicPr>
          <p:nvPr userDrawn="1"/>
        </p:nvPicPr>
        <p:blipFill rotWithShape="1">
          <a:blip r:embed="rId2" cstate="screen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0"/>
            <a:ext cx="14630401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366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lternate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ngwindowperspective.jpg"/>
          <p:cNvPicPr>
            <a:picLocks noChangeAspect="1"/>
          </p:cNvPicPr>
          <p:nvPr userDrawn="1"/>
        </p:nvPicPr>
        <p:blipFill rotWithShape="1"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2" b="1055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9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87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lternate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stytest5.png"/>
          <p:cNvPicPr>
            <a:picLocks noChangeAspect="1"/>
          </p:cNvPicPr>
          <p:nvPr userDrawn="1"/>
        </p:nvPicPr>
        <p:blipFill rotWithShape="1"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6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8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ngwindowperspective.jpg"/>
          <p:cNvPicPr>
            <a:picLocks noChangeAspect="1"/>
          </p:cNvPicPr>
          <p:nvPr userDrawn="1"/>
        </p:nvPicPr>
        <p:blipFill rotWithShape="1"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2" b="1055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7" name="Picture 6" descr="juniper_cmyk.png"/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09631" y="432094"/>
            <a:ext cx="2280998" cy="623615"/>
          </a:xfrm>
          <a:prstGeom prst="rect">
            <a:avLst/>
          </a:prstGeom>
        </p:spPr>
      </p:pic>
      <p:pic>
        <p:nvPicPr>
          <p:cNvPr id="8" name="Picture 7" descr="Slide16 copy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5766" y="4824065"/>
            <a:ext cx="6050008" cy="105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543" y="3323490"/>
            <a:ext cx="6674148" cy="1371600"/>
          </a:xfrm>
          <a:prstGeom prst="rect">
            <a:avLst/>
          </a:prstGeom>
        </p:spPr>
        <p:txBody>
          <a:bodyPr lIns="91425" tIns="45713" rIns="91425" bIns="45713" anchor="b" anchorCtr="0"/>
          <a:lstStyle>
            <a:lvl1pPr>
              <a:lnSpc>
                <a:spcPct val="95000"/>
              </a:lnSpc>
              <a:spcBef>
                <a:spcPts val="900"/>
              </a:spcBef>
              <a:defRPr lang="en-US" sz="10000" b="0" cap="none" spc="-6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5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Restricted &amp; Confidentia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04345" y="7873007"/>
            <a:ext cx="286646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1100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Restricted &amp; Confidential</a:t>
            </a:r>
            <a:endParaRPr lang="en-US" sz="1100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8773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tricted &amp; Confidential_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504345" y="7873007"/>
            <a:ext cx="286646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1100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Restricted &amp; Confidential</a:t>
            </a:r>
            <a:endParaRPr lang="en-US" sz="1100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611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fidentia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2310656" y="7873007"/>
            <a:ext cx="2060149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1100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Confidential</a:t>
            </a:r>
            <a:endParaRPr lang="en-US" sz="1100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0521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310656" y="7873007"/>
            <a:ext cx="2060149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1100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Confidential</a:t>
            </a:r>
            <a:endParaRPr lang="en-US" sz="1100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377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stytest8.png"/>
          <p:cNvPicPr>
            <a:picLocks noChangeAspect="1"/>
          </p:cNvPicPr>
          <p:nvPr userDrawn="1"/>
        </p:nvPicPr>
        <p:blipFill rotWithShape="1">
          <a:blip r:embed="rId2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53" t="16137"/>
          <a:stretch/>
        </p:blipFill>
        <p:spPr>
          <a:xfrm>
            <a:off x="3" y="0"/>
            <a:ext cx="14630399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3" y="4629915"/>
            <a:ext cx="9052311" cy="1634491"/>
          </a:xfrm>
          <a:prstGeom prst="rect">
            <a:avLst/>
          </a:prstGeom>
        </p:spPr>
        <p:txBody>
          <a:bodyPr lIns="91425" tIns="45713" rIns="91425" bIns="45713" anchor="t"/>
          <a:lstStyle>
            <a:lvl1pPr algn="l">
              <a:lnSpc>
                <a:spcPct val="95000"/>
              </a:lnSpc>
              <a:spcBef>
                <a:spcPts val="400"/>
              </a:spcBef>
              <a:defRPr sz="5800" b="0" cap="none" spc="-61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 descr="responsive_pallete.png"/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4956" y="4452512"/>
            <a:ext cx="8800012" cy="9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5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8" tIns="54942" rIns="109888" bIns="54942" rtlCol="0" anchor="ctr"/>
          <a:lstStyle/>
          <a:p>
            <a:pPr algn="ctr"/>
            <a:endParaRPr lang="en-US" sz="1800">
              <a:latin typeface="Arial" panose="020B0604020202020204" pitchFamily="34" charset="0"/>
            </a:endParaRPr>
          </a:p>
        </p:txBody>
      </p:sp>
      <p:pic>
        <p:nvPicPr>
          <p:cNvPr id="2" name="Picture 1" descr="testytest2.png"/>
          <p:cNvPicPr>
            <a:picLocks noChangeAspect="1"/>
          </p:cNvPicPr>
          <p:nvPr userDrawn="1"/>
        </p:nvPicPr>
        <p:blipFill rotWithShape="1">
          <a:blip r:embed="rId2" cstate="screen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responsive_pallete.png"/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4957" y="4503152"/>
            <a:ext cx="7700009" cy="9312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06220" y="2579411"/>
            <a:ext cx="8055056" cy="1772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defRPr lang="en-US" sz="72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1199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1109175" y="4747696"/>
            <a:ext cx="8055218" cy="548788"/>
          </a:xfrm>
          <a:prstGeom prst="rect">
            <a:avLst/>
          </a:prstGeom>
          <a:noFill/>
          <a:ln>
            <a:noFill/>
          </a:ln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3400" cap="none" spc="-61" baseline="0">
                <a:solidFill>
                  <a:schemeClr val="tx1"/>
                </a:solidFill>
              </a:defRPr>
            </a:lvl1pPr>
            <a:lvl2pPr marL="548584" indent="0">
              <a:buNone/>
              <a:defRPr sz="2900" cap="all" baseline="0">
                <a:solidFill>
                  <a:schemeClr val="accent2"/>
                </a:solidFill>
              </a:defRPr>
            </a:lvl2pPr>
            <a:lvl3pPr marL="1097167" indent="0">
              <a:buNone/>
              <a:defRPr sz="2900" cap="all" baseline="0">
                <a:solidFill>
                  <a:schemeClr val="accent2"/>
                </a:solidFill>
              </a:defRPr>
            </a:lvl3pPr>
            <a:lvl4pPr marL="1645747" indent="0">
              <a:buNone/>
              <a:defRPr sz="2900" cap="all" baseline="0">
                <a:solidFill>
                  <a:schemeClr val="accent2"/>
                </a:solidFill>
              </a:defRPr>
            </a:lvl4pPr>
            <a:lvl5pPr marL="2194331" indent="0">
              <a:buNone/>
              <a:defRPr sz="29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1"/>
          </p:nvPr>
        </p:nvSpPr>
        <p:spPr>
          <a:xfrm>
            <a:off x="1109175" y="5928803"/>
            <a:ext cx="8034064" cy="781050"/>
          </a:xfrm>
          <a:prstGeom prst="rect">
            <a:avLst/>
          </a:prstGeom>
          <a:noFill/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3000" cap="none" spc="-61" baseline="0">
                <a:solidFill>
                  <a:schemeClr val="accent2"/>
                </a:solidFill>
              </a:defRPr>
            </a:lvl1pPr>
            <a:lvl2pPr marL="548584" indent="0">
              <a:buNone/>
              <a:defRPr sz="2400" cap="all" baseline="0">
                <a:solidFill>
                  <a:schemeClr val="accent2"/>
                </a:solidFill>
              </a:defRPr>
            </a:lvl2pPr>
            <a:lvl3pPr marL="1097167" indent="0">
              <a:buNone/>
              <a:defRPr sz="2400" cap="all" baseline="0">
                <a:solidFill>
                  <a:schemeClr val="accent2"/>
                </a:solidFill>
              </a:defRPr>
            </a:lvl3pPr>
            <a:lvl4pPr marL="1645747" indent="0">
              <a:buNone/>
              <a:defRPr sz="2400" cap="all" baseline="0">
                <a:solidFill>
                  <a:schemeClr val="accent2"/>
                </a:solidFill>
              </a:defRPr>
            </a:lvl4pPr>
            <a:lvl5pPr marL="2194331" indent="0">
              <a:buNone/>
              <a:defRPr sz="24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</a:t>
            </a:r>
            <a:endParaRPr lang="en-US" dirty="0"/>
          </a:p>
        </p:txBody>
      </p:sp>
      <p:pic>
        <p:nvPicPr>
          <p:cNvPr id="9" name="Picture 8" descr="juniper_cmyk.png"/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09631" y="432095"/>
            <a:ext cx="2280998" cy="62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5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8136" y="6"/>
            <a:ext cx="13157200" cy="1624126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48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38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" y="7894320"/>
            <a:ext cx="12571307" cy="22352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2608" tIns="73141" rIns="146280" bIns="73141" rtlCol="0" anchor="ctr"/>
          <a:lstStyle/>
          <a:p>
            <a:pPr algn="l"/>
            <a:fld id="{5266C0E3-FCB2-4D10-9980-6DFC0D8FABCB}" type="slidenum">
              <a:rPr lang="en-US" sz="8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8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3912427" y="7894320"/>
            <a:ext cx="717971" cy="22352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6280" tIns="73141" rIns="146280" bIns="73141" rtlCol="0" anchor="ctr"/>
          <a:lstStyle/>
          <a:p>
            <a:pPr algn="ctr"/>
            <a:endParaRPr lang="en-US" sz="224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0149839" y="7890931"/>
            <a:ext cx="2398594" cy="250614"/>
          </a:xfrm>
          <a:prstGeom prst="rect">
            <a:avLst/>
          </a:prstGeom>
          <a:noFill/>
        </p:spPr>
        <p:txBody>
          <a:bodyPr wrap="none" lIns="146274" tIns="73138" rIns="146274" bIns="73138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800" b="0" i="0" kern="1200" dirty="0" smtClean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8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pic>
        <p:nvPicPr>
          <p:cNvPr id="5" name="Picture 4" descr="juniper_rgb_black_sm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t="8796" r="6172" b="11574"/>
          <a:stretch/>
        </p:blipFill>
        <p:spPr>
          <a:xfrm>
            <a:off x="12828695" y="7886927"/>
            <a:ext cx="860213" cy="26187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894042" y="7844275"/>
            <a:ext cx="2544094" cy="2696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80" b="0" i="0" kern="1200" dirty="0" smtClean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2017 Global Technology Summit</a:t>
            </a:r>
          </a:p>
        </p:txBody>
      </p:sp>
    </p:spTree>
    <p:extLst>
      <p:ext uri="{BB962C8B-B14F-4D97-AF65-F5344CB8AC3E}">
        <p14:creationId xmlns:p14="http://schemas.microsoft.com/office/powerpoint/2010/main" val="106272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8136" y="6"/>
            <a:ext cx="13157200" cy="1624126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48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38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" y="7894320"/>
            <a:ext cx="12571307" cy="22352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2608" tIns="73141" rIns="146280" bIns="73141" rtlCol="0" anchor="ctr"/>
          <a:lstStyle/>
          <a:p>
            <a:pPr algn="l"/>
            <a:fld id="{5266C0E3-FCB2-4D10-9980-6DFC0D8FABCB}" type="slidenum">
              <a:rPr lang="en-US" sz="8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8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3912427" y="7894320"/>
            <a:ext cx="717971" cy="22352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6280" tIns="73141" rIns="146280" bIns="73141" rtlCol="0" anchor="ctr"/>
          <a:lstStyle/>
          <a:p>
            <a:pPr algn="ctr"/>
            <a:endParaRPr lang="en-US" sz="224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0149839" y="7890931"/>
            <a:ext cx="2398594" cy="250614"/>
          </a:xfrm>
          <a:prstGeom prst="rect">
            <a:avLst/>
          </a:prstGeom>
          <a:noFill/>
        </p:spPr>
        <p:txBody>
          <a:bodyPr wrap="none" lIns="146274" tIns="73138" rIns="146274" bIns="73138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800" b="0" i="0" kern="1200" dirty="0" smtClean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8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pic>
        <p:nvPicPr>
          <p:cNvPr id="5" name="Picture 4" descr="juniper_rgb_black_sm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t="8796" r="6172" b="11574"/>
          <a:stretch/>
        </p:blipFill>
        <p:spPr>
          <a:xfrm>
            <a:off x="12828695" y="7886927"/>
            <a:ext cx="860213" cy="26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8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8136" y="6"/>
            <a:ext cx="13157200" cy="1624126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48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38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7" y="2743204"/>
            <a:ext cx="13167362" cy="4739877"/>
          </a:xfrm>
          <a:prstGeom prst="rect">
            <a:avLst/>
          </a:prstGeom>
        </p:spPr>
        <p:txBody>
          <a:bodyPr lIns="57139" tIns="28571" rIns="57139" bIns="28571"/>
          <a:lstStyle>
            <a:lvl1pPr marL="457178" indent="-457178">
              <a:lnSpc>
                <a:spcPct val="95000"/>
              </a:lnSpc>
              <a:spcBef>
                <a:spcPts val="901"/>
              </a:spcBef>
              <a:buClr>
                <a:schemeClr val="tx1"/>
              </a:buClr>
              <a:buFont typeface="Arial"/>
              <a:buChar char="•"/>
              <a:defRPr sz="3200" b="0">
                <a:solidFill>
                  <a:schemeClr val="accent2"/>
                </a:solidFill>
              </a:defRPr>
            </a:lvl1pPr>
            <a:lvl2pPr marL="891440" indent="-342862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8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021" indent="-27429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8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728136" y="1716143"/>
            <a:ext cx="13157200" cy="592454"/>
          </a:xfrm>
          <a:prstGeom prst="rect">
            <a:avLst/>
          </a:prstGeom>
        </p:spPr>
        <p:txBody>
          <a:bodyPr lIns="68676" tIns="34337" rIns="68676" bIns="34337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581" indent="0">
              <a:buNone/>
              <a:defRPr sz="3360">
                <a:solidFill>
                  <a:schemeClr val="tx1"/>
                </a:solidFill>
              </a:defRPr>
            </a:lvl2pPr>
            <a:lvl3pPr marL="1097157" indent="0">
              <a:buNone/>
              <a:defRPr sz="2400">
                <a:solidFill>
                  <a:schemeClr val="tx1"/>
                </a:solidFill>
              </a:defRPr>
            </a:lvl3pPr>
            <a:lvl4pPr marL="1645731" indent="0">
              <a:buNone/>
              <a:defRPr sz="2240">
                <a:solidFill>
                  <a:schemeClr val="tx1"/>
                </a:solidFill>
              </a:defRPr>
            </a:lvl4pPr>
            <a:lvl5pPr marL="2194309" indent="0">
              <a:buNone/>
              <a:defRPr sz="224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1" y="7894320"/>
            <a:ext cx="12571307" cy="22352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2608" tIns="73141" rIns="146280" bIns="73141" rtlCol="0" anchor="ctr"/>
          <a:lstStyle/>
          <a:p>
            <a:pPr algn="l"/>
            <a:fld id="{5266C0E3-FCB2-4D10-9980-6DFC0D8FABCB}" type="slidenum">
              <a:rPr lang="en-US" sz="8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80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3912427" y="7894320"/>
            <a:ext cx="717971" cy="22352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6280" tIns="73141" rIns="146280" bIns="73141" rtlCol="0" anchor="ctr"/>
          <a:lstStyle/>
          <a:p>
            <a:pPr algn="ctr"/>
            <a:endParaRPr lang="en-US" sz="2240">
              <a:latin typeface="Arial"/>
              <a:cs typeface="Arial"/>
            </a:endParaRPr>
          </a:p>
        </p:txBody>
      </p:sp>
      <p:pic>
        <p:nvPicPr>
          <p:cNvPr id="20" name="Picture 19" descr="juniper_rgb_black_sm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t="8796" r="6172" b="11574"/>
          <a:stretch/>
        </p:blipFill>
        <p:spPr>
          <a:xfrm>
            <a:off x="12828695" y="7886927"/>
            <a:ext cx="860213" cy="2618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149839" y="7890931"/>
            <a:ext cx="2398594" cy="250614"/>
          </a:xfrm>
          <a:prstGeom prst="rect">
            <a:avLst/>
          </a:prstGeom>
          <a:noFill/>
        </p:spPr>
        <p:txBody>
          <a:bodyPr wrap="none" lIns="146274" tIns="73138" rIns="146274" bIns="73138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800" b="0" i="0" kern="1200" dirty="0" smtClean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8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00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baseline="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 baseline="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baseline="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306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97033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628298"/>
            <a:ext cx="13167362" cy="488289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 baseline="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8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628298"/>
            <a:ext cx="13167362" cy="488289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0766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628298"/>
            <a:ext cx="13167362" cy="488289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43658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2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theme" Target="../theme/theme1.xml"/><Relationship Id="rId3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8589107-detail-of-modern-architecture-and-empty-gettyimages copy.jpg"/>
          <p:cNvPicPr>
            <a:picLocks noChangeAspect="1"/>
          </p:cNvPicPr>
          <p:nvPr/>
        </p:nvPicPr>
        <p:blipFill rotWithShape="1">
          <a:blip r:embed="rId35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Juniper Networks, Inc. </a:t>
            </a:r>
          </a:p>
        </p:txBody>
      </p:sp>
      <p:sp>
        <p:nvSpPr>
          <p:cNvPr id="11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156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833" r:id="rId4"/>
    <p:sldLayoutId id="2147483838" r:id="rId5"/>
    <p:sldLayoutId id="2147483825" r:id="rId6"/>
    <p:sldLayoutId id="2147483834" r:id="rId7"/>
    <p:sldLayoutId id="2147483839" r:id="rId8"/>
    <p:sldLayoutId id="2147483832" r:id="rId9"/>
    <p:sldLayoutId id="2147483835" r:id="rId10"/>
    <p:sldLayoutId id="2147483840" r:id="rId11"/>
    <p:sldLayoutId id="2147483826" r:id="rId12"/>
    <p:sldLayoutId id="2147483836" r:id="rId13"/>
    <p:sldLayoutId id="2147483841" r:id="rId14"/>
    <p:sldLayoutId id="2147483837" r:id="rId15"/>
    <p:sldLayoutId id="2147483843" r:id="rId16"/>
    <p:sldLayoutId id="2147483653" r:id="rId17"/>
    <p:sldLayoutId id="2147483844" r:id="rId18"/>
    <p:sldLayoutId id="2147483846" r:id="rId19"/>
    <p:sldLayoutId id="2147483824" r:id="rId20"/>
    <p:sldLayoutId id="2147483845" r:id="rId21"/>
    <p:sldLayoutId id="2147483827" r:id="rId22"/>
    <p:sldLayoutId id="2147483828" r:id="rId23"/>
    <p:sldLayoutId id="2147483850" r:id="rId24"/>
    <p:sldLayoutId id="2147483655" r:id="rId25"/>
    <p:sldLayoutId id="2147483851" r:id="rId26"/>
    <p:sldLayoutId id="2147483852" r:id="rId27"/>
    <p:sldLayoutId id="2147483853" r:id="rId28"/>
    <p:sldLayoutId id="2147483854" r:id="rId29"/>
    <p:sldLayoutId id="2147483855" r:id="rId30"/>
    <p:sldLayoutId id="2147483856" r:id="rId31"/>
    <p:sldLayoutId id="2147483857" r:id="rId32"/>
    <p:sldLayoutId id="2147483858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548606" rtl="0" eaLnBrk="1" latinLnBrk="0" hangingPunct="1">
        <a:spcBef>
          <a:spcPct val="0"/>
        </a:spcBef>
        <a:buNone/>
        <a:defRPr sz="4000" b="1" i="0" kern="1200">
          <a:solidFill>
            <a:schemeClr val="accent6"/>
          </a:solidFill>
          <a:latin typeface="Arial"/>
          <a:ea typeface="+mj-ea"/>
          <a:cs typeface="Arial"/>
        </a:defRPr>
      </a:lvl1pPr>
    </p:titleStyle>
    <p:bodyStyle>
      <a:lvl1pPr marL="411455" indent="-411455" algn="l" defTabSz="548606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1pPr>
      <a:lvl2pPr marL="891485" indent="-342878" algn="l" defTabSz="548606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2pPr>
      <a:lvl3pPr marL="1371515" indent="-274304" algn="l" defTabSz="548606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3pPr>
      <a:lvl4pPr marL="1920117" indent="-274304" algn="l" defTabSz="548606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4pPr>
      <a:lvl5pPr marL="2468722" indent="-274304" algn="l" defTabSz="548606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5pPr>
      <a:lvl6pPr marL="3017328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935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542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146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06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11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17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422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025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633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236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88842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3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219" y="1194414"/>
            <a:ext cx="12406749" cy="3157788"/>
          </a:xfrm>
        </p:spPr>
        <p:txBody>
          <a:bodyPr/>
          <a:lstStyle/>
          <a:p>
            <a:r>
              <a:rPr lang="en-US" dirty="0" smtClean="0"/>
              <a:t>YAPT</a:t>
            </a:r>
            <a:br>
              <a:rPr lang="en-US" dirty="0" smtClean="0"/>
            </a:br>
            <a:r>
              <a:rPr lang="en-US" smtClean="0"/>
              <a:t>Automate provisioning devices</a:t>
            </a:r>
            <a:endParaRPr lang="en-US" sz="6000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206221" y="5731922"/>
            <a:ext cx="5208499" cy="18668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000" dirty="0"/>
              <a:t>Christian Klewar (</a:t>
            </a:r>
            <a:r>
              <a:rPr lang="en-US" sz="2000" dirty="0" err="1"/>
              <a:t>cklewar@juniper.net</a:t>
            </a:r>
            <a:r>
              <a:rPr lang="en-US" sz="2000" dirty="0"/>
              <a:t>)</a:t>
            </a:r>
          </a:p>
          <a:p>
            <a:r>
              <a:rPr lang="en-US" sz="2000" dirty="0"/>
              <a:t>Version </a:t>
            </a:r>
            <a:r>
              <a:rPr lang="en-US" sz="2000" dirty="0" smtClean="0"/>
              <a:t>0.3 </a:t>
            </a:r>
            <a:r>
              <a:rPr lang="en-US" sz="2000" dirty="0"/>
              <a:t>/ </a:t>
            </a:r>
            <a:r>
              <a:rPr lang="en-US" sz="2000" dirty="0" smtClean="0"/>
              <a:t>September</a:t>
            </a:r>
            <a:r>
              <a:rPr lang="en-US" sz="2000" dirty="0" smtClean="0"/>
              <a:t> </a:t>
            </a:r>
            <a:r>
              <a:rPr lang="en-US" sz="2000" dirty="0"/>
              <a:t>2017</a:t>
            </a:r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109178" y="4747703"/>
            <a:ext cx="8055220" cy="548788"/>
          </a:xfrm>
        </p:spPr>
        <p:txBody>
          <a:bodyPr/>
          <a:lstStyle/>
          <a:p>
            <a:r>
              <a:rPr lang="en-US" sz="2800" dirty="0">
                <a:solidFill>
                  <a:schemeClr val="accent2"/>
                </a:solidFill>
              </a:rPr>
              <a:t>Yet Another Provisioning </a:t>
            </a:r>
            <a:r>
              <a:rPr lang="en-US" sz="2800" dirty="0" smtClean="0">
                <a:solidFill>
                  <a:schemeClr val="accent2"/>
                </a:solidFill>
              </a:rPr>
              <a:t>Tool </a:t>
            </a:r>
            <a:r>
              <a:rPr lang="mr-IN" sz="2800" dirty="0" smtClean="0">
                <a:solidFill>
                  <a:schemeClr val="accent2"/>
                </a:solidFill>
              </a:rPr>
              <a:t>–</a:t>
            </a:r>
            <a:r>
              <a:rPr lang="en-US" sz="2800" dirty="0" smtClean="0">
                <a:solidFill>
                  <a:schemeClr val="accent2"/>
                </a:solidFill>
              </a:rPr>
              <a:t> Phone Home 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23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7" y="301625"/>
            <a:ext cx="9082620" cy="664797"/>
          </a:xfrm>
        </p:spPr>
        <p:txBody>
          <a:bodyPr/>
          <a:lstStyle/>
          <a:p>
            <a:r>
              <a:rPr lang="en-US" dirty="0" smtClean="0"/>
              <a:t>Services / Source Plugins (PHS)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03310" y="1165110"/>
            <a:ext cx="7935880" cy="544332"/>
            <a:chOff x="6505818" y="2028481"/>
            <a:chExt cx="7781682" cy="1024260"/>
          </a:xfrm>
        </p:grpSpPr>
        <p:sp>
          <p:nvSpPr>
            <p:cNvPr id="5" name="Rectangle 4"/>
            <p:cNvSpPr/>
            <p:nvPr/>
          </p:nvSpPr>
          <p:spPr>
            <a:xfrm>
              <a:off x="6591300" y="2028481"/>
              <a:ext cx="7696200" cy="1024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5760" tIns="54869" rIns="109739" bIns="54869" rtlCol="0" anchor="ctr"/>
            <a:lstStyle/>
            <a:p>
              <a:r>
                <a:rPr lang="en-US" sz="2400" dirty="0" smtClean="0">
                  <a:solidFill>
                    <a:srgbClr val="3C3C3C"/>
                  </a:solidFill>
                  <a:latin typeface="Arial"/>
                  <a:cs typeface="Arial"/>
                </a:rPr>
                <a:t>PHS service listening for inbound http/s connections</a:t>
              </a:r>
              <a:endParaRPr lang="en-US" sz="2400" dirty="0">
                <a:solidFill>
                  <a:srgbClr val="3C3C3C"/>
                </a:solidFill>
                <a:latin typeface="Arial"/>
                <a:cs typeface="Arial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505818" y="2028481"/>
              <a:ext cx="229046" cy="10242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9739" tIns="54869" rIns="109739" bIns="54869" rtlCol="0" anchor="ctr"/>
            <a:lstStyle/>
            <a:p>
              <a:pPr algn="ctr"/>
              <a:endParaRPr lang="en-US" sz="2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353055" y="1967720"/>
            <a:ext cx="7786135" cy="4895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54869" rIns="109739" bIns="54869" rtlCol="0" anchor="ctr"/>
          <a:lstStyle/>
          <a:p>
            <a:r>
              <a:rPr lang="en-US" sz="2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PHS service authenticates device / detect device type</a:t>
            </a:r>
            <a:endParaRPr lang="en-US" sz="2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6225" y="1953121"/>
            <a:ext cx="250670" cy="50415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 dirty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7324" y="2700952"/>
            <a:ext cx="7841866" cy="6634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54869" rIns="109739" bIns="54869" rtlCol="0" anchor="ctr"/>
          <a:lstStyle/>
          <a:p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plugin </a:t>
            </a:r>
            <a:r>
              <a:rPr lang="en-US" sz="2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4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phs</a:t>
            </a:r>
            <a:r>
              <a:rPr lang="en-US" sz="2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normalizes </a:t>
            </a:r>
            <a:r>
              <a:rPr lang="en-US" sz="2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received data and sends to Message Broker</a:t>
            </a:r>
            <a:endParaRPr lang="en-US" sz="2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6225" y="2686829"/>
            <a:ext cx="250670" cy="6775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692641" y="150403"/>
            <a:ext cx="4809743" cy="3364282"/>
            <a:chOff x="9692641" y="150403"/>
            <a:chExt cx="4809743" cy="3364282"/>
          </a:xfrm>
        </p:grpSpPr>
        <p:sp>
          <p:nvSpPr>
            <p:cNvPr id="21" name="Rectangle 20"/>
            <p:cNvSpPr/>
            <p:nvPr/>
          </p:nvSpPr>
          <p:spPr>
            <a:xfrm>
              <a:off x="9692641" y="150403"/>
              <a:ext cx="4809743" cy="336428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8C8C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anchor="ctr"/>
            <a:lstStyle/>
            <a:p>
              <a:pPr algn="ctr"/>
              <a:endParaRPr lang="en-US" sz="80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9979559" y="2147359"/>
              <a:ext cx="1968741" cy="961653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  <a:p>
              <a:endParaRPr lang="en-US" sz="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9894925" y="305253"/>
              <a:ext cx="4387873" cy="3059126"/>
            </a:xfrm>
            <a:prstGeom prst="roundRect">
              <a:avLst>
                <a:gd name="adj" fmla="val 2133"/>
              </a:avLst>
            </a:prstGeom>
            <a:solidFill>
              <a:schemeClr val="bg1">
                <a:lumMod val="65000"/>
              </a:schemeClr>
            </a:solidFill>
            <a:ln w="4762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endParaRPr lang="en-US" sz="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 rot="16200000">
              <a:off x="10736477" y="1689398"/>
              <a:ext cx="2869799" cy="300799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Message Broker / Bus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2399954" y="2168526"/>
              <a:ext cx="1823725" cy="1055934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Task Plugins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9966445" y="434101"/>
              <a:ext cx="1953520" cy="1092303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Webserver</a:t>
              </a:r>
            </a:p>
            <a:p>
              <a:endPara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3317715" y="2956913"/>
              <a:ext cx="626702" cy="181590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Software</a:t>
              </a:r>
              <a:endPara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3317714" y="2213975"/>
              <a:ext cx="835685" cy="212439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Configuration</a:t>
              </a:r>
              <a:endPara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3317715" y="2485633"/>
              <a:ext cx="481422" cy="181590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IPAM</a:t>
              </a:r>
              <a:endPara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317714" y="2722527"/>
              <a:ext cx="531635" cy="181590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Space</a:t>
              </a:r>
              <a:endPara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2462953" y="2230564"/>
              <a:ext cx="790638" cy="304103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 Connector</a:t>
              </a: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0053655" y="764756"/>
              <a:ext cx="1666061" cy="336136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Graphical Interface</a:t>
              </a:r>
              <a:endPara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0468852" y="1245941"/>
              <a:ext cx="1250864" cy="186221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 Connector </a:t>
              </a:r>
              <a:endPara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9954115" y="2105026"/>
              <a:ext cx="2014093" cy="1110152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  <a:alpha val="4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endPara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  <a:p>
              <a:endParaRPr lang="en-US" sz="1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0034538" y="2367935"/>
              <a:ext cx="557262" cy="181590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Internal </a:t>
              </a:r>
              <a:endPara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0034537" y="2598868"/>
              <a:ext cx="481422" cy="181590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  <a:endPara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0845800" y="2229213"/>
              <a:ext cx="965845" cy="241954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UI Connector</a:t>
              </a:r>
              <a:endPara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0845800" y="2515577"/>
              <a:ext cx="965845" cy="263695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 Connector </a:t>
              </a:r>
              <a:endPara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0035192" y="2826779"/>
              <a:ext cx="481422" cy="181590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mr-IN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2426391" y="404899"/>
              <a:ext cx="1733359" cy="1659620"/>
            </a:xfrm>
            <a:prstGeom prst="roundRect">
              <a:avLst>
                <a:gd name="adj" fmla="val 2133"/>
              </a:avLst>
            </a:prstGeom>
            <a:solidFill>
              <a:schemeClr val="accent1">
                <a:lumMod val="75000"/>
              </a:schemeClr>
            </a:solidFill>
            <a:ln cap="flat">
              <a:solidFill>
                <a:srgbClr val="FFC000"/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endParaRPr lang="en-US" sz="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2472417" y="1274635"/>
              <a:ext cx="1596486" cy="692369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Service</a:t>
              </a:r>
            </a:p>
            <a:p>
              <a:pPr algn="ctr"/>
              <a:endParaRPr lang="en-US" sz="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2465638" y="498235"/>
              <a:ext cx="1600537" cy="725614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 Plugin</a:t>
              </a:r>
            </a:p>
            <a:p>
              <a:endPara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13469345" y="558275"/>
              <a:ext cx="501640" cy="181590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OSSH</a:t>
              </a:r>
              <a:endPara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3484405" y="777919"/>
              <a:ext cx="481422" cy="181590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TFTP</a:t>
              </a:r>
              <a:endPara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3469345" y="1010295"/>
              <a:ext cx="494296" cy="181590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DHCP</a:t>
              </a:r>
              <a:endPara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2499028" y="702411"/>
              <a:ext cx="885029" cy="180787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 Connector </a:t>
              </a:r>
              <a:endPara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2470391" y="1280189"/>
              <a:ext cx="1600537" cy="725614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Services</a:t>
              </a:r>
            </a:p>
            <a:p>
              <a:endPara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3469506" y="1317930"/>
              <a:ext cx="481422" cy="181590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SSH</a:t>
              </a:r>
              <a:endPara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3469506" y="1532077"/>
              <a:ext cx="481422" cy="181590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80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REST</a:t>
              </a:r>
              <a:endPara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13469345" y="1754434"/>
              <a:ext cx="481422" cy="181590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  <a:endPara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186225" y="3625922"/>
            <a:ext cx="14316159" cy="421371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53" name="Picture 2" descr="mx104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2671253" y="5433282"/>
            <a:ext cx="1164675" cy="45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TextBox 53"/>
          <p:cNvSpPr txBox="1"/>
          <p:nvPr/>
        </p:nvSpPr>
        <p:spPr>
          <a:xfrm>
            <a:off x="12646244" y="5909162"/>
            <a:ext cx="1221799" cy="2676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 smtClean="0">
                <a:solidFill>
                  <a:schemeClr val="accent2"/>
                </a:solidFill>
                <a:latin typeface="Arial"/>
                <a:cs typeface="Arial"/>
              </a:rPr>
              <a:t>SRX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000676" y="3738227"/>
            <a:ext cx="4248450" cy="2491802"/>
          </a:xfrm>
          <a:prstGeom prst="roundRect">
            <a:avLst>
              <a:gd name="adj" fmla="val 2133"/>
            </a:avLst>
          </a:prstGeom>
          <a:solidFill>
            <a:srgbClr val="00B050"/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113485" y="5079154"/>
            <a:ext cx="3912975" cy="976485"/>
          </a:xfrm>
          <a:prstGeom prst="roundRect">
            <a:avLst>
              <a:gd name="adj" fmla="val 11905"/>
            </a:avLst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Services</a:t>
            </a:r>
          </a:p>
          <a:p>
            <a:pPr algn="ctr"/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800" b="1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800" b="1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103555" y="3895152"/>
            <a:ext cx="3922905" cy="1023372"/>
          </a:xfrm>
          <a:prstGeom prst="roundRect">
            <a:avLst>
              <a:gd name="adj" fmla="val 11905"/>
            </a:avLst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endParaRPr lang="en-US" sz="1800" b="1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Plugins</a:t>
            </a:r>
          </a:p>
          <a:p>
            <a:endParaRPr lang="en-US" sz="1800" b="1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 rot="16200000">
            <a:off x="246833" y="5393314"/>
            <a:ext cx="4047431" cy="737257"/>
          </a:xfrm>
          <a:prstGeom prst="roundRect">
            <a:avLst>
              <a:gd name="adj" fmla="val 11905"/>
            </a:avLst>
          </a:prstGeom>
          <a:solidFill>
            <a:srgbClr val="FFFF00">
              <a:alpha val="40000"/>
            </a:srgb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Broker / Bus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6606504" y="3966124"/>
            <a:ext cx="1179961" cy="256107"/>
          </a:xfrm>
          <a:prstGeom prst="roundRect">
            <a:avLst>
              <a:gd name="adj" fmla="val 11905"/>
            </a:avLst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PHS</a:t>
            </a:r>
            <a:endParaRPr lang="en-US" sz="1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4178710" y="4230657"/>
            <a:ext cx="1720246" cy="254974"/>
          </a:xfrm>
          <a:prstGeom prst="roundRect">
            <a:avLst>
              <a:gd name="adj" fmla="val 11905"/>
            </a:avLst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 Connector </a:t>
            </a:r>
            <a:endParaRPr lang="en-US" sz="1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Straight Arrow Connector 65"/>
          <p:cNvCxnSpPr>
            <a:stCxn id="57" idx="1"/>
          </p:cNvCxnSpPr>
          <p:nvPr/>
        </p:nvCxnSpPr>
        <p:spPr>
          <a:xfrm flipH="1">
            <a:off x="2525876" y="4406838"/>
            <a:ext cx="1577679" cy="14745"/>
          </a:xfrm>
          <a:prstGeom prst="straightConnector1">
            <a:avLst/>
          </a:prstGeom>
          <a:ln w="50800">
            <a:solidFill>
              <a:srgbClr val="7030A0"/>
            </a:solidFill>
            <a:miter lim="800000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3" idx="3"/>
          </p:cNvCxnSpPr>
          <p:nvPr/>
        </p:nvCxnSpPr>
        <p:spPr>
          <a:xfrm flipH="1" flipV="1">
            <a:off x="7604197" y="5465150"/>
            <a:ext cx="5067056" cy="193471"/>
          </a:xfrm>
          <a:prstGeom prst="straightConnector1">
            <a:avLst/>
          </a:prstGeom>
          <a:ln w="50800">
            <a:solidFill>
              <a:srgbClr val="7030A0"/>
            </a:solidFill>
            <a:miter lim="800000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6557343" y="5360319"/>
            <a:ext cx="1179961" cy="256107"/>
          </a:xfrm>
          <a:prstGeom prst="roundRect">
            <a:avLst>
              <a:gd name="adj" fmla="val 11905"/>
            </a:avLst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HTTP/S</a:t>
            </a:r>
            <a:endParaRPr lang="en-US" sz="1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52255">
            <a:off x="9216845" y="5572388"/>
            <a:ext cx="2154907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http/https connection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H="1" flipV="1">
            <a:off x="7147323" y="4261674"/>
            <a:ext cx="1" cy="1085198"/>
          </a:xfrm>
          <a:prstGeom prst="straightConnector1">
            <a:avLst/>
          </a:prstGeom>
          <a:ln w="50800">
            <a:solidFill>
              <a:schemeClr val="tx1">
                <a:lumMod val="75000"/>
              </a:schemeClr>
            </a:solidFill>
            <a:miter lim="800000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3944199" y="6363184"/>
            <a:ext cx="4297680" cy="1341969"/>
          </a:xfrm>
          <a:prstGeom prst="roundRect">
            <a:avLst>
              <a:gd name="adj" fmla="val 11905"/>
            </a:avLst>
          </a:prstGeom>
          <a:solidFill>
            <a:srgbClr val="00B0F0">
              <a:alpha val="40000"/>
            </a:srgb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Plugins</a:t>
            </a:r>
          </a:p>
          <a:p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41098" y="4181596"/>
            <a:ext cx="1197427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smtClean="0">
                <a:solidFill>
                  <a:schemeClr val="accent2"/>
                </a:solidFill>
                <a:latin typeface="Arial"/>
                <a:cs typeface="Arial"/>
              </a:rPr>
              <a:t>New device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200868" y="6428368"/>
            <a:ext cx="1697189" cy="299614"/>
          </a:xfrm>
          <a:prstGeom prst="roundRect">
            <a:avLst>
              <a:gd name="adj" fmla="val 11905"/>
            </a:avLst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endParaRPr lang="en-US" sz="1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200868" y="6811918"/>
            <a:ext cx="1179961" cy="256107"/>
          </a:xfrm>
          <a:prstGeom prst="roundRect">
            <a:avLst>
              <a:gd name="adj" fmla="val 11905"/>
            </a:avLst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IPAM</a:t>
            </a:r>
            <a:endParaRPr lang="en-US" sz="1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200868" y="7201514"/>
            <a:ext cx="1179961" cy="256107"/>
          </a:xfrm>
          <a:prstGeom prst="roundRect">
            <a:avLst>
              <a:gd name="adj" fmla="val 11905"/>
            </a:avLst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</a:t>
            </a:r>
            <a:endParaRPr lang="en-US" sz="1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082515" y="7243574"/>
            <a:ext cx="1937848" cy="262638"/>
          </a:xfrm>
          <a:prstGeom prst="roundRect">
            <a:avLst>
              <a:gd name="adj" fmla="val 11905"/>
            </a:avLst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 Connector</a:t>
            </a:r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2559749" y="7383934"/>
            <a:ext cx="1577679" cy="14745"/>
          </a:xfrm>
          <a:prstGeom prst="straightConnector1">
            <a:avLst/>
          </a:prstGeom>
          <a:ln w="50800">
            <a:solidFill>
              <a:srgbClr val="7030A0"/>
            </a:solidFill>
            <a:miter lim="800000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874971" y="7158692"/>
            <a:ext cx="1197427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smtClean="0">
                <a:solidFill>
                  <a:schemeClr val="accent2"/>
                </a:solidFill>
                <a:latin typeface="Arial"/>
                <a:cs typeface="Arial"/>
              </a:rPr>
              <a:t>New device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7820399" y="5829193"/>
            <a:ext cx="4829207" cy="742399"/>
          </a:xfrm>
          <a:prstGeom prst="straightConnector1">
            <a:avLst/>
          </a:prstGeom>
          <a:ln w="50800">
            <a:solidFill>
              <a:srgbClr val="7030A0"/>
            </a:solidFill>
            <a:miter lim="800000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7378848" y="6565698"/>
            <a:ext cx="4410276" cy="389924"/>
          </a:xfrm>
          <a:prstGeom prst="straightConnector1">
            <a:avLst/>
          </a:prstGeom>
          <a:ln w="50800">
            <a:solidFill>
              <a:srgbClr val="7030A0"/>
            </a:solidFill>
            <a:miter lim="800000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4" name="Picture 18" descr="Juniper Server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726815" y="6171462"/>
            <a:ext cx="368581" cy="63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TextBox 85"/>
          <p:cNvSpPr txBox="1"/>
          <p:nvPr/>
        </p:nvSpPr>
        <p:spPr>
          <a:xfrm rot="272654">
            <a:off x="10726253" y="5211340"/>
            <a:ext cx="1230075" cy="240410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Port Forward</a:t>
            </a:r>
          </a:p>
        </p:txBody>
      </p:sp>
      <p:pic>
        <p:nvPicPr>
          <p:cNvPr id="87" name="Picture 18" descr="Juniper Server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76802" y="3845830"/>
            <a:ext cx="368581" cy="63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9" name="Curved Connector 88"/>
          <p:cNvCxnSpPr/>
          <p:nvPr/>
        </p:nvCxnSpPr>
        <p:spPr>
          <a:xfrm rot="10800000">
            <a:off x="9106052" y="4351515"/>
            <a:ext cx="3575905" cy="1138497"/>
          </a:xfrm>
          <a:prstGeom prst="curvedConnector3">
            <a:avLst>
              <a:gd name="adj1" fmla="val 129722"/>
            </a:avLst>
          </a:prstGeom>
          <a:ln w="50800">
            <a:solidFill>
              <a:srgbClr val="FFC000"/>
            </a:solidFill>
            <a:prstDash val="dash"/>
            <a:miter lim="800000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9625406" y="4046806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smtClean="0">
                <a:solidFill>
                  <a:schemeClr val="accent2"/>
                </a:solidFill>
                <a:latin typeface="Arial"/>
                <a:cs typeface="Arial"/>
              </a:rPr>
              <a:t>CA Server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96" name="TextBox 95"/>
          <p:cNvSpPr txBox="1"/>
          <p:nvPr/>
        </p:nvSpPr>
        <p:spPr>
          <a:xfrm rot="21044144">
            <a:off x="9484531" y="6156131"/>
            <a:ext cx="2154907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err="1" smtClean="0">
                <a:solidFill>
                  <a:schemeClr val="accent2"/>
                </a:solidFill>
                <a:latin typeface="Arial"/>
                <a:cs typeface="Arial"/>
              </a:rPr>
              <a:t>Netconf</a:t>
            </a: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 commit </a:t>
            </a:r>
            <a:r>
              <a:rPr lang="en-US" sz="1400" dirty="0" err="1" smtClean="0">
                <a:solidFill>
                  <a:schemeClr val="accent2"/>
                </a:solidFill>
                <a:latin typeface="Arial"/>
                <a:cs typeface="Arial"/>
              </a:rPr>
              <a:t>config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97" name="TextBox 96"/>
          <p:cNvSpPr txBox="1"/>
          <p:nvPr/>
        </p:nvSpPr>
        <p:spPr>
          <a:xfrm rot="21287145">
            <a:off x="9256177" y="6800935"/>
            <a:ext cx="665064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REST</a:t>
            </a:r>
          </a:p>
        </p:txBody>
      </p:sp>
      <p:sp>
        <p:nvSpPr>
          <p:cNvPr id="98" name="Arc 97"/>
          <p:cNvSpPr/>
          <p:nvPr/>
        </p:nvSpPr>
        <p:spPr>
          <a:xfrm rot="13294178">
            <a:off x="6029790" y="6271797"/>
            <a:ext cx="912196" cy="982556"/>
          </a:xfrm>
          <a:prstGeom prst="arc">
            <a:avLst>
              <a:gd name="adj1" fmla="val 16200000"/>
              <a:gd name="adj2" fmla="val 92899"/>
            </a:avLst>
          </a:prstGeom>
          <a:ln w="38100">
            <a:solidFill>
              <a:schemeClr val="tx1">
                <a:lumMod val="75000"/>
              </a:schemeClr>
            </a:solidFill>
            <a:miter lim="800000"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12108843" y="6386308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IPAM Server</a:t>
            </a:r>
          </a:p>
        </p:txBody>
      </p:sp>
      <p:sp>
        <p:nvSpPr>
          <p:cNvPr id="112" name="Freeform 111"/>
          <p:cNvSpPr/>
          <p:nvPr/>
        </p:nvSpPr>
        <p:spPr>
          <a:xfrm>
            <a:off x="7476565" y="5540188"/>
            <a:ext cx="6547921" cy="1801906"/>
          </a:xfrm>
          <a:custGeom>
            <a:avLst/>
            <a:gdLst>
              <a:gd name="connsiteX0" fmla="*/ 0 w 6547921"/>
              <a:gd name="connsiteY0" fmla="*/ 1801906 h 1801906"/>
              <a:gd name="connsiteX1" fmla="*/ 6051176 w 6547921"/>
              <a:gd name="connsiteY1" fmla="*/ 336177 h 1801906"/>
              <a:gd name="connsiteX2" fmla="*/ 6239435 w 6547921"/>
              <a:gd name="connsiteY2" fmla="*/ 0 h 180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7921" h="1801906">
                <a:moveTo>
                  <a:pt x="0" y="1801906"/>
                </a:moveTo>
                <a:lnTo>
                  <a:pt x="6051176" y="336177"/>
                </a:lnTo>
                <a:cubicBezTo>
                  <a:pt x="7091082" y="35859"/>
                  <a:pt x="6163235" y="69476"/>
                  <a:pt x="6239435" y="0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§</a:t>
            </a:r>
            <a:endParaRPr lang="en-US"/>
          </a:p>
        </p:txBody>
      </p:sp>
      <p:cxnSp>
        <p:nvCxnSpPr>
          <p:cNvPr id="114" name="Curved Connector 113"/>
          <p:cNvCxnSpPr/>
          <p:nvPr/>
        </p:nvCxnSpPr>
        <p:spPr>
          <a:xfrm flipV="1">
            <a:off x="7604197" y="5984238"/>
            <a:ext cx="6194940" cy="1357856"/>
          </a:xfrm>
          <a:prstGeom prst="curvedConnector3">
            <a:avLst>
              <a:gd name="adj1" fmla="val 102313"/>
            </a:avLst>
          </a:prstGeom>
          <a:ln w="50800">
            <a:solidFill>
              <a:srgbClr val="FFC000"/>
            </a:solidFill>
            <a:prstDash val="dash"/>
            <a:miter lim="800000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 rot="21251666">
            <a:off x="10444949" y="7193806"/>
            <a:ext cx="246020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Send certs request</a:t>
            </a:r>
          </a:p>
        </p:txBody>
      </p:sp>
    </p:spTree>
    <p:extLst>
      <p:ext uri="{BB962C8B-B14F-4D97-AF65-F5344CB8AC3E}">
        <p14:creationId xmlns:p14="http://schemas.microsoft.com/office/powerpoint/2010/main" val="93747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7" y="15933"/>
            <a:ext cx="9082620" cy="950489"/>
          </a:xfrm>
        </p:spPr>
        <p:txBody>
          <a:bodyPr/>
          <a:lstStyle/>
          <a:p>
            <a:r>
              <a:rPr lang="en-US" dirty="0" smtClean="0"/>
              <a:t>Services / </a:t>
            </a:r>
            <a:r>
              <a:rPr lang="en-US" smtClean="0"/>
              <a:t>Source Plugins (OSSH)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03310" y="1165110"/>
            <a:ext cx="7935880" cy="544332"/>
            <a:chOff x="6505818" y="2028481"/>
            <a:chExt cx="7781682" cy="1024260"/>
          </a:xfrm>
        </p:grpSpPr>
        <p:sp>
          <p:nvSpPr>
            <p:cNvPr id="5" name="Rectangle 4"/>
            <p:cNvSpPr/>
            <p:nvPr/>
          </p:nvSpPr>
          <p:spPr>
            <a:xfrm>
              <a:off x="6591300" y="2028481"/>
              <a:ext cx="7696200" cy="1024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5760" tIns="54869" rIns="109739" bIns="54869" rtlCol="0" anchor="ctr"/>
            <a:lstStyle/>
            <a:p>
              <a:r>
                <a:rPr lang="en-US" sz="2400" dirty="0" smtClean="0">
                  <a:solidFill>
                    <a:srgbClr val="3C3C3C"/>
                  </a:solidFill>
                  <a:latin typeface="Arial"/>
                  <a:cs typeface="Arial"/>
                </a:rPr>
                <a:t>OSSH service listening for inbound </a:t>
              </a:r>
              <a:r>
                <a:rPr lang="en-US" sz="2400" dirty="0" err="1" smtClean="0">
                  <a:solidFill>
                    <a:srgbClr val="3C3C3C"/>
                  </a:solidFill>
                  <a:latin typeface="Arial"/>
                  <a:cs typeface="Arial"/>
                </a:rPr>
                <a:t>ssh</a:t>
              </a:r>
              <a:r>
                <a:rPr lang="en-US" sz="2400" dirty="0" smtClean="0">
                  <a:solidFill>
                    <a:srgbClr val="3C3C3C"/>
                  </a:solidFill>
                  <a:latin typeface="Arial"/>
                  <a:cs typeface="Arial"/>
                </a:rPr>
                <a:t> connections</a:t>
              </a:r>
              <a:endParaRPr lang="en-US" sz="2400" dirty="0">
                <a:solidFill>
                  <a:srgbClr val="3C3C3C"/>
                </a:solidFill>
                <a:latin typeface="Arial"/>
                <a:cs typeface="Arial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505818" y="2028481"/>
              <a:ext cx="229046" cy="10242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9739" tIns="54869" rIns="109739" bIns="54869" rtlCol="0" anchor="ctr"/>
            <a:lstStyle/>
            <a:p>
              <a:pPr algn="ctr"/>
              <a:endParaRPr lang="en-US" sz="2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353055" y="1967720"/>
            <a:ext cx="7786135" cy="4895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54869" rIns="109739" bIns="54869" rtlCol="0" anchor="ctr"/>
          <a:lstStyle/>
          <a:p>
            <a:r>
              <a:rPr lang="en-US" sz="2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OSSH service authenticates device</a:t>
            </a:r>
            <a:endParaRPr lang="en-US" sz="2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6225" y="1953121"/>
            <a:ext cx="250670" cy="50415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 dirty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7324" y="2700952"/>
            <a:ext cx="7841866" cy="6634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54869" rIns="109739" bIns="54869" rtlCol="0" anchor="ctr"/>
          <a:lstStyle/>
          <a:p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plugin “</a:t>
            </a:r>
            <a:r>
              <a:rPr lang="en-US" sz="24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ossh</a:t>
            </a:r>
            <a:r>
              <a:rPr lang="en-US" sz="2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normalizes </a:t>
            </a:r>
            <a:r>
              <a:rPr lang="en-US" sz="2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received data and sends to Message Broker</a:t>
            </a:r>
            <a:endParaRPr lang="en-US" sz="2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6225" y="2686829"/>
            <a:ext cx="250670" cy="6775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692641" y="150403"/>
            <a:ext cx="4809743" cy="3364282"/>
            <a:chOff x="9692641" y="150403"/>
            <a:chExt cx="4809743" cy="3364282"/>
          </a:xfrm>
        </p:grpSpPr>
        <p:sp>
          <p:nvSpPr>
            <p:cNvPr id="21" name="Rectangle 20"/>
            <p:cNvSpPr/>
            <p:nvPr/>
          </p:nvSpPr>
          <p:spPr>
            <a:xfrm>
              <a:off x="9692641" y="150403"/>
              <a:ext cx="4809743" cy="336428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8C8C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anchor="ctr"/>
            <a:lstStyle/>
            <a:p>
              <a:pPr algn="ctr"/>
              <a:endParaRPr lang="en-US" sz="80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9979559" y="2147359"/>
              <a:ext cx="1968741" cy="961653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  <a:p>
              <a:endParaRPr lang="en-US" sz="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9894925" y="305253"/>
              <a:ext cx="4387873" cy="3059126"/>
            </a:xfrm>
            <a:prstGeom prst="roundRect">
              <a:avLst>
                <a:gd name="adj" fmla="val 2133"/>
              </a:avLst>
            </a:prstGeom>
            <a:solidFill>
              <a:schemeClr val="bg1">
                <a:lumMod val="65000"/>
              </a:schemeClr>
            </a:solidFill>
            <a:ln w="4762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endParaRPr lang="en-US" sz="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 rot="16200000">
              <a:off x="10736477" y="1689398"/>
              <a:ext cx="2869799" cy="300799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Message Broker / Bus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2399954" y="2168526"/>
              <a:ext cx="1823725" cy="1055934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Task Plugins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9966445" y="434101"/>
              <a:ext cx="1953520" cy="1092303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Webserver</a:t>
              </a:r>
            </a:p>
            <a:p>
              <a:endPara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3317715" y="2956913"/>
              <a:ext cx="626702" cy="181590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Software</a:t>
              </a:r>
              <a:endPara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3317714" y="2213975"/>
              <a:ext cx="835685" cy="212439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Configuration</a:t>
              </a:r>
              <a:endPara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3317715" y="2485633"/>
              <a:ext cx="481422" cy="181590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IPAM</a:t>
              </a:r>
              <a:endPara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317714" y="2722527"/>
              <a:ext cx="531635" cy="181590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Space</a:t>
              </a:r>
              <a:endPara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2462953" y="2230564"/>
              <a:ext cx="790638" cy="304103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 Connector</a:t>
              </a: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0053655" y="764756"/>
              <a:ext cx="1666061" cy="336136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Graphical Interface</a:t>
              </a:r>
              <a:endPara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0468852" y="1245941"/>
              <a:ext cx="1250864" cy="186221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 Connector </a:t>
              </a:r>
              <a:endPara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9954115" y="2105026"/>
              <a:ext cx="2014093" cy="1110152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  <a:alpha val="4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endPara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  <a:p>
              <a:endParaRPr lang="en-US" sz="1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0034538" y="2367935"/>
              <a:ext cx="557262" cy="181590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Internal </a:t>
              </a:r>
              <a:endPara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0034537" y="2598868"/>
              <a:ext cx="481422" cy="181590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  <a:endPara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0845800" y="2229213"/>
              <a:ext cx="965845" cy="241954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UI Connector</a:t>
              </a:r>
              <a:endPara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0845800" y="2515577"/>
              <a:ext cx="965845" cy="263695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 Connector </a:t>
              </a:r>
              <a:endPara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0035192" y="2826779"/>
              <a:ext cx="481422" cy="181590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mr-IN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2426391" y="404899"/>
              <a:ext cx="1733359" cy="1659620"/>
            </a:xfrm>
            <a:prstGeom prst="roundRect">
              <a:avLst>
                <a:gd name="adj" fmla="val 2133"/>
              </a:avLst>
            </a:prstGeom>
            <a:solidFill>
              <a:schemeClr val="accent1">
                <a:lumMod val="75000"/>
              </a:schemeClr>
            </a:solidFill>
            <a:ln cap="flat">
              <a:solidFill>
                <a:srgbClr val="FFC000"/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endParaRPr lang="en-US" sz="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2472417" y="1274635"/>
              <a:ext cx="1596486" cy="692369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Service</a:t>
              </a:r>
            </a:p>
            <a:p>
              <a:pPr algn="ctr"/>
              <a:endParaRPr lang="en-US" sz="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2465638" y="498235"/>
              <a:ext cx="1600537" cy="725614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 Plugin</a:t>
              </a:r>
            </a:p>
            <a:p>
              <a:endPara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13469345" y="558275"/>
              <a:ext cx="501640" cy="181590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OSSH</a:t>
              </a:r>
              <a:endPara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3484405" y="777919"/>
              <a:ext cx="481422" cy="181590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TFTP</a:t>
              </a:r>
              <a:endPara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3469345" y="1010295"/>
              <a:ext cx="494296" cy="181590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DHCP</a:t>
              </a:r>
              <a:endPara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2499028" y="702411"/>
              <a:ext cx="885029" cy="180787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 Connector </a:t>
              </a:r>
              <a:endPara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2470391" y="1280189"/>
              <a:ext cx="1600537" cy="725614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Services</a:t>
              </a:r>
            </a:p>
            <a:p>
              <a:endPara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3469506" y="1317930"/>
              <a:ext cx="481422" cy="181590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SSH</a:t>
              </a:r>
              <a:endPara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3469506" y="1532077"/>
              <a:ext cx="481422" cy="181590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80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REST</a:t>
              </a:r>
              <a:endPara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13469345" y="1754434"/>
              <a:ext cx="481422" cy="181590"/>
            </a:xfrm>
            <a:prstGeom prst="roundRect">
              <a:avLst>
                <a:gd name="adj" fmla="val 11905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  <a:endPara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186225" y="3625922"/>
            <a:ext cx="14316159" cy="421371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53" name="Picture 2" descr="mx104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2671253" y="5433282"/>
            <a:ext cx="1164675" cy="45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TextBox 53"/>
          <p:cNvSpPr txBox="1"/>
          <p:nvPr/>
        </p:nvSpPr>
        <p:spPr>
          <a:xfrm>
            <a:off x="12646244" y="5909162"/>
            <a:ext cx="1221799" cy="2676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 smtClean="0">
                <a:solidFill>
                  <a:schemeClr val="accent2"/>
                </a:solidFill>
                <a:latin typeface="Arial"/>
                <a:cs typeface="Arial"/>
              </a:rPr>
              <a:t>SRX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000676" y="3738227"/>
            <a:ext cx="4248450" cy="2491802"/>
          </a:xfrm>
          <a:prstGeom prst="roundRect">
            <a:avLst>
              <a:gd name="adj" fmla="val 2133"/>
            </a:avLst>
          </a:prstGeom>
          <a:solidFill>
            <a:srgbClr val="00B050"/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113485" y="5079154"/>
            <a:ext cx="3912975" cy="976485"/>
          </a:xfrm>
          <a:prstGeom prst="roundRect">
            <a:avLst>
              <a:gd name="adj" fmla="val 11905"/>
            </a:avLst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Services</a:t>
            </a:r>
          </a:p>
          <a:p>
            <a:pPr algn="ctr"/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800" b="1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800" b="1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103555" y="3895152"/>
            <a:ext cx="3922905" cy="1023372"/>
          </a:xfrm>
          <a:prstGeom prst="roundRect">
            <a:avLst>
              <a:gd name="adj" fmla="val 11905"/>
            </a:avLst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endParaRPr lang="en-US" sz="1800" b="1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Plugins</a:t>
            </a:r>
          </a:p>
          <a:p>
            <a:endParaRPr lang="en-US" sz="1800" b="1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 rot="16200000">
            <a:off x="246833" y="5393314"/>
            <a:ext cx="4047431" cy="737257"/>
          </a:xfrm>
          <a:prstGeom prst="roundRect">
            <a:avLst>
              <a:gd name="adj" fmla="val 11905"/>
            </a:avLst>
          </a:prstGeom>
          <a:solidFill>
            <a:srgbClr val="FFFF00">
              <a:alpha val="40000"/>
            </a:srgb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Broker / Bus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6606504" y="3966124"/>
            <a:ext cx="1179961" cy="256107"/>
          </a:xfrm>
          <a:prstGeom prst="roundRect">
            <a:avLst>
              <a:gd name="adj" fmla="val 11905"/>
            </a:avLst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OSSH</a:t>
            </a:r>
            <a:endParaRPr lang="en-US" sz="1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4178710" y="4230657"/>
            <a:ext cx="1720246" cy="254974"/>
          </a:xfrm>
          <a:prstGeom prst="roundRect">
            <a:avLst>
              <a:gd name="adj" fmla="val 11905"/>
            </a:avLst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 Connector </a:t>
            </a:r>
            <a:endParaRPr lang="en-US" sz="1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Straight Arrow Connector 65"/>
          <p:cNvCxnSpPr>
            <a:stCxn id="57" idx="1"/>
          </p:cNvCxnSpPr>
          <p:nvPr/>
        </p:nvCxnSpPr>
        <p:spPr>
          <a:xfrm flipH="1">
            <a:off x="2525876" y="4406838"/>
            <a:ext cx="1577679" cy="14745"/>
          </a:xfrm>
          <a:prstGeom prst="straightConnector1">
            <a:avLst/>
          </a:prstGeom>
          <a:ln w="50800">
            <a:solidFill>
              <a:srgbClr val="7030A0"/>
            </a:solidFill>
            <a:miter lim="800000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3" idx="3"/>
          </p:cNvCxnSpPr>
          <p:nvPr/>
        </p:nvCxnSpPr>
        <p:spPr>
          <a:xfrm flipH="1" flipV="1">
            <a:off x="7604197" y="5465150"/>
            <a:ext cx="5067056" cy="193471"/>
          </a:xfrm>
          <a:prstGeom prst="straightConnector1">
            <a:avLst/>
          </a:prstGeom>
          <a:ln w="50800">
            <a:solidFill>
              <a:srgbClr val="7030A0"/>
            </a:solidFill>
            <a:miter lim="800000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6557343" y="5360319"/>
            <a:ext cx="1179961" cy="256107"/>
          </a:xfrm>
          <a:prstGeom prst="roundRect">
            <a:avLst>
              <a:gd name="adj" fmla="val 11905"/>
            </a:avLst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endParaRPr lang="en-US" sz="1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52255">
            <a:off x="9197795" y="5534288"/>
            <a:ext cx="2154907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Outbound-</a:t>
            </a:r>
            <a:r>
              <a:rPr lang="en-US" sz="1400" dirty="0" err="1" smtClean="0">
                <a:solidFill>
                  <a:schemeClr val="accent2"/>
                </a:solidFill>
                <a:latin typeface="Arial"/>
                <a:cs typeface="Arial"/>
              </a:rPr>
              <a:t>ssh</a:t>
            </a: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 connection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H="1" flipV="1">
            <a:off x="7147323" y="4261674"/>
            <a:ext cx="1" cy="1085198"/>
          </a:xfrm>
          <a:prstGeom prst="straightConnector1">
            <a:avLst/>
          </a:prstGeom>
          <a:ln w="50800">
            <a:solidFill>
              <a:schemeClr val="tx1">
                <a:lumMod val="75000"/>
              </a:schemeClr>
            </a:solidFill>
            <a:miter lim="800000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3944199" y="6363184"/>
            <a:ext cx="4297680" cy="1341969"/>
          </a:xfrm>
          <a:prstGeom prst="roundRect">
            <a:avLst>
              <a:gd name="adj" fmla="val 11905"/>
            </a:avLst>
          </a:prstGeom>
          <a:solidFill>
            <a:srgbClr val="00B0F0">
              <a:alpha val="40000"/>
            </a:srgb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Plugins</a:t>
            </a:r>
          </a:p>
          <a:p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41098" y="4181596"/>
            <a:ext cx="1197427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smtClean="0">
                <a:solidFill>
                  <a:schemeClr val="accent2"/>
                </a:solidFill>
                <a:latin typeface="Arial"/>
                <a:cs typeface="Arial"/>
              </a:rPr>
              <a:t>New device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200868" y="6428368"/>
            <a:ext cx="1697189" cy="299614"/>
          </a:xfrm>
          <a:prstGeom prst="roundRect">
            <a:avLst>
              <a:gd name="adj" fmla="val 11905"/>
            </a:avLst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endParaRPr lang="en-US" sz="1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200868" y="6811918"/>
            <a:ext cx="1179961" cy="256107"/>
          </a:xfrm>
          <a:prstGeom prst="roundRect">
            <a:avLst>
              <a:gd name="adj" fmla="val 11905"/>
            </a:avLst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IPAM</a:t>
            </a:r>
            <a:endParaRPr lang="en-US" sz="1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200868" y="7201514"/>
            <a:ext cx="1179961" cy="256107"/>
          </a:xfrm>
          <a:prstGeom prst="roundRect">
            <a:avLst>
              <a:gd name="adj" fmla="val 11905"/>
            </a:avLst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</a:t>
            </a:r>
            <a:endParaRPr lang="en-US" sz="1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082515" y="7243574"/>
            <a:ext cx="1937848" cy="262638"/>
          </a:xfrm>
          <a:prstGeom prst="roundRect">
            <a:avLst>
              <a:gd name="adj" fmla="val 11905"/>
            </a:avLst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 Connector</a:t>
            </a:r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2559749" y="7383934"/>
            <a:ext cx="1577679" cy="14745"/>
          </a:xfrm>
          <a:prstGeom prst="straightConnector1">
            <a:avLst/>
          </a:prstGeom>
          <a:ln w="50800">
            <a:solidFill>
              <a:srgbClr val="7030A0"/>
            </a:solidFill>
            <a:miter lim="800000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874971" y="7158692"/>
            <a:ext cx="1197427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smtClean="0">
                <a:solidFill>
                  <a:schemeClr val="accent2"/>
                </a:solidFill>
                <a:latin typeface="Arial"/>
                <a:cs typeface="Arial"/>
              </a:rPr>
              <a:t>New device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7820399" y="5829193"/>
            <a:ext cx="4829207" cy="742399"/>
          </a:xfrm>
          <a:prstGeom prst="straightConnector1">
            <a:avLst/>
          </a:prstGeom>
          <a:ln w="50800">
            <a:solidFill>
              <a:srgbClr val="7030A0"/>
            </a:solidFill>
            <a:miter lim="800000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7378848" y="6565698"/>
            <a:ext cx="4410276" cy="389924"/>
          </a:xfrm>
          <a:prstGeom prst="straightConnector1">
            <a:avLst/>
          </a:prstGeom>
          <a:ln w="50800">
            <a:solidFill>
              <a:srgbClr val="7030A0"/>
            </a:solidFill>
            <a:miter lim="800000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4" name="Picture 18" descr="Juniper Server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726815" y="6171462"/>
            <a:ext cx="368581" cy="63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TextBox 85"/>
          <p:cNvSpPr txBox="1"/>
          <p:nvPr/>
        </p:nvSpPr>
        <p:spPr>
          <a:xfrm rot="272654">
            <a:off x="10726253" y="5211340"/>
            <a:ext cx="1230075" cy="240410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Port Forward</a:t>
            </a:r>
          </a:p>
        </p:txBody>
      </p:sp>
      <p:pic>
        <p:nvPicPr>
          <p:cNvPr id="87" name="Picture 18" descr="Juniper Server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76802" y="3845830"/>
            <a:ext cx="368581" cy="63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9" name="Curved Connector 88"/>
          <p:cNvCxnSpPr/>
          <p:nvPr/>
        </p:nvCxnSpPr>
        <p:spPr>
          <a:xfrm rot="10800000">
            <a:off x="9106052" y="4351515"/>
            <a:ext cx="3575905" cy="1138497"/>
          </a:xfrm>
          <a:prstGeom prst="curvedConnector3">
            <a:avLst>
              <a:gd name="adj1" fmla="val 129722"/>
            </a:avLst>
          </a:prstGeom>
          <a:ln w="50800">
            <a:solidFill>
              <a:srgbClr val="FFC000"/>
            </a:solidFill>
            <a:prstDash val="dash"/>
            <a:miter lim="800000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9625406" y="4046806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smtClean="0">
                <a:solidFill>
                  <a:schemeClr val="accent2"/>
                </a:solidFill>
                <a:latin typeface="Arial"/>
                <a:cs typeface="Arial"/>
              </a:rPr>
              <a:t>CA Server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96" name="TextBox 95"/>
          <p:cNvSpPr txBox="1"/>
          <p:nvPr/>
        </p:nvSpPr>
        <p:spPr>
          <a:xfrm rot="21044144">
            <a:off x="9484531" y="6156131"/>
            <a:ext cx="2154907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err="1" smtClean="0">
                <a:solidFill>
                  <a:schemeClr val="accent2"/>
                </a:solidFill>
                <a:latin typeface="Arial"/>
                <a:cs typeface="Arial"/>
              </a:rPr>
              <a:t>Netconf</a:t>
            </a: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 commit </a:t>
            </a:r>
            <a:r>
              <a:rPr lang="en-US" sz="1400" dirty="0" err="1" smtClean="0">
                <a:solidFill>
                  <a:schemeClr val="accent2"/>
                </a:solidFill>
                <a:latin typeface="Arial"/>
                <a:cs typeface="Arial"/>
              </a:rPr>
              <a:t>config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97" name="TextBox 96"/>
          <p:cNvSpPr txBox="1"/>
          <p:nvPr/>
        </p:nvSpPr>
        <p:spPr>
          <a:xfrm rot="21287145">
            <a:off x="9256177" y="6800935"/>
            <a:ext cx="665064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REST</a:t>
            </a:r>
          </a:p>
        </p:txBody>
      </p:sp>
      <p:sp>
        <p:nvSpPr>
          <p:cNvPr id="98" name="Arc 97"/>
          <p:cNvSpPr/>
          <p:nvPr/>
        </p:nvSpPr>
        <p:spPr>
          <a:xfrm rot="13294178">
            <a:off x="6029790" y="6271797"/>
            <a:ext cx="912196" cy="982556"/>
          </a:xfrm>
          <a:prstGeom prst="arc">
            <a:avLst>
              <a:gd name="adj1" fmla="val 16200000"/>
              <a:gd name="adj2" fmla="val 92899"/>
            </a:avLst>
          </a:prstGeom>
          <a:ln w="38100">
            <a:solidFill>
              <a:schemeClr val="tx1">
                <a:lumMod val="75000"/>
              </a:schemeClr>
            </a:solidFill>
            <a:miter lim="800000"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12108843" y="6386308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IPAM Server</a:t>
            </a:r>
          </a:p>
        </p:txBody>
      </p:sp>
      <p:sp>
        <p:nvSpPr>
          <p:cNvPr id="112" name="Freeform 111"/>
          <p:cNvSpPr/>
          <p:nvPr/>
        </p:nvSpPr>
        <p:spPr>
          <a:xfrm>
            <a:off x="7476565" y="5540188"/>
            <a:ext cx="6547921" cy="1801906"/>
          </a:xfrm>
          <a:custGeom>
            <a:avLst/>
            <a:gdLst>
              <a:gd name="connsiteX0" fmla="*/ 0 w 6547921"/>
              <a:gd name="connsiteY0" fmla="*/ 1801906 h 1801906"/>
              <a:gd name="connsiteX1" fmla="*/ 6051176 w 6547921"/>
              <a:gd name="connsiteY1" fmla="*/ 336177 h 1801906"/>
              <a:gd name="connsiteX2" fmla="*/ 6239435 w 6547921"/>
              <a:gd name="connsiteY2" fmla="*/ 0 h 180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7921" h="1801906">
                <a:moveTo>
                  <a:pt x="0" y="1801906"/>
                </a:moveTo>
                <a:lnTo>
                  <a:pt x="6051176" y="336177"/>
                </a:lnTo>
                <a:cubicBezTo>
                  <a:pt x="7091082" y="35859"/>
                  <a:pt x="6163235" y="69476"/>
                  <a:pt x="6239435" y="0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§</a:t>
            </a:r>
            <a:endParaRPr lang="en-US"/>
          </a:p>
        </p:txBody>
      </p:sp>
      <p:cxnSp>
        <p:nvCxnSpPr>
          <p:cNvPr id="114" name="Curved Connector 113"/>
          <p:cNvCxnSpPr/>
          <p:nvPr/>
        </p:nvCxnSpPr>
        <p:spPr>
          <a:xfrm flipV="1">
            <a:off x="7604197" y="5984238"/>
            <a:ext cx="6194940" cy="1357856"/>
          </a:xfrm>
          <a:prstGeom prst="curvedConnector3">
            <a:avLst>
              <a:gd name="adj1" fmla="val 102313"/>
            </a:avLst>
          </a:prstGeom>
          <a:ln w="50800">
            <a:solidFill>
              <a:srgbClr val="FFC000"/>
            </a:solidFill>
            <a:prstDash val="dash"/>
            <a:miter lim="800000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 rot="21251666">
            <a:off x="10444949" y="7193806"/>
            <a:ext cx="246020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Send certs request</a:t>
            </a:r>
          </a:p>
        </p:txBody>
      </p:sp>
    </p:spTree>
    <p:extLst>
      <p:ext uri="{BB962C8B-B14F-4D97-AF65-F5344CB8AC3E}">
        <p14:creationId xmlns:p14="http://schemas.microsoft.com/office/powerpoint/2010/main" val="59808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542" y="3323490"/>
            <a:ext cx="7332757" cy="13716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4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837" y="262046"/>
            <a:ext cx="13167362" cy="664797"/>
          </a:xfrm>
        </p:spPr>
        <p:txBody>
          <a:bodyPr/>
          <a:lstStyle/>
          <a:p>
            <a:r>
              <a:rPr lang="en-US" dirty="0" smtClean="0"/>
              <a:t>YAPT Use Cases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61398" y="1633686"/>
            <a:ext cx="9059860" cy="18069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54869" rIns="109739" bIns="54869" rtlCol="0" anchor="ctr"/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 Touch provisioning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1834" y="1633685"/>
            <a:ext cx="4957679" cy="18069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9773" tIns="54942" rIns="109887" bIns="54942" rtlCol="0" anchor="ctr"/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Provisioning</a:t>
            </a:r>
            <a:endParaRPr lang="en-US" sz="28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61398" y="3808069"/>
            <a:ext cx="9059860" cy="18069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54869" rIns="109739" bIns="54869" rtlCol="0" anchor="ctr"/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configuration / connectivity after provisioning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71834" y="3808068"/>
            <a:ext cx="4957679" cy="1806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9773" tIns="54942" rIns="109887" bIns="54942" rtlCol="0" anchor="ctr"/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Verification</a:t>
            </a:r>
            <a:endParaRPr lang="en-US" sz="28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61398" y="5982451"/>
            <a:ext cx="9059860" cy="18069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54869" rIns="109739" bIns="54869" rtlCol="0" anchor="ctr"/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 replacement of device in case of failure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1834" y="5982450"/>
            <a:ext cx="4957679" cy="18069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9773" tIns="54942" rIns="109887" bIns="54942" rtlCol="0" anchor="ctr"/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RMA</a:t>
            </a:r>
            <a:endParaRPr lang="en-US" sz="28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71846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833" y="202905"/>
            <a:ext cx="13167362" cy="664797"/>
          </a:xfrm>
        </p:spPr>
        <p:txBody>
          <a:bodyPr/>
          <a:lstStyle/>
          <a:p>
            <a:r>
              <a:rPr lang="en-US" dirty="0" smtClean="0"/>
              <a:t>YAPT Provisioning Scenarios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71834" y="1190279"/>
            <a:ext cx="13824807" cy="1097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9773" tIns="54942" rIns="109887" bIns="54942" rtlCol="0" anchor="ctr"/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Staging Area</a:t>
            </a:r>
            <a:endParaRPr lang="en-US" sz="28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71834" y="4602063"/>
            <a:ext cx="13824807" cy="1097280"/>
          </a:xfrm>
          <a:prstGeom prst="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9773" tIns="54942" rIns="109887" bIns="54942" rtlCol="0" anchor="ctr"/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Drop shipping</a:t>
            </a:r>
            <a:endParaRPr lang="en-US" sz="28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71833" y="5980531"/>
            <a:ext cx="13824807" cy="1806919"/>
            <a:chOff x="6476109" y="2764515"/>
            <a:chExt cx="7797507" cy="1024260"/>
          </a:xfrm>
        </p:grpSpPr>
        <p:sp>
          <p:nvSpPr>
            <p:cNvPr id="18" name="Rectangle 17"/>
            <p:cNvSpPr/>
            <p:nvPr/>
          </p:nvSpPr>
          <p:spPr>
            <a:xfrm>
              <a:off x="6577416" y="2764515"/>
              <a:ext cx="7696200" cy="1024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5760" tIns="54869" rIns="109739" bIns="54869" rtlCol="0" anchor="ctr"/>
            <a:lstStyle/>
            <a:p>
              <a:pPr marL="342900" indent="-342900">
                <a:buFont typeface="Arial" charset="0"/>
                <a:buChar char="•"/>
              </a:pPr>
              <a:r>
                <a:rPr lang="en-US" sz="24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Ship device directly to final destination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sz="24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 being provisioned on site</a:t>
              </a:r>
            </a:p>
            <a:p>
              <a:pPr marL="342900" indent="-342900">
                <a:buFont typeface="Arial" charset="0"/>
                <a:buChar char="•"/>
              </a:pPr>
              <a:endParaRPr lang="en-US" sz="2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76109" y="2764515"/>
              <a:ext cx="202613" cy="10242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9739" tIns="54869" rIns="109739" bIns="54869" rtlCol="0" anchor="ctr"/>
            <a:lstStyle/>
            <a:p>
              <a:pPr algn="ctr"/>
              <a:endPara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1833" y="2565470"/>
            <a:ext cx="13824807" cy="1806919"/>
            <a:chOff x="6476109" y="2764515"/>
            <a:chExt cx="7797507" cy="1024260"/>
          </a:xfrm>
        </p:grpSpPr>
        <p:sp>
          <p:nvSpPr>
            <p:cNvPr id="21" name="Rectangle 20"/>
            <p:cNvSpPr/>
            <p:nvPr/>
          </p:nvSpPr>
          <p:spPr>
            <a:xfrm>
              <a:off x="6577416" y="2764515"/>
              <a:ext cx="7696200" cy="1024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5760" tIns="54869" rIns="109739" bIns="54869" rtlCol="0" anchor="ctr"/>
            <a:lstStyle/>
            <a:p>
              <a:pPr marL="342900" indent="-342900">
                <a:buFont typeface="Arial" charset="0"/>
                <a:buChar char="•"/>
              </a:pPr>
              <a:r>
                <a:rPr lang="en-US" sz="24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 staging area / network to provision devices 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sz="24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Ship / place devices after provisioning is done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76109" y="2764515"/>
              <a:ext cx="202613" cy="10242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9739" tIns="54869" rIns="109739" bIns="54869" rtlCol="0" anchor="ctr"/>
            <a:lstStyle/>
            <a:p>
              <a:pPr algn="ctr"/>
              <a:endPara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11636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3" y="4629915"/>
            <a:ext cx="13120706" cy="1634491"/>
          </a:xfrm>
        </p:spPr>
        <p:txBody>
          <a:bodyPr/>
          <a:lstStyle/>
          <a:p>
            <a:r>
              <a:rPr lang="en-US" sz="4000" dirty="0" smtClean="0"/>
              <a:t>Phone Home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3990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6402410" y="3824152"/>
            <a:ext cx="8170802" cy="4023062"/>
          </a:xfrm>
          <a:prstGeom prst="roundRect">
            <a:avLst>
              <a:gd name="adj" fmla="val 3319"/>
            </a:avLst>
          </a:prstGeom>
          <a:solidFill>
            <a:srgbClr val="D8F1F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73141" rIns="0" bIns="73141" rtlCol="0" anchor="t" anchorCtr="0"/>
          <a:lstStyle/>
          <a:p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>
            <a:stCxn id="8" idx="2"/>
            <a:endCxn id="9" idx="0"/>
          </p:cNvCxnSpPr>
          <p:nvPr/>
        </p:nvCxnSpPr>
        <p:spPr>
          <a:xfrm flipH="1">
            <a:off x="11056781" y="4648622"/>
            <a:ext cx="11714" cy="23840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385" y="-579644"/>
            <a:ext cx="13157200" cy="1624126"/>
          </a:xfrm>
        </p:spPr>
        <p:txBody>
          <a:bodyPr/>
          <a:lstStyle/>
          <a:p>
            <a:r>
              <a:rPr lang="en-US" sz="3600" dirty="0" smtClean="0"/>
              <a:t>Automated Secure Provisioning (ASP)</a:t>
            </a:r>
            <a:br>
              <a:rPr lang="en-US" sz="3600" dirty="0" smtClean="0"/>
            </a:br>
            <a:r>
              <a:rPr lang="en-US" sz="3600" i="1" dirty="0" smtClean="0"/>
              <a:t>Based upon the YAPT server by Christian Klewar</a:t>
            </a:r>
            <a:endParaRPr lang="en-US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12383641" y="3943229"/>
            <a:ext cx="2096466" cy="713232"/>
          </a:xfrm>
          <a:prstGeom prst="roundRect">
            <a:avLst/>
          </a:prstGeom>
          <a:solidFill>
            <a:srgbClr val="678CCF"/>
          </a:solidFill>
          <a:ln>
            <a:solidFill>
              <a:srgbClr val="445E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160"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Config Repository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569275" y="7032683"/>
            <a:ext cx="2975011" cy="705395"/>
          </a:xfrm>
          <a:prstGeom prst="roundRect">
            <a:avLst/>
          </a:prstGeom>
          <a:solidFill>
            <a:srgbClr val="3095C2"/>
          </a:solidFill>
          <a:ln>
            <a:solidFill>
              <a:srgbClr val="445E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Space &amp; SD /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>
            <a:stCxn id="5" idx="2"/>
            <a:endCxn id="6" idx="3"/>
          </p:cNvCxnSpPr>
          <p:nvPr/>
        </p:nvCxnSpPr>
        <p:spPr>
          <a:xfrm>
            <a:off x="4229682" y="2888346"/>
            <a:ext cx="134678" cy="1188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8" idx="1"/>
          </p:cNvCxnSpPr>
          <p:nvPr/>
        </p:nvCxnSpPr>
        <p:spPr>
          <a:xfrm flipV="1">
            <a:off x="5705856" y="4295926"/>
            <a:ext cx="3875133" cy="1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1"/>
          </p:cNvCxnSpPr>
          <p:nvPr/>
        </p:nvCxnSpPr>
        <p:spPr>
          <a:xfrm flipH="1" flipV="1">
            <a:off x="5342241" y="4729521"/>
            <a:ext cx="4227035" cy="2655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3987" y="2897488"/>
            <a:ext cx="4867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41148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Upon initial boot-up,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Device’s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Phone-Home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contacts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redirect.juniper.net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0707" y="6600008"/>
            <a:ext cx="4654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redirect.juniper.net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passes the address of customer configuration server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the Device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83839" y="4897193"/>
            <a:ext cx="6646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Device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handshakes with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configuration server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obtains its specific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99669" y="6021127"/>
            <a:ext cx="6032205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ASP instantiates management platform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ASP in place for RMAs, upgrades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1814" y="1506414"/>
            <a:ext cx="5487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Remote Branch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Campus</a:t>
            </a:r>
            <a:endParaRPr lang="en-US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/>
          <p:cNvCxnSpPr>
            <a:endCxn id="4" idx="0"/>
          </p:cNvCxnSpPr>
          <p:nvPr/>
        </p:nvCxnSpPr>
        <p:spPr>
          <a:xfrm>
            <a:off x="11885316" y="2292191"/>
            <a:ext cx="1546558" cy="1651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81393" y="3014428"/>
            <a:ext cx="725202" cy="704210"/>
          </a:xfrm>
          <a:prstGeom prst="ellipse">
            <a:avLst/>
          </a:prstGeom>
          <a:solidFill>
            <a:srgbClr val="3EBAF1"/>
          </a:solidFill>
          <a:ln w="57150">
            <a:solidFill>
              <a:srgbClr val="0033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73141" rIns="0" bIns="73141"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55506" y="6680306"/>
            <a:ext cx="725202" cy="704210"/>
          </a:xfrm>
          <a:prstGeom prst="ellipse">
            <a:avLst/>
          </a:prstGeom>
          <a:solidFill>
            <a:srgbClr val="3EBAF1"/>
          </a:solidFill>
          <a:ln w="57150">
            <a:solidFill>
              <a:srgbClr val="0033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73141" rIns="0" bIns="73141"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endParaRPr 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83981" y="4865114"/>
            <a:ext cx="725202" cy="704210"/>
          </a:xfrm>
          <a:prstGeom prst="ellipse">
            <a:avLst/>
          </a:prstGeom>
          <a:solidFill>
            <a:srgbClr val="3EBAF1"/>
          </a:solidFill>
          <a:ln w="57150">
            <a:solidFill>
              <a:srgbClr val="0033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73141" rIns="0" bIns="73141"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endParaRPr 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592135" y="6168597"/>
            <a:ext cx="725202" cy="704210"/>
          </a:xfrm>
          <a:prstGeom prst="ellipse">
            <a:avLst/>
          </a:prstGeom>
          <a:solidFill>
            <a:srgbClr val="3EBAF1"/>
          </a:solidFill>
          <a:ln w="57150">
            <a:solidFill>
              <a:srgbClr val="0033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73141" rIns="0" bIns="73141"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endParaRPr 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49206" y="2182951"/>
            <a:ext cx="2160952" cy="705395"/>
          </a:xfrm>
          <a:prstGeom prst="roundRect">
            <a:avLst/>
          </a:prstGeom>
          <a:solidFill>
            <a:srgbClr val="3095C2"/>
          </a:solidFill>
          <a:ln>
            <a:solidFill>
              <a:srgbClr val="445E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SRX /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NFX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79585" y="5894613"/>
            <a:ext cx="2625637" cy="705395"/>
          </a:xfrm>
          <a:prstGeom prst="roundRect">
            <a:avLst/>
          </a:prstGeom>
          <a:solidFill>
            <a:srgbClr val="3095C2"/>
          </a:solidFill>
          <a:ln>
            <a:solidFill>
              <a:srgbClr val="445E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redirect.juniper.net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/>
          <p:cNvCxnSpPr>
            <a:stCxn id="7" idx="0"/>
          </p:cNvCxnSpPr>
          <p:nvPr/>
        </p:nvCxnSpPr>
        <p:spPr>
          <a:xfrm flipV="1">
            <a:off x="3592403" y="5024418"/>
            <a:ext cx="563021" cy="870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80989" y="3943227"/>
            <a:ext cx="2975011" cy="705395"/>
          </a:xfrm>
          <a:prstGeom prst="roundRect">
            <a:avLst/>
          </a:prstGeom>
          <a:solidFill>
            <a:srgbClr val="3095C2"/>
          </a:solidFill>
          <a:ln>
            <a:solidFill>
              <a:srgbClr val="445E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ASP Config Server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41869" y="3919056"/>
            <a:ext cx="3127469" cy="381518"/>
          </a:xfrm>
          <a:prstGeom prst="rect">
            <a:avLst/>
          </a:prstGeom>
          <a:ln>
            <a:noFill/>
          </a:ln>
        </p:spPr>
        <p:txBody>
          <a:bodyPr wrap="square" lIns="73029" tIns="36514" rIns="73029" bIns="36514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Enterprise DC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/ Cloud</a:t>
            </a:r>
            <a:endParaRPr 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60" name="Picture 59" descr="Corporate Office 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662" y="1914881"/>
            <a:ext cx="629130" cy="964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57" descr="Branch Office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20275" y="2387910"/>
            <a:ext cx="585054" cy="51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2" name="Group 61"/>
          <p:cNvGrpSpPr/>
          <p:nvPr/>
        </p:nvGrpSpPr>
        <p:grpSpPr>
          <a:xfrm>
            <a:off x="2138155" y="2477107"/>
            <a:ext cx="826912" cy="431520"/>
            <a:chOff x="1362258" y="2242651"/>
            <a:chExt cx="558821" cy="291618"/>
          </a:xfrm>
        </p:grpSpPr>
        <p:pic>
          <p:nvPicPr>
            <p:cNvPr id="63" name="Picture 60" descr="Retail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258" y="2242651"/>
              <a:ext cx="558821" cy="291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Rectangle 63"/>
            <p:cNvSpPr/>
            <p:nvPr/>
          </p:nvSpPr>
          <p:spPr>
            <a:xfrm>
              <a:off x="1497349" y="2310203"/>
              <a:ext cx="297895" cy="145595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en-US" sz="1400" dirty="0">
                  <a:latin typeface="Arial"/>
                  <a:cs typeface="Arial"/>
                </a:rPr>
                <a:t>Food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sp>
        <p:nvSpPr>
          <p:cNvPr id="6" name="Cloud 5"/>
          <p:cNvSpPr/>
          <p:nvPr/>
        </p:nvSpPr>
        <p:spPr>
          <a:xfrm>
            <a:off x="2658368" y="3985313"/>
            <a:ext cx="3411984" cy="1603512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cxnSp>
        <p:nvCxnSpPr>
          <p:cNvPr id="65" name="Straight Connector 64"/>
          <p:cNvCxnSpPr>
            <a:stCxn id="22" idx="2"/>
          </p:cNvCxnSpPr>
          <p:nvPr/>
        </p:nvCxnSpPr>
        <p:spPr>
          <a:xfrm>
            <a:off x="9989368" y="2371413"/>
            <a:ext cx="250320" cy="774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327786" y="1646381"/>
            <a:ext cx="725202" cy="704210"/>
          </a:xfrm>
          <a:prstGeom prst="ellipse">
            <a:avLst/>
          </a:prstGeom>
          <a:solidFill>
            <a:srgbClr val="3EBAF1"/>
          </a:solidFill>
          <a:ln w="57150">
            <a:solidFill>
              <a:srgbClr val="0033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73141" rIns="0" bIns="73141"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Arial"/>
                <a:cs typeface="Arial"/>
              </a:rPr>
              <a:t>0</a:t>
            </a:r>
            <a:endParaRPr 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35906" y="2692061"/>
            <a:ext cx="725202" cy="704210"/>
          </a:xfrm>
          <a:prstGeom prst="ellipse">
            <a:avLst/>
          </a:prstGeom>
          <a:solidFill>
            <a:srgbClr val="3EBAF1"/>
          </a:solidFill>
          <a:ln w="57150">
            <a:solidFill>
              <a:srgbClr val="0033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73141" rIns="0" bIns="73141"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Arial"/>
                <a:cs typeface="Arial"/>
              </a:rPr>
              <a:t>0.1</a:t>
            </a:r>
            <a:endParaRPr 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05491" y="1618615"/>
            <a:ext cx="5767755" cy="75279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square" lIns="146304" tIns="0" rIns="146304" bIns="0" rtlCol="0" anchor="ctr" anchorCtr="0"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Device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configurations are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06946" y="2712582"/>
            <a:ext cx="4954277" cy="61383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square" lIns="146304" tIns="0" rIns="146304" bIns="0" rtlCol="0" anchor="ctr" anchorCtr="0"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Authentication for installations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77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and Features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1981200"/>
            <a:ext cx="13167360" cy="5661661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YAPT (ASP) is unique as a provisioning solution, addressing the following feature requirements for wide-area remote-branch deployments</a:t>
            </a:r>
          </a:p>
          <a:p>
            <a:pPr lvl="2"/>
            <a:r>
              <a:rPr lang="en-US" dirty="0" smtClean="0"/>
              <a:t>Phone-Home Server to respond as the Config Server to request redirected from the Juniper Phone Home Redirect service; </a:t>
            </a:r>
            <a:r>
              <a:rPr lang="en-US" dirty="0"/>
              <a:t>YAPT can implement the Activation Code to ensure the Device requesting </a:t>
            </a:r>
            <a:r>
              <a:rPr lang="en-US" dirty="0" err="1"/>
              <a:t>config</a:t>
            </a:r>
            <a:r>
              <a:rPr lang="en-US" dirty="0"/>
              <a:t> is where it should be, in the right hands</a:t>
            </a:r>
          </a:p>
          <a:p>
            <a:pPr lvl="2"/>
            <a:r>
              <a:rPr lang="en-US" dirty="0" smtClean="0"/>
              <a:t>Outbound </a:t>
            </a:r>
            <a:r>
              <a:rPr lang="en-US" dirty="0" smtClean="0"/>
              <a:t>SSH (OSSH) support for case where Device calls into the </a:t>
            </a:r>
            <a:r>
              <a:rPr lang="en-US" dirty="0"/>
              <a:t>Config Server </a:t>
            </a:r>
            <a:r>
              <a:rPr lang="en-US" dirty="0" smtClean="0"/>
              <a:t>(esp. behind NAT where response from Config Server fails and does not reach the Device)</a:t>
            </a:r>
          </a:p>
          <a:p>
            <a:pPr lvl="2"/>
            <a:r>
              <a:rPr lang="en-US" dirty="0" smtClean="0"/>
              <a:t>X.509 Certificate Support for PKI-based IPsec tunneling in the Branch device:  Secure </a:t>
            </a:r>
            <a:r>
              <a:rPr lang="en-US" dirty="0" smtClean="0"/>
              <a:t>pass-through </a:t>
            </a:r>
            <a:r>
              <a:rPr lang="en-US" dirty="0" smtClean="0"/>
              <a:t>of X.509 Cert from CA</a:t>
            </a:r>
          </a:p>
          <a:p>
            <a:r>
              <a:rPr lang="en-US" dirty="0" smtClean="0"/>
              <a:t>YAPT can also serve as Bench </a:t>
            </a:r>
            <a:r>
              <a:rPr lang="en-US" dirty="0"/>
              <a:t>or Campus server for initial provisioning </a:t>
            </a:r>
            <a:endParaRPr lang="en-US" dirty="0" smtClean="0"/>
          </a:p>
          <a:p>
            <a:pPr lvl="2"/>
            <a:r>
              <a:rPr lang="en-US" dirty="0" smtClean="0"/>
              <a:t>Can serve as the solution to expedite staged and field deployments locally</a:t>
            </a:r>
          </a:p>
          <a:p>
            <a:pPr lvl="2"/>
            <a:r>
              <a:rPr lang="en-US" dirty="0" smtClean="0"/>
              <a:t>Supports DHCP, TFTP and REST, as well as OSSH and SRX/NFX Phone-Home</a:t>
            </a:r>
          </a:p>
          <a:p>
            <a:r>
              <a:rPr lang="en-US" dirty="0"/>
              <a:t>YAPT </a:t>
            </a:r>
            <a:r>
              <a:rPr lang="en-US" dirty="0" smtClean="0"/>
              <a:t>is Extensible, leveraging </a:t>
            </a:r>
            <a:r>
              <a:rPr lang="en-US" dirty="0" err="1" smtClean="0"/>
              <a:t>RabbitMQ</a:t>
            </a:r>
            <a:r>
              <a:rPr lang="en-US" dirty="0" smtClean="0"/>
              <a:t> Message Bus and Plug-In Service Module -based architecture</a:t>
            </a:r>
          </a:p>
          <a:p>
            <a:pPr lvl="2"/>
            <a:r>
              <a:rPr lang="en-US" dirty="0" smtClean="0"/>
              <a:t>New modules can easily be added to extend services / features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5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 Service: Jumpstart base solution for Engagement </a:t>
            </a:r>
            <a:r>
              <a:rPr lang="en-US" sz="2880" i="1" dirty="0"/>
              <a:t>Basic Deployment &amp; Support:  Insertion for Value-Add Services</a:t>
            </a:r>
            <a:br>
              <a:rPr lang="en-US" sz="2880" i="1" dirty="0"/>
            </a:br>
            <a:endParaRPr lang="en-US" sz="176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7" y="2407276"/>
            <a:ext cx="13167362" cy="5491109"/>
          </a:xfrm>
        </p:spPr>
        <p:txBody>
          <a:bodyPr/>
          <a:lstStyle/>
          <a:p>
            <a:r>
              <a:rPr lang="en-US" dirty="0" smtClean="0"/>
              <a:t>Open-Source – Free basic solution</a:t>
            </a:r>
          </a:p>
          <a:p>
            <a:pPr lvl="3"/>
            <a:endParaRPr lang="en-US" dirty="0"/>
          </a:p>
          <a:p>
            <a:r>
              <a:rPr lang="en-US" dirty="0" smtClean="0"/>
              <a:t>Freemium:  (Jumpstart) </a:t>
            </a:r>
            <a:br>
              <a:rPr lang="en-US" dirty="0" smtClean="0"/>
            </a:br>
            <a:r>
              <a:rPr lang="en-US" dirty="0" smtClean="0"/>
              <a:t>Add Support and Ease of Operation</a:t>
            </a:r>
          </a:p>
          <a:p>
            <a:pPr lvl="2"/>
            <a:r>
              <a:rPr lang="en-US" dirty="0" smtClean="0"/>
              <a:t>Cloud-served (hosted option), </a:t>
            </a:r>
          </a:p>
          <a:p>
            <a:pPr lvl="2"/>
            <a:r>
              <a:rPr lang="en-US" dirty="0" smtClean="0"/>
              <a:t>Supported (JTAC / PS)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Premium/Ultimate:  (Engagement Upsell)</a:t>
            </a:r>
            <a:br>
              <a:rPr lang="en-US" dirty="0" smtClean="0"/>
            </a:br>
            <a:r>
              <a:rPr lang="en-US" dirty="0" smtClean="0"/>
              <a:t>Value-Added Enterprise Services</a:t>
            </a:r>
          </a:p>
          <a:p>
            <a:pPr lvl="2"/>
            <a:r>
              <a:rPr lang="en-US" dirty="0" smtClean="0"/>
              <a:t>Develop configuration and initial build &amp; test</a:t>
            </a:r>
          </a:p>
          <a:p>
            <a:pPr lvl="2"/>
            <a:r>
              <a:rPr lang="en-US" dirty="0"/>
              <a:t>Automated </a:t>
            </a:r>
            <a:r>
              <a:rPr lang="en-US" dirty="0" smtClean="0"/>
              <a:t>Tailored Test Environment – ongoing validation</a:t>
            </a:r>
          </a:p>
          <a:p>
            <a:pPr lvl="2"/>
            <a:r>
              <a:rPr lang="en-US" dirty="0" smtClean="0"/>
              <a:t>Process Integration – connection to business processes and IT tools (i.e. J-EDI)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Juniper Services Engagement for Customer Intimacy (Stickiness) 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9124750" y="2272271"/>
          <a:ext cx="4979470" cy="4977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131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7" y="-363173"/>
            <a:ext cx="10604998" cy="1329595"/>
          </a:xfrm>
        </p:spPr>
        <p:txBody>
          <a:bodyPr/>
          <a:lstStyle/>
          <a:p>
            <a:r>
              <a:rPr lang="en-US" dirty="0" smtClean="0"/>
              <a:t>Phone </a:t>
            </a:r>
            <a:r>
              <a:rPr lang="en-US" smtClean="0"/>
              <a:t>Home Capabilities (PHS / PHC)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0" y="966421"/>
            <a:ext cx="14316159" cy="687321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31334" y="4204609"/>
            <a:ext cx="3390116" cy="2742979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4468" y="3803862"/>
            <a:ext cx="1130762" cy="3230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Branch A</a:t>
            </a:r>
            <a:endParaRPr lang="en-US" sz="20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36803" y="4097436"/>
            <a:ext cx="3786389" cy="316429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83" name="Picture 53" descr="SRX220-PPT-icon_rbg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92232" y="4204609"/>
            <a:ext cx="1875529" cy="39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" name="Rectangle 87"/>
          <p:cNvSpPr/>
          <p:nvPr/>
        </p:nvSpPr>
        <p:spPr>
          <a:xfrm>
            <a:off x="5059995" y="1146027"/>
            <a:ext cx="3971647" cy="3164294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3181" y="4723161"/>
            <a:ext cx="3369726" cy="2372879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charset="0"/>
              <a:buChar char="•"/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Order branch device and drop ship it to final destination</a:t>
            </a:r>
          </a:p>
          <a:p>
            <a:pPr marL="285750" indent="-285750" algn="l">
              <a:lnSpc>
                <a:spcPct val="90000"/>
              </a:lnSpc>
              <a:buFont typeface="Arial" charset="0"/>
              <a:buChar char="•"/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Obtain </a:t>
            </a: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device serial number to activate provisioning device by: </a:t>
            </a:r>
          </a:p>
          <a:p>
            <a:pPr marL="285750" indent="-285750" algn="l">
              <a:lnSpc>
                <a:spcPct val="90000"/>
              </a:lnSpc>
              <a:buFont typeface="Arial" charset="0"/>
              <a:buChar char="•"/>
            </a:pP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  <a:p>
            <a:pPr marL="834356" lvl="1" indent="-285750">
              <a:lnSpc>
                <a:spcPct val="90000"/>
              </a:lnSpc>
              <a:buFont typeface="Arial" charset="0"/>
              <a:buChar char="•"/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Smartphone App which uses GPS location data / barcode reader</a:t>
            </a:r>
          </a:p>
          <a:p>
            <a:pPr marL="834356" lvl="1" indent="-285750">
              <a:lnSpc>
                <a:spcPct val="90000"/>
              </a:lnSpc>
              <a:buFont typeface="Arial" charset="0"/>
              <a:buChar char="•"/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User </a:t>
            </a: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phone call / email to providing </a:t>
            </a: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serial number to central </a:t>
            </a: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IT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  <a:p>
            <a:pPr marL="834356" lvl="1" indent="-285750">
              <a:lnSpc>
                <a:spcPct val="90000"/>
              </a:lnSpc>
              <a:buFont typeface="Arial" charset="0"/>
              <a:buChar char="•"/>
            </a:pP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5" name="Arc 14"/>
          <p:cNvSpPr/>
          <p:nvPr/>
        </p:nvSpPr>
        <p:spPr>
          <a:xfrm rot="17574511">
            <a:off x="-526167" y="2511753"/>
            <a:ext cx="7915167" cy="4878617"/>
          </a:xfrm>
          <a:prstGeom prst="arc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8522167">
            <a:off x="691832" y="1882852"/>
            <a:ext cx="3411415" cy="627785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Automatically c</a:t>
            </a: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all </a:t>
            </a:r>
            <a:r>
              <a:rPr lang="en-US" sz="1400" dirty="0" err="1" smtClean="0">
                <a:solidFill>
                  <a:schemeClr val="accent2"/>
                </a:solidFill>
                <a:latin typeface="Arial"/>
                <a:cs typeface="Arial"/>
              </a:rPr>
              <a:t>redirect.juniper.net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  <a:p>
            <a:pPr algn="l">
              <a:lnSpc>
                <a:spcPct val="90000"/>
              </a:lnSpc>
            </a:pPr>
            <a:endParaRPr lang="en-US" sz="1400" dirty="0">
              <a:solidFill>
                <a:schemeClr val="accent2"/>
              </a:solidFill>
              <a:latin typeface="Arial"/>
              <a:cs typeface="Arial"/>
            </a:endParaRPr>
          </a:p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Using phone home client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7" name="Arc 16"/>
          <p:cNvSpPr/>
          <p:nvPr/>
        </p:nvSpPr>
        <p:spPr>
          <a:xfrm rot="4056729">
            <a:off x="3671539" y="2947850"/>
            <a:ext cx="1610153" cy="5169891"/>
          </a:xfrm>
          <a:prstGeom prst="arc">
            <a:avLst>
              <a:gd name="adj1" fmla="val 16200000"/>
              <a:gd name="adj2" fmla="val 1036248"/>
            </a:avLst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941276" y="6840415"/>
            <a:ext cx="4167554" cy="0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18" descr="Juniper Server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66843" y="4934747"/>
            <a:ext cx="689055" cy="119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TextBox 90"/>
          <p:cNvSpPr txBox="1"/>
          <p:nvPr/>
        </p:nvSpPr>
        <p:spPr>
          <a:xfrm>
            <a:off x="9594500" y="6517328"/>
            <a:ext cx="3253600" cy="3230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Provisioning server site A</a:t>
            </a:r>
            <a:endParaRPr lang="en-US" sz="20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0806705" y="3229957"/>
            <a:ext cx="3390116" cy="274297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94" name="Picture 18" descr="Juniper Server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26392" y="3928240"/>
            <a:ext cx="689055" cy="119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" name="TextBox 98"/>
          <p:cNvSpPr txBox="1"/>
          <p:nvPr/>
        </p:nvSpPr>
        <p:spPr>
          <a:xfrm>
            <a:off x="11085312" y="5614101"/>
            <a:ext cx="3253600" cy="3230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Provisioning server site B</a:t>
            </a:r>
            <a:endParaRPr lang="en-US" sz="20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302710" y="1152897"/>
            <a:ext cx="3645712" cy="3230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Juniper redirect service portal</a:t>
            </a:r>
            <a:endParaRPr lang="en-US" sz="20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59995" y="1780389"/>
            <a:ext cx="3971647" cy="1292583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800" dirty="0">
                <a:solidFill>
                  <a:schemeClr val="accent2"/>
                </a:solidFill>
                <a:latin typeface="Arial"/>
                <a:cs typeface="Arial"/>
              </a:rPr>
              <a:t>B</a:t>
            </a:r>
            <a:r>
              <a:rPr lang="en-US" sz="1800" dirty="0" smtClean="0">
                <a:solidFill>
                  <a:schemeClr val="accent2"/>
                </a:solidFill>
                <a:latin typeface="Arial"/>
                <a:cs typeface="Arial"/>
              </a:rPr>
              <a:t>ranch A </a:t>
            </a:r>
            <a:r>
              <a:rPr lang="en-US" sz="1800" dirty="0" smtClean="0">
                <a:solidFill>
                  <a:schemeClr val="accent2"/>
                </a:solidFill>
                <a:latin typeface="Arial"/>
                <a:cs typeface="Arial"/>
                <a:sym typeface="Wingdings"/>
              </a:rPr>
              <a:t>-&gt;</a:t>
            </a:r>
            <a:r>
              <a:rPr lang="en-US" sz="1800" dirty="0" smtClean="0">
                <a:solidFill>
                  <a:schemeClr val="accent2"/>
                </a:solidFill>
                <a:latin typeface="Arial"/>
                <a:cs typeface="Arial"/>
                <a:sym typeface="Wingdings"/>
              </a:rPr>
              <a:t> redirect to server site A</a:t>
            </a:r>
          </a:p>
          <a:p>
            <a:pPr algn="l">
              <a:lnSpc>
                <a:spcPct val="90000"/>
              </a:lnSpc>
            </a:pPr>
            <a:r>
              <a:rPr lang="en-US" sz="1800" dirty="0" smtClean="0">
                <a:solidFill>
                  <a:schemeClr val="accent2"/>
                </a:solidFill>
                <a:latin typeface="Arial"/>
                <a:cs typeface="Arial"/>
                <a:sym typeface="Wingdings"/>
              </a:rPr>
              <a:t>Branch B -&gt; redirect to server site B</a:t>
            </a:r>
          </a:p>
          <a:p>
            <a:pPr algn="l">
              <a:lnSpc>
                <a:spcPct val="90000"/>
              </a:lnSpc>
            </a:pPr>
            <a:r>
              <a:rPr lang="en-US" sz="1800" dirty="0" smtClean="0">
                <a:solidFill>
                  <a:schemeClr val="accent2"/>
                </a:solidFill>
                <a:latin typeface="Arial"/>
                <a:cs typeface="Arial"/>
                <a:sym typeface="Wingdings"/>
              </a:rPr>
              <a:t>Branch X -&gt; redirect o to server site X</a:t>
            </a:r>
            <a:endParaRPr lang="en-US" sz="1800" dirty="0" smtClean="0">
              <a:solidFill>
                <a:schemeClr val="accent2"/>
              </a:solidFill>
              <a:latin typeface="Arial"/>
              <a:cs typeface="Arial"/>
              <a:sym typeface="Wingdings"/>
            </a:endParaRPr>
          </a:p>
          <a:p>
            <a:pPr algn="l">
              <a:lnSpc>
                <a:spcPct val="90000"/>
              </a:lnSpc>
            </a:pPr>
            <a:endParaRPr lang="en-US" sz="1800" dirty="0">
              <a:solidFill>
                <a:schemeClr val="accent2"/>
              </a:solidFill>
              <a:latin typeface="Arial"/>
              <a:cs typeface="Arial"/>
              <a:sym typeface="Wingdings"/>
            </a:endParaRPr>
          </a:p>
          <a:p>
            <a:pPr algn="l">
              <a:lnSpc>
                <a:spcPct val="90000"/>
              </a:lnSpc>
            </a:pPr>
            <a:endParaRPr lang="en-US" sz="18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 rot="19417532">
            <a:off x="4284568" y="5026484"/>
            <a:ext cx="2998701" cy="433886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Response: you are branch A go </a:t>
            </a:r>
            <a:r>
              <a:rPr lang="en-US" sz="1400" smtClean="0">
                <a:solidFill>
                  <a:schemeClr val="accent2"/>
                </a:solidFill>
                <a:latin typeface="Arial"/>
                <a:cs typeface="Arial"/>
              </a:rPr>
              <a:t>to provisioning server site A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80543" y="6318309"/>
            <a:ext cx="2489020" cy="433886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Branch A device connects to </a:t>
            </a:r>
            <a:r>
              <a:rPr lang="en-US" sz="1400" smtClean="0">
                <a:solidFill>
                  <a:schemeClr val="accent2"/>
                </a:solidFill>
                <a:latin typeface="Arial"/>
                <a:cs typeface="Arial"/>
              </a:rPr>
              <a:t>provisioning server at site A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149598" y="7113389"/>
            <a:ext cx="3949991" cy="433886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Device A authenticates </a:t>
            </a:r>
            <a:r>
              <a:rPr lang="en-US" sz="1400" smtClean="0">
                <a:solidFill>
                  <a:schemeClr val="accent2"/>
                </a:solidFill>
                <a:latin typeface="Arial"/>
                <a:cs typeface="Arial"/>
              </a:rPr>
              <a:t>and provision process is being started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4941276" y="7586626"/>
            <a:ext cx="4167554" cy="970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85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62" y="322642"/>
            <a:ext cx="5528604" cy="664797"/>
          </a:xfrm>
        </p:spPr>
        <p:txBody>
          <a:bodyPr/>
          <a:lstStyle/>
          <a:p>
            <a:r>
              <a:rPr lang="en-US" dirty="0" smtClean="0"/>
              <a:t>YAPT - Architecture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5862" y="1526317"/>
            <a:ext cx="13626423" cy="6174469"/>
          </a:xfrm>
          <a:prstGeom prst="rect">
            <a:avLst/>
          </a:prstGeom>
          <a:solidFill>
            <a:schemeClr val="bg1"/>
          </a:solidFill>
          <a:ln w="28575">
            <a:solidFill>
              <a:srgbClr val="C8C8C8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3" rIns="91425" bIns="45713" anchor="ctr"/>
          <a:lstStyle/>
          <a:p>
            <a:pPr algn="ctr"/>
            <a:endParaRPr lang="en-US">
              <a:solidFill>
                <a:schemeClr val="lt1"/>
              </a:solidFill>
              <a:latin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29096" y="5191332"/>
            <a:ext cx="4825370" cy="1764922"/>
          </a:xfrm>
          <a:prstGeom prst="roundRect">
            <a:avLst>
              <a:gd name="adj" fmla="val 11905"/>
            </a:avLst>
          </a:prstGeom>
          <a:solidFill>
            <a:schemeClr val="accent6">
              <a:lumMod val="75000"/>
              <a:alpha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  <a:p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7026264" y="2046988"/>
            <a:ext cx="4248450" cy="2904651"/>
          </a:xfrm>
          <a:prstGeom prst="roundRect">
            <a:avLst>
              <a:gd name="adj" fmla="val 2133"/>
            </a:avLst>
          </a:prstGeom>
          <a:solidFill>
            <a:srgbClr val="00B050"/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139073" y="3589620"/>
            <a:ext cx="3912975" cy="1270706"/>
          </a:xfrm>
          <a:prstGeom prst="roundRect">
            <a:avLst>
              <a:gd name="adj" fmla="val 11905"/>
            </a:avLst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Services</a:t>
            </a:r>
          </a:p>
          <a:p>
            <a:pPr algn="ctr"/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800" b="1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800" b="1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V="1">
            <a:off x="11102832" y="3049341"/>
            <a:ext cx="1393968" cy="2682051"/>
          </a:xfrm>
          <a:prstGeom prst="straightConnector1">
            <a:avLst/>
          </a:prstGeom>
          <a:ln w="63500">
            <a:solidFill>
              <a:schemeClr val="accent1"/>
            </a:solidFill>
            <a:miter lim="800000"/>
            <a:headEnd type="none" w="sm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821659" y="1810513"/>
            <a:ext cx="10754645" cy="5614416"/>
          </a:xfrm>
          <a:prstGeom prst="roundRect">
            <a:avLst>
              <a:gd name="adj" fmla="val 2133"/>
            </a:avLst>
          </a:prstGeom>
          <a:noFill/>
          <a:ln w="47625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122458" y="2164693"/>
            <a:ext cx="3922905" cy="1331720"/>
          </a:xfrm>
          <a:prstGeom prst="roundRect">
            <a:avLst>
              <a:gd name="adj" fmla="val 11905"/>
            </a:avLst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Plugins</a:t>
            </a:r>
          </a:p>
          <a:p>
            <a:endParaRPr lang="en-US" sz="1800" b="1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3767754" y="4258235"/>
            <a:ext cx="5266944" cy="737257"/>
          </a:xfrm>
          <a:prstGeom prst="roundRect">
            <a:avLst>
              <a:gd name="adj" fmla="val 11905"/>
            </a:avLst>
          </a:prstGeom>
          <a:solidFill>
            <a:srgbClr val="FFFF00">
              <a:alpha val="40000"/>
            </a:srgb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Broker / Bus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6977034" y="5113638"/>
            <a:ext cx="4297680" cy="1937957"/>
          </a:xfrm>
          <a:prstGeom prst="roundRect">
            <a:avLst>
              <a:gd name="adj" fmla="val 11905"/>
            </a:avLst>
          </a:prstGeom>
          <a:solidFill>
            <a:srgbClr val="00B0F0">
              <a:alpha val="40000"/>
            </a:srgb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Plugins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163848" y="5596155"/>
            <a:ext cx="1179961" cy="333273"/>
          </a:xfrm>
          <a:prstGeom prst="roundRect">
            <a:avLst>
              <a:gd name="adj" fmla="val 11905"/>
            </a:avLst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</a:t>
            </a:r>
            <a:endParaRPr lang="en-US" sz="1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163847" y="6019987"/>
            <a:ext cx="1179961" cy="333273"/>
          </a:xfrm>
          <a:prstGeom prst="roundRect">
            <a:avLst>
              <a:gd name="adj" fmla="val 11905"/>
            </a:avLst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endParaRPr lang="en-US" sz="1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996953" y="2046989"/>
            <a:ext cx="4788063" cy="2004705"/>
          </a:xfrm>
          <a:prstGeom prst="roundRect">
            <a:avLst>
              <a:gd name="adj" fmla="val 11905"/>
            </a:avLst>
          </a:prstGeom>
          <a:solidFill>
            <a:schemeClr val="tx2">
              <a:lumMod val="75000"/>
              <a:alpha val="40000"/>
            </a:schemeClr>
          </a:solidFill>
          <a:ln w="381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Webserver</a:t>
            </a:r>
          </a:p>
          <a:p>
            <a:endParaRPr lang="en-US" sz="1800" b="1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226457" y="6560565"/>
            <a:ext cx="1179961" cy="333273"/>
          </a:xfrm>
          <a:prstGeom prst="roundRect">
            <a:avLst>
              <a:gd name="adj" fmla="val 11905"/>
            </a:avLst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endParaRPr lang="en-US" sz="1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226458" y="5197050"/>
            <a:ext cx="1697189" cy="389889"/>
          </a:xfrm>
          <a:prstGeom prst="roundRect">
            <a:avLst>
              <a:gd name="adj" fmla="val 11905"/>
            </a:avLst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endParaRPr lang="en-US" sz="1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226457" y="5695624"/>
            <a:ext cx="1179961" cy="333273"/>
          </a:xfrm>
          <a:prstGeom prst="roundRect">
            <a:avLst>
              <a:gd name="adj" fmla="val 11905"/>
            </a:avLst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IPAM</a:t>
            </a:r>
            <a:endParaRPr lang="en-US" sz="1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9226456" y="6130396"/>
            <a:ext cx="1179961" cy="333273"/>
          </a:xfrm>
          <a:prstGeom prst="roundRect">
            <a:avLst>
              <a:gd name="adj" fmla="val 11905"/>
            </a:avLst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endParaRPr lang="en-US" sz="1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3603307" y="5341559"/>
            <a:ext cx="1916218" cy="444059"/>
          </a:xfrm>
          <a:prstGeom prst="roundRect">
            <a:avLst>
              <a:gd name="adj" fmla="val 11905"/>
            </a:avLst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Connector</a:t>
            </a:r>
            <a:endParaRPr lang="en-US" sz="1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131442" y="5227497"/>
            <a:ext cx="1937848" cy="341772"/>
          </a:xfrm>
          <a:prstGeom prst="roundRect">
            <a:avLst>
              <a:gd name="adj" fmla="val 11905"/>
            </a:avLst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 Connector</a:t>
            </a:r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3603307" y="5867123"/>
            <a:ext cx="1916218" cy="483960"/>
          </a:xfrm>
          <a:prstGeom prst="roundRect">
            <a:avLst>
              <a:gd name="adj" fmla="val 11905"/>
            </a:avLst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 Connector </a:t>
            </a:r>
            <a:endParaRPr lang="en-US" sz="1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210705" y="2653839"/>
            <a:ext cx="4083504" cy="616911"/>
          </a:xfrm>
          <a:prstGeom prst="roundRect">
            <a:avLst>
              <a:gd name="adj" fmla="val 11905"/>
            </a:avLst>
          </a:prstGeom>
          <a:solidFill>
            <a:schemeClr val="accent1">
              <a:lumMod val="75000"/>
              <a:alpha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Graphical Interface</a:t>
            </a:r>
            <a:endParaRPr lang="en-US" sz="1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2228349" y="3536959"/>
            <a:ext cx="3065860" cy="341772"/>
          </a:xfrm>
          <a:prstGeom prst="roundRect">
            <a:avLst>
              <a:gd name="adj" fmla="val 11905"/>
            </a:avLst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 Connector </a:t>
            </a:r>
            <a:endParaRPr lang="en-US" sz="1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149889" y="6438271"/>
            <a:ext cx="1179961" cy="333273"/>
          </a:xfrm>
          <a:prstGeom prst="roundRect">
            <a:avLst>
              <a:gd name="adj" fmla="val 11905"/>
            </a:avLst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mr-IN" sz="1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1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065776" y="3707845"/>
            <a:ext cx="1194728" cy="0"/>
          </a:xfrm>
          <a:prstGeom prst="straightConnector1">
            <a:avLst/>
          </a:prstGeom>
          <a:ln w="50800">
            <a:solidFill>
              <a:srgbClr val="7030A0"/>
            </a:solidFill>
            <a:miter lim="800000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8357660" y="3069645"/>
            <a:ext cx="6684" cy="853536"/>
          </a:xfrm>
          <a:prstGeom prst="straightConnector1">
            <a:avLst/>
          </a:prstGeom>
          <a:ln w="50800">
            <a:solidFill>
              <a:schemeClr val="tx1"/>
            </a:solidFill>
            <a:miter lim="800000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9632092" y="2274885"/>
            <a:ext cx="1179961" cy="333273"/>
          </a:xfrm>
          <a:prstGeom prst="roundRect">
            <a:avLst>
              <a:gd name="adj" fmla="val 11905"/>
            </a:avLst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OSSH</a:t>
            </a:r>
            <a:endParaRPr lang="en-US" sz="1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9619448" y="2677997"/>
            <a:ext cx="1179961" cy="333273"/>
          </a:xfrm>
          <a:prstGeom prst="roundRect">
            <a:avLst>
              <a:gd name="adj" fmla="val 11905"/>
            </a:avLst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TFTP</a:t>
            </a:r>
            <a:endParaRPr lang="en-US" sz="1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9614091" y="3104477"/>
            <a:ext cx="1179961" cy="333273"/>
          </a:xfrm>
          <a:prstGeom prst="roundRect">
            <a:avLst>
              <a:gd name="adj" fmla="val 11905"/>
            </a:avLst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endParaRPr lang="en-US" sz="1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7204298" y="2539417"/>
            <a:ext cx="1720246" cy="331799"/>
          </a:xfrm>
          <a:prstGeom prst="roundRect">
            <a:avLst>
              <a:gd name="adj" fmla="val 11905"/>
            </a:avLst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 Connector </a:t>
            </a:r>
            <a:endParaRPr lang="en-US" sz="1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5316275" y="6109103"/>
            <a:ext cx="919757" cy="0"/>
          </a:xfrm>
          <a:prstGeom prst="straightConnector1">
            <a:avLst/>
          </a:prstGeom>
          <a:ln w="50800">
            <a:solidFill>
              <a:srgbClr val="7030A0"/>
            </a:solidFill>
            <a:miter lim="800000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2496800" y="325856"/>
            <a:ext cx="1194728" cy="0"/>
          </a:xfrm>
          <a:prstGeom prst="straightConnector1">
            <a:avLst/>
          </a:prstGeom>
          <a:ln w="50800">
            <a:solidFill>
              <a:srgbClr val="7030A0"/>
            </a:solidFill>
            <a:miter lim="800000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923647" y="207970"/>
            <a:ext cx="1640458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Broker Messages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6517155" y="5391994"/>
            <a:ext cx="687143" cy="6389"/>
          </a:xfrm>
          <a:prstGeom prst="straightConnector1">
            <a:avLst/>
          </a:prstGeom>
          <a:ln w="50800">
            <a:solidFill>
              <a:srgbClr val="7030A0"/>
            </a:solidFill>
            <a:miter lim="800000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6604414" y="2708517"/>
            <a:ext cx="687143" cy="6389"/>
          </a:xfrm>
          <a:prstGeom prst="straightConnector1">
            <a:avLst/>
          </a:prstGeom>
          <a:ln w="50800">
            <a:solidFill>
              <a:srgbClr val="7030A0"/>
            </a:solidFill>
            <a:miter lim="800000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9582931" y="3669080"/>
            <a:ext cx="1179961" cy="333273"/>
          </a:xfrm>
          <a:prstGeom prst="roundRect">
            <a:avLst>
              <a:gd name="adj" fmla="val 11905"/>
            </a:avLst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endParaRPr lang="en-US" sz="1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9582931" y="4062104"/>
            <a:ext cx="1179961" cy="333273"/>
          </a:xfrm>
          <a:prstGeom prst="roundRect">
            <a:avLst>
              <a:gd name="adj" fmla="val 11905"/>
            </a:avLst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endParaRPr lang="en-US" sz="1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9582537" y="4470197"/>
            <a:ext cx="1179961" cy="333273"/>
          </a:xfrm>
          <a:prstGeom prst="roundRect">
            <a:avLst>
              <a:gd name="adj" fmla="val 11905"/>
            </a:avLst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en-US" sz="1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12496801" y="639093"/>
            <a:ext cx="1194727" cy="15947"/>
          </a:xfrm>
          <a:prstGeom prst="straightConnector1">
            <a:avLst/>
          </a:prstGeom>
          <a:ln w="50800">
            <a:solidFill>
              <a:schemeClr val="tx1"/>
            </a:solidFill>
            <a:miter lim="800000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0923647" y="542959"/>
            <a:ext cx="1640458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Internal Messages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208652" y="6217239"/>
            <a:ext cx="1308257" cy="2676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smtClean="0">
                <a:solidFill>
                  <a:schemeClr val="accent2"/>
                </a:solidFill>
                <a:latin typeface="Arial"/>
                <a:cs typeface="Arial"/>
              </a:rPr>
              <a:t>QFX/EX/NFX</a:t>
            </a:r>
            <a:endParaRPr lang="en-US" sz="1600" b="1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2295110" y="3129802"/>
            <a:ext cx="1221799" cy="2676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 smtClean="0">
                <a:solidFill>
                  <a:schemeClr val="accent2"/>
                </a:solidFill>
                <a:latin typeface="Arial"/>
                <a:cs typeface="Arial"/>
              </a:rPr>
              <a:t>SRX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 flipH="1">
            <a:off x="10923647" y="2830553"/>
            <a:ext cx="1537038" cy="1394420"/>
          </a:xfrm>
          <a:prstGeom prst="straightConnector1">
            <a:avLst/>
          </a:prstGeom>
          <a:ln w="63500">
            <a:solidFill>
              <a:srgbClr val="FFC000"/>
            </a:solidFill>
            <a:miter lim="800000"/>
            <a:headEnd type="oval" w="sm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6" name="Picture 95" descr="mx104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2329867" y="2645877"/>
            <a:ext cx="1164675" cy="45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1" name="Straight Arrow Connector 100"/>
          <p:cNvCxnSpPr>
            <a:endCxn id="95" idx="1"/>
          </p:cNvCxnSpPr>
          <p:nvPr/>
        </p:nvCxnSpPr>
        <p:spPr>
          <a:xfrm>
            <a:off x="11092159" y="6053284"/>
            <a:ext cx="1084693" cy="29332"/>
          </a:xfrm>
          <a:prstGeom prst="straightConnector1">
            <a:avLst/>
          </a:prstGeom>
          <a:ln w="63500">
            <a:solidFill>
              <a:schemeClr val="accent1"/>
            </a:solidFill>
            <a:miter lim="800000"/>
            <a:headEnd type="none" w="sm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10975256" y="4386972"/>
            <a:ext cx="1544119" cy="1669001"/>
          </a:xfrm>
          <a:prstGeom prst="straightConnector1">
            <a:avLst/>
          </a:prstGeom>
          <a:ln w="63500">
            <a:solidFill>
              <a:srgbClr val="FFC000"/>
            </a:solidFill>
            <a:miter lim="800000"/>
            <a:headEnd type="oval" w="sm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5" name="Picture 9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76852" y="5981188"/>
            <a:ext cx="1349437" cy="202855"/>
          </a:xfrm>
          <a:prstGeom prst="rect">
            <a:avLst/>
          </a:prstGeom>
        </p:spPr>
      </p:pic>
      <p:cxnSp>
        <p:nvCxnSpPr>
          <p:cNvPr id="107" name="Straight Arrow Connector 106"/>
          <p:cNvCxnSpPr/>
          <p:nvPr/>
        </p:nvCxnSpPr>
        <p:spPr>
          <a:xfrm>
            <a:off x="12519375" y="927897"/>
            <a:ext cx="1172153" cy="1056"/>
          </a:xfrm>
          <a:prstGeom prst="straightConnector1">
            <a:avLst/>
          </a:prstGeom>
          <a:ln w="63500">
            <a:solidFill>
              <a:schemeClr val="accent1"/>
            </a:solidFill>
            <a:miter lim="800000"/>
            <a:headEnd type="none" w="sm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0923647" y="841503"/>
            <a:ext cx="1640458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SSH / </a:t>
            </a:r>
            <a:r>
              <a:rPr lang="en-US" sz="1400" dirty="0" err="1" smtClean="0">
                <a:solidFill>
                  <a:schemeClr val="accent2"/>
                </a:solidFill>
                <a:latin typeface="Arial"/>
                <a:cs typeface="Arial"/>
              </a:rPr>
              <a:t>Netconf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12519375" y="1275438"/>
            <a:ext cx="1170151" cy="1"/>
          </a:xfrm>
          <a:prstGeom prst="straightConnector1">
            <a:avLst/>
          </a:prstGeom>
          <a:ln w="63500">
            <a:solidFill>
              <a:srgbClr val="FFC000"/>
            </a:solidFill>
            <a:miter lim="800000"/>
            <a:headEnd type="none" w="sm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0923647" y="1193414"/>
            <a:ext cx="1640458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Trigger Event</a:t>
            </a:r>
          </a:p>
        </p:txBody>
      </p:sp>
    </p:spTree>
    <p:extLst>
      <p:ext uri="{BB962C8B-B14F-4D97-AF65-F5344CB8AC3E}">
        <p14:creationId xmlns:p14="http://schemas.microsoft.com/office/powerpoint/2010/main" val="4456697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uniper 2014 Template">
  <a:themeElements>
    <a:clrScheme name="Juniper Colors 2014">
      <a:dk1>
        <a:srgbClr val="445E88"/>
      </a:dk1>
      <a:lt1>
        <a:srgbClr val="FFFFFF"/>
      </a:lt1>
      <a:dk2>
        <a:srgbClr val="A8B9C8"/>
      </a:dk2>
      <a:lt2>
        <a:srgbClr val="C8C8C8"/>
      </a:lt2>
      <a:accent1>
        <a:srgbClr val="3EBAF1"/>
      </a:accent1>
      <a:accent2>
        <a:srgbClr val="3C3C3C"/>
      </a:accent2>
      <a:accent3>
        <a:srgbClr val="E76252"/>
      </a:accent3>
      <a:accent4>
        <a:srgbClr val="68AE64"/>
      </a:accent4>
      <a:accent5>
        <a:srgbClr val="3095C2"/>
      </a:accent5>
      <a:accent6>
        <a:srgbClr val="00A3A5"/>
      </a:accent6>
      <a:hlink>
        <a:srgbClr val="0067AB"/>
      </a:hlink>
      <a:folHlink>
        <a:srgbClr val="6464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91425" tIns="45713" rIns="91425" bIns="45713" rtlCol="0" anchor="ctr"/>
      <a:lstStyle>
        <a:defPPr algn="ctr">
          <a:defRPr sz="140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 lIns="45643" tIns="22821" rIns="45643" bIns="22821"/>
      <a:lstStyle>
        <a:defPPr algn="l">
          <a:lnSpc>
            <a:spcPct val="90000"/>
          </a:lnSpc>
          <a:defRPr sz="1400" dirty="0" smtClean="0">
            <a:solidFill>
              <a:schemeClr val="accent2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96778</TotalTime>
  <Words>795</Words>
  <Application>Microsoft Macintosh PowerPoint</Application>
  <PresentationFormat>Custom</PresentationFormat>
  <Paragraphs>308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Wingdings</vt:lpstr>
      <vt:lpstr>Arial</vt:lpstr>
      <vt:lpstr>Juniper 2014 Template</vt:lpstr>
      <vt:lpstr>YAPT Automate provisioning devices</vt:lpstr>
      <vt:lpstr>YAPT Use Cases</vt:lpstr>
      <vt:lpstr>YAPT Provisioning Scenarios</vt:lpstr>
      <vt:lpstr>Phone Home</vt:lpstr>
      <vt:lpstr>Automated Secure Provisioning (ASP) Based upon the YAPT server by Christian Klewar</vt:lpstr>
      <vt:lpstr>Methods and Features</vt:lpstr>
      <vt:lpstr>PS Service: Jumpstart base solution for Engagement Basic Deployment &amp; Support:  Insertion for Value-Add Services </vt:lpstr>
      <vt:lpstr>Phone Home Capabilities (PHS / PHC)</vt:lpstr>
      <vt:lpstr>YAPT - Architecture</vt:lpstr>
      <vt:lpstr>Services / Source Plugins (PHS)</vt:lpstr>
      <vt:lpstr>Services / Source Plugins (OSSH)</vt:lpstr>
      <vt:lpstr>Thank You</vt:lpstr>
    </vt:vector>
  </TitlesOfParts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Juniper Networks Corporate PowerPoint Template</dc:title>
  <dc:subject>PowerPoint Template</dc:subject>
  <dc:creator>Damien Garros</dc:creator>
  <cp:keywords>PPT, PPT template, toolkit, PPT toolkit,  corporate template, corporate PPT template, PowerPoint template, Juniper PPT template</cp:keywords>
  <cp:lastModifiedBy>Christian Klewar</cp:lastModifiedBy>
  <cp:revision>1599</cp:revision>
  <cp:lastPrinted>2017-09-21T08:37:00Z</cp:lastPrinted>
  <dcterms:created xsi:type="dcterms:W3CDTF">2013-11-15T20:57:24Z</dcterms:created>
  <dcterms:modified xsi:type="dcterms:W3CDTF">2017-09-21T08:39:44Z</dcterms:modified>
</cp:coreProperties>
</file>