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864" r:id="rId2"/>
    <p:sldId id="887" r:id="rId3"/>
    <p:sldId id="889" r:id="rId4"/>
    <p:sldId id="862" r:id="rId5"/>
  </p:sldIdLst>
  <p:sldSz cx="14630400" cy="8229600"/>
  <p:notesSz cx="7102475" cy="9369425"/>
  <p:defaultTextStyle>
    <a:defPPr>
      <a:defRPr lang="en-US"/>
    </a:defPPr>
    <a:lvl1pPr marL="0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48606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097211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645817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194422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743025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291633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3840236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388842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2">
          <p15:clr>
            <a:srgbClr val="A4A3A4"/>
          </p15:clr>
        </p15:guide>
        <p15:guide id="2" orient="horz" pos="744">
          <p15:clr>
            <a:srgbClr val="A4A3A4"/>
          </p15:clr>
        </p15:guide>
        <p15:guide id="3" pos="522">
          <p15:clr>
            <a:srgbClr val="A4A3A4"/>
          </p15:clr>
        </p15:guide>
        <p15:guide id="4" pos="2904">
          <p15:clr>
            <a:srgbClr val="A4A3A4"/>
          </p15:clr>
        </p15:guide>
        <p15:guide id="5" pos="4622">
          <p15:clr>
            <a:srgbClr val="A4A3A4"/>
          </p15:clr>
        </p15:guide>
        <p15:guide id="6" orient="horz" pos="1256">
          <p15:clr>
            <a:srgbClr val="A4A3A4"/>
          </p15:clr>
        </p15:guide>
        <p15:guide id="7" orient="horz" pos="4989">
          <p15:clr>
            <a:srgbClr val="A4A3A4"/>
          </p15:clr>
        </p15:guide>
        <p15:guide id="8" pos="588">
          <p15:clr>
            <a:srgbClr val="A4A3A4"/>
          </p15:clr>
        </p15:guide>
        <p15:guide id="9" pos="4610">
          <p15:clr>
            <a:srgbClr val="A4A3A4"/>
          </p15:clr>
        </p15:guide>
        <p15:guide id="10" pos="86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1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lian Montgomery" initials="G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C1DF"/>
    <a:srgbClr val="FFFC00"/>
    <a:srgbClr val="FFFFFF"/>
    <a:srgbClr val="DEDEDE"/>
    <a:srgbClr val="68AE64"/>
    <a:srgbClr val="3C3C3C"/>
    <a:srgbClr val="A8B9C8"/>
    <a:srgbClr val="B1D5AF"/>
    <a:srgbClr val="B8C6D2"/>
    <a:srgbClr val="93A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 autoAdjust="0"/>
    <p:restoredTop sz="94904" autoAdjust="0"/>
  </p:normalViewPr>
  <p:slideViewPr>
    <p:cSldViewPr snapToGrid="0">
      <p:cViewPr varScale="1">
        <p:scale>
          <a:sx n="99" d="100"/>
          <a:sy n="99" d="100"/>
        </p:scale>
        <p:origin x="200" y="344"/>
      </p:cViewPr>
      <p:guideLst>
        <p:guide orient="horz" pos="4592"/>
        <p:guide orient="horz" pos="744"/>
        <p:guide pos="522"/>
        <p:guide pos="2904"/>
        <p:guide pos="4622"/>
        <p:guide orient="horz" pos="1256"/>
        <p:guide orient="horz" pos="4989"/>
        <p:guide pos="588"/>
        <p:guide pos="4610"/>
        <p:guide pos="86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160" y="192"/>
      </p:cViewPr>
      <p:guideLst>
        <p:guide orient="horz" pos="2951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3D22D-0F46-4BF4-9660-1D4B24F0D9EA}" type="datetimeFigureOut">
              <a:rPr lang="en-US" smtClean="0">
                <a:latin typeface="Arial" panose="020B0604020202020204" pitchFamily="34" charset="0"/>
              </a:rPr>
              <a:t>10/26/17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9525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899525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51696-4263-4686-8631-6326D8E42C39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161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B714F60-978E-4B46-A1E7-4610C4949FB2}" type="datetimeFigureOut">
              <a:rPr lang="en-US" smtClean="0"/>
              <a:pPr/>
              <a:t>10/26/17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468313"/>
            <a:ext cx="2895600" cy="1628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19" tIns="47060" rIns="94119" bIns="4706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2179948"/>
            <a:ext cx="5681980" cy="6486770"/>
          </a:xfrm>
          <a:prstGeom prst="rect">
            <a:avLst/>
          </a:prstGeom>
        </p:spPr>
        <p:txBody>
          <a:bodyPr vert="horz" lIns="94119" tIns="47060" rIns="94119" bIns="4706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9328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899328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38491A7-CDAE-6648-97E4-398EE75EB3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04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48606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548606" algn="l" defTabSz="548606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097211" algn="l" defTabSz="548606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645817" algn="l" defTabSz="548606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194422" algn="l" defTabSz="548606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743025" algn="l" defTabSz="54860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291633" algn="l" defTabSz="54860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3840236" algn="l" defTabSz="54860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388842" algn="l" defTabSz="54860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66750" y="392113"/>
            <a:ext cx="2938463" cy="1654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247" y="2185313"/>
            <a:ext cx="6173015" cy="6481405"/>
          </a:xfrm>
        </p:spPr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491A7-CDAE-6648-97E4-398EE75EB3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8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491A7-CDAE-6648-97E4-398EE75EB38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24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491A7-CDAE-6648-97E4-398EE75EB3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54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5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5021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0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</p:spTree>
    <p:extLst>
      <p:ext uri="{BB962C8B-B14F-4D97-AF65-F5344CB8AC3E}">
        <p14:creationId xmlns:p14="http://schemas.microsoft.com/office/powerpoint/2010/main" val="317047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7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</p:spTree>
    <p:extLst>
      <p:ext uri="{BB962C8B-B14F-4D97-AF65-F5344CB8AC3E}">
        <p14:creationId xmlns:p14="http://schemas.microsoft.com/office/powerpoint/2010/main" val="294581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1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85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2883" y="2918809"/>
            <a:ext cx="6309360" cy="4741547"/>
          </a:xfrm>
          <a:prstGeom prst="rect">
            <a:avLst/>
          </a:prstGeom>
        </p:spPr>
        <p:txBody>
          <a:bodyPr lIns="91425" tIns="45713" rIns="91425" bIns="45713"/>
          <a:lstStyle>
            <a:lvl1pPr marL="276624" indent="-276624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2800">
                <a:solidFill>
                  <a:schemeClr val="accent2"/>
                </a:solidFill>
              </a:defRPr>
            </a:lvl1pPr>
            <a:lvl2pPr marL="682977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accent2"/>
                </a:solidFill>
              </a:defRPr>
            </a:lvl2pPr>
            <a:lvl3pPr marL="1102684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000">
                <a:solidFill>
                  <a:schemeClr val="accent2"/>
                </a:solidFill>
              </a:defRPr>
            </a:lvl3pPr>
            <a:lvl4pPr marL="1512852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1800">
                <a:solidFill>
                  <a:schemeClr val="accent2"/>
                </a:solidFill>
              </a:defRPr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73051" y="2918809"/>
            <a:ext cx="6309360" cy="4741547"/>
          </a:xfrm>
          <a:prstGeom prst="rect">
            <a:avLst/>
          </a:prstGeom>
        </p:spPr>
        <p:txBody>
          <a:bodyPr lIns="91425" tIns="45713" rIns="91425" bIns="45713"/>
          <a:lstStyle>
            <a:lvl1pPr marL="276624" indent="-276624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2800">
                <a:solidFill>
                  <a:schemeClr val="accent2"/>
                </a:solidFill>
              </a:defRPr>
            </a:lvl1pPr>
            <a:lvl2pPr marL="682977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accent2"/>
                </a:solidFill>
              </a:defRPr>
            </a:lvl2pPr>
            <a:lvl3pPr marL="1241951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000">
                <a:solidFill>
                  <a:schemeClr val="accent2"/>
                </a:solidFill>
              </a:defRPr>
            </a:lvl3pPr>
            <a:lvl4pPr marL="1779938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tabLst/>
              <a:defRPr sz="1800">
                <a:solidFill>
                  <a:schemeClr val="accent2"/>
                </a:solidFill>
              </a:defRPr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52883" y="1927366"/>
            <a:ext cx="6309360" cy="767716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3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73051" y="1927366"/>
            <a:ext cx="6309360" cy="767716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3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4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itle w Content, Left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2" name="Picture 1" descr="testytest2.png"/>
          <p:cNvPicPr>
            <a:picLocks noChangeAspect="1"/>
          </p:cNvPicPr>
          <p:nvPr userDrawn="1"/>
        </p:nvPicPr>
        <p:blipFill rotWithShape="1">
          <a:blip r:embed="rId2" cstate="screen">
            <a:alphaModFix amt="6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flipH="1">
            <a:off x="0" y="2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46871" y="1139566"/>
            <a:ext cx="8970442" cy="590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1199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62255" y="2088304"/>
            <a:ext cx="9033904" cy="5200228"/>
          </a:xfrm>
          <a:prstGeom prst="rect">
            <a:avLst/>
          </a:prstGeom>
        </p:spPr>
        <p:txBody>
          <a:bodyPr lIns="109887" tIns="54942" rIns="109887" bIns="54942"/>
          <a:lstStyle>
            <a:lvl1pPr marL="411455" indent="-411455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 marL="1371515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 marL="2468722" indent="-274304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" y="0"/>
            <a:ext cx="3998081" cy="8229600"/>
          </a:xfrm>
          <a:prstGeom prst="rect">
            <a:avLst/>
          </a:prstGeom>
        </p:spPr>
        <p:txBody>
          <a:bodyPr lIns="109887" tIns="54942" rIns="109887" bIns="54942"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13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587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13" name="Picture 12" descr="longwindowperspective.jpg"/>
          <p:cNvPicPr>
            <a:picLocks noChangeAspect="1"/>
          </p:cNvPicPr>
          <p:nvPr userDrawn="1"/>
        </p:nvPicPr>
        <p:blipFill rotWithShape="1"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42" b="10558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46871" y="1139566"/>
            <a:ext cx="8970442" cy="590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spcAft>
                <a:spcPts val="1441"/>
              </a:spcAft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1199"/>
              </a:spcAft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" y="0"/>
            <a:ext cx="3998081" cy="8229600"/>
          </a:xfrm>
          <a:prstGeom prst="rect">
            <a:avLst/>
          </a:prstGeom>
        </p:spPr>
        <p:txBody>
          <a:bodyPr lIns="109887" tIns="54942" rIns="109887" bIns="54942"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988644" y="3366639"/>
            <a:ext cx="7698751" cy="1891666"/>
          </a:xfrm>
          <a:prstGeom prst="rect">
            <a:avLst/>
          </a:prstGeom>
        </p:spPr>
        <p:txBody>
          <a:bodyPr lIns="109887" tIns="54942" rIns="109887" bIns="54942" anchor="ctr" anchorCtr="0"/>
          <a:lstStyle>
            <a:lvl1pPr marL="139267" indent="-139267">
              <a:lnSpc>
                <a:spcPct val="95000"/>
              </a:lnSpc>
              <a:spcBef>
                <a:spcPts val="900"/>
              </a:spcBef>
              <a:buNone/>
              <a:tabLst>
                <a:tab pos="8115599" algn="r"/>
              </a:tabLst>
              <a:defRPr sz="2900">
                <a:solidFill>
                  <a:schemeClr val="accent2"/>
                </a:solidFill>
              </a:defRPr>
            </a:lvl1pPr>
            <a:lvl2pPr marL="548606" indent="0">
              <a:buNone/>
              <a:defRPr sz="2900">
                <a:solidFill>
                  <a:schemeClr val="accent2"/>
                </a:solidFill>
              </a:defRPr>
            </a:lvl2pPr>
            <a:lvl3pPr marL="1097211" indent="0">
              <a:buNone/>
              <a:defRPr sz="2900">
                <a:solidFill>
                  <a:schemeClr val="accent2"/>
                </a:solidFill>
              </a:defRPr>
            </a:lvl3pPr>
            <a:lvl4pPr marL="1645813" indent="0">
              <a:buNone/>
              <a:defRPr sz="2900">
                <a:solidFill>
                  <a:schemeClr val="accent2"/>
                </a:solidFill>
              </a:defRPr>
            </a:lvl4pPr>
            <a:lvl5pPr marL="2194418" indent="0">
              <a:buNone/>
              <a:defRPr sz="29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12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938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2" name="Picture 1" descr="testytest2.png"/>
          <p:cNvPicPr>
            <a:picLocks noChangeAspect="1"/>
          </p:cNvPicPr>
          <p:nvPr userDrawn="1"/>
        </p:nvPicPr>
        <p:blipFill rotWithShape="1">
          <a:blip r:embed="rId2" cstate="screen">
            <a:alphaModFix amt="6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responsive_pallete.png"/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4956" y="4503152"/>
            <a:ext cx="7700009" cy="9312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06220" y="2579408"/>
            <a:ext cx="8055056" cy="1772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defRPr lang="en-US" sz="72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1199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1109174" y="4747696"/>
            <a:ext cx="8055218" cy="548788"/>
          </a:xfrm>
          <a:prstGeom prst="rect">
            <a:avLst/>
          </a:prstGeom>
          <a:noFill/>
          <a:ln>
            <a:noFill/>
          </a:ln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900"/>
              </a:spcBef>
              <a:buNone/>
              <a:defRPr sz="3400" cap="none" spc="-61" baseline="0">
                <a:solidFill>
                  <a:schemeClr val="tx1"/>
                </a:solidFill>
              </a:defRPr>
            </a:lvl1pPr>
            <a:lvl2pPr marL="548606" indent="0">
              <a:buNone/>
              <a:defRPr sz="2900" cap="all" baseline="0">
                <a:solidFill>
                  <a:schemeClr val="accent2"/>
                </a:solidFill>
              </a:defRPr>
            </a:lvl2pPr>
            <a:lvl3pPr marL="1097211" indent="0">
              <a:buNone/>
              <a:defRPr sz="2900" cap="all" baseline="0">
                <a:solidFill>
                  <a:schemeClr val="accent2"/>
                </a:solidFill>
              </a:defRPr>
            </a:lvl3pPr>
            <a:lvl4pPr marL="1645813" indent="0">
              <a:buNone/>
              <a:defRPr sz="2900" cap="all" baseline="0">
                <a:solidFill>
                  <a:schemeClr val="accent2"/>
                </a:solidFill>
              </a:defRPr>
            </a:lvl4pPr>
            <a:lvl5pPr marL="2194418" indent="0">
              <a:buNone/>
              <a:defRPr sz="2900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1"/>
          </p:nvPr>
        </p:nvSpPr>
        <p:spPr>
          <a:xfrm>
            <a:off x="1109174" y="5928803"/>
            <a:ext cx="8034064" cy="781050"/>
          </a:xfrm>
          <a:prstGeom prst="rect">
            <a:avLst/>
          </a:prstGeom>
          <a:noFill/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900"/>
              </a:spcBef>
              <a:buNone/>
              <a:defRPr sz="30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2400" cap="all" baseline="0">
                <a:solidFill>
                  <a:schemeClr val="accent2"/>
                </a:solidFill>
              </a:defRPr>
            </a:lvl2pPr>
            <a:lvl3pPr marL="1097211" indent="0">
              <a:buNone/>
              <a:defRPr sz="2400" cap="all" baseline="0">
                <a:solidFill>
                  <a:schemeClr val="accent2"/>
                </a:solidFill>
              </a:defRPr>
            </a:lvl3pPr>
            <a:lvl4pPr marL="1645813" indent="0">
              <a:buNone/>
              <a:defRPr sz="2400" cap="all" baseline="0">
                <a:solidFill>
                  <a:schemeClr val="accent2"/>
                </a:solidFill>
              </a:defRPr>
            </a:lvl4pPr>
            <a:lvl5pPr marL="2194418" indent="0">
              <a:buNone/>
              <a:defRPr sz="2400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</a:t>
            </a:r>
            <a:endParaRPr lang="en-US" dirty="0"/>
          </a:p>
        </p:txBody>
      </p:sp>
      <p:pic>
        <p:nvPicPr>
          <p:cNvPr id="9" name="Picture 8" descr="juniper_cmyk.png"/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0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09631" y="432094"/>
            <a:ext cx="2280998" cy="62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4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Left, Content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hiteroom.jpg"/>
          <p:cNvPicPr>
            <a:picLocks noChangeAspect="1"/>
          </p:cNvPicPr>
          <p:nvPr userDrawn="1"/>
        </p:nvPicPr>
        <p:blipFill rotWithShape="1">
          <a:blip r:embed="rId2" cstate="screen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0"/>
            <a:ext cx="14630401" cy="822960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597744" y="1678307"/>
            <a:ext cx="3681949" cy="4191000"/>
          </a:xfrm>
          <a:prstGeom prst="rect">
            <a:avLst/>
          </a:prstGeom>
        </p:spPr>
        <p:txBody>
          <a:bodyPr lIns="109887" tIns="54942" rIns="109887" bIns="54942" anchor="ctr" anchorCtr="0"/>
          <a:lstStyle>
            <a:lvl1pPr marL="0" indent="0" algn="r">
              <a:lnSpc>
                <a:spcPct val="95000"/>
              </a:lnSpc>
              <a:spcBef>
                <a:spcPts val="900"/>
              </a:spcBef>
              <a:buNone/>
              <a:defRPr sz="4700" spc="-61" baseline="0">
                <a:solidFill>
                  <a:schemeClr val="tx1"/>
                </a:solidFill>
              </a:defRPr>
            </a:lvl1pPr>
            <a:lvl2pPr marL="548606" indent="0" algn="r">
              <a:lnSpc>
                <a:spcPct val="95000"/>
              </a:lnSpc>
              <a:spcBef>
                <a:spcPts val="0"/>
              </a:spcBef>
              <a:buNone/>
              <a:defRPr sz="4300" spc="-61" baseline="0">
                <a:solidFill>
                  <a:srgbClr val="344A58"/>
                </a:solidFill>
              </a:defRPr>
            </a:lvl2pPr>
            <a:lvl3pPr marL="1097211" indent="0" algn="r">
              <a:lnSpc>
                <a:spcPct val="95000"/>
              </a:lnSpc>
              <a:spcBef>
                <a:spcPts val="0"/>
              </a:spcBef>
              <a:buNone/>
              <a:defRPr sz="4300" spc="-61" baseline="0">
                <a:solidFill>
                  <a:srgbClr val="344A58"/>
                </a:solidFill>
              </a:defRPr>
            </a:lvl3pPr>
            <a:lvl4pPr marL="1645813" indent="0" algn="r">
              <a:lnSpc>
                <a:spcPct val="95000"/>
              </a:lnSpc>
              <a:spcBef>
                <a:spcPts val="0"/>
              </a:spcBef>
              <a:buNone/>
              <a:defRPr sz="4300" spc="-61" baseline="0">
                <a:solidFill>
                  <a:srgbClr val="344A58"/>
                </a:solidFill>
              </a:defRPr>
            </a:lvl4pPr>
            <a:lvl5pPr marL="2194418" indent="0" algn="r">
              <a:lnSpc>
                <a:spcPct val="95000"/>
              </a:lnSpc>
              <a:spcBef>
                <a:spcPts val="0"/>
              </a:spcBef>
              <a:buNone/>
              <a:defRPr sz="4300" spc="-61" baseline="0">
                <a:solidFill>
                  <a:srgbClr val="344A58"/>
                </a:solidFill>
              </a:defRPr>
            </a:lvl5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00224" y="1941094"/>
            <a:ext cx="0" cy="4071781"/>
          </a:xfrm>
          <a:prstGeom prst="line">
            <a:avLst/>
          </a:prstGeom>
          <a:ln w="6350" cmpd="sng">
            <a:solidFill>
              <a:srgbClr val="344A5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412557" y="2345376"/>
            <a:ext cx="7767637" cy="1101725"/>
          </a:xfrm>
          <a:prstGeom prst="rect">
            <a:avLst/>
          </a:prstGeom>
        </p:spPr>
        <p:txBody>
          <a:bodyPr lIns="91425" tIns="45713" rIns="91425" bIns="45713" anchor="ctr" anchorCtr="0">
            <a:normAutofit/>
          </a:bodyPr>
          <a:lstStyle>
            <a:lvl1pPr marL="0" indent="0">
              <a:lnSpc>
                <a:spcPct val="95000"/>
              </a:lnSpc>
              <a:spcBef>
                <a:spcPts val="900"/>
              </a:spcBef>
              <a:buNone/>
              <a:defRPr sz="29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412557" y="4670280"/>
            <a:ext cx="7767637" cy="1101725"/>
          </a:xfrm>
          <a:prstGeom prst="rect">
            <a:avLst/>
          </a:prstGeom>
        </p:spPr>
        <p:txBody>
          <a:bodyPr lIns="91425" tIns="45713" rIns="91425" bIns="45713" anchor="ctr" anchorCtr="0">
            <a:normAutofit/>
          </a:bodyPr>
          <a:lstStyle>
            <a:lvl1pPr marL="0" indent="0">
              <a:lnSpc>
                <a:spcPct val="95000"/>
              </a:lnSpc>
              <a:spcBef>
                <a:spcPts val="900"/>
              </a:spcBef>
              <a:buNone/>
              <a:defRPr sz="29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15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653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872400"/>
            <a:ext cx="14630400" cy="587343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63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ternate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room.jpg"/>
          <p:cNvPicPr>
            <a:picLocks noChangeAspect="1"/>
          </p:cNvPicPr>
          <p:nvPr userDrawn="1"/>
        </p:nvPicPr>
        <p:blipFill rotWithShape="1">
          <a:blip r:embed="rId2" cstate="screen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0"/>
            <a:ext cx="14630401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366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lternate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ngwindowperspective.jpg"/>
          <p:cNvPicPr>
            <a:picLocks noChangeAspect="1"/>
          </p:cNvPicPr>
          <p:nvPr userDrawn="1"/>
        </p:nvPicPr>
        <p:blipFill rotWithShape="1"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42" b="10558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9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87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lternate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stytest5.png"/>
          <p:cNvPicPr>
            <a:picLocks noChangeAspect="1"/>
          </p:cNvPicPr>
          <p:nvPr userDrawn="1"/>
        </p:nvPicPr>
        <p:blipFill rotWithShape="1">
          <a:blip r:embed="rId2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6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82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ngwindowperspective.jpg"/>
          <p:cNvPicPr>
            <a:picLocks noChangeAspect="1"/>
          </p:cNvPicPr>
          <p:nvPr userDrawn="1"/>
        </p:nvPicPr>
        <p:blipFill rotWithShape="1"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42" b="10558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7" name="Picture 6" descr="juniper_cmyk.png"/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0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09631" y="432094"/>
            <a:ext cx="2280998" cy="623615"/>
          </a:xfrm>
          <a:prstGeom prst="rect">
            <a:avLst/>
          </a:prstGeom>
        </p:spPr>
      </p:pic>
      <p:pic>
        <p:nvPicPr>
          <p:cNvPr id="8" name="Picture 7" descr="Slide16 copy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5766" y="4824065"/>
            <a:ext cx="6050008" cy="105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543" y="3323490"/>
            <a:ext cx="6674148" cy="1371600"/>
          </a:xfrm>
          <a:prstGeom prst="rect">
            <a:avLst/>
          </a:prstGeom>
        </p:spPr>
        <p:txBody>
          <a:bodyPr lIns="91425" tIns="45713" rIns="91425" bIns="45713" anchor="b" anchorCtr="0"/>
          <a:lstStyle>
            <a:lvl1pPr>
              <a:lnSpc>
                <a:spcPct val="95000"/>
              </a:lnSpc>
              <a:spcBef>
                <a:spcPts val="900"/>
              </a:spcBef>
              <a:defRPr lang="en-US" sz="10000" b="0" cap="none" spc="-6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5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Restricted &amp; Confidential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68589107-detail-of-modern-architecture-and-empty-gettyimages copy.jpg"/>
          <p:cNvPicPr>
            <a:picLocks noChangeAspect="1"/>
          </p:cNvPicPr>
          <p:nvPr userDrawn="1"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04345" y="7873007"/>
            <a:ext cx="286646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 eaLnBrk="1" hangingPunct="1">
              <a:spcBef>
                <a:spcPct val="50000"/>
              </a:spcBef>
            </a:pPr>
            <a:r>
              <a:rPr lang="en-US" sz="1100" kern="1200" dirty="0" smtClean="0">
                <a:solidFill>
                  <a:srgbClr val="344A58">
                    <a:alpha val="50000"/>
                  </a:srgbClr>
                </a:solidFill>
                <a:latin typeface="Arial"/>
                <a:ea typeface="+mn-ea"/>
                <a:cs typeface="Arial"/>
              </a:rPr>
              <a:t>Juniper Networks Restricted &amp; Confidential</a:t>
            </a:r>
            <a:endParaRPr lang="en-US" sz="1100" kern="1200" dirty="0">
              <a:solidFill>
                <a:srgbClr val="344A58">
                  <a:alpha val="50000"/>
                </a:srgb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8773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tricted &amp; Confidential_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8589107-detail-of-modern-architecture-and-empty-gettyimages copy.jpg"/>
          <p:cNvPicPr>
            <a:picLocks noChangeAspect="1"/>
          </p:cNvPicPr>
          <p:nvPr userDrawn="1"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504345" y="7873007"/>
            <a:ext cx="286646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 eaLnBrk="1" hangingPunct="1">
              <a:spcBef>
                <a:spcPct val="50000"/>
              </a:spcBef>
            </a:pPr>
            <a:r>
              <a:rPr lang="en-US" sz="1100" kern="1200" dirty="0" smtClean="0">
                <a:solidFill>
                  <a:srgbClr val="344A58">
                    <a:alpha val="50000"/>
                  </a:srgbClr>
                </a:solidFill>
                <a:latin typeface="Arial"/>
                <a:ea typeface="+mn-ea"/>
                <a:cs typeface="Arial"/>
              </a:rPr>
              <a:t>Juniper Networks Restricted &amp; Confidential</a:t>
            </a:r>
            <a:endParaRPr lang="en-US" sz="1100" kern="1200" dirty="0">
              <a:solidFill>
                <a:srgbClr val="344A58">
                  <a:alpha val="50000"/>
                </a:srgbClr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611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nfidential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68589107-detail-of-modern-architecture-and-empty-gettyimages copy.jpg"/>
          <p:cNvPicPr>
            <a:picLocks noChangeAspect="1"/>
          </p:cNvPicPr>
          <p:nvPr userDrawn="1"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2310656" y="7873007"/>
            <a:ext cx="2060149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 eaLnBrk="1" hangingPunct="1">
              <a:spcBef>
                <a:spcPct val="50000"/>
              </a:spcBef>
            </a:pPr>
            <a:r>
              <a:rPr lang="en-US" sz="1100" kern="1200" dirty="0" smtClean="0">
                <a:solidFill>
                  <a:srgbClr val="344A58">
                    <a:alpha val="50000"/>
                  </a:srgbClr>
                </a:solidFill>
                <a:latin typeface="Arial"/>
                <a:ea typeface="+mn-ea"/>
                <a:cs typeface="Arial"/>
              </a:rPr>
              <a:t>Juniper Networks Confidential</a:t>
            </a:r>
            <a:endParaRPr lang="en-US" sz="1100" kern="1200" dirty="0">
              <a:solidFill>
                <a:srgbClr val="344A58">
                  <a:alpha val="50000"/>
                </a:srgb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0521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8589107-detail-of-modern-architecture-and-empty-gettyimages copy.jpg"/>
          <p:cNvPicPr>
            <a:picLocks noChangeAspect="1"/>
          </p:cNvPicPr>
          <p:nvPr userDrawn="1"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310656" y="7873007"/>
            <a:ext cx="2060149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 eaLnBrk="1" hangingPunct="1">
              <a:spcBef>
                <a:spcPct val="50000"/>
              </a:spcBef>
            </a:pPr>
            <a:r>
              <a:rPr lang="en-US" sz="1100" kern="1200" dirty="0" smtClean="0">
                <a:solidFill>
                  <a:srgbClr val="344A58">
                    <a:alpha val="50000"/>
                  </a:srgbClr>
                </a:solidFill>
                <a:latin typeface="Arial"/>
                <a:ea typeface="+mn-ea"/>
                <a:cs typeface="Arial"/>
              </a:rPr>
              <a:t>Juniper Networks Confidential</a:t>
            </a:r>
            <a:endParaRPr lang="en-US" sz="1100" kern="1200" dirty="0">
              <a:solidFill>
                <a:srgbClr val="344A58">
                  <a:alpha val="50000"/>
                </a:srgbClr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377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stytest8.png"/>
          <p:cNvPicPr>
            <a:picLocks noChangeAspect="1"/>
          </p:cNvPicPr>
          <p:nvPr userDrawn="1"/>
        </p:nvPicPr>
        <p:blipFill rotWithShape="1">
          <a:blip r:embed="rId2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53" t="16137"/>
          <a:stretch/>
        </p:blipFill>
        <p:spPr>
          <a:xfrm>
            <a:off x="3" y="0"/>
            <a:ext cx="14630399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3" y="4629915"/>
            <a:ext cx="9052311" cy="1634491"/>
          </a:xfrm>
          <a:prstGeom prst="rect">
            <a:avLst/>
          </a:prstGeom>
        </p:spPr>
        <p:txBody>
          <a:bodyPr lIns="91425" tIns="45713" rIns="91425" bIns="45713" anchor="t"/>
          <a:lstStyle>
            <a:lvl1pPr algn="l">
              <a:lnSpc>
                <a:spcPct val="95000"/>
              </a:lnSpc>
              <a:spcBef>
                <a:spcPts val="400"/>
              </a:spcBef>
              <a:defRPr sz="5800" b="0" cap="none" spc="-61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 descr="responsive_pallete.png"/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4956" y="4452512"/>
            <a:ext cx="8800012" cy="9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5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8" tIns="54942" rIns="109888" bIns="54942" rtlCol="0" anchor="ctr"/>
          <a:lstStyle/>
          <a:p>
            <a:pPr algn="ctr"/>
            <a:endParaRPr lang="en-US" sz="1800">
              <a:latin typeface="Arial" panose="020B0604020202020204" pitchFamily="34" charset="0"/>
            </a:endParaRPr>
          </a:p>
        </p:txBody>
      </p:sp>
      <p:pic>
        <p:nvPicPr>
          <p:cNvPr id="2" name="Picture 1" descr="testytest2.png"/>
          <p:cNvPicPr>
            <a:picLocks noChangeAspect="1"/>
          </p:cNvPicPr>
          <p:nvPr userDrawn="1"/>
        </p:nvPicPr>
        <p:blipFill rotWithShape="1">
          <a:blip r:embed="rId2" cstate="screen">
            <a:alphaModFix amt="6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responsive_pallete.png"/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4957" y="4503152"/>
            <a:ext cx="7700009" cy="9312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06220" y="2579411"/>
            <a:ext cx="8055056" cy="1772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defRPr lang="en-US" sz="72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1199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1109175" y="4747696"/>
            <a:ext cx="8055218" cy="548788"/>
          </a:xfrm>
          <a:prstGeom prst="rect">
            <a:avLst/>
          </a:prstGeom>
          <a:noFill/>
          <a:ln>
            <a:noFill/>
          </a:ln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900"/>
              </a:spcBef>
              <a:buNone/>
              <a:defRPr sz="3400" cap="none" spc="-61" baseline="0">
                <a:solidFill>
                  <a:schemeClr val="tx1"/>
                </a:solidFill>
              </a:defRPr>
            </a:lvl1pPr>
            <a:lvl2pPr marL="548584" indent="0">
              <a:buNone/>
              <a:defRPr sz="2900" cap="all" baseline="0">
                <a:solidFill>
                  <a:schemeClr val="accent2"/>
                </a:solidFill>
              </a:defRPr>
            </a:lvl2pPr>
            <a:lvl3pPr marL="1097167" indent="0">
              <a:buNone/>
              <a:defRPr sz="2900" cap="all" baseline="0">
                <a:solidFill>
                  <a:schemeClr val="accent2"/>
                </a:solidFill>
              </a:defRPr>
            </a:lvl3pPr>
            <a:lvl4pPr marL="1645747" indent="0">
              <a:buNone/>
              <a:defRPr sz="2900" cap="all" baseline="0">
                <a:solidFill>
                  <a:schemeClr val="accent2"/>
                </a:solidFill>
              </a:defRPr>
            </a:lvl4pPr>
            <a:lvl5pPr marL="2194331" indent="0">
              <a:buNone/>
              <a:defRPr sz="2900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1"/>
          </p:nvPr>
        </p:nvSpPr>
        <p:spPr>
          <a:xfrm>
            <a:off x="1109175" y="5928803"/>
            <a:ext cx="8034064" cy="781050"/>
          </a:xfrm>
          <a:prstGeom prst="rect">
            <a:avLst/>
          </a:prstGeom>
          <a:noFill/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900"/>
              </a:spcBef>
              <a:buNone/>
              <a:defRPr sz="3000" cap="none" spc="-61" baseline="0">
                <a:solidFill>
                  <a:schemeClr val="accent2"/>
                </a:solidFill>
              </a:defRPr>
            </a:lvl1pPr>
            <a:lvl2pPr marL="548584" indent="0">
              <a:buNone/>
              <a:defRPr sz="2400" cap="all" baseline="0">
                <a:solidFill>
                  <a:schemeClr val="accent2"/>
                </a:solidFill>
              </a:defRPr>
            </a:lvl2pPr>
            <a:lvl3pPr marL="1097167" indent="0">
              <a:buNone/>
              <a:defRPr sz="2400" cap="all" baseline="0">
                <a:solidFill>
                  <a:schemeClr val="accent2"/>
                </a:solidFill>
              </a:defRPr>
            </a:lvl3pPr>
            <a:lvl4pPr marL="1645747" indent="0">
              <a:buNone/>
              <a:defRPr sz="2400" cap="all" baseline="0">
                <a:solidFill>
                  <a:schemeClr val="accent2"/>
                </a:solidFill>
              </a:defRPr>
            </a:lvl4pPr>
            <a:lvl5pPr marL="2194331" indent="0">
              <a:buNone/>
              <a:defRPr sz="2400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</a:t>
            </a:r>
            <a:endParaRPr lang="en-US" dirty="0"/>
          </a:p>
        </p:txBody>
      </p:sp>
      <p:pic>
        <p:nvPicPr>
          <p:cNvPr id="9" name="Picture 8" descr="juniper_cmyk.png"/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0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09631" y="432095"/>
            <a:ext cx="2280998" cy="62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5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baseline="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 baseline="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baseline="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2306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</p:spTree>
    <p:extLst>
      <p:ext uri="{BB962C8B-B14F-4D97-AF65-F5344CB8AC3E}">
        <p14:creationId xmlns:p14="http://schemas.microsoft.com/office/powerpoint/2010/main" val="97033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628298"/>
            <a:ext cx="13167362" cy="488289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 baseline="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8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and Content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628298"/>
            <a:ext cx="13167362" cy="488289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0766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and Content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628298"/>
            <a:ext cx="13167362" cy="488289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</p:spTree>
    <p:extLst>
      <p:ext uri="{BB962C8B-B14F-4D97-AF65-F5344CB8AC3E}">
        <p14:creationId xmlns:p14="http://schemas.microsoft.com/office/powerpoint/2010/main" val="43658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2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32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8589107-detail-of-modern-architecture-and-empty-gettyimages copy.jpg"/>
          <p:cNvPicPr>
            <a:picLocks noChangeAspect="1"/>
          </p:cNvPicPr>
          <p:nvPr/>
        </p:nvPicPr>
        <p:blipFill rotWithShape="1">
          <a:blip r:embed="rId3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Juniper Networks, Inc. </a:t>
            </a:r>
          </a:p>
        </p:txBody>
      </p:sp>
      <p:sp>
        <p:nvSpPr>
          <p:cNvPr id="11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156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833" r:id="rId4"/>
    <p:sldLayoutId id="2147483838" r:id="rId5"/>
    <p:sldLayoutId id="2147483825" r:id="rId6"/>
    <p:sldLayoutId id="2147483834" r:id="rId7"/>
    <p:sldLayoutId id="2147483839" r:id="rId8"/>
    <p:sldLayoutId id="2147483832" r:id="rId9"/>
    <p:sldLayoutId id="2147483835" r:id="rId10"/>
    <p:sldLayoutId id="2147483840" r:id="rId11"/>
    <p:sldLayoutId id="2147483826" r:id="rId12"/>
    <p:sldLayoutId id="2147483836" r:id="rId13"/>
    <p:sldLayoutId id="2147483841" r:id="rId14"/>
    <p:sldLayoutId id="2147483837" r:id="rId15"/>
    <p:sldLayoutId id="2147483843" r:id="rId16"/>
    <p:sldLayoutId id="2147483653" r:id="rId17"/>
    <p:sldLayoutId id="2147483844" r:id="rId18"/>
    <p:sldLayoutId id="2147483846" r:id="rId19"/>
    <p:sldLayoutId id="2147483824" r:id="rId20"/>
    <p:sldLayoutId id="2147483845" r:id="rId21"/>
    <p:sldLayoutId id="2147483827" r:id="rId22"/>
    <p:sldLayoutId id="2147483828" r:id="rId23"/>
    <p:sldLayoutId id="2147483850" r:id="rId24"/>
    <p:sldLayoutId id="2147483655" r:id="rId25"/>
    <p:sldLayoutId id="2147483851" r:id="rId26"/>
    <p:sldLayoutId id="2147483852" r:id="rId27"/>
    <p:sldLayoutId id="2147483853" r:id="rId28"/>
    <p:sldLayoutId id="2147483854" r:id="rId29"/>
    <p:sldLayoutId id="2147483855" r:id="rId3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548606" rtl="0" eaLnBrk="1" latinLnBrk="0" hangingPunct="1">
        <a:spcBef>
          <a:spcPct val="0"/>
        </a:spcBef>
        <a:buNone/>
        <a:defRPr sz="4000" b="1" i="0" kern="1200">
          <a:solidFill>
            <a:schemeClr val="accent6"/>
          </a:solidFill>
          <a:latin typeface="Arial"/>
          <a:ea typeface="+mj-ea"/>
          <a:cs typeface="Arial"/>
        </a:defRPr>
      </a:lvl1pPr>
    </p:titleStyle>
    <p:bodyStyle>
      <a:lvl1pPr marL="411455" indent="-411455" algn="l" defTabSz="548606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1pPr>
      <a:lvl2pPr marL="891485" indent="-342878" algn="l" defTabSz="548606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2pPr>
      <a:lvl3pPr marL="1371515" indent="-274304" algn="l" defTabSz="548606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3pPr>
      <a:lvl4pPr marL="1920117" indent="-274304" algn="l" defTabSz="548606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4pPr>
      <a:lvl5pPr marL="2468722" indent="-274304" algn="l" defTabSz="548606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5pPr>
      <a:lvl6pPr marL="3017328" indent="-274304" algn="l" defTabSz="54860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935" indent="-274304" algn="l" defTabSz="54860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542" indent="-274304" algn="l" defTabSz="54860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146" indent="-274304" algn="l" defTabSz="54860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06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11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817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422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025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633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236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88842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tiff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tiff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219" y="1194414"/>
            <a:ext cx="12406749" cy="3157788"/>
          </a:xfrm>
        </p:spPr>
        <p:txBody>
          <a:bodyPr/>
          <a:lstStyle/>
          <a:p>
            <a:r>
              <a:rPr lang="en-US" dirty="0" smtClean="0"/>
              <a:t>YAPT</a:t>
            </a:r>
            <a:br>
              <a:rPr lang="en-US" dirty="0" smtClean="0"/>
            </a:br>
            <a:r>
              <a:rPr lang="en-US" smtClean="0"/>
              <a:t>Automate provisioning devices</a:t>
            </a:r>
            <a:endParaRPr lang="en-US" sz="6000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206221" y="5731922"/>
            <a:ext cx="5208499" cy="186686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000" dirty="0"/>
              <a:t>Christian Klewar (</a:t>
            </a:r>
            <a:r>
              <a:rPr lang="en-US" sz="2000" dirty="0" err="1"/>
              <a:t>cklewar@juniper.net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109178" y="4747703"/>
            <a:ext cx="8055220" cy="548788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2"/>
                </a:solidFill>
              </a:rPr>
              <a:t>Yet Another Provisioning Tool </a:t>
            </a:r>
            <a:r>
              <a:rPr lang="mr-IN" sz="2800" dirty="0" smtClean="0">
                <a:solidFill>
                  <a:schemeClr val="accent2"/>
                </a:solidFill>
              </a:rPr>
              <a:t>–</a:t>
            </a:r>
            <a:r>
              <a:rPr lang="en-US" sz="2800" dirty="0" smtClean="0">
                <a:solidFill>
                  <a:schemeClr val="accent2"/>
                </a:solidFill>
              </a:rPr>
              <a:t> NFX / </a:t>
            </a:r>
            <a:r>
              <a:rPr lang="en-US" sz="2800" dirty="0" err="1" smtClean="0">
                <a:solidFill>
                  <a:schemeClr val="accent2"/>
                </a:solidFill>
              </a:rPr>
              <a:t>vSRX</a:t>
            </a:r>
            <a:r>
              <a:rPr lang="en-US" sz="2800" dirty="0" smtClean="0">
                <a:solidFill>
                  <a:schemeClr val="accent2"/>
                </a:solidFill>
              </a:rPr>
              <a:t> Demo 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23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7" y="301625"/>
            <a:ext cx="9082620" cy="664797"/>
          </a:xfrm>
        </p:spPr>
        <p:txBody>
          <a:bodyPr/>
          <a:lstStyle/>
          <a:p>
            <a:r>
              <a:rPr lang="en-US" dirty="0" smtClean="0"/>
              <a:t>YAPT </a:t>
            </a:r>
            <a:r>
              <a:rPr lang="en-US" dirty="0" smtClean="0"/>
              <a:t>NFX / </a:t>
            </a:r>
            <a:r>
              <a:rPr lang="en-US" dirty="0" err="1" smtClean="0"/>
              <a:t>vSRX</a:t>
            </a:r>
            <a:r>
              <a:rPr lang="en-US" dirty="0" smtClean="0"/>
              <a:t> Demo </a:t>
            </a:r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86225" y="966422"/>
            <a:ext cx="14316159" cy="687321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351635" y="2944018"/>
            <a:ext cx="4248450" cy="2491802"/>
          </a:xfrm>
          <a:prstGeom prst="roundRect">
            <a:avLst>
              <a:gd name="adj" fmla="val 2133"/>
            </a:avLst>
          </a:prstGeom>
          <a:solidFill>
            <a:schemeClr val="bg1">
              <a:lumMod val="85000"/>
            </a:schemeClr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Picture 18" descr="Juniper Server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09702" y="1388475"/>
            <a:ext cx="368581" cy="63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" name="Picture 18" descr="Juniper Server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39631" y="1390088"/>
            <a:ext cx="368581" cy="63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TextBox 94"/>
          <p:cNvSpPr txBox="1"/>
          <p:nvPr/>
        </p:nvSpPr>
        <p:spPr>
          <a:xfrm>
            <a:off x="1270685" y="1144899"/>
            <a:ext cx="1153159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CA Server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220241" y="1144899"/>
            <a:ext cx="1153159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IPAM Server</a:t>
            </a:r>
          </a:p>
        </p:txBody>
      </p:sp>
      <p:sp>
        <p:nvSpPr>
          <p:cNvPr id="112" name="Freeform 111"/>
          <p:cNvSpPr/>
          <p:nvPr/>
        </p:nvSpPr>
        <p:spPr>
          <a:xfrm>
            <a:off x="7476565" y="5540188"/>
            <a:ext cx="6547921" cy="1801906"/>
          </a:xfrm>
          <a:custGeom>
            <a:avLst/>
            <a:gdLst>
              <a:gd name="connsiteX0" fmla="*/ 0 w 6547921"/>
              <a:gd name="connsiteY0" fmla="*/ 1801906 h 1801906"/>
              <a:gd name="connsiteX1" fmla="*/ 6051176 w 6547921"/>
              <a:gd name="connsiteY1" fmla="*/ 336177 h 1801906"/>
              <a:gd name="connsiteX2" fmla="*/ 6239435 w 6547921"/>
              <a:gd name="connsiteY2" fmla="*/ 0 h 180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7921" h="1801906">
                <a:moveTo>
                  <a:pt x="0" y="1801906"/>
                </a:moveTo>
                <a:lnTo>
                  <a:pt x="6051176" y="336177"/>
                </a:lnTo>
                <a:cubicBezTo>
                  <a:pt x="7091082" y="35859"/>
                  <a:pt x="6163235" y="69476"/>
                  <a:pt x="6239435" y="0"/>
                </a:cubicBez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§</a:t>
            </a:r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296940" y="2944018"/>
            <a:ext cx="4947093" cy="4398076"/>
          </a:xfrm>
          <a:prstGeom prst="roundRect">
            <a:avLst>
              <a:gd name="adj" fmla="val 2133"/>
            </a:avLst>
          </a:prstGeom>
          <a:solidFill>
            <a:schemeClr val="bg1">
              <a:lumMod val="65000"/>
            </a:schemeClr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348843" y="2990895"/>
            <a:ext cx="1153159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YAPT Server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3597135" y="4167766"/>
            <a:ext cx="1754849" cy="356122"/>
          </a:xfrm>
          <a:prstGeom prst="roundRect">
            <a:avLst>
              <a:gd name="adj" fmla="val 2133"/>
            </a:avLst>
          </a:prstGeom>
          <a:solidFill>
            <a:schemeClr val="bg1">
              <a:lumMod val="85000"/>
            </a:schemeClr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PHS</a:t>
            </a:r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1563979" y="3683069"/>
            <a:ext cx="1678780" cy="538125"/>
          </a:xfrm>
          <a:prstGeom prst="roundRect">
            <a:avLst>
              <a:gd name="adj" fmla="val 2133"/>
            </a:avLst>
          </a:prstGeom>
          <a:solidFill>
            <a:schemeClr val="tx2">
              <a:lumMod val="75000"/>
            </a:schemeClr>
          </a:solidFill>
          <a:ln cap="flat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758462" y="3835577"/>
            <a:ext cx="1300591" cy="433886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  <a:p>
            <a:pPr algn="l">
              <a:lnSpc>
                <a:spcPct val="90000"/>
              </a:lnSpc>
            </a:pP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181365" y="3053835"/>
            <a:ext cx="1153159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Branch Site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10181364" y="3612781"/>
            <a:ext cx="3936778" cy="1429866"/>
          </a:xfrm>
          <a:prstGeom prst="roundRect">
            <a:avLst>
              <a:gd name="adj" fmla="val 2133"/>
            </a:avLst>
          </a:prstGeom>
          <a:solidFill>
            <a:schemeClr val="bg1">
              <a:lumMod val="85000"/>
            </a:schemeClr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291647" y="3669688"/>
            <a:ext cx="1221799" cy="2676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 smtClean="0">
                <a:solidFill>
                  <a:schemeClr val="accent2"/>
                </a:solidFill>
                <a:latin typeface="Arial"/>
                <a:cs typeface="Arial"/>
              </a:rPr>
              <a:t>NFX</a:t>
            </a:r>
            <a:endParaRPr lang="en-US" sz="1600" b="1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10393919" y="3795045"/>
            <a:ext cx="1529868" cy="638847"/>
          </a:xfrm>
          <a:prstGeom prst="roundRect">
            <a:avLst>
              <a:gd name="adj" fmla="val 2133"/>
            </a:avLst>
          </a:prstGeom>
          <a:solidFill>
            <a:schemeClr val="bg1">
              <a:lumMod val="85000"/>
            </a:schemeClr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PHC</a:t>
            </a:r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10212632" y="5355683"/>
            <a:ext cx="3936778" cy="1429866"/>
          </a:xfrm>
          <a:prstGeom prst="roundRect">
            <a:avLst>
              <a:gd name="adj" fmla="val 2133"/>
            </a:avLst>
          </a:prstGeom>
          <a:solidFill>
            <a:schemeClr val="bg1">
              <a:lumMod val="85000"/>
            </a:schemeClr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0296433" y="5419644"/>
            <a:ext cx="2303244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smtClean="0">
                <a:solidFill>
                  <a:schemeClr val="accent2"/>
                </a:solidFill>
                <a:latin typeface="Arial"/>
                <a:cs typeface="Arial"/>
              </a:rPr>
              <a:t>Third Party Application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85980" y="5972667"/>
            <a:ext cx="3036118" cy="627785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Scan device barcode to get SN</a:t>
            </a:r>
          </a:p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Create mapping:</a:t>
            </a:r>
          </a:p>
          <a:p>
            <a:pPr marL="834356" lvl="1" indent="-285750">
              <a:lnSpc>
                <a:spcPct val="90000"/>
              </a:lnSpc>
              <a:buFontTx/>
              <a:buChar char="-"/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file </a:t>
            </a:r>
            <a:r>
              <a:rPr lang="en-US" sz="1400" dirty="0" err="1" smtClean="0">
                <a:solidFill>
                  <a:schemeClr val="accent2"/>
                </a:solidFill>
                <a:latin typeface="Arial"/>
                <a:cs typeface="Arial"/>
              </a:rPr>
              <a:t>config</a:t>
            </a: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 id &lt;-&gt; device SN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713546" y="3557321"/>
            <a:ext cx="3252804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smtClean="0">
                <a:solidFill>
                  <a:schemeClr val="accent2"/>
                </a:solidFill>
                <a:latin typeface="Arial"/>
                <a:cs typeface="Arial"/>
              </a:rPr>
              <a:t>Phone Home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59" name="TextBox 58"/>
          <p:cNvSpPr txBox="1"/>
          <p:nvPr/>
        </p:nvSpPr>
        <p:spPr>
          <a:xfrm rot="736877">
            <a:off x="6279581" y="5592972"/>
            <a:ext cx="3813437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Out of band activation</a:t>
            </a:r>
          </a:p>
        </p:txBody>
      </p: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530550"/>
              </p:ext>
            </p:extLst>
          </p:nvPr>
        </p:nvGraphicFramePr>
        <p:xfrm>
          <a:off x="570942" y="6464564"/>
          <a:ext cx="7993510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755"/>
                <a:gridCol w="3996755"/>
              </a:tblGrid>
              <a:tr h="438765">
                <a:tc>
                  <a:txBody>
                    <a:bodyPr/>
                    <a:lstStyle/>
                    <a:p>
                      <a:r>
                        <a:rPr lang="en-US" dirty="0" smtClean="0"/>
                        <a:t>Asset</a:t>
                      </a:r>
                      <a:r>
                        <a:rPr lang="en-US" baseline="0" dirty="0" smtClean="0"/>
                        <a:t> Serial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Configuration File ID</a:t>
                      </a:r>
                      <a:endParaRPr lang="en-US" dirty="0"/>
                    </a:p>
                  </a:txBody>
                  <a:tcPr/>
                </a:tc>
              </a:tr>
              <a:tr h="438765">
                <a:tc>
                  <a:txBody>
                    <a:bodyPr/>
                    <a:lstStyle/>
                    <a:p>
                      <a:r>
                        <a:rPr lang="en-US" dirty="0" smtClean="0"/>
                        <a:t>ABC123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XYZ789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1190443" y="6127995"/>
            <a:ext cx="6967986" cy="3230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Device serial 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n</a:t>
            </a: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umber to device configuration file mapping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 flipH="1" flipV="1">
            <a:off x="12238265" y="4149310"/>
            <a:ext cx="549085" cy="1636044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 rot="4048812">
            <a:off x="11929177" y="5344187"/>
            <a:ext cx="1846080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Scan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1568531" y="4327224"/>
            <a:ext cx="1678780" cy="538125"/>
          </a:xfrm>
          <a:prstGeom prst="roundRect">
            <a:avLst>
              <a:gd name="adj" fmla="val 2133"/>
            </a:avLst>
          </a:prstGeom>
          <a:solidFill>
            <a:schemeClr val="tx2">
              <a:lumMod val="75000"/>
            </a:schemeClr>
          </a:solidFill>
          <a:ln cap="flat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685038" y="4731367"/>
            <a:ext cx="7054414" cy="1493275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5315261" y="-739636"/>
            <a:ext cx="4651089" cy="0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793992" y="2049683"/>
            <a:ext cx="11700" cy="1398223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1723381" y="2077061"/>
            <a:ext cx="11700" cy="1381039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5010454" y="4326763"/>
            <a:ext cx="5740071" cy="0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18" descr="Juniper Server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6170" y="1383959"/>
            <a:ext cx="368581" cy="63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TextBox 47"/>
          <p:cNvSpPr txBox="1"/>
          <p:nvPr/>
        </p:nvSpPr>
        <p:spPr>
          <a:xfrm>
            <a:off x="3416135" y="1142515"/>
            <a:ext cx="1153159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err="1" smtClean="0">
                <a:solidFill>
                  <a:schemeClr val="accent2"/>
                </a:solidFill>
                <a:latin typeface="Arial"/>
                <a:cs typeface="Arial"/>
              </a:rPr>
              <a:t>Junos</a:t>
            </a: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 Space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pic>
        <p:nvPicPr>
          <p:cNvPr id="50" name="Picture 49" descr="NFX25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866" y="3902805"/>
            <a:ext cx="2550969" cy="26270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22987" y="3912083"/>
            <a:ext cx="381349" cy="227949"/>
          </a:xfrm>
          <a:prstGeom prst="rect">
            <a:avLst/>
          </a:prstGeom>
        </p:spPr>
      </p:pic>
      <p:pic>
        <p:nvPicPr>
          <p:cNvPr id="51" name="Picture 50" descr="Juniper Virtual Firewal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3455" y="3751594"/>
            <a:ext cx="541325" cy="543763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3173217" y="4269463"/>
            <a:ext cx="1221799" cy="2676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 err="1" smtClean="0">
                <a:solidFill>
                  <a:schemeClr val="accent2"/>
                </a:solidFill>
                <a:latin typeface="Arial"/>
                <a:cs typeface="Arial"/>
              </a:rPr>
              <a:t>vSRX</a:t>
            </a:r>
            <a:endParaRPr lang="en-US" sz="1600" b="1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747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7" y="301625"/>
            <a:ext cx="9082620" cy="664797"/>
          </a:xfrm>
        </p:spPr>
        <p:txBody>
          <a:bodyPr/>
          <a:lstStyle/>
          <a:p>
            <a:r>
              <a:rPr lang="en-US" dirty="0" smtClean="0"/>
              <a:t>YAPT </a:t>
            </a:r>
            <a:r>
              <a:rPr lang="en-US" dirty="0" smtClean="0"/>
              <a:t>NFX / </a:t>
            </a:r>
            <a:r>
              <a:rPr lang="en-US" dirty="0" err="1" smtClean="0"/>
              <a:t>vSRX</a:t>
            </a:r>
            <a:r>
              <a:rPr lang="en-US" dirty="0" smtClean="0"/>
              <a:t> Demo </a:t>
            </a:r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86225" y="966422"/>
            <a:ext cx="14316159" cy="687321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351635" y="2944018"/>
            <a:ext cx="4248450" cy="2491802"/>
          </a:xfrm>
          <a:prstGeom prst="roundRect">
            <a:avLst>
              <a:gd name="adj" fmla="val 2133"/>
            </a:avLst>
          </a:prstGeom>
          <a:solidFill>
            <a:schemeClr val="bg1">
              <a:lumMod val="85000"/>
            </a:schemeClr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Picture 18" descr="Juniper Server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09702" y="1388475"/>
            <a:ext cx="368581" cy="63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" name="Picture 18" descr="Juniper Server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39631" y="1390088"/>
            <a:ext cx="368581" cy="63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TextBox 94"/>
          <p:cNvSpPr txBox="1"/>
          <p:nvPr/>
        </p:nvSpPr>
        <p:spPr>
          <a:xfrm>
            <a:off x="1270685" y="1144899"/>
            <a:ext cx="1153159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CA Server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220241" y="1144899"/>
            <a:ext cx="1153159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IPAM Server</a:t>
            </a:r>
          </a:p>
        </p:txBody>
      </p:sp>
      <p:sp>
        <p:nvSpPr>
          <p:cNvPr id="112" name="Freeform 111"/>
          <p:cNvSpPr/>
          <p:nvPr/>
        </p:nvSpPr>
        <p:spPr>
          <a:xfrm>
            <a:off x="7476565" y="5540188"/>
            <a:ext cx="6547921" cy="1801906"/>
          </a:xfrm>
          <a:custGeom>
            <a:avLst/>
            <a:gdLst>
              <a:gd name="connsiteX0" fmla="*/ 0 w 6547921"/>
              <a:gd name="connsiteY0" fmla="*/ 1801906 h 1801906"/>
              <a:gd name="connsiteX1" fmla="*/ 6051176 w 6547921"/>
              <a:gd name="connsiteY1" fmla="*/ 336177 h 1801906"/>
              <a:gd name="connsiteX2" fmla="*/ 6239435 w 6547921"/>
              <a:gd name="connsiteY2" fmla="*/ 0 h 180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7921" h="1801906">
                <a:moveTo>
                  <a:pt x="0" y="1801906"/>
                </a:moveTo>
                <a:lnTo>
                  <a:pt x="6051176" y="336177"/>
                </a:lnTo>
                <a:cubicBezTo>
                  <a:pt x="7091082" y="35859"/>
                  <a:pt x="6163235" y="69476"/>
                  <a:pt x="6239435" y="0"/>
                </a:cubicBez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§</a:t>
            </a:r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296940" y="2944018"/>
            <a:ext cx="4947093" cy="4398076"/>
          </a:xfrm>
          <a:prstGeom prst="roundRect">
            <a:avLst>
              <a:gd name="adj" fmla="val 2133"/>
            </a:avLst>
          </a:prstGeom>
          <a:solidFill>
            <a:schemeClr val="bg1">
              <a:lumMod val="65000"/>
            </a:schemeClr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348843" y="2990895"/>
            <a:ext cx="1153159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YAPT Server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3597135" y="4000338"/>
            <a:ext cx="1754849" cy="443003"/>
          </a:xfrm>
          <a:prstGeom prst="roundRect">
            <a:avLst>
              <a:gd name="adj" fmla="val 2133"/>
            </a:avLst>
          </a:prstGeom>
          <a:solidFill>
            <a:schemeClr val="bg1">
              <a:lumMod val="85000"/>
            </a:schemeClr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PHS</a:t>
            </a:r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1563979" y="3683069"/>
            <a:ext cx="1678780" cy="538125"/>
          </a:xfrm>
          <a:prstGeom prst="roundRect">
            <a:avLst>
              <a:gd name="adj" fmla="val 2133"/>
            </a:avLst>
          </a:prstGeom>
          <a:solidFill>
            <a:schemeClr val="tx2">
              <a:lumMod val="75000"/>
            </a:schemeClr>
          </a:solidFill>
          <a:ln cap="flat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758462" y="3835577"/>
            <a:ext cx="1300591" cy="433886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  <a:p>
            <a:pPr algn="l">
              <a:lnSpc>
                <a:spcPct val="90000"/>
              </a:lnSpc>
            </a:pP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181365" y="3053835"/>
            <a:ext cx="1153159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Branch Site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10181364" y="3612781"/>
            <a:ext cx="3936778" cy="1429866"/>
          </a:xfrm>
          <a:prstGeom prst="roundRect">
            <a:avLst>
              <a:gd name="adj" fmla="val 2133"/>
            </a:avLst>
          </a:prstGeom>
          <a:solidFill>
            <a:schemeClr val="bg1">
              <a:lumMod val="85000"/>
            </a:schemeClr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291647" y="3669688"/>
            <a:ext cx="1221799" cy="2676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 smtClean="0">
                <a:solidFill>
                  <a:schemeClr val="accent2"/>
                </a:solidFill>
                <a:latin typeface="Arial"/>
                <a:cs typeface="Arial"/>
              </a:rPr>
              <a:t>NFX</a:t>
            </a:r>
            <a:endParaRPr lang="en-US" sz="1600" b="1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10393919" y="3795045"/>
            <a:ext cx="1529868" cy="638847"/>
          </a:xfrm>
          <a:prstGeom prst="roundRect">
            <a:avLst>
              <a:gd name="adj" fmla="val 2133"/>
            </a:avLst>
          </a:prstGeom>
          <a:solidFill>
            <a:schemeClr val="bg1">
              <a:lumMod val="85000"/>
            </a:schemeClr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PHC</a:t>
            </a:r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10212632" y="5355683"/>
            <a:ext cx="3936778" cy="1429866"/>
          </a:xfrm>
          <a:prstGeom prst="roundRect">
            <a:avLst>
              <a:gd name="adj" fmla="val 2133"/>
            </a:avLst>
          </a:prstGeom>
          <a:solidFill>
            <a:schemeClr val="bg1">
              <a:lumMod val="85000"/>
            </a:schemeClr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0296433" y="5419644"/>
            <a:ext cx="2303244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smtClean="0">
                <a:solidFill>
                  <a:schemeClr val="accent2"/>
                </a:solidFill>
                <a:latin typeface="Arial"/>
                <a:cs typeface="Arial"/>
              </a:rPr>
              <a:t>Third Party Application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85980" y="5972667"/>
            <a:ext cx="3036118" cy="627785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Scan device barcode to get SN</a:t>
            </a:r>
          </a:p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Create mapping:</a:t>
            </a:r>
          </a:p>
          <a:p>
            <a:pPr marL="834356" lvl="1" indent="-285750">
              <a:lnSpc>
                <a:spcPct val="90000"/>
              </a:lnSpc>
              <a:buFontTx/>
              <a:buChar char="-"/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file </a:t>
            </a:r>
            <a:r>
              <a:rPr lang="en-US" sz="1400" dirty="0" err="1" smtClean="0">
                <a:solidFill>
                  <a:schemeClr val="accent2"/>
                </a:solidFill>
                <a:latin typeface="Arial"/>
                <a:cs typeface="Arial"/>
              </a:rPr>
              <a:t>config</a:t>
            </a: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 id &lt;-&gt; device SN </a:t>
            </a:r>
          </a:p>
        </p:txBody>
      </p:sp>
      <p:sp>
        <p:nvSpPr>
          <p:cNvPr id="59" name="TextBox 58"/>
          <p:cNvSpPr txBox="1"/>
          <p:nvPr/>
        </p:nvSpPr>
        <p:spPr>
          <a:xfrm rot="551826">
            <a:off x="6063209" y="5682756"/>
            <a:ext cx="3813437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Out of band activation</a:t>
            </a:r>
          </a:p>
        </p:txBody>
      </p:sp>
      <p:graphicFrame>
        <p:nvGraphicFramePr>
          <p:cNvPr id="71" name="Table 70"/>
          <p:cNvGraphicFramePr>
            <a:graphicFrameLocks noGrp="1"/>
          </p:cNvGraphicFramePr>
          <p:nvPr>
            <p:extLst/>
          </p:nvPr>
        </p:nvGraphicFramePr>
        <p:xfrm>
          <a:off x="570942" y="6464564"/>
          <a:ext cx="7993510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755"/>
                <a:gridCol w="3996755"/>
              </a:tblGrid>
              <a:tr h="438765">
                <a:tc>
                  <a:txBody>
                    <a:bodyPr/>
                    <a:lstStyle/>
                    <a:p>
                      <a:r>
                        <a:rPr lang="en-US" dirty="0" smtClean="0"/>
                        <a:t>Asset</a:t>
                      </a:r>
                      <a:r>
                        <a:rPr lang="en-US" baseline="0" dirty="0" smtClean="0"/>
                        <a:t> Serial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Configuration File ID</a:t>
                      </a:r>
                      <a:endParaRPr lang="en-US" dirty="0"/>
                    </a:p>
                  </a:txBody>
                  <a:tcPr/>
                </a:tc>
              </a:tr>
              <a:tr h="438765">
                <a:tc>
                  <a:txBody>
                    <a:bodyPr/>
                    <a:lstStyle/>
                    <a:p>
                      <a:r>
                        <a:rPr lang="en-US" dirty="0" smtClean="0"/>
                        <a:t>ABC123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XYZ789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1190443" y="6127995"/>
            <a:ext cx="6967986" cy="3230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Device serial 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n</a:t>
            </a: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umber to device configuration file mapping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 flipH="1" flipV="1">
            <a:off x="12238265" y="4149310"/>
            <a:ext cx="549085" cy="1636044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 rot="4048812">
            <a:off x="11929177" y="5344187"/>
            <a:ext cx="1846080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Scan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1568531" y="4327224"/>
            <a:ext cx="1678780" cy="538125"/>
          </a:xfrm>
          <a:prstGeom prst="roundRect">
            <a:avLst>
              <a:gd name="adj" fmla="val 2133"/>
            </a:avLst>
          </a:prstGeom>
          <a:solidFill>
            <a:schemeClr val="tx2">
              <a:lumMod val="75000"/>
            </a:schemeClr>
          </a:solidFill>
          <a:ln cap="flat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166715" y="4930874"/>
            <a:ext cx="7572737" cy="1293769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 flipV="1">
            <a:off x="3770460" y="2124330"/>
            <a:ext cx="10169730" cy="9514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793992" y="2049683"/>
            <a:ext cx="11700" cy="1398223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1723381" y="2077061"/>
            <a:ext cx="11700" cy="1381039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5010454" y="4120699"/>
            <a:ext cx="5740071" cy="0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18" descr="Juniper Server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6170" y="1383959"/>
            <a:ext cx="368581" cy="63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TextBox 47"/>
          <p:cNvSpPr txBox="1"/>
          <p:nvPr/>
        </p:nvSpPr>
        <p:spPr>
          <a:xfrm>
            <a:off x="3416135" y="1142515"/>
            <a:ext cx="1153159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err="1" smtClean="0">
                <a:solidFill>
                  <a:schemeClr val="accent2"/>
                </a:solidFill>
                <a:latin typeface="Arial"/>
                <a:cs typeface="Arial"/>
              </a:rPr>
              <a:t>Junos</a:t>
            </a: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 Space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pic>
        <p:nvPicPr>
          <p:cNvPr id="50" name="Picture 49" descr="NFX25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866" y="3902805"/>
            <a:ext cx="2550969" cy="26270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22987" y="3912083"/>
            <a:ext cx="381349" cy="227949"/>
          </a:xfrm>
          <a:prstGeom prst="rect">
            <a:avLst/>
          </a:prstGeom>
        </p:spPr>
      </p:pic>
      <p:pic>
        <p:nvPicPr>
          <p:cNvPr id="51" name="Picture 50" descr="Juniper Virtual Firewal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3455" y="3751594"/>
            <a:ext cx="541325" cy="54376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989832" y="3891333"/>
            <a:ext cx="1249453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smtClean="0">
                <a:solidFill>
                  <a:schemeClr val="accent2"/>
                </a:solidFill>
                <a:latin typeface="Arial"/>
                <a:cs typeface="Arial"/>
              </a:rPr>
              <a:t>Phone Home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81277" y="4354448"/>
            <a:ext cx="1889241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Send Bootstrap </a:t>
            </a:r>
            <a:r>
              <a:rPr lang="en-US" sz="1400" dirty="0" err="1" smtClean="0">
                <a:solidFill>
                  <a:schemeClr val="accent2"/>
                </a:solidFill>
                <a:latin typeface="Arial"/>
                <a:cs typeface="Arial"/>
              </a:rPr>
              <a:t>Config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214544" y="1877876"/>
            <a:ext cx="3252804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OSSH request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155606" y="2468866"/>
            <a:ext cx="3252804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Establish Port </a:t>
            </a:r>
            <a:r>
              <a:rPr lang="en-US" sz="1400" dirty="0" err="1" smtClean="0">
                <a:solidFill>
                  <a:schemeClr val="accent2"/>
                </a:solidFill>
                <a:latin typeface="Arial"/>
                <a:cs typeface="Arial"/>
              </a:rPr>
              <a:t>Fwd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8055986" y="5760836"/>
            <a:ext cx="423662" cy="4236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400" smtClean="0">
                <a:latin typeface="Arial"/>
                <a:cs typeface="Arial"/>
              </a:rPr>
              <a:t>1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173217" y="4269463"/>
            <a:ext cx="1221799" cy="2676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 err="1" smtClean="0">
                <a:solidFill>
                  <a:schemeClr val="accent2"/>
                </a:solidFill>
                <a:latin typeface="Arial"/>
                <a:cs typeface="Arial"/>
              </a:rPr>
              <a:t>vSRX</a:t>
            </a:r>
            <a:endParaRPr lang="en-US" sz="1600" b="1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13917439" y="2117863"/>
            <a:ext cx="479" cy="1724372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5051300" y="4327433"/>
            <a:ext cx="5746158" cy="20548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3610619" y="3407568"/>
            <a:ext cx="1754849" cy="443003"/>
          </a:xfrm>
          <a:prstGeom prst="roundRect">
            <a:avLst>
              <a:gd name="adj" fmla="val 2133"/>
            </a:avLst>
          </a:prstGeom>
          <a:solidFill>
            <a:schemeClr val="bg1">
              <a:lumMod val="85000"/>
            </a:schemeClr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OSSH</a:t>
            </a:r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140979" y="4005655"/>
            <a:ext cx="423662" cy="4236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2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4007560" y="2417519"/>
            <a:ext cx="9636158" cy="26249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13620965" y="2417517"/>
            <a:ext cx="24036" cy="1415150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3785692" y="2099106"/>
            <a:ext cx="9313" cy="1503544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4014383" y="2417517"/>
            <a:ext cx="9938" cy="1187611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3590246" y="4616495"/>
            <a:ext cx="1754849" cy="443003"/>
          </a:xfrm>
          <a:prstGeom prst="roundRect">
            <a:avLst>
              <a:gd name="adj" fmla="val 2133"/>
            </a:avLst>
          </a:prstGeom>
          <a:solidFill>
            <a:schemeClr val="bg1">
              <a:lumMod val="85000"/>
            </a:schemeClr>
          </a:solidFill>
          <a:ln cap="flat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  <a:endParaRPr lang="en-US" sz="1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5010454" y="4720551"/>
            <a:ext cx="6771554" cy="24216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148929" y="4511389"/>
            <a:ext cx="423662" cy="4236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3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7758096" y="2062383"/>
            <a:ext cx="423662" cy="4236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4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11758155" y="3981323"/>
            <a:ext cx="0" cy="763443"/>
          </a:xfrm>
          <a:prstGeom prst="straightConnector1">
            <a:avLst/>
          </a:prstGeom>
          <a:ln w="50800"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174559" y="4741471"/>
            <a:ext cx="482427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smtClean="0">
                <a:solidFill>
                  <a:schemeClr val="accent2"/>
                </a:solidFill>
                <a:latin typeface="Arial"/>
                <a:cs typeface="Arial"/>
              </a:rPr>
              <a:t>SSH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959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542" y="3323490"/>
            <a:ext cx="7332757" cy="13716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4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uniper 2014 Template">
  <a:themeElements>
    <a:clrScheme name="Juniper Colors 2014">
      <a:dk1>
        <a:srgbClr val="445E88"/>
      </a:dk1>
      <a:lt1>
        <a:srgbClr val="FFFFFF"/>
      </a:lt1>
      <a:dk2>
        <a:srgbClr val="A8B9C8"/>
      </a:dk2>
      <a:lt2>
        <a:srgbClr val="C8C8C8"/>
      </a:lt2>
      <a:accent1>
        <a:srgbClr val="3EBAF1"/>
      </a:accent1>
      <a:accent2>
        <a:srgbClr val="3C3C3C"/>
      </a:accent2>
      <a:accent3>
        <a:srgbClr val="E76252"/>
      </a:accent3>
      <a:accent4>
        <a:srgbClr val="68AE64"/>
      </a:accent4>
      <a:accent5>
        <a:srgbClr val="3095C2"/>
      </a:accent5>
      <a:accent6>
        <a:srgbClr val="00A3A5"/>
      </a:accent6>
      <a:hlink>
        <a:srgbClr val="0067AB"/>
      </a:hlink>
      <a:folHlink>
        <a:srgbClr val="6464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91425" tIns="45713" rIns="91425" bIns="45713" rtlCol="0" anchor="ctr"/>
      <a:lstStyle>
        <a:defPPr algn="ctr">
          <a:defRPr sz="140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  <a:miter lim="800000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 lIns="45643" tIns="22821" rIns="45643" bIns="22821"/>
      <a:lstStyle>
        <a:defPPr algn="l">
          <a:lnSpc>
            <a:spcPct val="90000"/>
          </a:lnSpc>
          <a:defRPr sz="1400" dirty="0" smtClean="0">
            <a:solidFill>
              <a:schemeClr val="accent2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103038</TotalTime>
  <Words>163</Words>
  <Application>Microsoft Macintosh PowerPoint</Application>
  <PresentationFormat>Custom</PresentationFormat>
  <Paragraphs>67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Arial</vt:lpstr>
      <vt:lpstr>Juniper 2014 Template</vt:lpstr>
      <vt:lpstr>YAPT Automate provisioning devices</vt:lpstr>
      <vt:lpstr>YAPT NFX / vSRX Demo Setup</vt:lpstr>
      <vt:lpstr>YAPT NFX / vSRX Demo Setup</vt:lpstr>
      <vt:lpstr>Thank You</vt:lpstr>
    </vt:vector>
  </TitlesOfParts>
  <LinksUpToDate>false</LinksUpToDate>
  <SharedDoc>false</SharedDoc>
  <HyperlinkBase/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Juniper Networks Corporate PowerPoint Template</dc:title>
  <dc:subject>PowerPoint Template</dc:subject>
  <dc:creator>Damien Garros</dc:creator>
  <cp:keywords>PPT, PPT template, toolkit, PPT toolkit,  corporate template, corporate PPT template, PowerPoint template, Juniper PPT template</cp:keywords>
  <cp:lastModifiedBy>Christian Klewar</cp:lastModifiedBy>
  <cp:revision>1623</cp:revision>
  <cp:lastPrinted>2017-09-21T08:37:00Z</cp:lastPrinted>
  <dcterms:created xsi:type="dcterms:W3CDTF">2013-11-15T20:57:24Z</dcterms:created>
  <dcterms:modified xsi:type="dcterms:W3CDTF">2017-10-30T20:14:14Z</dcterms:modified>
</cp:coreProperties>
</file>