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147375027" r:id="rId2"/>
    <p:sldId id="257" r:id="rId3"/>
    <p:sldId id="258" r:id="rId4"/>
    <p:sldId id="259" r:id="rId5"/>
    <p:sldId id="266" r:id="rId6"/>
    <p:sldId id="267" r:id="rId7"/>
    <p:sldId id="2147375028" r:id="rId8"/>
    <p:sldId id="268" r:id="rId9"/>
    <p:sldId id="2147375029" r:id="rId10"/>
    <p:sldId id="264" r:id="rId11"/>
    <p:sldId id="269" r:id="rId12"/>
    <p:sldId id="265" r:id="rId13"/>
    <p:sldId id="262" r:id="rId14"/>
    <p:sldId id="271" r:id="rId15"/>
    <p:sldId id="2147375030" r:id="rId16"/>
    <p:sldId id="21473750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5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17B6F-42C0-9544-B198-7D48085F42CF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A8BF-6809-D14F-82FF-561B2BDBC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9423F6-D2AE-AC74-55BB-467D7EB79B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1998" cy="4800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D82E9F-CD19-10FC-2426-80B2F6DC7DAC}"/>
              </a:ext>
            </a:extLst>
          </p:cNvPr>
          <p:cNvGrpSpPr/>
          <p:nvPr userDrawn="1"/>
        </p:nvGrpSpPr>
        <p:grpSpPr>
          <a:xfrm>
            <a:off x="0" y="3687743"/>
            <a:ext cx="12192000" cy="3170257"/>
            <a:chOff x="0" y="3687743"/>
            <a:chExt cx="12192000" cy="31702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C478C-350D-694A-35B7-343AF57D0DA6}"/>
                </a:ext>
              </a:extLst>
            </p:cNvPr>
            <p:cNvSpPr/>
            <p:nvPr userDrawn="1"/>
          </p:nvSpPr>
          <p:spPr>
            <a:xfrm>
              <a:off x="0" y="3687743"/>
              <a:ext cx="12192000" cy="3170257"/>
            </a:xfrm>
            <a:prstGeom prst="rect">
              <a:avLst/>
            </a:prstGeom>
            <a:solidFill>
              <a:schemeClr val="accent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11E5BD-E242-32FA-899C-14CE442E8886}"/>
                </a:ext>
              </a:extLst>
            </p:cNvPr>
            <p:cNvSpPr/>
            <p:nvPr userDrawn="1"/>
          </p:nvSpPr>
          <p:spPr>
            <a:xfrm>
              <a:off x="0" y="3798276"/>
              <a:ext cx="12191999" cy="3059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4C1FE7-0F81-747D-A009-E187D2FED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4" y="3819525"/>
            <a:ext cx="10753726" cy="1095375"/>
          </a:xfrm>
        </p:spPr>
        <p:txBody>
          <a:bodyPr anchor="b">
            <a:normAutofit/>
          </a:bodyPr>
          <a:lstStyle>
            <a:lvl1pPr algn="l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9DF52-AADC-70B3-1BFE-C1A083724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7725" y="5219700"/>
            <a:ext cx="9144000" cy="37941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presenter’s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322102-8066-8EAF-E11F-1215CEF820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725" y="5715000"/>
            <a:ext cx="5867400" cy="4667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346075" indent="0">
              <a:buNone/>
              <a:defRPr/>
            </a:lvl2pPr>
          </a:lstStyle>
          <a:p>
            <a:pPr lvl="0"/>
            <a:r>
              <a:rPr lang="en-US" dirty="0"/>
              <a:t>Click to edit presenter’s position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FF5AC11-3FD4-720B-3463-136B1EC2AE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0962" y="6145077"/>
            <a:ext cx="2684478" cy="4204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9618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096">
          <p15:clr>
            <a:srgbClr val="FBAE40"/>
          </p15:clr>
        </p15:guide>
        <p15:guide id="2" orient="horz" pos="3288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AD175-2370-192A-1CED-F63AD13FB28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27688" y="65608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12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1.sv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22.sv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12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1.svg"/><Relationship Id="rId15" Type="http://schemas.openxmlformats.org/officeDocument/2006/relationships/image" Target="../media/image24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22.svg"/><Relationship Id="rId1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12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1.svg"/><Relationship Id="rId15" Type="http://schemas.openxmlformats.org/officeDocument/2006/relationships/image" Target="../media/image13.sv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22.sv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13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BF52-AC3F-AA93-3638-780A8583A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Automating </a:t>
            </a:r>
            <a:r>
              <a:rPr lang="en-US" b="1" dirty="0" err="1"/>
              <a:t>apstra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43401-753D-863B-0B42-7875A5DF4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 Marget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91AE5-0B0B-022F-CC34-517951F1E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PLM, CRDC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58D69-D6CF-3005-958C-C2B3933E981A}"/>
              </a:ext>
            </a:extLst>
          </p:cNvPr>
          <p:cNvCxnSpPr>
            <a:cxnSpLocks/>
          </p:cNvCxnSpPr>
          <p:nvPr/>
        </p:nvCxnSpPr>
        <p:spPr>
          <a:xfrm>
            <a:off x="819150" y="4997572"/>
            <a:ext cx="103365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40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62A59167-DDBC-A197-DEF9-95798CB2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1" y="2577548"/>
            <a:ext cx="1490869" cy="149086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79C1D0-FD14-7655-28FA-0CBC89A082E5}"/>
              </a:ext>
            </a:extLst>
          </p:cNvPr>
          <p:cNvCxnSpPr>
            <a:cxnSpLocks/>
          </p:cNvCxnSpPr>
          <p:nvPr/>
        </p:nvCxnSpPr>
        <p:spPr>
          <a:xfrm>
            <a:off x="7276070" y="826938"/>
            <a:ext cx="1407217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4B33678D-4477-5188-EE73-EFBA3879E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765" y="547195"/>
            <a:ext cx="2397818" cy="114522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43FF713-68F7-C3B6-52F7-1B52141B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194" y="110215"/>
            <a:ext cx="1695729" cy="178839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3DF8913-265E-3E54-9B65-486801FF0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8666" y="4688027"/>
            <a:ext cx="927100" cy="914400"/>
          </a:xfrm>
          <a:prstGeom prst="rect">
            <a:avLst/>
          </a:prstGeom>
        </p:spPr>
      </p:pic>
      <p:pic>
        <p:nvPicPr>
          <p:cNvPr id="5" name="Picture 4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0CDD4033-EECB-93A5-A5D3-35E9D7698F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59" y="5602427"/>
            <a:ext cx="2315685" cy="949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4593CF-1C59-E8B4-EB0D-2662B3F46A5B}"/>
              </a:ext>
            </a:extLst>
          </p:cNvPr>
          <p:cNvCxnSpPr>
            <a:cxnSpLocks/>
          </p:cNvCxnSpPr>
          <p:nvPr/>
        </p:nvCxnSpPr>
        <p:spPr>
          <a:xfrm>
            <a:off x="3409390" y="4068415"/>
            <a:ext cx="759276" cy="66042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ABDAA7-10B0-3A52-668C-131AF5BDA275}"/>
              </a:ext>
            </a:extLst>
          </p:cNvPr>
          <p:cNvCxnSpPr>
            <a:cxnSpLocks/>
          </p:cNvCxnSpPr>
          <p:nvPr/>
        </p:nvCxnSpPr>
        <p:spPr>
          <a:xfrm flipV="1">
            <a:off x="3432313" y="832066"/>
            <a:ext cx="2288313" cy="17454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3D0F9016-B60F-516C-15CE-43823F4AA0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64066" y="2629842"/>
            <a:ext cx="1386279" cy="13862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A2D33A-AD1B-D38F-C4BD-62AC7BC67C6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40390" y="3322982"/>
            <a:ext cx="523676" cy="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87E505-5C9D-95C5-3FBA-292D4EDBC018}"/>
              </a:ext>
            </a:extLst>
          </p:cNvPr>
          <p:cNvCxnSpPr>
            <a:cxnSpLocks/>
          </p:cNvCxnSpPr>
          <p:nvPr/>
        </p:nvCxnSpPr>
        <p:spPr>
          <a:xfrm>
            <a:off x="9286023" y="1771357"/>
            <a:ext cx="0" cy="25886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CEDE5E44-7940-A87C-1BF9-2FF542638C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09867" y="4590923"/>
            <a:ext cx="1752312" cy="14123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D8526F-ABF4-9163-3425-D276EC8D2707}"/>
              </a:ext>
            </a:extLst>
          </p:cNvPr>
          <p:cNvSpPr txBox="1"/>
          <p:nvPr/>
        </p:nvSpPr>
        <p:spPr>
          <a:xfrm>
            <a:off x="7797090" y="6079972"/>
            <a:ext cx="29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Cloud Ready DC Fabric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8ADE-29F7-18F1-6D6D-B6A1874B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4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62A59167-DDBC-A197-DEF9-95798CB2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1" y="2577548"/>
            <a:ext cx="1490869" cy="149086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79C1D0-FD14-7655-28FA-0CBC89A082E5}"/>
              </a:ext>
            </a:extLst>
          </p:cNvPr>
          <p:cNvCxnSpPr>
            <a:cxnSpLocks/>
          </p:cNvCxnSpPr>
          <p:nvPr/>
        </p:nvCxnSpPr>
        <p:spPr>
          <a:xfrm>
            <a:off x="7276070" y="826938"/>
            <a:ext cx="1407217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4B33678D-4477-5188-EE73-EFBA3879E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765" y="547195"/>
            <a:ext cx="2397818" cy="114522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43FF713-68F7-C3B6-52F7-1B52141B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194" y="110215"/>
            <a:ext cx="1695729" cy="178839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3DF8913-265E-3E54-9B65-486801FF0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8666" y="4688027"/>
            <a:ext cx="927100" cy="914400"/>
          </a:xfrm>
          <a:prstGeom prst="rect">
            <a:avLst/>
          </a:prstGeom>
        </p:spPr>
      </p:pic>
      <p:pic>
        <p:nvPicPr>
          <p:cNvPr id="5" name="Picture 4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0CDD4033-EECB-93A5-A5D3-35E9D7698F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59" y="5602427"/>
            <a:ext cx="2315685" cy="949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4593CF-1C59-E8B4-EB0D-2662B3F46A5B}"/>
              </a:ext>
            </a:extLst>
          </p:cNvPr>
          <p:cNvCxnSpPr>
            <a:cxnSpLocks/>
          </p:cNvCxnSpPr>
          <p:nvPr/>
        </p:nvCxnSpPr>
        <p:spPr>
          <a:xfrm>
            <a:off x="3409390" y="4068415"/>
            <a:ext cx="759276" cy="66042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ABDAA7-10B0-3A52-668C-131AF5BDA275}"/>
              </a:ext>
            </a:extLst>
          </p:cNvPr>
          <p:cNvCxnSpPr>
            <a:cxnSpLocks/>
          </p:cNvCxnSpPr>
          <p:nvPr/>
        </p:nvCxnSpPr>
        <p:spPr>
          <a:xfrm flipV="1">
            <a:off x="3432313" y="832066"/>
            <a:ext cx="2288313" cy="17454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3D0F9016-B60F-516C-15CE-43823F4AA0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64066" y="2629842"/>
            <a:ext cx="1386279" cy="13862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A2D33A-AD1B-D38F-C4BD-62AC7BC67C6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40390" y="3322982"/>
            <a:ext cx="523676" cy="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87E505-5C9D-95C5-3FBA-292D4EDBC018}"/>
              </a:ext>
            </a:extLst>
          </p:cNvPr>
          <p:cNvCxnSpPr>
            <a:cxnSpLocks/>
          </p:cNvCxnSpPr>
          <p:nvPr/>
        </p:nvCxnSpPr>
        <p:spPr>
          <a:xfrm>
            <a:off x="9286023" y="1771357"/>
            <a:ext cx="0" cy="25886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CEDE5E44-7940-A87C-1BF9-2FF542638C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09867" y="4590923"/>
            <a:ext cx="1752312" cy="1412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3F9BD-FBA8-47D5-1D4F-9D6751508C03}"/>
              </a:ext>
            </a:extLst>
          </p:cNvPr>
          <p:cNvSpPr txBox="1"/>
          <p:nvPr/>
        </p:nvSpPr>
        <p:spPr>
          <a:xfrm>
            <a:off x="1691367" y="4906823"/>
            <a:ext cx="225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Peer review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Testing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Validation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Compliance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05355-1C47-C740-AC19-ED6BBE64F315}"/>
              </a:ext>
            </a:extLst>
          </p:cNvPr>
          <p:cNvSpPr txBox="1"/>
          <p:nvPr/>
        </p:nvSpPr>
        <p:spPr>
          <a:xfrm>
            <a:off x="6096000" y="563711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Actions</a:t>
            </a:r>
          </a:p>
        </p:txBody>
      </p:sp>
      <p:pic>
        <p:nvPicPr>
          <p:cNvPr id="12" name="Picture 2" descr="@actions">
            <a:extLst>
              <a:ext uri="{FF2B5EF4-FFF2-40B4-BE49-F238E27FC236}">
                <a16:creationId xmlns:a16="http://schemas.microsoft.com/office/drawing/2014/main" id="{39451186-C8DD-60FE-9EAD-5341CE99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79" y="446819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94693-0107-0120-863B-AC85EC77217A}"/>
              </a:ext>
            </a:extLst>
          </p:cNvPr>
          <p:cNvSpPr txBox="1"/>
          <p:nvPr/>
        </p:nvSpPr>
        <p:spPr>
          <a:xfrm>
            <a:off x="7797090" y="6079972"/>
            <a:ext cx="29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Cloud Ready DC Fabric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F977-C546-2E5A-3179-71AAD990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62A59167-DDBC-A197-DEF9-95798CB2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1" y="2577548"/>
            <a:ext cx="1490869" cy="149086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79C1D0-FD14-7655-28FA-0CBC89A082E5}"/>
              </a:ext>
            </a:extLst>
          </p:cNvPr>
          <p:cNvCxnSpPr>
            <a:cxnSpLocks/>
          </p:cNvCxnSpPr>
          <p:nvPr/>
        </p:nvCxnSpPr>
        <p:spPr>
          <a:xfrm>
            <a:off x="7276070" y="826938"/>
            <a:ext cx="1407217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4B33678D-4477-5188-EE73-EFBA3879E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765" y="547195"/>
            <a:ext cx="2397818" cy="114522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43FF713-68F7-C3B6-52F7-1B52141B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194" y="110215"/>
            <a:ext cx="1695729" cy="178839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3DF8913-265E-3E54-9B65-486801FF0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8666" y="4688027"/>
            <a:ext cx="927100" cy="914400"/>
          </a:xfrm>
          <a:prstGeom prst="rect">
            <a:avLst/>
          </a:prstGeom>
        </p:spPr>
      </p:pic>
      <p:pic>
        <p:nvPicPr>
          <p:cNvPr id="5" name="Picture 4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0CDD4033-EECB-93A5-A5D3-35E9D7698F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59" y="5602427"/>
            <a:ext cx="2315685" cy="949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4593CF-1C59-E8B4-EB0D-2662B3F46A5B}"/>
              </a:ext>
            </a:extLst>
          </p:cNvPr>
          <p:cNvCxnSpPr>
            <a:cxnSpLocks/>
          </p:cNvCxnSpPr>
          <p:nvPr/>
        </p:nvCxnSpPr>
        <p:spPr>
          <a:xfrm>
            <a:off x="3409390" y="4068415"/>
            <a:ext cx="759276" cy="66042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ABDAA7-10B0-3A52-668C-131AF5BDA275}"/>
              </a:ext>
            </a:extLst>
          </p:cNvPr>
          <p:cNvCxnSpPr>
            <a:cxnSpLocks/>
          </p:cNvCxnSpPr>
          <p:nvPr/>
        </p:nvCxnSpPr>
        <p:spPr>
          <a:xfrm flipV="1">
            <a:off x="6275079" y="1898607"/>
            <a:ext cx="27965" cy="27894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3D0F9016-B60F-516C-15CE-43823F4AA0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64066" y="2629842"/>
            <a:ext cx="1386279" cy="13862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A2D33A-AD1B-D38F-C4BD-62AC7BC67C6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40390" y="3322982"/>
            <a:ext cx="523676" cy="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@actions">
            <a:extLst>
              <a:ext uri="{FF2B5EF4-FFF2-40B4-BE49-F238E27FC236}">
                <a16:creationId xmlns:a16="http://schemas.microsoft.com/office/drawing/2014/main" id="{6FE2ADE9-774D-DB4E-8572-B90A9A8C5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79" y="446819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AA6A8-211D-25C7-63D6-66D32E1A7C98}"/>
              </a:ext>
            </a:extLst>
          </p:cNvPr>
          <p:cNvCxnSpPr>
            <a:cxnSpLocks/>
          </p:cNvCxnSpPr>
          <p:nvPr/>
        </p:nvCxnSpPr>
        <p:spPr>
          <a:xfrm>
            <a:off x="9286023" y="1771357"/>
            <a:ext cx="0" cy="25886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E5E30D67-2253-0FCF-2355-BAEC4441A3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09867" y="4590923"/>
            <a:ext cx="1752312" cy="14123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D71079-D653-CDA3-E9CF-CA0425D590D4}"/>
              </a:ext>
            </a:extLst>
          </p:cNvPr>
          <p:cNvSpPr txBox="1"/>
          <p:nvPr/>
        </p:nvSpPr>
        <p:spPr>
          <a:xfrm>
            <a:off x="1691367" y="4906823"/>
            <a:ext cx="22568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Peer review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Testing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Validation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Compliance review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Deploy!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F667A8-8341-AD4B-82FB-29A2B3D6B03E}"/>
              </a:ext>
            </a:extLst>
          </p:cNvPr>
          <p:cNvSpPr txBox="1"/>
          <p:nvPr/>
        </p:nvSpPr>
        <p:spPr>
          <a:xfrm>
            <a:off x="7797090" y="6079972"/>
            <a:ext cx="29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Cloud Ready DC Fabric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70191-82F4-D3FF-5893-3A97E961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0D162C8-1A88-1BE0-8E5F-9BD1CD6A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3988" y="2722844"/>
            <a:ext cx="1412311" cy="141231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9E773F6-E3A0-317B-5ACC-CFDB3D1A0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2697" y="2783721"/>
            <a:ext cx="1752312" cy="141231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65E93B-6370-CFC4-791F-881E3844F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9565" y="4204876"/>
            <a:ext cx="906548" cy="102858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5143AF6-5D55-109C-D665-F558684F2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9090" y="1347329"/>
            <a:ext cx="906548" cy="9609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376210F-1967-7B1F-74D3-6D270773D5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175277" y="2856987"/>
            <a:ext cx="906548" cy="8900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EEF88-57B1-451E-11A1-880025C56250}"/>
              </a:ext>
            </a:extLst>
          </p:cNvPr>
          <p:cNvCxnSpPr>
            <a:cxnSpLocks/>
          </p:cNvCxnSpPr>
          <p:nvPr/>
        </p:nvCxnSpPr>
        <p:spPr>
          <a:xfrm flipV="1">
            <a:off x="8258699" y="2016689"/>
            <a:ext cx="1793075" cy="108432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B363A-9F54-1A9E-5059-788AEEEC95A1}"/>
              </a:ext>
            </a:extLst>
          </p:cNvPr>
          <p:cNvCxnSpPr>
            <a:cxnSpLocks/>
          </p:cNvCxnSpPr>
          <p:nvPr/>
        </p:nvCxnSpPr>
        <p:spPr>
          <a:xfrm>
            <a:off x="8258699" y="3422376"/>
            <a:ext cx="1680431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FC4D5B-7A0D-B769-D3B6-F23295EAA269}"/>
              </a:ext>
            </a:extLst>
          </p:cNvPr>
          <p:cNvCxnSpPr>
            <a:cxnSpLocks/>
          </p:cNvCxnSpPr>
          <p:nvPr/>
        </p:nvCxnSpPr>
        <p:spPr>
          <a:xfrm>
            <a:off x="8244250" y="3756992"/>
            <a:ext cx="1862750" cy="676849"/>
          </a:xfrm>
          <a:prstGeom prst="straightConnector1">
            <a:avLst/>
          </a:prstGeom>
          <a:ln w="444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E00A88-56E3-DDF9-43A2-084643C4A599}"/>
              </a:ext>
            </a:extLst>
          </p:cNvPr>
          <p:cNvCxnSpPr>
            <a:cxnSpLocks/>
          </p:cNvCxnSpPr>
          <p:nvPr/>
        </p:nvCxnSpPr>
        <p:spPr>
          <a:xfrm flipV="1">
            <a:off x="4724651" y="3302019"/>
            <a:ext cx="1783807" cy="2386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2702C-D4C9-5095-2805-ABE9FFC862EB}"/>
              </a:ext>
            </a:extLst>
          </p:cNvPr>
          <p:cNvCxnSpPr>
            <a:cxnSpLocks/>
          </p:cNvCxnSpPr>
          <p:nvPr/>
        </p:nvCxnSpPr>
        <p:spPr>
          <a:xfrm flipV="1">
            <a:off x="4724651" y="3454419"/>
            <a:ext cx="1783807" cy="23862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6D9010-F37E-4CB8-315D-441C32C7937E}"/>
              </a:ext>
            </a:extLst>
          </p:cNvPr>
          <p:cNvCxnSpPr>
            <a:cxnSpLocks/>
          </p:cNvCxnSpPr>
          <p:nvPr/>
        </p:nvCxnSpPr>
        <p:spPr>
          <a:xfrm flipV="1">
            <a:off x="4724651" y="3606819"/>
            <a:ext cx="1783807" cy="23862"/>
          </a:xfrm>
          <a:prstGeom prst="straightConnector1">
            <a:avLst/>
          </a:prstGeom>
          <a:ln w="444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7913CE-B9B3-E633-51B4-8C6E220D4CD9}"/>
              </a:ext>
            </a:extLst>
          </p:cNvPr>
          <p:cNvSpPr txBox="1"/>
          <p:nvPr/>
        </p:nvSpPr>
        <p:spPr>
          <a:xfrm>
            <a:off x="6302502" y="4460305"/>
            <a:ext cx="28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VPN Router / Firewall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4F26EC-37CB-C455-CC47-A1A4B08E1D27}"/>
              </a:ext>
            </a:extLst>
          </p:cNvPr>
          <p:cNvSpPr txBox="1"/>
          <p:nvPr/>
        </p:nvSpPr>
        <p:spPr>
          <a:xfrm>
            <a:off x="2605270" y="4454708"/>
            <a:ext cx="29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Cloud Ready DC Fabric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35BF4B-F878-FE47-8413-721B283969B8}"/>
              </a:ext>
            </a:extLst>
          </p:cNvPr>
          <p:cNvSpPr txBox="1"/>
          <p:nvPr/>
        </p:nvSpPr>
        <p:spPr>
          <a:xfrm>
            <a:off x="10138533" y="5326447"/>
            <a:ext cx="1486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Vendors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Suppliers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BF3A8D-145A-1D62-AF1A-0BC8F929B2AD}"/>
              </a:ext>
            </a:extLst>
          </p:cNvPr>
          <p:cNvSpPr/>
          <p:nvPr/>
        </p:nvSpPr>
        <p:spPr>
          <a:xfrm>
            <a:off x="4337886" y="3135527"/>
            <a:ext cx="657255" cy="6855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EA5633-E62A-0F2F-FC82-82CB8C03BD4E}"/>
              </a:ext>
            </a:extLst>
          </p:cNvPr>
          <p:cNvGrpSpPr/>
          <p:nvPr/>
        </p:nvGrpSpPr>
        <p:grpSpPr>
          <a:xfrm>
            <a:off x="5073654" y="305350"/>
            <a:ext cx="924867" cy="1233156"/>
            <a:chOff x="3849355" y="769334"/>
            <a:chExt cx="924867" cy="12331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6DFAD4-8696-0B11-017A-186529FFB6AE}"/>
                </a:ext>
              </a:extLst>
            </p:cNvPr>
            <p:cNvSpPr/>
            <p:nvPr/>
          </p:nvSpPr>
          <p:spPr>
            <a:xfrm>
              <a:off x="4176215" y="784131"/>
              <a:ext cx="584360" cy="82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7C899E-6233-2BFA-28D4-F0187A0311D2}"/>
                </a:ext>
              </a:extLst>
            </p:cNvPr>
            <p:cNvSpPr/>
            <p:nvPr/>
          </p:nvSpPr>
          <p:spPr>
            <a:xfrm>
              <a:off x="3872576" y="1096369"/>
              <a:ext cx="887999" cy="870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8FF475BD-725D-78D9-BF2A-FA637D57E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49355" y="769334"/>
              <a:ext cx="924867" cy="123315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0AD98A-EC31-51E2-1127-30AA1F39F0B4}"/>
              </a:ext>
            </a:extLst>
          </p:cNvPr>
          <p:cNvGrpSpPr/>
          <p:nvPr/>
        </p:nvGrpSpPr>
        <p:grpSpPr>
          <a:xfrm>
            <a:off x="5226054" y="457750"/>
            <a:ext cx="924867" cy="1233156"/>
            <a:chOff x="3849355" y="769334"/>
            <a:chExt cx="924867" cy="123315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561D2D-2361-0EA1-8AA2-EB5A0F54730F}"/>
                </a:ext>
              </a:extLst>
            </p:cNvPr>
            <p:cNvSpPr/>
            <p:nvPr/>
          </p:nvSpPr>
          <p:spPr>
            <a:xfrm>
              <a:off x="4176215" y="784131"/>
              <a:ext cx="584360" cy="82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E661D5-DBF1-8CF4-C44A-F7D638AA4A88}"/>
                </a:ext>
              </a:extLst>
            </p:cNvPr>
            <p:cNvSpPr/>
            <p:nvPr/>
          </p:nvSpPr>
          <p:spPr>
            <a:xfrm>
              <a:off x="3872576" y="1096369"/>
              <a:ext cx="887999" cy="870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2E3BD39-9519-23A7-4D75-F175D906B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849355" y="769334"/>
              <a:ext cx="924867" cy="123315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33A715-E7FF-B9D0-36C3-FDE9B214C088}"/>
              </a:ext>
            </a:extLst>
          </p:cNvPr>
          <p:cNvGrpSpPr/>
          <p:nvPr/>
        </p:nvGrpSpPr>
        <p:grpSpPr>
          <a:xfrm>
            <a:off x="5378454" y="610150"/>
            <a:ext cx="924867" cy="1233156"/>
            <a:chOff x="3849355" y="769334"/>
            <a:chExt cx="924867" cy="12331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87B7EE-3581-5538-C020-73051DE478BB}"/>
                </a:ext>
              </a:extLst>
            </p:cNvPr>
            <p:cNvSpPr/>
            <p:nvPr/>
          </p:nvSpPr>
          <p:spPr>
            <a:xfrm>
              <a:off x="4176215" y="784131"/>
              <a:ext cx="584360" cy="82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6123FF-6759-5C06-3EF6-CA5D1197345F}"/>
                </a:ext>
              </a:extLst>
            </p:cNvPr>
            <p:cNvSpPr/>
            <p:nvPr/>
          </p:nvSpPr>
          <p:spPr>
            <a:xfrm>
              <a:off x="3872576" y="1096369"/>
              <a:ext cx="887999" cy="870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F6291DF-EDC0-0434-B6F7-DCB90E7EE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849355" y="769334"/>
              <a:ext cx="924867" cy="1233156"/>
            </a:xfrm>
            <a:prstGeom prst="rect">
              <a:avLst/>
            </a:prstGeom>
          </p:spPr>
        </p:pic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F1C1D6-C287-A4A6-5BB2-8E8758411625}"/>
              </a:ext>
            </a:extLst>
          </p:cNvPr>
          <p:cNvCxnSpPr>
            <a:cxnSpLocks/>
            <a:stCxn id="25" idx="2"/>
          </p:cNvCxnSpPr>
          <p:nvPr/>
        </p:nvCxnSpPr>
        <p:spPr>
          <a:xfrm flipV="1">
            <a:off x="4337886" y="547392"/>
            <a:ext cx="738077" cy="29308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C3AB67-33E0-9A01-BD8E-3A50DBA7EF1B}"/>
              </a:ext>
            </a:extLst>
          </p:cNvPr>
          <p:cNvCxnSpPr>
            <a:cxnSpLocks/>
            <a:stCxn id="25" idx="5"/>
          </p:cNvCxnSpPr>
          <p:nvPr/>
        </p:nvCxnSpPr>
        <p:spPr>
          <a:xfrm flipV="1">
            <a:off x="4898888" y="1745326"/>
            <a:ext cx="1364198" cy="19753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F5EEB8-9619-06E3-E69A-8543BC3B8CEA}"/>
              </a:ext>
            </a:extLst>
          </p:cNvPr>
          <p:cNvSpPr txBox="1"/>
          <p:nvPr/>
        </p:nvSpPr>
        <p:spPr>
          <a:xfrm>
            <a:off x="3144163" y="264646"/>
            <a:ext cx="1766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Routing Polices</a:t>
            </a:r>
          </a:p>
          <a:p>
            <a:pPr algn="r"/>
            <a:r>
              <a:rPr lang="en-US" sz="2000" dirty="0"/>
              <a:t>Applied at</a:t>
            </a:r>
          </a:p>
          <a:p>
            <a:pPr algn="r"/>
            <a:r>
              <a:rPr lang="en-US" sz="2000" dirty="0"/>
              <a:t>Fabric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A1E4AB-A6EF-2E82-3222-BC14EF9C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5EA9-7C39-FB4B-3D4A-E07096F6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well within the reach of enterprise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7E75-5886-E237-276D-5BBF28B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22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showed 20 lines describing VPN policy requirements.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didn’t show 135 lines of VPN policy automation:</a:t>
            </a:r>
          </a:p>
          <a:p>
            <a:r>
              <a:rPr lang="en-US" dirty="0"/>
              <a:t>Boilerplate terraform stuff</a:t>
            </a:r>
          </a:p>
          <a:p>
            <a:r>
              <a:rPr lang="en-US" dirty="0"/>
              <a:t>Discover blueprint and routing zone IDs</a:t>
            </a:r>
          </a:p>
          <a:p>
            <a:r>
              <a:rPr lang="en-US" dirty="0"/>
              <a:t>Create routing policies</a:t>
            </a:r>
          </a:p>
          <a:p>
            <a:r>
              <a:rPr lang="en-US" dirty="0"/>
              <a:t>Compose and create Connectivity Template</a:t>
            </a:r>
          </a:p>
          <a:p>
            <a:r>
              <a:rPr lang="en-US" dirty="0"/>
              <a:t>Redeploy 🚀 the Blueprint as needed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E43EA-067B-E105-E6A7-0F0AEB07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4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DFFA9-3409-ECD6-2902-6FA99544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29AC4FA-7869-F752-80B1-C5C61CFD6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2" y="1630720"/>
            <a:ext cx="11954435" cy="35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1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F2E4A-4BA1-E009-0BC4-2F9FBA03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6999198-D0A4-6C42-6313-88ED1BAA4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7" y="2231106"/>
            <a:ext cx="11948486" cy="23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62A59167-DDBC-A197-DEF9-95798CB2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1" y="2577548"/>
            <a:ext cx="1490869" cy="149086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FFA102-145F-F0F7-5099-C4C6BE6FF0A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940390" y="1404730"/>
            <a:ext cx="3404793" cy="191825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E3A192-5850-231A-FF1C-B0BC8B80344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940390" y="1404730"/>
            <a:ext cx="1929245" cy="191825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12EF96-8A17-828E-40A2-4B99C3A5077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940390" y="1311965"/>
            <a:ext cx="4990498" cy="201101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D6E97A-CB80-DAF7-F165-544E382B8A8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940390" y="1311965"/>
            <a:ext cx="6554669" cy="201101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87EF9F-2100-F686-F683-A62DFBDDEB8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940390" y="1311965"/>
            <a:ext cx="8129607" cy="201101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862A0547-77B6-889E-8ED7-F97343DFC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79" y="4901186"/>
            <a:ext cx="4033024" cy="116963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3298B-8D83-5236-147F-24896B8BE4B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15680" y="1514858"/>
            <a:ext cx="3463999" cy="422333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5EABA8-2BE3-AD35-9122-12079C95132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665556" y="1514858"/>
            <a:ext cx="1703879" cy="422333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B25DAF-0C26-AA92-3552-9A9CB254CEA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0785547" y="1514858"/>
            <a:ext cx="29885" cy="422333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239E29-836C-51EF-3069-B48DB14EE64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90618" y="1514858"/>
            <a:ext cx="2612680" cy="330739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022E4C-93C7-C9D1-E983-558F7ED163A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240494" y="1514858"/>
            <a:ext cx="785777" cy="330739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md Terminal outline">
            <a:extLst>
              <a:ext uri="{FF2B5EF4-FFF2-40B4-BE49-F238E27FC236}">
                <a16:creationId xmlns:a16="http://schemas.microsoft.com/office/drawing/2014/main" id="{EEA2F0FD-B32E-1DF3-58B4-EB3F7FC26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0245" y="23989"/>
            <a:ext cx="1490869" cy="1490869"/>
          </a:xfrm>
          <a:prstGeom prst="rect">
            <a:avLst/>
          </a:prstGeom>
        </p:spPr>
      </p:pic>
      <p:pic>
        <p:nvPicPr>
          <p:cNvPr id="10" name="Graphic 9" descr="Cmd Terminal outline">
            <a:extLst>
              <a:ext uri="{FF2B5EF4-FFF2-40B4-BE49-F238E27FC236}">
                <a16:creationId xmlns:a16="http://schemas.microsoft.com/office/drawing/2014/main" id="{1FF37EAF-AA85-5A6F-E6BE-5D30AF0EB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9997" y="23989"/>
            <a:ext cx="1490869" cy="1490869"/>
          </a:xfrm>
          <a:prstGeom prst="rect">
            <a:avLst/>
          </a:prstGeom>
        </p:spPr>
      </p:pic>
      <p:pic>
        <p:nvPicPr>
          <p:cNvPr id="11" name="Graphic 10" descr="Cmd Terminal outline">
            <a:extLst>
              <a:ext uri="{FF2B5EF4-FFF2-40B4-BE49-F238E27FC236}">
                <a16:creationId xmlns:a16="http://schemas.microsoft.com/office/drawing/2014/main" id="{521BCB82-236F-DBF2-D84C-A0685894D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5183" y="23989"/>
            <a:ext cx="1490869" cy="1490869"/>
          </a:xfrm>
          <a:prstGeom prst="rect">
            <a:avLst/>
          </a:prstGeom>
        </p:spPr>
      </p:pic>
      <p:pic>
        <p:nvPicPr>
          <p:cNvPr id="12" name="Graphic 11" descr="Cmd Terminal outline">
            <a:extLst>
              <a:ext uri="{FF2B5EF4-FFF2-40B4-BE49-F238E27FC236}">
                <a16:creationId xmlns:a16="http://schemas.microsoft.com/office/drawing/2014/main" id="{B7AE998F-2208-A5D1-629B-6007695EB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121" y="23989"/>
            <a:ext cx="1490869" cy="1490869"/>
          </a:xfrm>
          <a:prstGeom prst="rect">
            <a:avLst/>
          </a:prstGeom>
        </p:spPr>
      </p:pic>
      <p:pic>
        <p:nvPicPr>
          <p:cNvPr id="13" name="Graphic 12" descr="Cmd Terminal outline">
            <a:extLst>
              <a:ext uri="{FF2B5EF4-FFF2-40B4-BE49-F238E27FC236}">
                <a16:creationId xmlns:a16="http://schemas.microsoft.com/office/drawing/2014/main" id="{A78F6634-1A7D-3B4C-5D0B-C990C5E90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5059" y="23989"/>
            <a:ext cx="1490869" cy="149086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669F67A-407B-DAE3-8021-BA0BB9E8F91D}"/>
              </a:ext>
            </a:extLst>
          </p:cNvPr>
          <p:cNvSpPr txBox="1"/>
          <p:nvPr/>
        </p:nvSpPr>
        <p:spPr>
          <a:xfrm>
            <a:off x="1938226" y="3931690"/>
            <a:ext cx="4508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dark 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Lots of individual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Written by a human (or script)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Pushed to lots of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Usually with lots of mistakes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0029B-F651-C6DE-0F98-B08B6D33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62A59167-DDBC-A197-DEF9-95798CB2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1" y="2577548"/>
            <a:ext cx="1490869" cy="149086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F115B7-E4E2-2162-10EE-BE1933EC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276" y="2518308"/>
            <a:ext cx="1477490" cy="14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17F966-5EDA-B350-9A0D-EC02D4A3B1F3}"/>
              </a:ext>
            </a:extLst>
          </p:cNvPr>
          <p:cNvCxnSpPr>
            <a:cxnSpLocks/>
          </p:cNvCxnSpPr>
          <p:nvPr/>
        </p:nvCxnSpPr>
        <p:spPr>
          <a:xfrm>
            <a:off x="1823896" y="3257053"/>
            <a:ext cx="140963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79C1D0-FD14-7655-28FA-0CBC89A082E5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234609" y="1119809"/>
            <a:ext cx="2857156" cy="16764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E4DB97C4-ADC5-BBD9-C352-D2204B6B8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1765" y="547195"/>
            <a:ext cx="2397818" cy="1145227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94740-2186-5486-6A5A-88896019F035}"/>
              </a:ext>
            </a:extLst>
          </p:cNvPr>
          <p:cNvCxnSpPr>
            <a:cxnSpLocks/>
          </p:cNvCxnSpPr>
          <p:nvPr/>
        </p:nvCxnSpPr>
        <p:spPr>
          <a:xfrm>
            <a:off x="9286023" y="1771357"/>
            <a:ext cx="0" cy="25886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>
            <a:extLst>
              <a:ext uri="{FF2B5EF4-FFF2-40B4-BE49-F238E27FC236}">
                <a16:creationId xmlns:a16="http://schemas.microsoft.com/office/drawing/2014/main" id="{1B937508-C83B-5836-52A7-8C7E10F27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9867" y="4590923"/>
            <a:ext cx="1752312" cy="141231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6540B90-E3AF-A2C0-5B63-AFA86410C029}"/>
              </a:ext>
            </a:extLst>
          </p:cNvPr>
          <p:cNvSpPr txBox="1"/>
          <p:nvPr/>
        </p:nvSpPr>
        <p:spPr>
          <a:xfrm>
            <a:off x="7797090" y="6079972"/>
            <a:ext cx="29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Cloud Ready DC Fabric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5488E5-83F0-6117-AD91-1E46030532FE}"/>
              </a:ext>
            </a:extLst>
          </p:cNvPr>
          <p:cNvSpPr txBox="1"/>
          <p:nvPr/>
        </p:nvSpPr>
        <p:spPr>
          <a:xfrm>
            <a:off x="2079688" y="4177468"/>
            <a:ext cx="5314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 </a:t>
            </a:r>
            <a:r>
              <a:rPr lang="en-US" sz="2400" b="1" dirty="0" err="1"/>
              <a:t>Apstra</a:t>
            </a:r>
            <a:r>
              <a:rPr lang="en-US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Unifed</a:t>
            </a:r>
            <a:r>
              <a:rPr lang="en-US" sz="2400" dirty="0"/>
              <a:t>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Browser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on services offered by the fabric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Forget about the boxes in the fabric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D4428E-6BF2-6178-73A2-E0BA8CB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62A59167-DDBC-A197-DEF9-95798CB2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1" y="2577548"/>
            <a:ext cx="1490869" cy="149086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79C1D0-FD14-7655-28FA-0CBC89A082E5}"/>
              </a:ext>
            </a:extLst>
          </p:cNvPr>
          <p:cNvCxnSpPr>
            <a:cxnSpLocks/>
          </p:cNvCxnSpPr>
          <p:nvPr/>
        </p:nvCxnSpPr>
        <p:spPr>
          <a:xfrm>
            <a:off x="7276070" y="826938"/>
            <a:ext cx="1407217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4B33678D-4477-5188-EE73-EFBA3879E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765" y="547195"/>
            <a:ext cx="2397818" cy="114522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43FF713-68F7-C3B6-52F7-1B52141B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194" y="110215"/>
            <a:ext cx="1695729" cy="178839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9DB03A-047C-B344-6CDF-53D4EA5BF8BF}"/>
              </a:ext>
            </a:extLst>
          </p:cNvPr>
          <p:cNvCxnSpPr>
            <a:cxnSpLocks/>
          </p:cNvCxnSpPr>
          <p:nvPr/>
        </p:nvCxnSpPr>
        <p:spPr>
          <a:xfrm>
            <a:off x="9286023" y="1771357"/>
            <a:ext cx="0" cy="25886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58CB2C97-50CE-C576-8D28-028AC2828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9867" y="4590923"/>
            <a:ext cx="1752312" cy="1412311"/>
          </a:xfrm>
          <a:prstGeom prst="rect">
            <a:avLst/>
          </a:prstGeom>
        </p:spPr>
      </p:pic>
      <p:pic>
        <p:nvPicPr>
          <p:cNvPr id="51" name="Graphic 50" descr="List outline">
            <a:extLst>
              <a:ext uri="{FF2B5EF4-FFF2-40B4-BE49-F238E27FC236}">
                <a16:creationId xmlns:a16="http://schemas.microsoft.com/office/drawing/2014/main" id="{EC845E82-ECA6-E2C2-C6BA-C426E20DDC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4066" y="2629842"/>
            <a:ext cx="1386279" cy="1386279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FF9A9F-8EC7-AE4A-6674-339E43FA272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1940390" y="3322982"/>
            <a:ext cx="523676" cy="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B2E8D6-9B7E-E894-37B8-C054111FDFB3}"/>
              </a:ext>
            </a:extLst>
          </p:cNvPr>
          <p:cNvCxnSpPr>
            <a:cxnSpLocks/>
          </p:cNvCxnSpPr>
          <p:nvPr/>
        </p:nvCxnSpPr>
        <p:spPr>
          <a:xfrm flipV="1">
            <a:off x="3432313" y="832066"/>
            <a:ext cx="2288313" cy="17454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4E4B424-0E4F-D785-60FC-DA9C355A2A6E}"/>
              </a:ext>
            </a:extLst>
          </p:cNvPr>
          <p:cNvSpPr txBox="1"/>
          <p:nvPr/>
        </p:nvSpPr>
        <p:spPr>
          <a:xfrm>
            <a:off x="2765970" y="4299754"/>
            <a:ext cx="4483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Terraform: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Document and validate intent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Offline share/diff/policy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Templating/repeatability/speed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8AB65C-CD8F-0349-723C-2D81EF0202D0}"/>
              </a:ext>
            </a:extLst>
          </p:cNvPr>
          <p:cNvSpPr txBox="1"/>
          <p:nvPr/>
        </p:nvSpPr>
        <p:spPr>
          <a:xfrm>
            <a:off x="7797090" y="6079972"/>
            <a:ext cx="29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Cloud Ready DC Fabric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C2798-0117-1916-9BF0-B37C0DB0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login&#10;&#10;Description automatically generated">
            <a:extLst>
              <a:ext uri="{FF2B5EF4-FFF2-40B4-BE49-F238E27FC236}">
                <a16:creationId xmlns:a16="http://schemas.microsoft.com/office/drawing/2014/main" id="{F2475659-3ABC-5557-6338-018D7D76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97603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3ED72A-85B9-4318-FDB6-B8672087A222}"/>
              </a:ext>
            </a:extLst>
          </p:cNvPr>
          <p:cNvSpPr txBox="1"/>
          <p:nvPr/>
        </p:nvSpPr>
        <p:spPr>
          <a:xfrm>
            <a:off x="809997" y="1425843"/>
            <a:ext cx="4676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something new in </a:t>
            </a:r>
            <a:r>
              <a:rPr lang="en-US" sz="2400" b="1" dirty="0" err="1"/>
              <a:t>Apstra</a:t>
            </a:r>
            <a:r>
              <a:rPr lang="en-US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Navigate to the correct blueprint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the “Create” button for desired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Fill in some mandatory and optional fields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60FF1D-EE0E-EAC8-D0F5-ECBEB2C3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D5F6CE2-ADC8-3CB2-24CE-A708BEBD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433" y="3429000"/>
            <a:ext cx="7772400" cy="2506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611E17-9296-CECB-1F99-6E22A27FDCF9}"/>
              </a:ext>
            </a:extLst>
          </p:cNvPr>
          <p:cNvSpPr txBox="1"/>
          <p:nvPr/>
        </p:nvSpPr>
        <p:spPr>
          <a:xfrm>
            <a:off x="887488" y="1394847"/>
            <a:ext cx="8488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something new in </a:t>
            </a:r>
            <a:r>
              <a:rPr lang="en-US" sz="2400" b="1" dirty="0" err="1"/>
              <a:t>Apstra</a:t>
            </a:r>
            <a:r>
              <a:rPr lang="en-US" sz="2400" b="1" dirty="0"/>
              <a:t> with Terraform: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Declare an object of the desired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Fill in some mandatory and optional fields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09720-875A-9F04-5C42-2A3747EB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2A42E17-C94A-2ECE-5D21-1DC0DD46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56" y="0"/>
            <a:ext cx="7772400" cy="66410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E74A8-087A-D3D2-595B-5C2AD76E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62A59167-DDBC-A197-DEF9-95798CB2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1" y="2577548"/>
            <a:ext cx="1490869" cy="149086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79C1D0-FD14-7655-28FA-0CBC89A082E5}"/>
              </a:ext>
            </a:extLst>
          </p:cNvPr>
          <p:cNvCxnSpPr>
            <a:cxnSpLocks/>
          </p:cNvCxnSpPr>
          <p:nvPr/>
        </p:nvCxnSpPr>
        <p:spPr>
          <a:xfrm>
            <a:off x="7276070" y="826938"/>
            <a:ext cx="1407217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4B33678D-4477-5188-EE73-EFBA3879E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765" y="547195"/>
            <a:ext cx="2397818" cy="114522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43FF713-68F7-C3B6-52F7-1B52141B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194" y="110215"/>
            <a:ext cx="1695729" cy="178839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9DB03A-047C-B344-6CDF-53D4EA5BF8BF}"/>
              </a:ext>
            </a:extLst>
          </p:cNvPr>
          <p:cNvCxnSpPr>
            <a:cxnSpLocks/>
          </p:cNvCxnSpPr>
          <p:nvPr/>
        </p:nvCxnSpPr>
        <p:spPr>
          <a:xfrm>
            <a:off x="9286023" y="1771357"/>
            <a:ext cx="0" cy="25886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58CB2C97-50CE-C576-8D28-028AC2828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9867" y="4590923"/>
            <a:ext cx="1752312" cy="1412311"/>
          </a:xfrm>
          <a:prstGeom prst="rect">
            <a:avLst/>
          </a:prstGeom>
        </p:spPr>
      </p:pic>
      <p:pic>
        <p:nvPicPr>
          <p:cNvPr id="51" name="Graphic 50" descr="List outline">
            <a:extLst>
              <a:ext uri="{FF2B5EF4-FFF2-40B4-BE49-F238E27FC236}">
                <a16:creationId xmlns:a16="http://schemas.microsoft.com/office/drawing/2014/main" id="{EC845E82-ECA6-E2C2-C6BA-C426E20DDC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4066" y="2629842"/>
            <a:ext cx="1386279" cy="1386279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FF9A9F-8EC7-AE4A-6674-339E43FA272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1940390" y="3322982"/>
            <a:ext cx="523676" cy="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B2E8D6-9B7E-E894-37B8-C054111FDFB3}"/>
              </a:ext>
            </a:extLst>
          </p:cNvPr>
          <p:cNvCxnSpPr>
            <a:cxnSpLocks/>
          </p:cNvCxnSpPr>
          <p:nvPr/>
        </p:nvCxnSpPr>
        <p:spPr>
          <a:xfrm flipV="1">
            <a:off x="3432313" y="832066"/>
            <a:ext cx="2288313" cy="17454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54787C-62F0-DAF7-F822-269F8EAA331C}"/>
              </a:ext>
            </a:extLst>
          </p:cNvPr>
          <p:cNvSpPr txBox="1"/>
          <p:nvPr/>
        </p:nvSpPr>
        <p:spPr>
          <a:xfrm>
            <a:off x="7797090" y="6079972"/>
            <a:ext cx="29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Cloud Ready DC Fabric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3B51C3EB-8083-581E-4C13-681DB641B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19" y="3845487"/>
            <a:ext cx="1490869" cy="1490869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282C791-F876-50E4-0680-CD05040A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0" y="1370478"/>
            <a:ext cx="1490869" cy="1490869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1D4ED88-B6FF-9DDD-3AA3-AA5F707A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19" y="102538"/>
            <a:ext cx="1490869" cy="14908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03E18D88-CD4B-7E53-CD94-300E3795C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17" y="5113425"/>
            <a:ext cx="1490869" cy="14908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70FB84-B511-CA66-E024-0EE661F507BB}"/>
              </a:ext>
            </a:extLst>
          </p:cNvPr>
          <p:cNvCxnSpPr>
            <a:cxnSpLocks/>
          </p:cNvCxnSpPr>
          <p:nvPr/>
        </p:nvCxnSpPr>
        <p:spPr>
          <a:xfrm>
            <a:off x="1971023" y="2117317"/>
            <a:ext cx="523675" cy="83294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20A890-20C6-CC24-2AB5-F57A547B2CE6}"/>
              </a:ext>
            </a:extLst>
          </p:cNvPr>
          <p:cNvCxnSpPr>
            <a:cxnSpLocks/>
          </p:cNvCxnSpPr>
          <p:nvPr/>
        </p:nvCxnSpPr>
        <p:spPr>
          <a:xfrm>
            <a:off x="1971022" y="847973"/>
            <a:ext cx="674078" cy="172957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919867-864E-B2E2-40F2-C0574EF8ACB9}"/>
              </a:ext>
            </a:extLst>
          </p:cNvPr>
          <p:cNvCxnSpPr>
            <a:cxnSpLocks/>
          </p:cNvCxnSpPr>
          <p:nvPr/>
        </p:nvCxnSpPr>
        <p:spPr>
          <a:xfrm flipV="1">
            <a:off x="1940386" y="3756567"/>
            <a:ext cx="554312" cy="82437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51F778-3595-BFA6-ACD3-0324D6CEDA67}"/>
              </a:ext>
            </a:extLst>
          </p:cNvPr>
          <p:cNvCxnSpPr>
            <a:cxnSpLocks/>
          </p:cNvCxnSpPr>
          <p:nvPr/>
        </p:nvCxnSpPr>
        <p:spPr>
          <a:xfrm flipV="1">
            <a:off x="1940386" y="4120711"/>
            <a:ext cx="772128" cy="178046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99F629-5349-FD95-AFB3-B533327E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62A59167-DDBC-A197-DEF9-95798CB2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1" y="2577548"/>
            <a:ext cx="1490869" cy="149086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79C1D0-FD14-7655-28FA-0CBC89A082E5}"/>
              </a:ext>
            </a:extLst>
          </p:cNvPr>
          <p:cNvCxnSpPr>
            <a:cxnSpLocks/>
          </p:cNvCxnSpPr>
          <p:nvPr/>
        </p:nvCxnSpPr>
        <p:spPr>
          <a:xfrm>
            <a:off x="7276070" y="826938"/>
            <a:ext cx="1407217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4B33678D-4477-5188-EE73-EFBA3879E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765" y="547195"/>
            <a:ext cx="2397818" cy="114522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43FF713-68F7-C3B6-52F7-1B52141B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194" y="110215"/>
            <a:ext cx="1695729" cy="178839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9DB03A-047C-B344-6CDF-53D4EA5BF8BF}"/>
              </a:ext>
            </a:extLst>
          </p:cNvPr>
          <p:cNvCxnSpPr>
            <a:cxnSpLocks/>
          </p:cNvCxnSpPr>
          <p:nvPr/>
        </p:nvCxnSpPr>
        <p:spPr>
          <a:xfrm>
            <a:off x="9286023" y="1771357"/>
            <a:ext cx="0" cy="25886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58CB2C97-50CE-C576-8D28-028AC2828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9867" y="4590923"/>
            <a:ext cx="1752312" cy="1412311"/>
          </a:xfrm>
          <a:prstGeom prst="rect">
            <a:avLst/>
          </a:prstGeom>
        </p:spPr>
      </p:pic>
      <p:pic>
        <p:nvPicPr>
          <p:cNvPr id="51" name="Graphic 50" descr="List outline">
            <a:extLst>
              <a:ext uri="{FF2B5EF4-FFF2-40B4-BE49-F238E27FC236}">
                <a16:creationId xmlns:a16="http://schemas.microsoft.com/office/drawing/2014/main" id="{EC845E82-ECA6-E2C2-C6BA-C426E20DDC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4066" y="2629842"/>
            <a:ext cx="1386279" cy="1386279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FF9A9F-8EC7-AE4A-6674-339E43FA272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1940390" y="3322982"/>
            <a:ext cx="523676" cy="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B2E8D6-9B7E-E894-37B8-C054111FDFB3}"/>
              </a:ext>
            </a:extLst>
          </p:cNvPr>
          <p:cNvCxnSpPr>
            <a:cxnSpLocks/>
          </p:cNvCxnSpPr>
          <p:nvPr/>
        </p:nvCxnSpPr>
        <p:spPr>
          <a:xfrm flipV="1">
            <a:off x="3432313" y="832066"/>
            <a:ext cx="2288313" cy="17454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186E33-9494-23B7-79D6-DD82743E5D0D}"/>
              </a:ext>
            </a:extLst>
          </p:cNvPr>
          <p:cNvSpPr txBox="1"/>
          <p:nvPr/>
        </p:nvSpPr>
        <p:spPr>
          <a:xfrm>
            <a:off x="3265568" y="4359965"/>
            <a:ext cx="3046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should we keep</a:t>
            </a:r>
          </a:p>
          <a:p>
            <a:r>
              <a:rPr lang="en-US" sz="2400" dirty="0"/>
              <a:t>these configurations?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4787C-62F0-DAF7-F822-269F8EAA331C}"/>
              </a:ext>
            </a:extLst>
          </p:cNvPr>
          <p:cNvSpPr txBox="1"/>
          <p:nvPr/>
        </p:nvSpPr>
        <p:spPr>
          <a:xfrm>
            <a:off x="7797090" y="6079972"/>
            <a:ext cx="29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Cloud Ready DC Fabric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3B51C3EB-8083-581E-4C13-681DB641B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19" y="3845487"/>
            <a:ext cx="1490869" cy="1490869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282C791-F876-50E4-0680-CD05040A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0" y="1370478"/>
            <a:ext cx="1490869" cy="1490869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1D4ED88-B6FF-9DDD-3AA3-AA5F707A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19" y="102538"/>
            <a:ext cx="1490869" cy="14908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03E18D88-CD4B-7E53-CD94-300E3795C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17" y="5113425"/>
            <a:ext cx="1490869" cy="14908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70FB84-B511-CA66-E024-0EE661F507BB}"/>
              </a:ext>
            </a:extLst>
          </p:cNvPr>
          <p:cNvCxnSpPr>
            <a:cxnSpLocks/>
          </p:cNvCxnSpPr>
          <p:nvPr/>
        </p:nvCxnSpPr>
        <p:spPr>
          <a:xfrm>
            <a:off x="1971023" y="2117317"/>
            <a:ext cx="523675" cy="83294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20A890-20C6-CC24-2AB5-F57A547B2CE6}"/>
              </a:ext>
            </a:extLst>
          </p:cNvPr>
          <p:cNvCxnSpPr>
            <a:cxnSpLocks/>
          </p:cNvCxnSpPr>
          <p:nvPr/>
        </p:nvCxnSpPr>
        <p:spPr>
          <a:xfrm>
            <a:off x="1971022" y="847973"/>
            <a:ext cx="674078" cy="172957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919867-864E-B2E2-40F2-C0574EF8ACB9}"/>
              </a:ext>
            </a:extLst>
          </p:cNvPr>
          <p:cNvCxnSpPr>
            <a:cxnSpLocks/>
          </p:cNvCxnSpPr>
          <p:nvPr/>
        </p:nvCxnSpPr>
        <p:spPr>
          <a:xfrm flipV="1">
            <a:off x="1940386" y="3756567"/>
            <a:ext cx="554312" cy="82437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51F778-3595-BFA6-ACD3-0324D6CEDA67}"/>
              </a:ext>
            </a:extLst>
          </p:cNvPr>
          <p:cNvCxnSpPr>
            <a:cxnSpLocks/>
          </p:cNvCxnSpPr>
          <p:nvPr/>
        </p:nvCxnSpPr>
        <p:spPr>
          <a:xfrm flipV="1">
            <a:off x="1940386" y="4120711"/>
            <a:ext cx="772128" cy="178046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99F629-5349-FD95-AFB3-B533327E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5927</TotalTime>
  <Words>256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Automating apstra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well within the reach of enterprise ops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Chris Marget</cp:lastModifiedBy>
  <cp:revision>10</cp:revision>
  <dcterms:created xsi:type="dcterms:W3CDTF">2023-08-13T19:40:27Z</dcterms:created>
  <dcterms:modified xsi:type="dcterms:W3CDTF">2023-08-17T23:08:45Z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2023-08-13T19:40:40Z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1dae875e-1ef0-4ab1-a99e-8e1825cd80e7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