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7" r:id="rId2"/>
    <p:sldId id="453" r:id="rId3"/>
    <p:sldId id="455" r:id="rId4"/>
    <p:sldId id="456" r:id="rId5"/>
    <p:sldId id="457" r:id="rId6"/>
    <p:sldId id="463" r:id="rId7"/>
    <p:sldId id="465" r:id="rId8"/>
    <p:sldId id="458" r:id="rId9"/>
    <p:sldId id="466" r:id="rId10"/>
    <p:sldId id="459" r:id="rId11"/>
    <p:sldId id="467" r:id="rId12"/>
    <p:sldId id="460" r:id="rId13"/>
    <p:sldId id="468" r:id="rId14"/>
    <p:sldId id="461" r:id="rId15"/>
    <p:sldId id="469" r:id="rId16"/>
    <p:sldId id="464" r:id="rId1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6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6699FF"/>
    <a:srgbClr val="E7F6EF"/>
    <a:srgbClr val="66FF66"/>
    <a:srgbClr val="FF7C80"/>
    <a:srgbClr val="FFFF66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2" autoAdjust="0"/>
  </p:normalViewPr>
  <p:slideViewPr>
    <p:cSldViewPr>
      <p:cViewPr varScale="1">
        <p:scale>
          <a:sx n="87" d="100"/>
          <a:sy n="87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E345W-5%20Fall%202018\Lab\ratiometric%20sensors\Ratiometric%20Sensor%20Examp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E345W-5%20Fall%202018\Lab\ratiometric%20sensors\Ratiometric%20Sensor%20Examp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E345W-5%20Fall%202018\Lab\ratiometric%20sensors\Ratiometric%20Sensor%20Examp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E345W-5%20Fall%202018\Lab\ratiometric%20sensors\Ratiometric%20Sensor%20Examp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E345W-5%20Fall%202018\Lab\ratiometric%20sensors\Ratiometric%20Sensor%20Examp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Ideal Response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7.0309711286089233E-2"/>
                  <c:y val="-4.1666666666666669E-4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'General Eqn'!$E$2:$E$12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'General Eqn'!$F$2:$F$12</c:f>
              <c:numCache>
                <c:formatCode>0.00</c:formatCode>
                <c:ptCount val="11"/>
                <c:pt idx="0">
                  <c:v>2.5</c:v>
                </c:pt>
                <c:pt idx="1">
                  <c:v>3</c:v>
                </c:pt>
                <c:pt idx="2">
                  <c:v>3.5</c:v>
                </c:pt>
                <c:pt idx="3">
                  <c:v>4</c:v>
                </c:pt>
                <c:pt idx="4">
                  <c:v>4.5</c:v>
                </c:pt>
                <c:pt idx="5">
                  <c:v>5</c:v>
                </c:pt>
                <c:pt idx="6">
                  <c:v>5.5</c:v>
                </c:pt>
                <c:pt idx="7">
                  <c:v>6</c:v>
                </c:pt>
                <c:pt idx="8">
                  <c:v>6.5</c:v>
                </c:pt>
                <c:pt idx="9">
                  <c:v>7</c:v>
                </c:pt>
                <c:pt idx="10">
                  <c:v>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02-4DFC-A922-1E8D9B54E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906608"/>
        <c:axId val="309907784"/>
      </c:scatterChart>
      <c:valAx>
        <c:axId val="30990660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07784"/>
        <c:crosses val="autoZero"/>
        <c:crossBetween val="midCat"/>
      </c:valAx>
      <c:valAx>
        <c:axId val="30990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Method</a:t>
            </a:r>
            <a:r>
              <a:rPr lang="en-US" baseline="0"/>
              <a:t>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368022747156606E-2"/>
                  <c:y val="-4.1666666666666669E-4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'Method #1'!$H$2:$H$12</c:f>
              <c:numCache>
                <c:formatCode>0.00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'Method #1'!$I$2:$I$12</c:f>
              <c:numCache>
                <c:formatCode>0.00</c:formatCode>
                <c:ptCount val="11"/>
                <c:pt idx="0">
                  <c:v>0.5</c:v>
                </c:pt>
                <c:pt idx="1">
                  <c:v>0.60000000000000009</c:v>
                </c:pt>
                <c:pt idx="2">
                  <c:v>0.70000000000000007</c:v>
                </c:pt>
                <c:pt idx="3">
                  <c:v>0.8</c:v>
                </c:pt>
                <c:pt idx="4">
                  <c:v>0.9</c:v>
                </c:pt>
                <c:pt idx="5">
                  <c:v>1</c:v>
                </c:pt>
                <c:pt idx="6">
                  <c:v>1.1000000000000001</c:v>
                </c:pt>
                <c:pt idx="7">
                  <c:v>1.2000000000000002</c:v>
                </c:pt>
                <c:pt idx="8">
                  <c:v>1.3</c:v>
                </c:pt>
                <c:pt idx="9">
                  <c:v>1.4000000000000001</c:v>
                </c:pt>
                <c:pt idx="10">
                  <c:v>1.5000000000000002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33-4C4F-9152-4EFE44576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905040"/>
        <c:axId val="309905824"/>
      </c:scatterChart>
      <c:valAx>
        <c:axId val="309905040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x/VDD(DS)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05824"/>
        <c:crosses val="autoZero"/>
        <c:crossBetween val="midCat"/>
      </c:valAx>
      <c:valAx>
        <c:axId val="3099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y/VDD(M)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0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Method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7.0309711286089233E-2"/>
                  <c:y val="-4.1666666666666669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'Method #2'!$E$2:$E$12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'Method #2'!$F$2:$F$12</c:f>
              <c:numCache>
                <c:formatCode>0.00</c:formatCode>
                <c:ptCount val="11"/>
                <c:pt idx="0">
                  <c:v>2.5499999999999998</c:v>
                </c:pt>
                <c:pt idx="1">
                  <c:v>3.06</c:v>
                </c:pt>
                <c:pt idx="2">
                  <c:v>3.5700000000000003</c:v>
                </c:pt>
                <c:pt idx="3">
                  <c:v>4.08</c:v>
                </c:pt>
                <c:pt idx="4">
                  <c:v>4.59</c:v>
                </c:pt>
                <c:pt idx="5">
                  <c:v>5.0999999999999996</c:v>
                </c:pt>
                <c:pt idx="6">
                  <c:v>5.61</c:v>
                </c:pt>
                <c:pt idx="7">
                  <c:v>6.12</c:v>
                </c:pt>
                <c:pt idx="8">
                  <c:v>6.63</c:v>
                </c:pt>
                <c:pt idx="9">
                  <c:v>7.1400000000000006</c:v>
                </c:pt>
                <c:pt idx="10">
                  <c:v>7.65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83-444F-8A0C-6BAF67114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121792"/>
        <c:axId val="311128848"/>
      </c:scatterChart>
      <c:valAx>
        <c:axId val="31112179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128848"/>
        <c:crosses val="autoZero"/>
        <c:crossBetween val="midCat"/>
      </c:valAx>
      <c:valAx>
        <c:axId val="31112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121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Method</a:t>
            </a:r>
            <a:r>
              <a:rPr lang="en-US" baseline="0"/>
              <a:t> #3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368022747156606E-2"/>
                  <c:y val="-4.1666666666666669E-4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'Method #3'!$H$2:$H$12</c:f>
              <c:numCache>
                <c:formatCode>0.00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'Method #3'!$I$2:$I$12</c:f>
              <c:numCache>
                <c:formatCode>0.00</c:formatCode>
                <c:ptCount val="11"/>
                <c:pt idx="0">
                  <c:v>0.5</c:v>
                </c:pt>
                <c:pt idx="1">
                  <c:v>0.60000000000000009</c:v>
                </c:pt>
                <c:pt idx="2">
                  <c:v>0.70000000000000007</c:v>
                </c:pt>
                <c:pt idx="3">
                  <c:v>0.8</c:v>
                </c:pt>
                <c:pt idx="4">
                  <c:v>0.9</c:v>
                </c:pt>
                <c:pt idx="5">
                  <c:v>1</c:v>
                </c:pt>
                <c:pt idx="6">
                  <c:v>1.1000000000000001</c:v>
                </c:pt>
                <c:pt idx="7">
                  <c:v>1.2000000000000002</c:v>
                </c:pt>
                <c:pt idx="8">
                  <c:v>1.3</c:v>
                </c:pt>
                <c:pt idx="9">
                  <c:v>1.4000000000000001</c:v>
                </c:pt>
                <c:pt idx="10">
                  <c:v>1.5000000000000002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68-4001-B2DA-94AEFCA71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121400"/>
        <c:axId val="311126888"/>
      </c:scatterChart>
      <c:valAx>
        <c:axId val="31112140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126888"/>
        <c:crosses val="autoZero"/>
        <c:crossBetween val="midCat"/>
      </c:valAx>
      <c:valAx>
        <c:axId val="31112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y/VDD(M)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121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Method</a:t>
            </a:r>
            <a:r>
              <a:rPr lang="en-US" baseline="0"/>
              <a:t> #4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368022747156606E-2"/>
                  <c:y val="-4.1666666666666669E-4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'Method #4'!$H$2:$H$12</c:f>
              <c:numCache>
                <c:formatCode>0.00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'Method #4'!$I$2:$I$12</c:f>
              <c:numCache>
                <c:formatCode>0.00</c:formatCode>
                <c:ptCount val="11"/>
                <c:pt idx="0">
                  <c:v>2.5</c:v>
                </c:pt>
                <c:pt idx="1">
                  <c:v>3.0000000000000004</c:v>
                </c:pt>
                <c:pt idx="2">
                  <c:v>3.5000000000000004</c:v>
                </c:pt>
                <c:pt idx="3">
                  <c:v>4</c:v>
                </c:pt>
                <c:pt idx="4">
                  <c:v>4.5</c:v>
                </c:pt>
                <c:pt idx="5">
                  <c:v>5</c:v>
                </c:pt>
                <c:pt idx="6">
                  <c:v>5.5000000000000009</c:v>
                </c:pt>
                <c:pt idx="7">
                  <c:v>6.0000000000000009</c:v>
                </c:pt>
                <c:pt idx="8">
                  <c:v>6.5</c:v>
                </c:pt>
                <c:pt idx="9">
                  <c:v>7.0000000000000009</c:v>
                </c:pt>
                <c:pt idx="10">
                  <c:v>7.5000000000000009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5-41E3-BD86-43EFB25C3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42856"/>
        <c:axId val="364743248"/>
      </c:scatterChart>
      <c:valAx>
        <c:axId val="364742856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43248"/>
        <c:crosses val="autoZero"/>
        <c:crossBetween val="midCat"/>
      </c:valAx>
      <c:valAx>
        <c:axId val="36474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y*VDD(DS)/VDD(M)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42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F209B1F-2CB9-4DAD-8C63-91CEA3ED96A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EEA747D-B842-4FD6-A688-A394FEE8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758"/>
            <a:ext cx="5122333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2C18B5F-EF43-40FE-917A-12138164A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6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15AEB-1AF5-4EEF-82D4-AE245D6F58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F55E5-3107-40C7-8411-B2FF6464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45F52-4926-4E83-97D7-9D09BD51A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4D9D-B65B-4395-A05E-59C5973BF0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A0912-5BD8-4B68-90FD-285810E657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54689-8D68-4CA1-BA6F-2E020C6B29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C8B9F-C90D-4371-9702-BD702DFA4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55F9E-06E7-4FAB-BE49-EB52A14D2C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40034-977E-42B3-9652-5E69DBC20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0287F-6832-4B6F-9FF5-BA027AAC76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2EB8-AC84-4F44-B397-A6C01DF8BB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Linear Voltage Regulators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5A6E4FC-ABCA-4764-9BDF-E8E9A70CF7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733" y="636563"/>
            <a:ext cx="7772400" cy="963637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Ratiometric</a:t>
            </a:r>
            <a:r>
              <a:rPr lang="en-US" b="1" dirty="0" smtClean="0">
                <a:solidFill>
                  <a:schemeClr val="accent2"/>
                </a:solidFill>
              </a:rPr>
              <a:t> Sensor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732" y="1600200"/>
            <a:ext cx="7862667" cy="4754137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What is a </a:t>
            </a:r>
            <a:r>
              <a:rPr lang="en-US" sz="3600" b="1" dirty="0" err="1" smtClean="0">
                <a:solidFill>
                  <a:schemeClr val="tx2"/>
                </a:solidFill>
              </a:rPr>
              <a:t>ratiometric</a:t>
            </a:r>
            <a:r>
              <a:rPr lang="en-US" sz="3600" b="1" dirty="0" smtClean="0">
                <a:solidFill>
                  <a:schemeClr val="tx2"/>
                </a:solidFill>
              </a:rPr>
              <a:t> sensor?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Why does this effect need to be removed from the measured data?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Analysis options (there may be more)</a:t>
            </a:r>
          </a:p>
          <a:p>
            <a:pPr lvl="1"/>
            <a:r>
              <a:rPr lang="en-US" sz="3200" b="1" dirty="0" smtClean="0">
                <a:solidFill>
                  <a:schemeClr val="tx2"/>
                </a:solidFill>
              </a:rPr>
              <a:t>Plot V</a:t>
            </a:r>
            <a:r>
              <a:rPr lang="en-US" sz="3200" b="1" baseline="-25000" dirty="0" smtClean="0">
                <a:solidFill>
                  <a:schemeClr val="tx2"/>
                </a:solidFill>
              </a:rPr>
              <a:t>OUT</a:t>
            </a:r>
            <a:r>
              <a:rPr lang="en-US" sz="3200" b="1" dirty="0" smtClean="0">
                <a:solidFill>
                  <a:schemeClr val="tx2"/>
                </a:solidFill>
              </a:rPr>
              <a:t>/</a:t>
            </a:r>
            <a:r>
              <a:rPr lang="en-US" sz="3200" b="1" dirty="0"/>
              <a:t> </a:t>
            </a:r>
            <a:r>
              <a:rPr lang="en-US" sz="3200" b="1" dirty="0" smtClean="0"/>
              <a:t>VDD</a:t>
            </a:r>
            <a:r>
              <a:rPr lang="en-US" sz="3200" b="1" baseline="-25000" dirty="0" smtClean="0"/>
              <a:t>M</a:t>
            </a:r>
            <a:r>
              <a:rPr lang="en-US" sz="3200" b="1" dirty="0" smtClean="0">
                <a:solidFill>
                  <a:schemeClr val="tx2"/>
                </a:solidFill>
              </a:rPr>
              <a:t> vs x/</a:t>
            </a:r>
            <a:r>
              <a:rPr lang="en-US" sz="3200" b="1" dirty="0"/>
              <a:t> </a:t>
            </a:r>
            <a:r>
              <a:rPr lang="en-US" sz="3200" b="1" dirty="0" smtClean="0"/>
              <a:t>VDD</a:t>
            </a:r>
            <a:r>
              <a:rPr lang="en-US" sz="3200" b="1" baseline="-25000" dirty="0" smtClean="0"/>
              <a:t>DS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2"/>
                </a:solidFill>
              </a:rPr>
              <a:t>Plot V</a:t>
            </a:r>
            <a:r>
              <a:rPr lang="en-US" sz="3200" b="1" baseline="-25000" dirty="0" smtClean="0">
                <a:solidFill>
                  <a:schemeClr val="tx2"/>
                </a:solidFill>
              </a:rPr>
              <a:t>OUT</a:t>
            </a:r>
            <a:r>
              <a:rPr lang="en-US" sz="3200" b="1" dirty="0" smtClean="0">
                <a:solidFill>
                  <a:schemeClr val="tx2"/>
                </a:solidFill>
              </a:rPr>
              <a:t> vs x</a:t>
            </a:r>
          </a:p>
          <a:p>
            <a:pPr lvl="1"/>
            <a:r>
              <a:rPr lang="en-US" sz="3200" b="1" dirty="0" smtClean="0">
                <a:solidFill>
                  <a:schemeClr val="tx2"/>
                </a:solidFill>
              </a:rPr>
              <a:t>Plot </a:t>
            </a:r>
            <a:r>
              <a:rPr lang="en-US" sz="3200" b="1" dirty="0">
                <a:solidFill>
                  <a:schemeClr val="tx2"/>
                </a:solidFill>
              </a:rPr>
              <a:t>V</a:t>
            </a:r>
            <a:r>
              <a:rPr lang="en-US" sz="3200" b="1" baseline="-25000" dirty="0">
                <a:solidFill>
                  <a:schemeClr val="tx2"/>
                </a:solidFill>
              </a:rPr>
              <a:t>OUT</a:t>
            </a:r>
            <a:r>
              <a:rPr lang="en-US" sz="3200" b="1" dirty="0" smtClean="0">
                <a:solidFill>
                  <a:schemeClr val="tx2"/>
                </a:solidFill>
              </a:rPr>
              <a:t>/</a:t>
            </a:r>
            <a:r>
              <a:rPr lang="en-US" sz="3200" b="1" dirty="0"/>
              <a:t> </a:t>
            </a:r>
            <a:r>
              <a:rPr lang="en-US" sz="3200" b="1" dirty="0" smtClean="0"/>
              <a:t>VDD</a:t>
            </a:r>
            <a:r>
              <a:rPr lang="en-US" sz="3200" b="1" baseline="-25000" dirty="0" smtClean="0"/>
              <a:t>M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vs </a:t>
            </a:r>
            <a:r>
              <a:rPr lang="en-US" sz="3200" b="1" dirty="0" smtClean="0">
                <a:solidFill>
                  <a:schemeClr val="tx2"/>
                </a:solidFill>
              </a:rPr>
              <a:t>x	</a:t>
            </a:r>
          </a:p>
          <a:p>
            <a:pPr lvl="1"/>
            <a:r>
              <a:rPr lang="en-US" sz="3200" b="1" dirty="0" smtClean="0">
                <a:solidFill>
                  <a:schemeClr val="tx2"/>
                </a:solidFill>
              </a:rPr>
              <a:t>Plot V</a:t>
            </a:r>
            <a:r>
              <a:rPr lang="en-US" sz="3200" b="1" baseline="-25000" dirty="0" smtClean="0">
                <a:solidFill>
                  <a:schemeClr val="tx2"/>
                </a:solidFill>
              </a:rPr>
              <a:t>OUT</a:t>
            </a:r>
            <a:r>
              <a:rPr lang="en-US" sz="3200" b="1" dirty="0" smtClean="0">
                <a:solidFill>
                  <a:schemeClr val="tx2"/>
                </a:solidFill>
              </a:rPr>
              <a:t>*(</a:t>
            </a:r>
            <a:r>
              <a:rPr lang="en-US" sz="3200" b="1" dirty="0"/>
              <a:t>VDD</a:t>
            </a:r>
            <a:r>
              <a:rPr lang="en-US" sz="3200" b="1" baseline="-25000" dirty="0"/>
              <a:t>DS </a:t>
            </a:r>
            <a:r>
              <a:rPr lang="en-US" sz="3200" b="1" dirty="0" smtClean="0">
                <a:solidFill>
                  <a:schemeClr val="tx2"/>
                </a:solidFill>
              </a:rPr>
              <a:t>/</a:t>
            </a:r>
            <a:r>
              <a:rPr lang="en-US" sz="3200" b="1" dirty="0"/>
              <a:t> VDD</a:t>
            </a:r>
            <a:r>
              <a:rPr lang="en-US" sz="3200" b="1" baseline="-25000" dirty="0"/>
              <a:t>M</a:t>
            </a:r>
            <a:r>
              <a:rPr lang="en-US" sz="3200" b="1" dirty="0" smtClean="0">
                <a:solidFill>
                  <a:schemeClr val="tx2"/>
                </a:solidFill>
              </a:rPr>
              <a:t>) </a:t>
            </a:r>
            <a:r>
              <a:rPr lang="en-US" sz="3200" b="1" smtClean="0">
                <a:solidFill>
                  <a:schemeClr val="tx2"/>
                </a:solidFill>
              </a:rPr>
              <a:t>vs x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lvl="1"/>
            <a:endParaRPr lang="en-US" sz="3200" b="1" dirty="0" smtClean="0">
              <a:solidFill>
                <a:schemeClr val="tx2"/>
              </a:solidFill>
            </a:endParaRPr>
          </a:p>
          <a:p>
            <a:pPr lvl="1"/>
            <a:endParaRPr lang="en-US" sz="3200" b="1" dirty="0" smtClean="0">
              <a:solidFill>
                <a:schemeClr val="tx2"/>
              </a:solidFill>
            </a:endParaRPr>
          </a:p>
          <a:p>
            <a:pPr lvl="1"/>
            <a:endParaRPr lang="en-US" sz="3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16" y="2895600"/>
            <a:ext cx="8173529" cy="357640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</a:t>
            </a:r>
            <a:r>
              <a:rPr lang="en-US" b="1" dirty="0">
                <a:solidFill>
                  <a:schemeClr val="accent2"/>
                </a:solidFill>
              </a:rPr>
              <a:t>lo</a:t>
            </a:r>
            <a:r>
              <a:rPr lang="en-US" b="1" dirty="0" smtClean="0">
                <a:solidFill>
                  <a:schemeClr val="accent2"/>
                </a:solidFill>
              </a:rPr>
              <a:t>t </a:t>
            </a:r>
            <a:r>
              <a:rPr lang="en-US" b="1" dirty="0" smtClean="0"/>
              <a:t>y </a:t>
            </a:r>
            <a:r>
              <a:rPr lang="en-US" b="1" dirty="0" smtClean="0">
                <a:solidFill>
                  <a:schemeClr val="accent2"/>
                </a:solidFill>
              </a:rPr>
              <a:t>vs. </a:t>
            </a:r>
            <a:r>
              <a:rPr lang="en-US" b="1" dirty="0" smtClean="0"/>
              <a:t>x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dirty="0" smtClean="0">
                <a:solidFill>
                  <a:schemeClr val="accent2"/>
                </a:solidFill>
              </a:rPr>
              <a:t>ompare the resulting slope to the data sheet value for the sensor’s static sensitivity multiplied by </a:t>
            </a:r>
            <a:r>
              <a:rPr lang="en-US" b="1" dirty="0"/>
              <a:t>VDD</a:t>
            </a:r>
            <a:r>
              <a:rPr lang="en-US" b="1" baseline="-25000" dirty="0"/>
              <a:t>M </a:t>
            </a:r>
            <a:r>
              <a:rPr lang="en-US" b="1" dirty="0" smtClean="0"/>
              <a:t>/VDD</a:t>
            </a:r>
            <a:r>
              <a:rPr lang="en-US" b="1" baseline="-25000" dirty="0" smtClean="0"/>
              <a:t>DS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Compare the resulting </a:t>
            </a:r>
            <a:r>
              <a:rPr lang="en-US" b="1" dirty="0" smtClean="0">
                <a:solidFill>
                  <a:schemeClr val="accent2"/>
                </a:solidFill>
              </a:rPr>
              <a:t>offset </a:t>
            </a:r>
            <a:r>
              <a:rPr lang="en-US" b="1" dirty="0">
                <a:solidFill>
                  <a:schemeClr val="accent2"/>
                </a:solidFill>
              </a:rPr>
              <a:t>to the data sheet value for the sensor’s </a:t>
            </a:r>
            <a:r>
              <a:rPr lang="en-US" b="1" dirty="0" smtClean="0">
                <a:solidFill>
                  <a:schemeClr val="accent2"/>
                </a:solidFill>
              </a:rPr>
              <a:t>offset multiplied </a:t>
            </a:r>
            <a:r>
              <a:rPr lang="en-US" b="1" dirty="0">
                <a:solidFill>
                  <a:schemeClr val="accent2"/>
                </a:solidFill>
              </a:rPr>
              <a:t>by </a:t>
            </a:r>
            <a:r>
              <a:rPr lang="en-US" b="1" dirty="0"/>
              <a:t>VDD</a:t>
            </a:r>
            <a:r>
              <a:rPr lang="en-US" b="1" baseline="-25000" dirty="0"/>
              <a:t>M </a:t>
            </a:r>
            <a:r>
              <a:rPr lang="en-US" b="1" dirty="0"/>
              <a:t>/VDD</a:t>
            </a:r>
            <a:r>
              <a:rPr lang="en-US" b="1" baseline="-25000" dirty="0"/>
              <a:t>DS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7462"/>
              </p:ext>
            </p:extLst>
          </p:nvPr>
        </p:nvGraphicFramePr>
        <p:xfrm>
          <a:off x="2077570" y="1219200"/>
          <a:ext cx="49888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7570" y="1219200"/>
                        <a:ext cx="498885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90" y="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8173529" cy="2362200"/>
          </a:xfrm>
        </p:spPr>
        <p:txBody>
          <a:bodyPr/>
          <a:lstStyle/>
          <a:p>
            <a:r>
              <a:rPr lang="en-US" sz="2000" b="1" dirty="0"/>
              <a:t>VDD</a:t>
            </a:r>
            <a:r>
              <a:rPr lang="en-US" sz="2000" b="1" baseline="-25000" dirty="0"/>
              <a:t>M</a:t>
            </a:r>
            <a:r>
              <a:rPr lang="en-US" sz="2000" b="1" dirty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5.1V </a:t>
            </a:r>
            <a:r>
              <a:rPr lang="en-US" sz="2000" b="1" dirty="0" smtClean="0"/>
              <a:t>   VDD</a:t>
            </a:r>
            <a:r>
              <a:rPr lang="en-US" sz="2000" b="1" baseline="-25000" dirty="0" smtClean="0"/>
              <a:t>DS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5.0V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Compare the resulting slope to the data sheet value for the sensor’s static sensitivity multiplied by </a:t>
            </a:r>
            <a:r>
              <a:rPr lang="en-US" sz="2000" b="1" dirty="0"/>
              <a:t>VDD</a:t>
            </a:r>
            <a:r>
              <a:rPr lang="en-US" sz="2000" b="1" baseline="-25000" dirty="0"/>
              <a:t>M </a:t>
            </a:r>
            <a:r>
              <a:rPr lang="en-US" sz="2000" b="1" dirty="0"/>
              <a:t>/</a:t>
            </a:r>
            <a:r>
              <a:rPr lang="en-US" sz="2000" b="1" dirty="0" smtClean="0"/>
              <a:t>VDD</a:t>
            </a:r>
            <a:r>
              <a:rPr lang="en-US" sz="2000" b="1" baseline="-25000" dirty="0" smtClean="0"/>
              <a:t>DS</a:t>
            </a:r>
          </a:p>
          <a:p>
            <a:pPr lvl="1"/>
            <a:r>
              <a:rPr lang="en-US" sz="1600" b="1" dirty="0" smtClean="0"/>
              <a:t>0.51 = 0.50 * (5.1V/5.0V) </a:t>
            </a:r>
            <a:r>
              <a:rPr lang="en-US" sz="1600" b="1" dirty="0"/>
              <a:t>= </a:t>
            </a:r>
            <a:r>
              <a:rPr lang="en-US" sz="1600" b="1" dirty="0" smtClean="0"/>
              <a:t>0.51 </a:t>
            </a:r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Compare the resulting offset to the data sheet value for the sensor’s offset multiplied by </a:t>
            </a:r>
            <a:r>
              <a:rPr lang="en-US" sz="2000" b="1" dirty="0"/>
              <a:t>VDD</a:t>
            </a:r>
            <a:r>
              <a:rPr lang="en-US" sz="2000" b="1" baseline="-25000" dirty="0"/>
              <a:t>M </a:t>
            </a:r>
            <a:r>
              <a:rPr lang="en-US" sz="2000" b="1" dirty="0"/>
              <a:t>/VDD</a:t>
            </a:r>
            <a:r>
              <a:rPr lang="en-US" sz="2000" b="1" baseline="-25000" dirty="0"/>
              <a:t>DS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/>
            <a:r>
              <a:rPr lang="en-US" sz="1600" b="1" dirty="0" smtClean="0"/>
              <a:t>2.55V = 2.5V * </a:t>
            </a:r>
            <a:r>
              <a:rPr lang="en-US" sz="1600" b="1" dirty="0"/>
              <a:t>(5.1V/5.0V)</a:t>
            </a:r>
            <a:r>
              <a:rPr lang="en-US" sz="1600" b="1" dirty="0" smtClean="0"/>
              <a:t> = 2.55V </a:t>
            </a:r>
            <a:endParaRPr lang="en-US" sz="1600" b="1" dirty="0"/>
          </a:p>
          <a:p>
            <a:pPr lvl="1"/>
            <a:endParaRPr lang="en-US" sz="1600" b="1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1691" y="600970"/>
            <a:ext cx="3562052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Plot </a:t>
            </a:r>
            <a:r>
              <a:rPr lang="en-US" sz="2400" dirty="0" smtClean="0"/>
              <a:t>y </a:t>
            </a:r>
            <a:r>
              <a:rPr lang="en-US" sz="2400" dirty="0">
                <a:solidFill>
                  <a:schemeClr val="accent2"/>
                </a:solidFill>
              </a:rPr>
              <a:t>vs. </a:t>
            </a:r>
            <a:r>
              <a:rPr lang="en-US" sz="2400" dirty="0" smtClean="0"/>
              <a:t>x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endParaRPr lang="en-US" sz="1600" b="1" kern="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530323"/>
              </p:ext>
            </p:extLst>
          </p:nvPr>
        </p:nvGraphicFramePr>
        <p:xfrm>
          <a:off x="1596585" y="698653"/>
          <a:ext cx="594164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91000" y="524526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24680" y="5596827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619584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29480" y="6547401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16" y="2971800"/>
            <a:ext cx="8173529" cy="350020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</a:t>
            </a:r>
            <a:r>
              <a:rPr lang="en-US" b="1" dirty="0">
                <a:solidFill>
                  <a:schemeClr val="accent2"/>
                </a:solidFill>
              </a:rPr>
              <a:t>lo</a:t>
            </a:r>
            <a:r>
              <a:rPr lang="en-US" b="1" dirty="0" smtClean="0">
                <a:solidFill>
                  <a:schemeClr val="accent2"/>
                </a:solidFill>
              </a:rPr>
              <a:t>t </a:t>
            </a:r>
            <a:r>
              <a:rPr lang="en-US" b="1" dirty="0"/>
              <a:t>y/VDD</a:t>
            </a:r>
            <a:r>
              <a:rPr lang="en-US" b="1" baseline="-25000" dirty="0"/>
              <a:t>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vs. </a:t>
            </a:r>
            <a:r>
              <a:rPr lang="en-US" b="1" dirty="0" smtClean="0"/>
              <a:t>x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Compare the resulting slope to the data sheet value for the sensor’s static sensitivity </a:t>
            </a:r>
            <a:r>
              <a:rPr lang="en-US" b="1" dirty="0" smtClean="0">
                <a:solidFill>
                  <a:schemeClr val="accent2"/>
                </a:solidFill>
              </a:rPr>
              <a:t>divided </a:t>
            </a:r>
            <a:r>
              <a:rPr lang="en-US" b="1" dirty="0">
                <a:solidFill>
                  <a:schemeClr val="accent2"/>
                </a:solidFill>
              </a:rPr>
              <a:t>by </a:t>
            </a:r>
            <a:r>
              <a:rPr lang="en-US" b="1" dirty="0" smtClean="0"/>
              <a:t>VDD</a:t>
            </a:r>
            <a:r>
              <a:rPr lang="en-US" b="1" baseline="-25000" dirty="0" smtClean="0"/>
              <a:t>DS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Compare the resulting offset to the data sheet value for the sensor’s offset </a:t>
            </a:r>
            <a:r>
              <a:rPr lang="en-US" b="1" dirty="0" smtClean="0">
                <a:solidFill>
                  <a:schemeClr val="accent2"/>
                </a:solidFill>
              </a:rPr>
              <a:t>divided </a:t>
            </a:r>
            <a:r>
              <a:rPr lang="en-US" b="1" dirty="0">
                <a:solidFill>
                  <a:schemeClr val="accent2"/>
                </a:solidFill>
              </a:rPr>
              <a:t>by </a:t>
            </a:r>
            <a:r>
              <a:rPr lang="en-US" b="1" dirty="0" smtClean="0"/>
              <a:t>VDD</a:t>
            </a:r>
            <a:r>
              <a:rPr lang="en-US" b="1" baseline="-25000" dirty="0" smtClean="0"/>
              <a:t>DS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268632"/>
              </p:ext>
            </p:extLst>
          </p:nvPr>
        </p:nvGraphicFramePr>
        <p:xfrm>
          <a:off x="2571750" y="1219200"/>
          <a:ext cx="4000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1219200"/>
                        <a:ext cx="4000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90" y="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8173529" cy="2362200"/>
          </a:xfrm>
        </p:spPr>
        <p:txBody>
          <a:bodyPr/>
          <a:lstStyle/>
          <a:p>
            <a:r>
              <a:rPr lang="en-US" sz="2000" b="1" dirty="0"/>
              <a:t>VDD</a:t>
            </a:r>
            <a:r>
              <a:rPr lang="en-US" sz="2000" b="1" baseline="-25000" dirty="0"/>
              <a:t>M</a:t>
            </a:r>
            <a:r>
              <a:rPr lang="en-US" sz="2000" b="1" dirty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5.1V </a:t>
            </a:r>
            <a:r>
              <a:rPr lang="en-US" sz="2000" b="1" dirty="0" smtClean="0"/>
              <a:t>   VDD</a:t>
            </a:r>
            <a:r>
              <a:rPr lang="en-US" sz="2000" b="1" baseline="-25000" dirty="0" smtClean="0"/>
              <a:t>DS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5.0V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Compare the resulting slope to the data sheet value for the sensor’s static sensitivity divided by </a:t>
            </a:r>
            <a:r>
              <a:rPr lang="en-US" sz="2000" b="1" dirty="0"/>
              <a:t>VDD</a:t>
            </a:r>
            <a:r>
              <a:rPr lang="en-US" sz="2000" b="1" baseline="-25000" dirty="0"/>
              <a:t>DS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/>
            <a:r>
              <a:rPr lang="en-US" sz="1600" b="1" dirty="0" smtClean="0"/>
              <a:t>0.10 = 0.50 / 5.0V </a:t>
            </a:r>
            <a:r>
              <a:rPr lang="en-US" sz="1600" b="1" dirty="0"/>
              <a:t>= </a:t>
            </a:r>
            <a:r>
              <a:rPr lang="en-US" sz="1600" b="1" dirty="0" smtClean="0"/>
              <a:t>0.10 </a:t>
            </a:r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Compare the resulting offset to the data sheet value for the sensor’s offset divided by </a:t>
            </a:r>
            <a:r>
              <a:rPr lang="en-US" sz="2000" b="1" dirty="0"/>
              <a:t>VDD</a:t>
            </a:r>
            <a:r>
              <a:rPr lang="en-US" sz="2000" b="1" baseline="-25000" dirty="0"/>
              <a:t>DS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/>
            <a:r>
              <a:rPr lang="en-US" sz="1600" b="1" dirty="0" smtClean="0"/>
              <a:t>0.50 = 2.50V / 5.0V = 0.50 </a:t>
            </a:r>
            <a:endParaRPr lang="en-US" sz="1600" b="1" dirty="0"/>
          </a:p>
          <a:p>
            <a:pPr lvl="1"/>
            <a:endParaRPr lang="en-US" sz="1600" b="1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1691" y="600970"/>
            <a:ext cx="3562052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Plot </a:t>
            </a:r>
            <a:r>
              <a:rPr lang="en-US" sz="2400" dirty="0"/>
              <a:t>y/VDD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vs. </a:t>
            </a:r>
            <a:r>
              <a:rPr lang="en-US" sz="2400" dirty="0"/>
              <a:t>x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endParaRPr lang="en-US" sz="1600" b="1" kern="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728301"/>
              </p:ext>
            </p:extLst>
          </p:nvPr>
        </p:nvGraphicFramePr>
        <p:xfrm>
          <a:off x="1600200" y="613823"/>
          <a:ext cx="5943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24743" y="525499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58423" y="5606549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622251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1280" y="6574076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0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16" y="3048000"/>
            <a:ext cx="8173529" cy="342400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</a:t>
            </a:r>
            <a:r>
              <a:rPr lang="en-US" b="1" dirty="0">
                <a:solidFill>
                  <a:schemeClr val="accent2"/>
                </a:solidFill>
              </a:rPr>
              <a:t>lo</a:t>
            </a:r>
            <a:r>
              <a:rPr lang="en-US" b="1" dirty="0" smtClean="0">
                <a:solidFill>
                  <a:schemeClr val="accent2"/>
                </a:solidFill>
              </a:rPr>
              <a:t>t </a:t>
            </a:r>
            <a:r>
              <a:rPr lang="en-US" b="1" dirty="0" smtClean="0"/>
              <a:t>y*VDD</a:t>
            </a:r>
            <a:r>
              <a:rPr lang="en-US" b="1" baseline="-25000" dirty="0" smtClean="0"/>
              <a:t>DS </a:t>
            </a:r>
            <a:r>
              <a:rPr lang="en-US" b="1" dirty="0"/>
              <a:t>/</a:t>
            </a:r>
            <a:r>
              <a:rPr lang="en-US" b="1" dirty="0" smtClean="0"/>
              <a:t>VDD</a:t>
            </a:r>
            <a:r>
              <a:rPr lang="en-US" b="1" baseline="-25000" dirty="0" smtClean="0"/>
              <a:t>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vs. </a:t>
            </a:r>
            <a:r>
              <a:rPr lang="en-US" b="1" dirty="0" smtClean="0"/>
              <a:t>x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Compare the resulting slope directly to the data sheet value for the sensor’s static sensitivity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Compare the resulting </a:t>
            </a:r>
            <a:r>
              <a:rPr lang="en-US" b="1" dirty="0" smtClean="0">
                <a:solidFill>
                  <a:schemeClr val="accent2"/>
                </a:solidFill>
              </a:rPr>
              <a:t>offset </a:t>
            </a:r>
            <a:r>
              <a:rPr lang="en-US" b="1" dirty="0">
                <a:solidFill>
                  <a:schemeClr val="accent2"/>
                </a:solidFill>
              </a:rPr>
              <a:t>directly to the data sheet value for the sensor’s </a:t>
            </a:r>
            <a:r>
              <a:rPr lang="en-US" b="1" dirty="0" smtClean="0">
                <a:solidFill>
                  <a:schemeClr val="accent2"/>
                </a:solidFill>
              </a:rPr>
              <a:t>offset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04599"/>
              </p:ext>
            </p:extLst>
          </p:nvPr>
        </p:nvGraphicFramePr>
        <p:xfrm>
          <a:off x="2077570" y="1324870"/>
          <a:ext cx="49888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7570" y="1324870"/>
                        <a:ext cx="498885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0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90" y="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8173529" cy="2362200"/>
          </a:xfrm>
        </p:spPr>
        <p:txBody>
          <a:bodyPr/>
          <a:lstStyle/>
          <a:p>
            <a:r>
              <a:rPr lang="en-US" sz="2000" b="1" dirty="0"/>
              <a:t>VDD</a:t>
            </a:r>
            <a:r>
              <a:rPr lang="en-US" sz="2000" b="1" baseline="-25000" dirty="0"/>
              <a:t>M</a:t>
            </a:r>
            <a:r>
              <a:rPr lang="en-US" sz="2000" b="1" dirty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5.1V</a:t>
            </a:r>
            <a:r>
              <a:rPr lang="en-US" sz="2000" b="1" dirty="0" smtClean="0"/>
              <a:t>    VDD</a:t>
            </a:r>
            <a:r>
              <a:rPr lang="en-US" sz="2000" b="1" baseline="-25000" dirty="0" smtClean="0"/>
              <a:t>DS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5.0V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Compare the resulting slope directly to the data sheet value for the sensor’s static sensitivity</a:t>
            </a:r>
          </a:p>
          <a:p>
            <a:pPr lvl="1"/>
            <a:r>
              <a:rPr lang="en-US" sz="1600" b="1" dirty="0" smtClean="0"/>
              <a:t>0.50 = 0.50 </a:t>
            </a:r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Compare the resulting offset directly to the data sheet value for the sensor’s offset</a:t>
            </a:r>
          </a:p>
          <a:p>
            <a:pPr lvl="1"/>
            <a:r>
              <a:rPr lang="en-US" sz="1600" b="1" dirty="0" smtClean="0"/>
              <a:t>2.50V = 2.5V </a:t>
            </a:r>
            <a:endParaRPr lang="en-US" sz="1600" b="1" dirty="0"/>
          </a:p>
          <a:p>
            <a:pPr lvl="1"/>
            <a:endParaRPr lang="en-US" sz="1600" b="1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1690" y="600970"/>
            <a:ext cx="3686909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Plot </a:t>
            </a:r>
            <a:r>
              <a:rPr lang="en-US" sz="2400" dirty="0"/>
              <a:t>y*VDD</a:t>
            </a:r>
            <a:r>
              <a:rPr lang="en-US" sz="2400" baseline="-25000" dirty="0"/>
              <a:t>DS </a:t>
            </a:r>
            <a:r>
              <a:rPr lang="en-US" sz="2400" dirty="0"/>
              <a:t>/VDD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vs. </a:t>
            </a:r>
            <a:r>
              <a:rPr lang="en-US" sz="2400" dirty="0"/>
              <a:t>x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endParaRPr lang="en-US" sz="1600" b="1" kern="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387396"/>
              </p:ext>
            </p:extLst>
          </p:nvPr>
        </p:nvGraphicFramePr>
        <p:xfrm>
          <a:off x="1816882" y="600970"/>
          <a:ext cx="5269718" cy="3894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3880" y="525889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67560" y="5610454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621010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24480" y="6561664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217076" y="1018921"/>
            <a:ext cx="1566053" cy="33244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>
                <a:solidFill>
                  <a:srgbClr val="FF0000"/>
                </a:solidFill>
              </a:rPr>
              <a:t>Note that the slope and offset are the same as for the ideal example!</a:t>
            </a:r>
            <a:endParaRPr lang="en-US" sz="2400" b="1" kern="0" dirty="0" smtClean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5791200" y="685800"/>
            <a:ext cx="76200" cy="46704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6172200" y="685800"/>
            <a:ext cx="76200" cy="46704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6676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Which Method is Best?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16" y="1447799"/>
            <a:ext cx="8173529" cy="4871809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All “work”, as they allow a comparison between the experimental (measured) and expected (data sheet) static sensitivity and offset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But, it is better to use a method that requires less manipulation of the data sheet values before the comparisons are made</a:t>
            </a:r>
          </a:p>
          <a:p>
            <a:pPr lvl="1"/>
            <a:r>
              <a:rPr lang="en-US" sz="2400" b="1" dirty="0" smtClean="0">
                <a:solidFill>
                  <a:schemeClr val="accent2"/>
                </a:solidFill>
              </a:rPr>
              <a:t>Any calculation errors will be more obvious</a:t>
            </a:r>
          </a:p>
          <a:p>
            <a:pPr lvl="1"/>
            <a:r>
              <a:rPr lang="en-US" sz="2400" b="1" dirty="0" smtClean="0">
                <a:solidFill>
                  <a:schemeClr val="accent2"/>
                </a:solidFill>
              </a:rPr>
              <a:t>Based on this criterion, prefer method #4 followed by method #3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For analysis in ME345W lab reports or homework submissions, use Method #4</a:t>
            </a:r>
          </a:p>
        </p:txBody>
      </p:sp>
    </p:spTree>
    <p:extLst>
      <p:ext uri="{BB962C8B-B14F-4D97-AF65-F5344CB8AC3E}">
        <p14:creationId xmlns:p14="http://schemas.microsoft.com/office/powerpoint/2010/main" val="37481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6676"/>
            <a:ext cx="9144000" cy="94387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Ratiometric</a:t>
            </a:r>
            <a:r>
              <a:rPr lang="en-US" b="1" dirty="0" smtClean="0">
                <a:solidFill>
                  <a:srgbClr val="FF0000"/>
                </a:solidFill>
              </a:rPr>
              <a:t> Sensors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16" y="1447799"/>
            <a:ext cx="8173529" cy="487180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 </a:t>
            </a:r>
            <a:r>
              <a:rPr lang="en-US" b="1" dirty="0" err="1" smtClean="0">
                <a:solidFill>
                  <a:schemeClr val="accent2"/>
                </a:solidFill>
              </a:rPr>
              <a:t>ratiometric</a:t>
            </a:r>
            <a:r>
              <a:rPr lang="en-US" b="1" dirty="0" smtClean="0">
                <a:solidFill>
                  <a:schemeClr val="accent2"/>
                </a:solidFill>
              </a:rPr>
              <a:t> sensor’s output is dependent on two factors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The first factor is the desired variable that we are trying to measure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Position, pressure, etc.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The second factor is a reference or supply voltage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This effect is </a:t>
            </a:r>
            <a:r>
              <a:rPr lang="en-US" b="1" u="sng" dirty="0" smtClean="0">
                <a:solidFill>
                  <a:srgbClr val="FF0000"/>
                </a:solidFill>
              </a:rPr>
              <a:t>not desired</a:t>
            </a:r>
            <a:r>
              <a:rPr lang="en-US" b="1" dirty="0" smtClean="0">
                <a:solidFill>
                  <a:schemeClr val="accent2"/>
                </a:solidFill>
              </a:rPr>
              <a:t> and must be compensated for in the data analysis to determine the static sensitivity and offset due to the desired variable</a:t>
            </a:r>
          </a:p>
        </p:txBody>
      </p:sp>
    </p:spTree>
    <p:extLst>
      <p:ext uri="{BB962C8B-B14F-4D97-AF65-F5344CB8AC3E}">
        <p14:creationId xmlns:p14="http://schemas.microsoft.com/office/powerpoint/2010/main" val="39891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6676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Examples of </a:t>
            </a:r>
            <a:r>
              <a:rPr lang="en-US" b="1" dirty="0" err="1" smtClean="0">
                <a:solidFill>
                  <a:srgbClr val="FF0000"/>
                </a:solidFill>
              </a:rPr>
              <a:t>Ratiometric</a:t>
            </a:r>
            <a:r>
              <a:rPr lang="en-US" b="1" dirty="0" smtClean="0">
                <a:solidFill>
                  <a:srgbClr val="FF0000"/>
                </a:solidFill>
              </a:rPr>
              <a:t> Sensors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16" y="1828800"/>
            <a:ext cx="8173529" cy="449080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Wheatstone bridge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Accelerometer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Gauge pressure sensor</a:t>
            </a:r>
          </a:p>
        </p:txBody>
      </p:sp>
    </p:spTree>
    <p:extLst>
      <p:ext uri="{BB962C8B-B14F-4D97-AF65-F5344CB8AC3E}">
        <p14:creationId xmlns:p14="http://schemas.microsoft.com/office/powerpoint/2010/main" val="16993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49452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General Equation for the Transfer Function of a </a:t>
            </a:r>
            <a:r>
              <a:rPr lang="en-US" b="1" dirty="0" err="1" smtClean="0">
                <a:solidFill>
                  <a:srgbClr val="FF0000"/>
                </a:solidFill>
              </a:rPr>
              <a:t>Ratiometric</a:t>
            </a:r>
            <a:r>
              <a:rPr lang="en-US" b="1" dirty="0" smtClean="0">
                <a:solidFill>
                  <a:srgbClr val="FF0000"/>
                </a:solidFill>
              </a:rPr>
              <a:t> Sensor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429000"/>
            <a:ext cx="7543800" cy="33527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Where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y is the sensor’s output (typically a voltage, </a:t>
            </a:r>
            <a:r>
              <a:rPr lang="en-US" sz="2400" b="1" dirty="0" err="1" smtClean="0"/>
              <a:t>Vout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b="1" dirty="0" smtClean="0"/>
              <a:t>m is the sensor’s static sensitivity</a:t>
            </a:r>
          </a:p>
          <a:p>
            <a:pPr marL="0" indent="0">
              <a:buNone/>
            </a:pPr>
            <a:r>
              <a:rPr lang="en-US" sz="2400" b="1" dirty="0" smtClean="0"/>
              <a:t>x is the sensor’s input variable (pressure, etc.)</a:t>
            </a:r>
          </a:p>
          <a:p>
            <a:pPr marL="0" indent="0">
              <a:buNone/>
            </a:pPr>
            <a:r>
              <a:rPr lang="en-US" sz="2400" b="1" dirty="0" smtClean="0"/>
              <a:t>b is the sensor’s output offset (</a:t>
            </a:r>
            <a:r>
              <a:rPr lang="en-US" sz="2400" b="1" dirty="0"/>
              <a:t>typically a voltage, </a:t>
            </a:r>
            <a:r>
              <a:rPr lang="en-US" sz="2400" b="1" dirty="0" err="1" smtClean="0"/>
              <a:t>Voff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VDD</a:t>
            </a:r>
            <a:r>
              <a:rPr lang="en-US" sz="2400" b="1" baseline="-25000" dirty="0" smtClean="0"/>
              <a:t>M</a:t>
            </a:r>
            <a:r>
              <a:rPr lang="en-US" sz="2400" b="1" dirty="0" smtClean="0"/>
              <a:t> is </a:t>
            </a:r>
            <a:r>
              <a:rPr lang="en-US" sz="2400" b="1" dirty="0"/>
              <a:t>the </a:t>
            </a:r>
            <a:r>
              <a:rPr lang="en-US" sz="2400" b="1" dirty="0" smtClean="0"/>
              <a:t>measured (actual</a:t>
            </a:r>
            <a:r>
              <a:rPr lang="en-US" sz="2400" b="1" dirty="0"/>
              <a:t>) </a:t>
            </a:r>
            <a:r>
              <a:rPr lang="en-US" sz="2400" b="1" dirty="0" smtClean="0"/>
              <a:t>supply voltage</a:t>
            </a:r>
          </a:p>
          <a:p>
            <a:pPr marL="0" indent="0">
              <a:buNone/>
            </a:pPr>
            <a:r>
              <a:rPr lang="en-US" sz="2400" b="1" dirty="0" smtClean="0"/>
              <a:t>VDD</a:t>
            </a:r>
            <a:r>
              <a:rPr lang="en-US" sz="2400" b="1" baseline="-25000" dirty="0" smtClean="0"/>
              <a:t>DS</a:t>
            </a:r>
            <a:r>
              <a:rPr lang="en-US" sz="2400" b="1" dirty="0" smtClean="0"/>
              <a:t> </a:t>
            </a:r>
            <a:r>
              <a:rPr lang="en-US" sz="2400" b="1" dirty="0"/>
              <a:t>is the </a:t>
            </a:r>
            <a:r>
              <a:rPr lang="en-US" sz="2400" b="1" dirty="0" smtClean="0"/>
              <a:t>data sheet (ideal) </a:t>
            </a:r>
            <a:r>
              <a:rPr lang="en-US" sz="2400" b="1" dirty="0"/>
              <a:t>supply voltage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738560"/>
              </p:ext>
            </p:extLst>
          </p:nvPr>
        </p:nvGraphicFramePr>
        <p:xfrm>
          <a:off x="2115670" y="1828800"/>
          <a:ext cx="49888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5670" y="1828800"/>
                        <a:ext cx="498885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9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Goal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546" y="2819400"/>
            <a:ext cx="8173529" cy="3733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Often we want to determine m and b from measured data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Measure y as x is varied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We then compare our measured values for m and b to the data sheet values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Verify the sensor’s accuracy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Compare with % error calculations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15091"/>
              </p:ext>
            </p:extLst>
          </p:nvPr>
        </p:nvGraphicFramePr>
        <p:xfrm>
          <a:off x="2077570" y="1132075"/>
          <a:ext cx="49888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7570" y="1132075"/>
                        <a:ext cx="498885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6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546" y="2819400"/>
            <a:ext cx="8173529" cy="3733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If </a:t>
            </a:r>
            <a:r>
              <a:rPr lang="en-US" b="1" dirty="0"/>
              <a:t>VDD</a:t>
            </a:r>
            <a:r>
              <a:rPr lang="en-US" b="1" baseline="-25000" dirty="0"/>
              <a:t>M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is </a:t>
            </a:r>
            <a:r>
              <a:rPr lang="en-US" b="1" dirty="0" smtClean="0">
                <a:solidFill>
                  <a:schemeClr val="accent2"/>
                </a:solidFill>
              </a:rPr>
              <a:t>identical </a:t>
            </a:r>
            <a:r>
              <a:rPr lang="en-US" b="1" dirty="0">
                <a:solidFill>
                  <a:schemeClr val="accent2"/>
                </a:solidFill>
              </a:rPr>
              <a:t>to </a:t>
            </a:r>
            <a:r>
              <a:rPr lang="en-US" b="1" dirty="0" smtClean="0"/>
              <a:t>VDD</a:t>
            </a:r>
            <a:r>
              <a:rPr lang="en-US" b="1" baseline="-25000" dirty="0" smtClean="0"/>
              <a:t>DS</a:t>
            </a:r>
            <a:r>
              <a:rPr lang="en-US" b="1" dirty="0" smtClean="0">
                <a:solidFill>
                  <a:schemeClr val="accent2"/>
                </a:solidFill>
              </a:rPr>
              <a:t> then there is no issue, as y then only depends on m and b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Can then find m and b from a plot of y vs. x and compare </a:t>
            </a:r>
            <a:r>
              <a:rPr lang="en-US" b="1" dirty="0">
                <a:solidFill>
                  <a:schemeClr val="accent2"/>
                </a:solidFill>
              </a:rPr>
              <a:t>directly </a:t>
            </a:r>
            <a:r>
              <a:rPr lang="en-US" b="1" dirty="0" smtClean="0">
                <a:solidFill>
                  <a:schemeClr val="accent2"/>
                </a:solidFill>
              </a:rPr>
              <a:t>to data sheet values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But, typically </a:t>
            </a:r>
            <a:r>
              <a:rPr lang="en-US" b="1" dirty="0"/>
              <a:t>VDD</a:t>
            </a:r>
            <a:r>
              <a:rPr lang="en-US" b="1" baseline="-25000" dirty="0"/>
              <a:t>M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is </a:t>
            </a:r>
            <a:r>
              <a:rPr lang="en-US" b="1" u="sng" dirty="0" smtClean="0">
                <a:solidFill>
                  <a:schemeClr val="accent2"/>
                </a:solidFill>
              </a:rPr>
              <a:t>NOT</a:t>
            </a:r>
            <a:r>
              <a:rPr lang="en-US" b="1" dirty="0" smtClean="0">
                <a:solidFill>
                  <a:schemeClr val="accent2"/>
                </a:solidFill>
              </a:rPr>
              <a:t> identical </a:t>
            </a:r>
            <a:r>
              <a:rPr lang="en-US" b="1" dirty="0">
                <a:solidFill>
                  <a:schemeClr val="accent2"/>
                </a:solidFill>
              </a:rPr>
              <a:t>to </a:t>
            </a:r>
            <a:r>
              <a:rPr lang="en-US" b="1" dirty="0" smtClean="0"/>
              <a:t>VDD</a:t>
            </a:r>
            <a:r>
              <a:rPr lang="en-US" b="1" baseline="-25000" dirty="0" smtClean="0"/>
              <a:t>DS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So, need to compensate for </a:t>
            </a:r>
            <a:r>
              <a:rPr lang="en-US" b="1" dirty="0"/>
              <a:t>VDD</a:t>
            </a:r>
            <a:r>
              <a:rPr lang="en-US" b="1" baseline="-25000" dirty="0"/>
              <a:t>M</a:t>
            </a:r>
            <a:r>
              <a:rPr lang="en-US" b="1" dirty="0"/>
              <a:t> </a:t>
            </a:r>
            <a:r>
              <a:rPr lang="en-US" b="1" dirty="0" smtClean="0"/>
              <a:t>≠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/>
              <a:t>VDD</a:t>
            </a:r>
            <a:r>
              <a:rPr lang="en-US" b="1" baseline="-25000" dirty="0" smtClean="0"/>
              <a:t>DS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48890"/>
              </p:ext>
            </p:extLst>
          </p:nvPr>
        </p:nvGraphicFramePr>
        <p:xfrm>
          <a:off x="2077570" y="1020483"/>
          <a:ext cx="49888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7570" y="1020483"/>
                        <a:ext cx="498885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2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90" y="0"/>
            <a:ext cx="9144000" cy="94387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Ideal Sensor </a:t>
            </a:r>
            <a:r>
              <a:rPr lang="en-US" b="1" dirty="0" smtClean="0">
                <a:solidFill>
                  <a:srgbClr val="FF0000"/>
                </a:solidFill>
              </a:rPr>
              <a:t>Response Example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876800"/>
            <a:ext cx="8173529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Static sensitivity (slope) = 0.50 V/(x units)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Offset (y-intercept) = 2.5V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VDD</a:t>
            </a:r>
            <a:r>
              <a:rPr lang="en-US" b="1" baseline="-25000" dirty="0" smtClean="0">
                <a:solidFill>
                  <a:schemeClr val="accent2"/>
                </a:solidFill>
              </a:rPr>
              <a:t>M</a:t>
            </a:r>
            <a:r>
              <a:rPr lang="en-US" b="1" dirty="0" smtClean="0">
                <a:solidFill>
                  <a:schemeClr val="accent2"/>
                </a:solidFill>
              </a:rPr>
              <a:t> = VDD</a:t>
            </a:r>
            <a:r>
              <a:rPr lang="en-US" b="1" baseline="-25000" dirty="0" smtClean="0">
                <a:solidFill>
                  <a:schemeClr val="accent2"/>
                </a:solidFill>
              </a:rPr>
              <a:t>DS</a:t>
            </a:r>
            <a:r>
              <a:rPr lang="en-US" b="1" dirty="0" smtClean="0">
                <a:solidFill>
                  <a:schemeClr val="accent2"/>
                </a:solidFill>
              </a:rPr>
              <a:t> = 5.0V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049841"/>
              </p:ext>
            </p:extLst>
          </p:nvPr>
        </p:nvGraphicFramePr>
        <p:xfrm>
          <a:off x="1143000" y="762000"/>
          <a:ext cx="6629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8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16" y="2971800"/>
            <a:ext cx="8173529" cy="350020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</a:t>
            </a:r>
            <a:r>
              <a:rPr lang="en-US" b="1" dirty="0">
                <a:solidFill>
                  <a:schemeClr val="accent2"/>
                </a:solidFill>
              </a:rPr>
              <a:t>lo</a:t>
            </a:r>
            <a:r>
              <a:rPr lang="en-US" b="1" dirty="0" smtClean="0">
                <a:solidFill>
                  <a:schemeClr val="accent2"/>
                </a:solidFill>
              </a:rPr>
              <a:t>t </a:t>
            </a:r>
            <a:r>
              <a:rPr lang="en-US" b="1" dirty="0" smtClean="0"/>
              <a:t>y/V</a:t>
            </a:r>
            <a:r>
              <a:rPr lang="en-US" b="1" dirty="0"/>
              <a:t>DD</a:t>
            </a:r>
            <a:r>
              <a:rPr lang="en-US" b="1" baseline="-25000" dirty="0"/>
              <a:t>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vs. </a:t>
            </a:r>
            <a:r>
              <a:rPr lang="en-US" b="1" dirty="0" smtClean="0"/>
              <a:t>x/VDD</a:t>
            </a:r>
            <a:r>
              <a:rPr lang="en-US" b="1" baseline="-25000" dirty="0" smtClean="0"/>
              <a:t>DS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Compare the resulting slope directly to the data sheet value for the sensor’s static sensitivity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But, the offset value needs to be multiplied by </a:t>
            </a:r>
            <a:r>
              <a:rPr lang="en-US" b="1" dirty="0" smtClean="0"/>
              <a:t>VDD</a:t>
            </a:r>
            <a:r>
              <a:rPr lang="en-US" b="1" baseline="-25000" dirty="0" smtClean="0"/>
              <a:t>DS</a:t>
            </a:r>
            <a:r>
              <a:rPr lang="en-US" b="1" dirty="0" smtClean="0">
                <a:solidFill>
                  <a:schemeClr val="accent2"/>
                </a:solidFill>
              </a:rPr>
              <a:t> before comparing to the data sheet value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656406"/>
              </p:ext>
            </p:extLst>
          </p:nvPr>
        </p:nvGraphicFramePr>
        <p:xfrm>
          <a:off x="1490663" y="1219200"/>
          <a:ext cx="61642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3" imgW="1663560" imgH="431640" progId="Equation.DSMT4">
                  <p:embed/>
                </p:oleObj>
              </mc:Choice>
              <mc:Fallback>
                <p:oleObj name="Equation" r:id="rId3" imgW="166356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663" y="1219200"/>
                        <a:ext cx="6164262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2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90" y="0"/>
            <a:ext cx="9144000" cy="94387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 #1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8173529" cy="2362200"/>
          </a:xfrm>
        </p:spPr>
        <p:txBody>
          <a:bodyPr/>
          <a:lstStyle/>
          <a:p>
            <a:r>
              <a:rPr lang="en-US" sz="2000" b="1" dirty="0"/>
              <a:t>VDD</a:t>
            </a:r>
            <a:r>
              <a:rPr lang="en-US" sz="2000" b="1" baseline="-25000" dirty="0"/>
              <a:t>M</a:t>
            </a:r>
            <a:r>
              <a:rPr lang="en-US" sz="2000" b="1" dirty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5.1V </a:t>
            </a:r>
            <a:r>
              <a:rPr lang="en-US" sz="2000" b="1" dirty="0" smtClean="0"/>
              <a:t>   VDD</a:t>
            </a:r>
            <a:r>
              <a:rPr lang="en-US" sz="2000" b="1" baseline="-25000" dirty="0" smtClean="0"/>
              <a:t>DS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5.0V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Compare the resulting slope directly to the data sheet value for the sensor’s static sensitivity</a:t>
            </a:r>
          </a:p>
          <a:p>
            <a:pPr lvl="1"/>
            <a:r>
              <a:rPr lang="en-US" sz="1600" b="1" dirty="0" smtClean="0"/>
              <a:t>0.50 = 0.50  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But, the offset value needs to be multiplied by </a:t>
            </a:r>
            <a:r>
              <a:rPr lang="en-US" sz="2000" b="1" dirty="0" smtClean="0"/>
              <a:t>VDD</a:t>
            </a:r>
            <a:r>
              <a:rPr lang="en-US" sz="2000" b="1" baseline="-25000" dirty="0" smtClean="0"/>
              <a:t>DS</a:t>
            </a:r>
            <a:r>
              <a:rPr lang="en-US" sz="2000" b="1" dirty="0" smtClean="0">
                <a:solidFill>
                  <a:schemeClr val="accent2"/>
                </a:solidFill>
              </a:rPr>
              <a:t> before comparing to the data sheet value</a:t>
            </a:r>
          </a:p>
          <a:p>
            <a:pPr lvl="1"/>
            <a:r>
              <a:rPr lang="en-US" sz="1600" b="1" dirty="0" smtClean="0"/>
              <a:t>2.5V = 0.50 * 5.0V = 2.5V  </a:t>
            </a:r>
            <a:endParaRPr lang="en-US" sz="1600" b="1" dirty="0"/>
          </a:p>
          <a:p>
            <a:pPr lvl="1"/>
            <a:endParaRPr lang="en-US" sz="1600" b="1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1691" y="600970"/>
            <a:ext cx="3562052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Plot </a:t>
            </a:r>
            <a:r>
              <a:rPr lang="en-US" sz="2400" dirty="0"/>
              <a:t>y/VDD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vs. </a:t>
            </a:r>
            <a:r>
              <a:rPr lang="en-US" sz="2400" dirty="0"/>
              <a:t>x/VDD</a:t>
            </a:r>
            <a:r>
              <a:rPr lang="en-US" sz="2400" baseline="-25000" dirty="0"/>
              <a:t>DS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endParaRPr lang="en-US" sz="1600" b="1" kern="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518760"/>
              </p:ext>
            </p:extLst>
          </p:nvPr>
        </p:nvGraphicFramePr>
        <p:xfrm>
          <a:off x="1764765" y="739553"/>
          <a:ext cx="5605290" cy="36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2200" y="521523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95880" y="5566797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622203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CC66"/>
                </a:solidFill>
              </a:rPr>
              <a:t>.</a:t>
            </a:r>
            <a:endParaRPr lang="en-US" sz="3200" dirty="0">
              <a:solidFill>
                <a:srgbClr val="00CC66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1280" y="6573593"/>
            <a:ext cx="304800" cy="2678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2581</TotalTime>
  <Words>873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Times New Roman</vt:lpstr>
      <vt:lpstr>Wingdings</vt:lpstr>
      <vt:lpstr>Blank Presentation</vt:lpstr>
      <vt:lpstr>Equation</vt:lpstr>
      <vt:lpstr>Ratiometric Sensor Analysis</vt:lpstr>
      <vt:lpstr>Ratiometric Sensors</vt:lpstr>
      <vt:lpstr>Examples of Ratiometric Sensors</vt:lpstr>
      <vt:lpstr>General Equation for the Transfer Function of a Ratiometric Sensor</vt:lpstr>
      <vt:lpstr>The Goal</vt:lpstr>
      <vt:lpstr>The Problem</vt:lpstr>
      <vt:lpstr>Ideal Sensor Response Example </vt:lpstr>
      <vt:lpstr>Method #1</vt:lpstr>
      <vt:lpstr>Method #1</vt:lpstr>
      <vt:lpstr>Method #2</vt:lpstr>
      <vt:lpstr>Method #2</vt:lpstr>
      <vt:lpstr>Method #3</vt:lpstr>
      <vt:lpstr>Method #3</vt:lpstr>
      <vt:lpstr>Method #4</vt:lpstr>
      <vt:lpstr>Method #4</vt:lpstr>
      <vt:lpstr>Which Method is Best?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Chuck Schuler</dc:creator>
  <cp:lastModifiedBy>John Stetson Clapp</cp:lastModifiedBy>
  <cp:revision>336</cp:revision>
  <cp:lastPrinted>2018-09-07T13:47:43Z</cp:lastPrinted>
  <dcterms:created xsi:type="dcterms:W3CDTF">1998-02-15T16:52:50Z</dcterms:created>
  <dcterms:modified xsi:type="dcterms:W3CDTF">2018-09-11T19:50:12Z</dcterms:modified>
</cp:coreProperties>
</file>