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79" r:id="rId3"/>
    <p:sldId id="477" r:id="rId4"/>
    <p:sldId id="299" r:id="rId5"/>
    <p:sldId id="474" r:id="rId6"/>
    <p:sldId id="452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D"/>
    <a:srgbClr val="003E64"/>
    <a:srgbClr val="000000"/>
    <a:srgbClr val="FFE2B0"/>
    <a:srgbClr val="004E7E"/>
    <a:srgbClr val="3333CC"/>
    <a:srgbClr val="EBF1DE"/>
    <a:srgbClr val="FFF9E7"/>
    <a:srgbClr val="A9C1D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91" autoAdjust="0"/>
  </p:normalViewPr>
  <p:slideViewPr>
    <p:cSldViewPr snapToGrid="0">
      <p:cViewPr varScale="1">
        <p:scale>
          <a:sx n="99" d="100"/>
          <a:sy n="99" d="100"/>
        </p:scale>
        <p:origin x="6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3505-0533-4296-8195-0E5991D97FB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908C2-9E5C-4839-9803-F9259E9E6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0351D-570F-4DCE-82A3-F89EDBAB9F1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1EA3-A57A-41B5-9286-C0943D590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4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ln/>
        </p:spPr>
        <p:txBody>
          <a:bodyPr lIns="89730" tIns="44865" rIns="89730" bIns="44865"/>
          <a:lstStyle/>
          <a:p>
            <a:fld id="{792C2861-8540-4543-81CD-9F289B5EB038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62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814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19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42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12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08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>
            <a:lvl1pPr>
              <a:defRPr>
                <a:solidFill>
                  <a:srgbClr val="002A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E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084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3A26F-1810-484E-8038-99FCFF32C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9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0066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2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2425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2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2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B160AA-4F38-43A3-AE5F-6AC102329B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7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2425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262" y="6413200"/>
            <a:ext cx="8253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/>
              <a:t>ME 367: Machine Design, Spring 2020</a:t>
            </a:r>
            <a:r>
              <a:rPr lang="en-US" sz="1400" b="0" dirty="0"/>
              <a:t>.</a:t>
            </a:r>
            <a:r>
              <a:rPr lang="en-US" sz="1400" b="0" baseline="0" dirty="0"/>
              <a:t>  </a:t>
            </a:r>
            <a:endParaRPr lang="en-US" sz="1400" b="0" dirty="0"/>
          </a:p>
        </p:txBody>
      </p:sp>
      <p:sp>
        <p:nvSpPr>
          <p:cNvPr id="8" name="Rectangle 7"/>
          <p:cNvSpPr/>
          <p:nvPr/>
        </p:nvSpPr>
        <p:spPr>
          <a:xfrm>
            <a:off x="3792733" y="6351645"/>
            <a:ext cx="49144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baseline="0" dirty="0"/>
              <a:t>This class notes is for the use of students registered ME 367, </a:t>
            </a:r>
            <a:r>
              <a:rPr lang="en-US" sz="1100" b="0" baseline="0" dirty="0" err="1"/>
              <a:t>Spr</a:t>
            </a:r>
            <a:r>
              <a:rPr lang="en-US" sz="1100" b="0" baseline="0" dirty="0"/>
              <a:t> 2020  only and cannot be distributed to anyone else without prior written permission.</a:t>
            </a:r>
            <a:endParaRPr lang="en-US" sz="1100" b="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32253" y="274638"/>
            <a:ext cx="1376755" cy="807224"/>
            <a:chOff x="7481453" y="240154"/>
            <a:chExt cx="1568908" cy="919891"/>
          </a:xfrm>
        </p:grpSpPr>
        <p:sp>
          <p:nvSpPr>
            <p:cNvPr id="12" name="TextBox 11"/>
            <p:cNvSpPr txBox="1"/>
            <p:nvPr/>
          </p:nvSpPr>
          <p:spPr>
            <a:xfrm>
              <a:off x="7481454" y="687367"/>
              <a:ext cx="1568906" cy="2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4E7E"/>
                  </a:solidFill>
                  <a:latin typeface="Arial" pitchFamily="34" charset="0"/>
                  <a:cs typeface="Arial" pitchFamily="34" charset="0"/>
                </a:rPr>
                <a:t>Division of EBC</a:t>
              </a:r>
              <a:endParaRPr lang="en-US" sz="1400" dirty="0">
                <a:solidFill>
                  <a:srgbClr val="004E7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7481453" y="870692"/>
              <a:ext cx="1568907" cy="289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50" kern="1200" dirty="0">
                  <a:solidFill>
                    <a:srgbClr val="004E7E"/>
                  </a:solidFill>
                  <a:latin typeface="Arial" charset="0"/>
                  <a:ea typeface="+mn-ea"/>
                  <a:cs typeface="+mn-cs"/>
                </a:rPr>
                <a:t>©</a:t>
              </a:r>
              <a:r>
                <a:rPr lang="en-US" sz="1000" kern="1200" dirty="0">
                  <a:solidFill>
                    <a:srgbClr val="004E7E"/>
                  </a:solidFill>
                  <a:latin typeface="Arial" charset="0"/>
                  <a:ea typeface="+mn-ea"/>
                  <a:cs typeface="+mn-cs"/>
                </a:rPr>
                <a:t> Rungun Nathan</a:t>
              </a:r>
              <a:endParaRPr lang="en-US" sz="1100" kern="1200" dirty="0">
                <a:solidFill>
                  <a:srgbClr val="004E7E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1026" name="Picture 2" descr="Image result for penn state berks logo"/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8" t="17719" r="10266" b="15649"/>
            <a:stretch/>
          </p:blipFill>
          <p:spPr bwMode="auto">
            <a:xfrm>
              <a:off x="7481455" y="240154"/>
              <a:ext cx="1568906" cy="588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60" r:id="rId9"/>
    <p:sldLayoutId id="2147483664" r:id="rId10"/>
    <p:sldLayoutId id="214748366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i="0" u="none" kern="1200">
          <a:solidFill>
            <a:srgbClr val="002A4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steel-rod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image" Target="../media/image50.jpe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wmf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wmf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/>
          <a:lstStyle/>
          <a:p>
            <a:r>
              <a:rPr lang="en-US" dirty="0"/>
              <a:t>ME 367: Machine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Rungun Nathan</a:t>
            </a:r>
          </a:p>
          <a:p>
            <a:r>
              <a:rPr lang="en-US" sz="2400" dirty="0" err="1"/>
              <a:t>Feburary</a:t>
            </a:r>
            <a:r>
              <a:rPr lang="en-US" sz="2400" dirty="0"/>
              <a:t> 04, 2020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1 (SF and BM)</a:t>
            </a:r>
          </a:p>
        </p:txBody>
      </p:sp>
      <p:pic>
        <p:nvPicPr>
          <p:cNvPr id="4" name="Picture 3" descr="fig10_07b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r="21811" b="13306"/>
          <a:stretch/>
        </p:blipFill>
        <p:spPr bwMode="auto">
          <a:xfrm>
            <a:off x="3733800" y="1161623"/>
            <a:ext cx="2362200" cy="545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g10_07a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r="18106" b="14930"/>
          <a:stretch/>
        </p:blipFill>
        <p:spPr bwMode="auto">
          <a:xfrm>
            <a:off x="609600" y="1161623"/>
            <a:ext cx="2731135" cy="5451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272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C6BA-2BD0-416C-833B-172C6E11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50A1B-211A-44C6-90A8-948E6105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05646" cy="4705597"/>
          </a:xfrm>
        </p:spPr>
        <p:txBody>
          <a:bodyPr/>
          <a:lstStyle/>
          <a:p>
            <a:r>
              <a:rPr lang="en-US" dirty="0"/>
              <a:t>Same equations, but twice magnitude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A5398A8-5955-451B-9886-2A6F6B33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40" y="0"/>
            <a:ext cx="2989660" cy="642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09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14313" y="1330325"/>
            <a:ext cx="4410075" cy="5135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762500" y="1339850"/>
            <a:ext cx="4124325" cy="5114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4687"/>
          </a:xfrm>
        </p:spPr>
        <p:txBody>
          <a:bodyPr/>
          <a:lstStyle/>
          <a:p>
            <a:r>
              <a:rPr lang="en-US" altLang="en-US" sz="3600"/>
              <a:t>Bending and Torsion Loading</a:t>
            </a:r>
          </a:p>
        </p:txBody>
      </p:sp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1579563"/>
            <a:ext cx="1949450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557338"/>
            <a:ext cx="2049462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4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546475"/>
            <a:ext cx="427831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42925" y="2455863"/>
            <a:ext cx="3721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Use beam theory and singularity functions to find moment distributions over shaft length.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566738" y="5075238"/>
            <a:ext cx="3721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See Example 10-1 for complete derivation of force and moment.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15950" y="1755775"/>
            <a:ext cx="3541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Torque magnitudes were given.</a:t>
            </a:r>
          </a:p>
        </p:txBody>
      </p:sp>
    </p:spTree>
    <p:extLst>
      <p:ext uri="{BB962C8B-B14F-4D97-AF65-F5344CB8AC3E}">
        <p14:creationId xmlns:p14="http://schemas.microsoft.com/office/powerpoint/2010/main" val="13037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Material – SAE 1030 P 1024, table A-9</a:t>
            </a:r>
          </a:p>
        </p:txBody>
      </p:sp>
      <p:pic>
        <p:nvPicPr>
          <p:cNvPr id="4" name="Picture 1" descr="taba_09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9" t="-370" r="759" b="48882"/>
          <a:stretch/>
        </p:blipFill>
        <p:spPr bwMode="auto">
          <a:xfrm>
            <a:off x="269111" y="2815869"/>
            <a:ext cx="8605777" cy="303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D6B13C-FED1-4FD7-AB35-C9D51B5A09D6}"/>
              </a:ext>
            </a:extLst>
          </p:cNvPr>
          <p:cNvSpPr/>
          <p:nvPr/>
        </p:nvSpPr>
        <p:spPr>
          <a:xfrm>
            <a:off x="358815" y="5014731"/>
            <a:ext cx="8516073" cy="83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Uncorrected endurance limit </a:t>
            </a:r>
          </a:p>
          <a:p>
            <a:pPr lvl="1"/>
            <a:r>
              <a:rPr lang="en-US" dirty="0"/>
              <a:t>If published endurance limit is available use it</a:t>
            </a:r>
          </a:p>
          <a:p>
            <a:pPr lvl="1"/>
            <a:r>
              <a:rPr lang="en-US" dirty="0"/>
              <a:t>If not use material property and estimate using eq 6.5a, pp 360</a:t>
            </a:r>
          </a:p>
          <a:p>
            <a:pPr lvl="2"/>
            <a:r>
              <a:rPr lang="en-US" dirty="0"/>
              <a:t>Why these values? (next slide)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53" y="4940157"/>
            <a:ext cx="6956789" cy="96160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46148" y="1715289"/>
          <a:ext cx="5941518" cy="51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2806560" imgH="241200" progId="Equation.DSMT4">
                  <p:embed/>
                </p:oleObj>
              </mc:Choice>
              <mc:Fallback>
                <p:oleObj name="Equation" r:id="rId4" imgW="280656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148" y="1715289"/>
                        <a:ext cx="5941518" cy="51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4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DDB-11A7-4421-A293-6CC5A69D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195606-49A1-4CAF-B901-1F8A5002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between Unnotched rotating-bending fatigue strength and ultimate strength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689A2-770A-45F8-9C22-ED2112F0FF19}"/>
              </a:ext>
            </a:extLst>
          </p:cNvPr>
          <p:cNvGrpSpPr/>
          <p:nvPr/>
        </p:nvGrpSpPr>
        <p:grpSpPr>
          <a:xfrm>
            <a:off x="20564" y="2729222"/>
            <a:ext cx="9123436" cy="4128778"/>
            <a:chOff x="463296" y="381000"/>
            <a:chExt cx="8506968" cy="3795514"/>
          </a:xfrm>
        </p:grpSpPr>
        <p:pic>
          <p:nvPicPr>
            <p:cNvPr id="5" name="Picture 1" descr="fig06_23a.jpg">
              <a:extLst>
                <a:ext uri="{FF2B5EF4-FFF2-40B4-BE49-F238E27FC236}">
                  <a16:creationId xmlns:a16="http://schemas.microsoft.com/office/drawing/2014/main" id="{30B668D8-0D47-40E8-803A-171A4639D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46"/>
            <a:stretch/>
          </p:blipFill>
          <p:spPr bwMode="auto">
            <a:xfrm>
              <a:off x="463296" y="381000"/>
              <a:ext cx="4396259" cy="34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06_23b.jpg">
              <a:extLst>
                <a:ext uri="{FF2B5EF4-FFF2-40B4-BE49-F238E27FC236}">
                  <a16:creationId xmlns:a16="http://schemas.microsoft.com/office/drawing/2014/main" id="{4F482F66-CE1A-4729-9354-36C8B67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81000"/>
              <a:ext cx="4398264" cy="3795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31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Factor (eq. 6.7a, pp. 362)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is for rotating bending tests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39EF79-457F-47F2-A048-5393DF729268}"/>
              </a:ext>
            </a:extLst>
          </p:cNvPr>
          <p:cNvGrpSpPr/>
          <p:nvPr/>
        </p:nvGrpSpPr>
        <p:grpSpPr>
          <a:xfrm>
            <a:off x="851954" y="3548076"/>
            <a:ext cx="7834846" cy="1336952"/>
            <a:chOff x="851954" y="3212410"/>
            <a:chExt cx="7834846" cy="1336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5994E-E89F-44AB-AFFA-4E57DA25B45E}"/>
                </a:ext>
              </a:extLst>
            </p:cNvPr>
            <p:cNvSpPr/>
            <p:nvPr/>
          </p:nvSpPr>
          <p:spPr>
            <a:xfrm>
              <a:off x="851954" y="3212410"/>
              <a:ext cx="7834846" cy="1336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4262"/>
            <a:stretch/>
          </p:blipFill>
          <p:spPr>
            <a:xfrm rot="207312">
              <a:off x="871044" y="3446566"/>
              <a:ext cx="7796668" cy="868640"/>
            </a:xfrm>
            <a:prstGeom prst="trapezoid">
              <a:avLst>
                <a:gd name="adj" fmla="val 7718"/>
              </a:avLst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9465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factor (eq. 6.7 b pp. 363)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is for rotating bending tests</a:t>
            </a:r>
          </a:p>
          <a:p>
            <a:pPr lvl="1"/>
            <a:r>
              <a:rPr lang="en-US" dirty="0"/>
              <a:t>Wait we do not know diameter. What to do?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2" y="4027990"/>
            <a:ext cx="6751144" cy="12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factor (eq 6.7e p. 365 &amp; table 6.3)</a:t>
            </a:r>
          </a:p>
          <a:p>
            <a:pPr lvl="1"/>
            <a:r>
              <a:rPr lang="en-US" dirty="0"/>
              <a:t>Why? I am sure you know this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35" y="2815961"/>
            <a:ext cx="6585386" cy="583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34" y="3429000"/>
            <a:ext cx="6593121" cy="29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factor (eq. 6.7f pp 367)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is room temperature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07" y="3601595"/>
            <a:ext cx="6951123" cy="12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6633-83D2-46D8-A97C-F6D4923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5262-5237-4732-93F5-30AC2625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PADEP Team members that are continuing</a:t>
            </a:r>
          </a:p>
          <a:p>
            <a:pPr lvl="1"/>
            <a:r>
              <a:rPr lang="en-US" dirty="0"/>
              <a:t>Team Yellow (The Patty Flipper)</a:t>
            </a:r>
          </a:p>
          <a:p>
            <a:pPr lvl="1"/>
            <a:r>
              <a:rPr lang="en-US" dirty="0"/>
              <a:t>Team Orange (The </a:t>
            </a:r>
            <a:r>
              <a:rPr lang="en-US" dirty="0" err="1"/>
              <a:t>Magnahold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Team Violet (Rise-Up, Height Adjustable Transfer Base)</a:t>
            </a:r>
          </a:p>
          <a:p>
            <a:pPr lvl="1"/>
            <a:r>
              <a:rPr lang="en-US" dirty="0"/>
              <a:t>Feb 5</a:t>
            </a:r>
            <a:r>
              <a:rPr lang="en-US" baseline="30000" dirty="0"/>
              <a:t>th</a:t>
            </a:r>
            <a:r>
              <a:rPr lang="en-US" dirty="0"/>
              <a:t> meeting common hour G121</a:t>
            </a:r>
          </a:p>
        </p:txBody>
      </p:sp>
    </p:spTree>
    <p:extLst>
      <p:ext uri="{BB962C8B-B14F-4D97-AF65-F5344CB8AC3E}">
        <p14:creationId xmlns:p14="http://schemas.microsoft.com/office/powerpoint/2010/main" val="86334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87899" cy="4705597"/>
          </a:xfrm>
        </p:spPr>
        <p:txBody>
          <a:bodyPr/>
          <a:lstStyle/>
          <a:p>
            <a:r>
              <a:rPr lang="en-US" dirty="0"/>
              <a:t>Reliability factor (table 6.4, pp. 367)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Published data based on experiments and we account for spread of data</a:t>
            </a:r>
          </a:p>
          <a:p>
            <a:pPr lvl="1"/>
            <a:endParaRPr lang="en-US" dirty="0"/>
          </a:p>
        </p:txBody>
      </p:sp>
      <p:pic>
        <p:nvPicPr>
          <p:cNvPr id="4" name="Picture 3" descr="tab06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99" y="2233034"/>
            <a:ext cx="2398901" cy="435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1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plug in and compute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25608" y="1639622"/>
          <a:ext cx="6496737" cy="55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2806560" imgH="241200" progId="Equation.DSMT4">
                  <p:embed/>
                </p:oleObj>
              </mc:Choice>
              <mc:Fallback>
                <p:oleObj name="Equation" r:id="rId3" imgW="280656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608" y="1639622"/>
                        <a:ext cx="6496737" cy="558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81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Notch sensitivity (fig 6.35 p 376)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46" y="2762340"/>
            <a:ext cx="5186761" cy="13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1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" descr="fig06_3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0727"/>
            <a:ext cx="5810719" cy="452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89713"/>
            <a:ext cx="8229600" cy="4705597"/>
          </a:xfrm>
        </p:spPr>
        <p:txBody>
          <a:bodyPr/>
          <a:lstStyle/>
          <a:p>
            <a:r>
              <a:rPr lang="en-US" dirty="0"/>
              <a:t>Value is      (use a = 0.1</a:t>
            </a:r>
            <a:r>
              <a:rPr lang="en-US" baseline="30000" dirty="0"/>
              <a:t>2</a:t>
            </a:r>
            <a:r>
              <a:rPr lang="en-US" dirty="0"/>
              <a:t>in)</a:t>
            </a:r>
          </a:p>
          <a:p>
            <a:r>
              <a:rPr lang="en-US" dirty="0"/>
              <a:t>Use r = 0.01 in</a:t>
            </a:r>
          </a:p>
        </p:txBody>
      </p:sp>
      <p:pic>
        <p:nvPicPr>
          <p:cNvPr id="6" name="Picture 1" descr="tab06_0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98" y="1741916"/>
            <a:ext cx="3113802" cy="511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29452" y="3381546"/>
            <a:ext cx="1597306" cy="486136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40544"/>
              </p:ext>
            </p:extLst>
          </p:nvPr>
        </p:nvGraphicFramePr>
        <p:xfrm>
          <a:off x="2335329" y="1253372"/>
          <a:ext cx="512584" cy="485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5329" y="1253372"/>
                        <a:ext cx="512584" cy="485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25620" y="4661757"/>
            <a:ext cx="1621237" cy="920010"/>
            <a:chOff x="925620" y="4661757"/>
            <a:chExt cx="1621237" cy="92001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266366" y="4661757"/>
              <a:ext cx="0" cy="920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25620" y="4914198"/>
              <a:ext cx="16212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908790" y="4668301"/>
            <a:ext cx="1621237" cy="920010"/>
            <a:chOff x="908790" y="4668301"/>
            <a:chExt cx="1621237" cy="92001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908790" y="5071273"/>
              <a:ext cx="16212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266366" y="4668301"/>
              <a:ext cx="0" cy="920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2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figc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9" y="2263693"/>
            <a:ext cx="7459342" cy="441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Hmm…What to do? I don’t know </a:t>
            </a:r>
            <a:r>
              <a:rPr lang="en-US" i="1" dirty="0" err="1"/>
              <a:t>r,d,D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4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figc_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" y="2314839"/>
            <a:ext cx="7553250" cy="441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Hmm…What to do? I don’t know </a:t>
            </a:r>
            <a:r>
              <a:rPr lang="en-US" i="1" dirty="0" err="1"/>
              <a:t>r,d,D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6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figc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90" y="2263587"/>
            <a:ext cx="6812892" cy="441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Hmm…What to do? I don’t know </a:t>
            </a:r>
            <a:r>
              <a:rPr lang="en-US" i="1" dirty="0" err="1"/>
              <a:t>r,d,D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5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figc_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21" y="2441448"/>
            <a:ext cx="7482157" cy="441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704"/>
            <a:ext cx="8229600" cy="4705597"/>
          </a:xfrm>
        </p:spPr>
        <p:txBody>
          <a:bodyPr/>
          <a:lstStyle/>
          <a:p>
            <a:r>
              <a:rPr lang="en-US" dirty="0"/>
              <a:t>Hmm…What to do? I don’t know </a:t>
            </a:r>
            <a:r>
              <a:rPr lang="en-US" i="1" dirty="0" err="1"/>
              <a:t>r,d,D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Keyway Fig 10.16, pp 607 </a:t>
            </a:r>
          </a:p>
        </p:txBody>
      </p:sp>
      <p:pic>
        <p:nvPicPr>
          <p:cNvPr id="4" name="Picture 3" descr="fig10_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2566241"/>
            <a:ext cx="8427169" cy="373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4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concentration factor </a:t>
            </a:r>
          </a:p>
        </p:txBody>
      </p:sp>
    </p:spTree>
    <p:extLst>
      <p:ext uri="{BB962C8B-B14F-4D97-AF65-F5344CB8AC3E}">
        <p14:creationId xmlns:p14="http://schemas.microsoft.com/office/powerpoint/2010/main" val="14530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BFF4-FBDA-47DE-BD69-08B51615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last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9256-E1D9-4B45-8309-8F24579F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to ICE01 – shaft design</a:t>
            </a:r>
          </a:p>
          <a:p>
            <a:r>
              <a:rPr lang="en-US" dirty="0" err="1"/>
              <a:t>Matlab</a:t>
            </a:r>
            <a:r>
              <a:rPr lang="en-US" dirty="0"/>
              <a:t> Code for ICE 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2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find diameter at various locations</a:t>
            </a:r>
          </a:p>
          <a:p>
            <a:r>
              <a:rPr lang="en-US" dirty="0"/>
              <a:t>Remember we have no axial load, we are assuming shear force is small and that bending moment and torque are dominant (eq 10.6a pp. 590, or 10.8 pp. 592)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63613" y="4322763"/>
          <a:ext cx="694372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2755800" imgH="787320" progId="Equation.DSMT4">
                  <p:embed/>
                </p:oleObj>
              </mc:Choice>
              <mc:Fallback>
                <p:oleObj name="Equation" r:id="rId3" imgW="2755800" imgH="7873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613" y="4322763"/>
                        <a:ext cx="6943725" cy="19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58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at all critical locations</a:t>
            </a:r>
          </a:p>
          <a:p>
            <a:r>
              <a:rPr lang="en-US" i="1" dirty="0"/>
              <a:t>B, C, D</a:t>
            </a:r>
          </a:p>
          <a:p>
            <a:r>
              <a:rPr lang="en-US" dirty="0"/>
              <a:t>Remember we are trying to find </a:t>
            </a:r>
            <a:r>
              <a:rPr lang="en-US" i="1" dirty="0"/>
              <a:t>d – </a:t>
            </a:r>
            <a:r>
              <a:rPr lang="en-US" dirty="0"/>
              <a:t>diameter</a:t>
            </a:r>
          </a:p>
          <a:p>
            <a:r>
              <a:rPr lang="en-US" dirty="0"/>
              <a:t>Standard sizes</a:t>
            </a:r>
            <a:r>
              <a:rPr lang="en-US" sz="2400" dirty="0">
                <a:hlinkClick r:id="rId3"/>
              </a:rPr>
              <a:t> https://www.mcmaster.com/steel-rods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4091" y="4988470"/>
          <a:ext cx="8819909" cy="131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4" imgW="4762440" imgH="711000" progId="Equation.DSMT4">
                  <p:embed/>
                </p:oleObj>
              </mc:Choice>
              <mc:Fallback>
                <p:oleObj name="Equation" r:id="rId4" imgW="476244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091" y="4988470"/>
                        <a:ext cx="8819909" cy="1317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166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code</a:t>
            </a:r>
          </a:p>
          <a:p>
            <a:r>
              <a:rPr lang="en-US" dirty="0"/>
              <a:t>Publish pdf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Hand computation (show example)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2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334-1D7B-426E-892D-16E6F8FA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01 &amp; ICE 02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8D653B-6248-4C6C-802B-31B542433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515354"/>
              </p:ext>
            </p:extLst>
          </p:nvPr>
        </p:nvGraphicFramePr>
        <p:xfrm>
          <a:off x="457200" y="2189747"/>
          <a:ext cx="8229599" cy="3513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112">
                  <a:extLst>
                    <a:ext uri="{9D8B030D-6E8A-4147-A177-3AD203B41FA5}">
                      <a16:colId xmlns:a16="http://schemas.microsoft.com/office/drawing/2014/main" val="1994584981"/>
                    </a:ext>
                  </a:extLst>
                </a:gridCol>
                <a:gridCol w="906835">
                  <a:extLst>
                    <a:ext uri="{9D8B030D-6E8A-4147-A177-3AD203B41FA5}">
                      <a16:colId xmlns:a16="http://schemas.microsoft.com/office/drawing/2014/main" val="1704693360"/>
                    </a:ext>
                  </a:extLst>
                </a:gridCol>
                <a:gridCol w="893219">
                  <a:extLst>
                    <a:ext uri="{9D8B030D-6E8A-4147-A177-3AD203B41FA5}">
                      <a16:colId xmlns:a16="http://schemas.microsoft.com/office/drawing/2014/main" val="3486577115"/>
                    </a:ext>
                  </a:extLst>
                </a:gridCol>
                <a:gridCol w="936791">
                  <a:extLst>
                    <a:ext uri="{9D8B030D-6E8A-4147-A177-3AD203B41FA5}">
                      <a16:colId xmlns:a16="http://schemas.microsoft.com/office/drawing/2014/main" val="3622134970"/>
                    </a:ext>
                  </a:extLst>
                </a:gridCol>
                <a:gridCol w="936791">
                  <a:extLst>
                    <a:ext uri="{9D8B030D-6E8A-4147-A177-3AD203B41FA5}">
                      <a16:colId xmlns:a16="http://schemas.microsoft.com/office/drawing/2014/main" val="1256027281"/>
                    </a:ext>
                  </a:extLst>
                </a:gridCol>
                <a:gridCol w="947684">
                  <a:extLst>
                    <a:ext uri="{9D8B030D-6E8A-4147-A177-3AD203B41FA5}">
                      <a16:colId xmlns:a16="http://schemas.microsoft.com/office/drawing/2014/main" val="3966342380"/>
                    </a:ext>
                  </a:extLst>
                </a:gridCol>
                <a:gridCol w="947684">
                  <a:extLst>
                    <a:ext uri="{9D8B030D-6E8A-4147-A177-3AD203B41FA5}">
                      <a16:colId xmlns:a16="http://schemas.microsoft.com/office/drawing/2014/main" val="2005735631"/>
                    </a:ext>
                  </a:extLst>
                </a:gridCol>
                <a:gridCol w="947684">
                  <a:extLst>
                    <a:ext uri="{9D8B030D-6E8A-4147-A177-3AD203B41FA5}">
                      <a16:colId xmlns:a16="http://schemas.microsoft.com/office/drawing/2014/main" val="1030534657"/>
                    </a:ext>
                  </a:extLst>
                </a:gridCol>
                <a:gridCol w="808799">
                  <a:extLst>
                    <a:ext uri="{9D8B030D-6E8A-4147-A177-3AD203B41FA5}">
                      <a16:colId xmlns:a16="http://schemas.microsoft.com/office/drawing/2014/main" val="935046853"/>
                    </a:ext>
                  </a:extLst>
                </a:gridCol>
              </a:tblGrid>
              <a:tr h="5976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Cold Rolled Steel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Hot Rolled Steel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extLst>
                  <a:ext uri="{0D108BD9-81ED-4DB2-BD59-A6C34878D82A}">
                    <a16:rowId xmlns:a16="http://schemas.microsoft.com/office/drawing/2014/main" val="2939154971"/>
                  </a:ext>
                </a:extLst>
              </a:tr>
              <a:tr h="579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Loc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Loc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Loc 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Loc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Loc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Loc 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Units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extLst>
                  <a:ext uri="{0D108BD9-81ED-4DB2-BD59-A6C34878D82A}">
                    <a16:rowId xmlns:a16="http://schemas.microsoft.com/office/drawing/2014/main" val="3377400987"/>
                  </a:ext>
                </a:extLst>
              </a:tr>
              <a:tr h="5976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ICE 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Diameter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0.52811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0.51595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0.410616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0.563989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0.53044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0.413617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inches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extLst>
                  <a:ext uri="{0D108BD9-81ED-4DB2-BD59-A6C34878D82A}">
                    <a16:rowId xmlns:a16="http://schemas.microsoft.com/office/drawing/2014/main" val="2321543859"/>
                  </a:ext>
                </a:extLst>
              </a:tr>
              <a:tr h="57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Stresses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27742.4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27805.1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28427.9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21739.3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21869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22403.2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psi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extLst>
                  <a:ext uri="{0D108BD9-81ED-4DB2-BD59-A6C34878D82A}">
                    <a16:rowId xmlns:a16="http://schemas.microsoft.com/office/drawing/2014/main" val="1041497729"/>
                  </a:ext>
                </a:extLst>
              </a:tr>
              <a:tr h="5795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ICE 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Diameter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0.61119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0.62913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0.507722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0.648837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0.667914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0.538838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inches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extLst>
                  <a:ext uri="{0D108BD9-81ED-4DB2-BD59-A6C34878D82A}">
                    <a16:rowId xmlns:a16="http://schemas.microsoft.com/office/drawing/2014/main" val="695445592"/>
                  </a:ext>
                </a:extLst>
              </a:tr>
              <a:tr h="57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Stresses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27352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27275.3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27848.5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21445.8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21385.6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21835.8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psi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9" marR="8409" marT="8409" marB="0" anchor="b"/>
                </a:tc>
                <a:extLst>
                  <a:ext uri="{0D108BD9-81ED-4DB2-BD59-A6C34878D82A}">
                    <a16:rowId xmlns:a16="http://schemas.microsoft.com/office/drawing/2014/main" val="132103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4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5"/>
          </a:xfrm>
        </p:spPr>
        <p:txBody>
          <a:bodyPr/>
          <a:lstStyle/>
          <a:p>
            <a:r>
              <a:rPr lang="en-US" altLang="en-US" dirty="0"/>
              <a:t>Find Safety Factors</a:t>
            </a:r>
          </a:p>
        </p:txBody>
      </p:sp>
      <p:grpSp>
        <p:nvGrpSpPr>
          <p:cNvPr id="288780" name="Group 12"/>
          <p:cNvGrpSpPr>
            <a:grpSpLocks/>
          </p:cNvGrpSpPr>
          <p:nvPr/>
        </p:nvGrpSpPr>
        <p:grpSpPr bwMode="auto">
          <a:xfrm>
            <a:off x="1241425" y="1174750"/>
            <a:ext cx="6618288" cy="3316288"/>
            <a:chOff x="782" y="833"/>
            <a:chExt cx="4169" cy="2089"/>
          </a:xfrm>
        </p:grpSpPr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782" y="833"/>
              <a:ext cx="4169" cy="2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87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" y="979"/>
              <a:ext cx="1164" cy="1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87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044"/>
              <a:ext cx="1100" cy="1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877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" y="1039"/>
              <a:ext cx="1058" cy="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1233488" y="4488440"/>
            <a:ext cx="6634162" cy="1881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5528723-7B70-4EB1-9A7F-486852589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818677"/>
              </p:ext>
            </p:extLst>
          </p:nvPr>
        </p:nvGraphicFramePr>
        <p:xfrm>
          <a:off x="1284287" y="4626553"/>
          <a:ext cx="6575424" cy="1677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904">
                  <a:extLst>
                    <a:ext uri="{9D8B030D-6E8A-4147-A177-3AD203B41FA5}">
                      <a16:colId xmlns:a16="http://schemas.microsoft.com/office/drawing/2014/main" val="4064475691"/>
                    </a:ext>
                  </a:extLst>
                </a:gridCol>
                <a:gridCol w="1095904">
                  <a:extLst>
                    <a:ext uri="{9D8B030D-6E8A-4147-A177-3AD203B41FA5}">
                      <a16:colId xmlns:a16="http://schemas.microsoft.com/office/drawing/2014/main" val="47062343"/>
                    </a:ext>
                  </a:extLst>
                </a:gridCol>
                <a:gridCol w="1095904">
                  <a:extLst>
                    <a:ext uri="{9D8B030D-6E8A-4147-A177-3AD203B41FA5}">
                      <a16:colId xmlns:a16="http://schemas.microsoft.com/office/drawing/2014/main" val="2246005448"/>
                    </a:ext>
                  </a:extLst>
                </a:gridCol>
                <a:gridCol w="1095904">
                  <a:extLst>
                    <a:ext uri="{9D8B030D-6E8A-4147-A177-3AD203B41FA5}">
                      <a16:colId xmlns:a16="http://schemas.microsoft.com/office/drawing/2014/main" val="3022942154"/>
                    </a:ext>
                  </a:extLst>
                </a:gridCol>
                <a:gridCol w="1095904">
                  <a:extLst>
                    <a:ext uri="{9D8B030D-6E8A-4147-A177-3AD203B41FA5}">
                      <a16:colId xmlns:a16="http://schemas.microsoft.com/office/drawing/2014/main" val="240141389"/>
                    </a:ext>
                  </a:extLst>
                </a:gridCol>
                <a:gridCol w="1095904">
                  <a:extLst>
                    <a:ext uri="{9D8B030D-6E8A-4147-A177-3AD203B41FA5}">
                      <a16:colId xmlns:a16="http://schemas.microsoft.com/office/drawing/2014/main" val="4162418013"/>
                    </a:ext>
                  </a:extLst>
                </a:gridCol>
              </a:tblGrid>
              <a:tr h="33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Loc 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Loc 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Loc 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273473"/>
                  </a:ext>
                </a:extLst>
              </a:tr>
              <a:tr h="33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ICE 01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Diameter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0.52811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0.515945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0.410616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inches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070105"/>
                  </a:ext>
                </a:extLst>
              </a:tr>
              <a:tr h="33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ICE 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Stresses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27742.4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27805.1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28427.9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psi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185145"/>
                  </a:ext>
                </a:extLst>
              </a:tr>
              <a:tr h="33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ICE 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Diameter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0.611191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0.629132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0.507722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inches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61188"/>
                  </a:ext>
                </a:extLst>
              </a:tr>
              <a:tr h="33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ICE 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Stresses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27352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27275.3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27848.5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psi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634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5DE26A-9B43-4749-9912-A6D9104D9D94}"/>
              </a:ext>
            </a:extLst>
          </p:cNvPr>
          <p:cNvSpPr txBox="1"/>
          <p:nvPr/>
        </p:nvSpPr>
        <p:spPr>
          <a:xfrm>
            <a:off x="1241425" y="6369628"/>
            <a:ext cx="6707354" cy="369332"/>
          </a:xfrm>
          <a:prstGeom prst="rect">
            <a:avLst/>
          </a:prstGeom>
          <a:solidFill>
            <a:srgbClr val="FFDE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Cold rolled OR Machined Steel</a:t>
            </a:r>
          </a:p>
        </p:txBody>
      </p:sp>
    </p:spTree>
    <p:extLst>
      <p:ext uri="{BB962C8B-B14F-4D97-AF65-F5344CB8AC3E}">
        <p14:creationId xmlns:p14="http://schemas.microsoft.com/office/powerpoint/2010/main" val="176217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2119313"/>
            <a:ext cx="7772400" cy="1920875"/>
          </a:xfrm>
        </p:spPr>
        <p:txBody>
          <a:bodyPr/>
          <a:lstStyle/>
          <a:p>
            <a:r>
              <a:rPr lang="en-US" altLang="en-US"/>
              <a:t>Shaft Deflection in</a:t>
            </a:r>
            <a:br>
              <a:rPr lang="en-US" altLang="en-US"/>
            </a:br>
            <a:r>
              <a:rPr lang="en-US" altLang="en-US"/>
              <a:t>Bending and Torsion</a:t>
            </a:r>
          </a:p>
        </p:txBody>
      </p:sp>
    </p:spTree>
    <p:extLst>
      <p:ext uri="{BB962C8B-B14F-4D97-AF65-F5344CB8AC3E}">
        <p14:creationId xmlns:p14="http://schemas.microsoft.com/office/powerpoint/2010/main" val="2684004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Shafts are Stepped</a:t>
            </a:r>
          </a:p>
        </p:txBody>
      </p:sp>
      <p:pic>
        <p:nvPicPr>
          <p:cNvPr id="281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28750"/>
            <a:ext cx="78581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459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957263" y="1125538"/>
            <a:ext cx="7346950" cy="5391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0" y="17938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b="1" i="1" u="sng">
                <a:solidFill>
                  <a:schemeClr val="accent2"/>
                </a:solidFill>
                <a:latin typeface="Comic Sans MS" pitchFamily="66" charset="0"/>
              </a:rPr>
              <a:t>Deflection: bending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300163" y="1249363"/>
            <a:ext cx="651033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Monotype Sorts" pitchFamily="2" charset="2"/>
              <a:buChar char="F"/>
            </a:pPr>
            <a:r>
              <a:rPr lang="en-US" altLang="en-US">
                <a:solidFill>
                  <a:srgbClr val="000066"/>
                </a:solidFill>
                <a:latin typeface="Comic Sans MS" pitchFamily="66" charset="0"/>
              </a:rPr>
              <a:t> Stepped shafts: </a:t>
            </a:r>
            <a:r>
              <a:rPr lang="en-US" altLang="en-US" i="1">
                <a:solidFill>
                  <a:srgbClr val="000066"/>
                </a:solidFill>
                <a:latin typeface="Comic Sans MS" pitchFamily="66" charset="0"/>
              </a:rPr>
              <a:t>calculations become more involved </a:t>
            </a:r>
          </a:p>
          <a:p>
            <a:pPr eaLnBrk="0" hangingPunct="0">
              <a:spcBef>
                <a:spcPct val="50000"/>
              </a:spcBef>
              <a:buFont typeface="Monotype Sorts" pitchFamily="2" charset="2"/>
              <a:buChar char="F"/>
            </a:pPr>
            <a:r>
              <a:rPr lang="en-US" altLang="en-US" i="1">
                <a:solidFill>
                  <a:srgbClr val="000066"/>
                </a:solidFill>
                <a:latin typeface="Comic Sans MS" pitchFamily="66" charset="0"/>
              </a:rPr>
              <a:t>Stress is a local parameter</a:t>
            </a:r>
          </a:p>
          <a:p>
            <a:pPr eaLnBrk="0" hangingPunct="0">
              <a:spcBef>
                <a:spcPct val="50000"/>
              </a:spcBef>
              <a:buFont typeface="Monotype Sorts" pitchFamily="2" charset="2"/>
              <a:buChar char="F"/>
            </a:pPr>
            <a:r>
              <a:rPr lang="en-US" altLang="en-US" i="1">
                <a:solidFill>
                  <a:srgbClr val="000066"/>
                </a:solidFill>
                <a:latin typeface="Comic Sans MS" pitchFamily="66" charset="0"/>
              </a:rPr>
              <a:t>Deflection is a global parameter</a:t>
            </a:r>
          </a:p>
          <a:p>
            <a:pPr eaLnBrk="0" hangingPunct="0">
              <a:spcBef>
                <a:spcPct val="50000"/>
              </a:spcBef>
              <a:buFont typeface="Monotype Sorts" pitchFamily="2" charset="2"/>
              <a:buChar char="F"/>
            </a:pPr>
            <a:endParaRPr lang="en-US" altLang="en-US" i="1">
              <a:solidFill>
                <a:srgbClr val="000066"/>
              </a:solidFill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  <a:buFont typeface="Monotype Sorts" pitchFamily="2" charset="2"/>
              <a:buChar char="F"/>
            </a:pPr>
            <a:endParaRPr lang="en-US" altLang="en-US" i="1">
              <a:solidFill>
                <a:srgbClr val="000066"/>
              </a:solidFill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  <a:buFont typeface="Monotype Sorts" pitchFamily="2" charset="2"/>
              <a:buChar char="F"/>
            </a:pPr>
            <a:r>
              <a:rPr lang="en-US" altLang="en-US" i="1">
                <a:solidFill>
                  <a:srgbClr val="000066"/>
                </a:solidFill>
                <a:latin typeface="Comic Sans MS" pitchFamily="66" charset="0"/>
              </a:rPr>
              <a:t>But the value of I varies along length of a stepped shaft</a:t>
            </a:r>
            <a:endParaRPr lang="en-US" altLang="en-US" sz="1600" i="1">
              <a:solidFill>
                <a:srgbClr val="000099"/>
              </a:solidFill>
              <a:latin typeface="Comic Sans MS" pitchFamily="66" charset="0"/>
            </a:endParaRPr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1711325" y="2547938"/>
          <a:ext cx="56197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Microsoft Equation 3.0" r:id="rId3" imgW="3263760" imgH="355320" progId="Equation.3">
                  <p:embed/>
                </p:oleObj>
              </mc:Choice>
              <mc:Fallback>
                <p:oleObj name="Microsoft Equation 3.0" r:id="rId3" imgW="3263760" imgH="355320" progId="Equation.3">
                  <p:embed/>
                  <p:pic>
                    <p:nvPicPr>
                      <p:cNvPr id="234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547938"/>
                        <a:ext cx="56197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4507" name="Group 11"/>
          <p:cNvGrpSpPr>
            <a:grpSpLocks/>
          </p:cNvGrpSpPr>
          <p:nvPr/>
        </p:nvGrpSpPr>
        <p:grpSpPr bwMode="auto">
          <a:xfrm>
            <a:off x="1416050" y="3978275"/>
            <a:ext cx="6515100" cy="1193800"/>
            <a:chOff x="892" y="2506"/>
            <a:chExt cx="4104" cy="752"/>
          </a:xfrm>
        </p:grpSpPr>
        <p:sp>
          <p:nvSpPr>
            <p:cNvPr id="234502" name="Text Box 6"/>
            <p:cNvSpPr txBox="1">
              <a:spLocks noChangeArrowheads="1"/>
            </p:cNvSpPr>
            <p:nvPr/>
          </p:nvSpPr>
          <p:spPr bwMode="auto">
            <a:xfrm>
              <a:off x="892" y="2643"/>
              <a:ext cx="18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66"/>
                  </a:solidFill>
                  <a:latin typeface="Comic Sans MS" pitchFamily="66" charset="0"/>
                </a:rPr>
                <a:t>It requires integration of these equations:</a:t>
              </a:r>
              <a:endParaRPr lang="en-US" altLang="en-US" sz="1600" i="1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234503" name="Object 7"/>
            <p:cNvGraphicFramePr>
              <a:graphicFrameLocks noChangeAspect="1"/>
            </p:cNvGraphicFramePr>
            <p:nvPr/>
          </p:nvGraphicFramePr>
          <p:xfrm>
            <a:off x="2902" y="2506"/>
            <a:ext cx="135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name="Equation" r:id="rId5" imgW="1244520" imgH="330120" progId="Equation.3">
                    <p:embed/>
                  </p:oleObj>
                </mc:Choice>
                <mc:Fallback>
                  <p:oleObj name="Equation" r:id="rId5" imgW="1244520" imgH="330120" progId="Equation.3">
                    <p:embed/>
                    <p:pic>
                      <p:nvPicPr>
                        <p:cNvPr id="2345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2506"/>
                          <a:ext cx="135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504" name="Object 8"/>
            <p:cNvGraphicFramePr>
              <a:graphicFrameLocks noChangeAspect="1"/>
            </p:cNvGraphicFramePr>
            <p:nvPr/>
          </p:nvGraphicFramePr>
          <p:xfrm>
            <a:off x="2902" y="2928"/>
            <a:ext cx="209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8" name="Equation" r:id="rId7" imgW="1930320" imgH="304560" progId="Equation.3">
                    <p:embed/>
                  </p:oleObj>
                </mc:Choice>
                <mc:Fallback>
                  <p:oleObj name="Equation" r:id="rId7" imgW="1930320" imgH="304560" progId="Equation.3">
                    <p:embed/>
                    <p:pic>
                      <p:nvPicPr>
                        <p:cNvPr id="2345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2928"/>
                          <a:ext cx="209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455738" y="5348288"/>
            <a:ext cx="6196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dirty="0">
                <a:solidFill>
                  <a:srgbClr val="000066"/>
                </a:solidFill>
                <a:latin typeface="Comic Sans MS" pitchFamily="66" charset="0"/>
              </a:rPr>
              <a:t>Numerical integration is usually necessary:</a:t>
            </a:r>
          </a:p>
        </p:txBody>
      </p:sp>
    </p:spTree>
    <p:extLst>
      <p:ext uri="{BB962C8B-B14F-4D97-AF65-F5344CB8AC3E}">
        <p14:creationId xmlns:p14="http://schemas.microsoft.com/office/powerpoint/2010/main" val="37841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3425" y="1412875"/>
            <a:ext cx="7815263" cy="52546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Shaft design</a:t>
            </a:r>
          </a:p>
          <a:p>
            <a:pPr algn="ctr" eaLnBrk="0" hangingPunct="0"/>
            <a:r>
              <a:rPr lang="en-US" altLang="en-US" sz="2400" b="1" i="1" u="sng">
                <a:solidFill>
                  <a:schemeClr val="accent2"/>
                </a:solidFill>
                <a:latin typeface="Comic Sans MS" pitchFamily="66" charset="0"/>
              </a:rPr>
              <a:t>Deflection: torsion – stepped sections are in series so can be superposed as springs in series</a:t>
            </a:r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4930775" y="5834063"/>
          <a:ext cx="23590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3" imgW="1371600" imgH="368280" progId="Equation.3">
                  <p:embed/>
                </p:oleObj>
              </mc:Choice>
              <mc:Fallback>
                <p:oleObj name="Equation" r:id="rId3" imgW="1371600" imgH="368280" progId="Equation.3">
                  <p:embed/>
                  <p:pic>
                    <p:nvPicPr>
                      <p:cNvPr id="235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834063"/>
                        <a:ext cx="23590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4162425" y="1630363"/>
            <a:ext cx="397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  <a:latin typeface="Comic Sans MS" pitchFamily="66" charset="0"/>
              </a:rPr>
              <a:t>Angular deflection (simple shaft):</a:t>
            </a:r>
            <a:endParaRPr lang="en-US" altLang="en-US" sz="1600" i="1">
              <a:solidFill>
                <a:srgbClr val="000099"/>
              </a:solidFill>
              <a:latin typeface="Comic Sans MS" pitchFamily="66" charset="0"/>
            </a:endParaRPr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5541963" y="2036763"/>
          <a:ext cx="8747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5" imgW="507960" imgH="330120" progId="Equation.3">
                  <p:embed/>
                </p:oleObj>
              </mc:Choice>
              <mc:Fallback>
                <p:oleObj name="Equation" r:id="rId5" imgW="507960" imgH="330120" progId="Equation.3">
                  <p:embed/>
                  <p:pic>
                    <p:nvPicPr>
                      <p:cNvPr id="235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036763"/>
                        <a:ext cx="8747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4162425" y="2614613"/>
            <a:ext cx="320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  <a:latin typeface="Comic Sans MS" pitchFamily="66" charset="0"/>
              </a:rPr>
              <a:t>Torsional spring constant (simple shaft):</a:t>
            </a:r>
            <a:endParaRPr lang="en-US" altLang="en-US" sz="1600" i="1">
              <a:solidFill>
                <a:srgbClr val="000099"/>
              </a:solidFill>
              <a:latin typeface="Comic Sans MS" pitchFamily="66" charset="0"/>
            </a:endParaRPr>
          </a:p>
        </p:txBody>
      </p:sp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5235575" y="3255963"/>
          <a:ext cx="1482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7" imgW="863280" imgH="330120" progId="Equation.3">
                  <p:embed/>
                </p:oleObj>
              </mc:Choice>
              <mc:Fallback>
                <p:oleObj name="Equation" r:id="rId7" imgW="863280" imgH="330120" progId="Equation.3">
                  <p:embed/>
                  <p:pic>
                    <p:nvPicPr>
                      <p:cNvPr id="2355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3255963"/>
                        <a:ext cx="14827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4162425" y="4103688"/>
            <a:ext cx="397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  <a:latin typeface="Comic Sans MS" pitchFamily="66" charset="0"/>
              </a:rPr>
              <a:t>Angular deflection (stepped shaft):</a:t>
            </a:r>
            <a:endParaRPr lang="en-US" altLang="en-US" sz="1600" i="1">
              <a:solidFill>
                <a:srgbClr val="000099"/>
              </a:solidFill>
              <a:latin typeface="Comic Sans MS" pitchFamily="66" charset="0"/>
            </a:endParaRPr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/>
        </p:nvGraphicFramePr>
        <p:xfrm>
          <a:off x="4279900" y="4494213"/>
          <a:ext cx="3827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9" imgW="2222280" imgH="380880" progId="Equation.3">
                  <p:embed/>
                </p:oleObj>
              </mc:Choice>
              <mc:Fallback>
                <p:oleObj name="Equation" r:id="rId9" imgW="2222280" imgH="380880" progId="Equation.3">
                  <p:embed/>
                  <p:pic>
                    <p:nvPicPr>
                      <p:cNvPr id="235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494213"/>
                        <a:ext cx="3827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4162425" y="5110163"/>
            <a:ext cx="320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  <a:latin typeface="Comic Sans MS" pitchFamily="66" charset="0"/>
              </a:rPr>
              <a:t>Effective torsional spring constant (stepped shaft):</a:t>
            </a:r>
            <a:endParaRPr lang="en-US" altLang="en-US" sz="1600" i="1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4005263" y="1579563"/>
            <a:ext cx="4297362" cy="2417762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4005263" y="4065588"/>
            <a:ext cx="4297362" cy="2417762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33" name="Group 13"/>
          <p:cNvGrpSpPr>
            <a:grpSpLocks/>
          </p:cNvGrpSpPr>
          <p:nvPr/>
        </p:nvGrpSpPr>
        <p:grpSpPr bwMode="auto">
          <a:xfrm>
            <a:off x="649288" y="2125663"/>
            <a:ext cx="3208337" cy="3662362"/>
            <a:chOff x="369" y="1131"/>
            <a:chExt cx="2021" cy="2307"/>
          </a:xfrm>
        </p:grpSpPr>
        <p:grpSp>
          <p:nvGrpSpPr>
            <p:cNvPr id="235534" name="Group 14"/>
            <p:cNvGrpSpPr>
              <a:grpSpLocks/>
            </p:cNvGrpSpPr>
            <p:nvPr/>
          </p:nvGrpSpPr>
          <p:grpSpPr bwMode="auto">
            <a:xfrm>
              <a:off x="369" y="1131"/>
              <a:ext cx="2021" cy="2182"/>
              <a:chOff x="357" y="759"/>
              <a:chExt cx="2021" cy="2182"/>
            </a:xfrm>
          </p:grpSpPr>
          <p:pic>
            <p:nvPicPr>
              <p:cNvPr id="235535" name="Picture 15" descr="Fig9-3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" y="817"/>
                <a:ext cx="1518" cy="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5536" name="Text Box 16"/>
              <p:cNvSpPr txBox="1">
                <a:spLocks noChangeArrowheads="1"/>
              </p:cNvSpPr>
              <p:nvPr/>
            </p:nvSpPr>
            <p:spPr bwMode="auto">
              <a:xfrm>
                <a:off x="357" y="759"/>
                <a:ext cx="20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000066"/>
                    </a:solidFill>
                    <a:latin typeface="Comic Sans MS" pitchFamily="66" charset="0"/>
                  </a:rPr>
                  <a:t>Single disk</a:t>
                </a:r>
                <a:endParaRPr lang="en-US" altLang="en-US" sz="1600" i="1">
                  <a:solidFill>
                    <a:srgbClr val="000099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35537" name="Line 17"/>
            <p:cNvSpPr>
              <a:spLocks noChangeShapeType="1"/>
            </p:cNvSpPr>
            <p:nvPr/>
          </p:nvSpPr>
          <p:spPr bwMode="auto">
            <a:xfrm>
              <a:off x="1325" y="2522"/>
              <a:ext cx="77" cy="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>
              <a:off x="1331" y="2521"/>
              <a:ext cx="87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539" name="Object 19"/>
            <p:cNvGraphicFramePr>
              <a:graphicFrameLocks noChangeAspect="1"/>
            </p:cNvGraphicFramePr>
            <p:nvPr/>
          </p:nvGraphicFramePr>
          <p:xfrm>
            <a:off x="1623" y="3056"/>
            <a:ext cx="1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4" name="Equation" r:id="rId12" imgW="139680" imgH="177480" progId="Equation.3">
                    <p:embed/>
                  </p:oleObj>
                </mc:Choice>
                <mc:Fallback>
                  <p:oleObj name="Equation" r:id="rId12" imgW="139680" imgH="177480" progId="Equation.3">
                    <p:embed/>
                    <p:pic>
                      <p:nvPicPr>
                        <p:cNvPr id="23553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056"/>
                          <a:ext cx="196" cy="2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39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308100" y="127000"/>
            <a:ext cx="6262688" cy="6497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>
            <a:fillRect/>
          </a:stretch>
        </p:blipFill>
        <p:spPr bwMode="auto">
          <a:xfrm>
            <a:off x="1731963" y="3414713"/>
            <a:ext cx="53498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55588"/>
            <a:ext cx="591820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32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menu today?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98465" cy="4552507"/>
          </a:xfrm>
        </p:spPr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 Code for ICE 01</a:t>
            </a:r>
          </a:p>
          <a:p>
            <a:r>
              <a:rPr lang="en-US" dirty="0"/>
              <a:t>ICE 2</a:t>
            </a:r>
          </a:p>
          <a:p>
            <a:pPr lvl="1"/>
            <a:r>
              <a:rPr lang="en-US" dirty="0"/>
              <a:t>Hand calculations not very different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Project  - first discussion</a:t>
            </a:r>
          </a:p>
          <a:p>
            <a:r>
              <a:rPr lang="en-US" dirty="0"/>
              <a:t>ICE 3 – Angular deflection</a:t>
            </a:r>
          </a:p>
          <a:p>
            <a:r>
              <a:rPr lang="en-US" dirty="0"/>
              <a:t>ICE 4 - Deflection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3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308100" y="1806575"/>
            <a:ext cx="6645275" cy="4391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Torsional Deflection</a:t>
            </a:r>
          </a:p>
        </p:txBody>
      </p:sp>
      <p:pic>
        <p:nvPicPr>
          <p:cNvPr id="2857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58975"/>
            <a:ext cx="619283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48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255588" y="1158875"/>
            <a:ext cx="6400800" cy="54435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1050"/>
          </a:xfrm>
        </p:spPr>
        <p:txBody>
          <a:bodyPr/>
          <a:lstStyle/>
          <a:p>
            <a:r>
              <a:rPr lang="en-US" altLang="en-US"/>
              <a:t>Bending Deflection</a:t>
            </a:r>
          </a:p>
        </p:txBody>
      </p:sp>
      <p:pic>
        <p:nvPicPr>
          <p:cNvPr id="28878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4462463"/>
            <a:ext cx="6167438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8785" name="Group 17"/>
          <p:cNvGrpSpPr>
            <a:grpSpLocks/>
          </p:cNvGrpSpPr>
          <p:nvPr/>
        </p:nvGrpSpPr>
        <p:grpSpPr bwMode="auto">
          <a:xfrm>
            <a:off x="436563" y="3584575"/>
            <a:ext cx="5868987" cy="776288"/>
            <a:chOff x="281" y="2298"/>
            <a:chExt cx="3697" cy="489"/>
          </a:xfrm>
        </p:grpSpPr>
        <p:sp>
          <p:nvSpPr>
            <p:cNvPr id="288783" name="Text Box 15"/>
            <p:cNvSpPr txBox="1">
              <a:spLocks noChangeArrowheads="1"/>
            </p:cNvSpPr>
            <p:nvPr/>
          </p:nvSpPr>
          <p:spPr bwMode="auto">
            <a:xfrm>
              <a:off x="348" y="2344"/>
              <a:ext cx="363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 Rounded MT Bold" pitchFamily="34" charset="0"/>
                </a:rPr>
                <a:t>The moment/EI function at right is for a constant shaft section I. 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 Rounded MT Bold" pitchFamily="34" charset="0"/>
                </a:rPr>
                <a:t> We have a varying I due to the steps, so this will not do.</a:t>
              </a:r>
            </a:p>
          </p:txBody>
        </p:sp>
        <p:sp>
          <p:nvSpPr>
            <p:cNvPr id="288784" name="Rectangle 16"/>
            <p:cNvSpPr>
              <a:spLocks noChangeArrowheads="1"/>
            </p:cNvSpPr>
            <p:nvPr/>
          </p:nvSpPr>
          <p:spPr bwMode="auto">
            <a:xfrm>
              <a:off x="281" y="2298"/>
              <a:ext cx="3657" cy="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789" name="Group 21"/>
          <p:cNvGrpSpPr>
            <a:grpSpLocks/>
          </p:cNvGrpSpPr>
          <p:nvPr/>
        </p:nvGrpSpPr>
        <p:grpSpPr bwMode="auto">
          <a:xfrm>
            <a:off x="471488" y="5926138"/>
            <a:ext cx="5805487" cy="547687"/>
            <a:chOff x="297" y="3733"/>
            <a:chExt cx="3657" cy="345"/>
          </a:xfrm>
        </p:grpSpPr>
        <p:sp>
          <p:nvSpPr>
            <p:cNvPr id="288787" name="Text Box 19"/>
            <p:cNvSpPr txBox="1">
              <a:spLocks noChangeArrowheads="1"/>
            </p:cNvSpPr>
            <p:nvPr/>
          </p:nvSpPr>
          <p:spPr bwMode="auto">
            <a:xfrm>
              <a:off x="364" y="3752"/>
              <a:ext cx="35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 Rounded MT Bold" pitchFamily="34" charset="0"/>
                </a:rPr>
                <a:t>In this integration, the value of I must be adjusted at each value of z where it changes</a:t>
              </a:r>
            </a:p>
          </p:txBody>
        </p:sp>
        <p:sp>
          <p:nvSpPr>
            <p:cNvPr id="288788" name="Rectangle 20"/>
            <p:cNvSpPr>
              <a:spLocks noChangeArrowheads="1"/>
            </p:cNvSpPr>
            <p:nvPr/>
          </p:nvSpPr>
          <p:spPr bwMode="auto">
            <a:xfrm>
              <a:off x="297" y="3733"/>
              <a:ext cx="3657" cy="3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791" name="Group 23"/>
          <p:cNvGrpSpPr>
            <a:grpSpLocks/>
          </p:cNvGrpSpPr>
          <p:nvPr/>
        </p:nvGrpSpPr>
        <p:grpSpPr bwMode="auto">
          <a:xfrm>
            <a:off x="6826250" y="1150938"/>
            <a:ext cx="2136775" cy="5443537"/>
            <a:chOff x="4300" y="725"/>
            <a:chExt cx="1346" cy="3429"/>
          </a:xfrm>
        </p:grpSpPr>
        <p:sp>
          <p:nvSpPr>
            <p:cNvPr id="288775" name="Rectangle 7"/>
            <p:cNvSpPr>
              <a:spLocks noChangeArrowheads="1"/>
            </p:cNvSpPr>
            <p:nvPr/>
          </p:nvSpPr>
          <p:spPr bwMode="auto">
            <a:xfrm>
              <a:off x="4300" y="725"/>
              <a:ext cx="1346" cy="34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8790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" y="953"/>
              <a:ext cx="1173" cy="2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8796" name="Group 28"/>
          <p:cNvGrpSpPr>
            <a:grpSpLocks/>
          </p:cNvGrpSpPr>
          <p:nvPr/>
        </p:nvGrpSpPr>
        <p:grpSpPr bwMode="auto">
          <a:xfrm>
            <a:off x="495300" y="1327150"/>
            <a:ext cx="5981700" cy="2054225"/>
            <a:chOff x="312" y="836"/>
            <a:chExt cx="3573" cy="1227"/>
          </a:xfrm>
        </p:grpSpPr>
        <p:pic>
          <p:nvPicPr>
            <p:cNvPr id="288794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836"/>
              <a:ext cx="34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8795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" y="1105"/>
              <a:ext cx="3458" cy="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3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39700" y="1158875"/>
            <a:ext cx="6070600" cy="55610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1050"/>
          </a:xfrm>
        </p:spPr>
        <p:txBody>
          <a:bodyPr/>
          <a:lstStyle/>
          <a:p>
            <a:r>
              <a:rPr lang="en-US" altLang="en-US"/>
              <a:t>Bending Deflection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6326188" y="1150938"/>
            <a:ext cx="2679700" cy="5572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8981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" r="10432"/>
          <a:stretch>
            <a:fillRect/>
          </a:stretch>
        </p:blipFill>
        <p:spPr bwMode="auto">
          <a:xfrm>
            <a:off x="6418263" y="1435100"/>
            <a:ext cx="244633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8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7524"/>
          <a:stretch>
            <a:fillRect/>
          </a:stretch>
        </p:blipFill>
        <p:spPr bwMode="auto">
          <a:xfrm>
            <a:off x="6399213" y="4051300"/>
            <a:ext cx="2487612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819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1589088"/>
            <a:ext cx="1712912" cy="212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820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4162425"/>
            <a:ext cx="1746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9826" name="Group 34"/>
          <p:cNvGrpSpPr>
            <a:grpSpLocks/>
          </p:cNvGrpSpPr>
          <p:nvPr/>
        </p:nvGrpSpPr>
        <p:grpSpPr bwMode="auto">
          <a:xfrm>
            <a:off x="352425" y="1344613"/>
            <a:ext cx="5643563" cy="5243512"/>
            <a:chOff x="-837" y="-467"/>
            <a:chExt cx="5757" cy="5350"/>
          </a:xfrm>
        </p:grpSpPr>
        <p:pic>
          <p:nvPicPr>
            <p:cNvPr id="289824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7" y="-467"/>
              <a:ext cx="5669" cy="3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9825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2" y="3084"/>
              <a:ext cx="5472" cy="1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54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code</a:t>
            </a:r>
          </a:p>
          <a:p>
            <a:r>
              <a:rPr lang="en-US" dirty="0"/>
              <a:t>Publish pdf</a:t>
            </a:r>
          </a:p>
          <a:p>
            <a:pPr lvl="1"/>
            <a:r>
              <a:rPr lang="en-US" dirty="0"/>
              <a:t>Must submit this with project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Think about what information you will need if you had to do this one year from now</a:t>
            </a:r>
          </a:p>
          <a:p>
            <a:r>
              <a:rPr lang="en-US" dirty="0"/>
              <a:t>Hand computation (show example)</a:t>
            </a:r>
          </a:p>
          <a:p>
            <a:pPr lvl="1"/>
            <a:r>
              <a:rPr lang="en-US" dirty="0"/>
              <a:t>Cannot write computer program without this starting point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7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fig10_05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7"/>
          <a:stretch/>
        </p:blipFill>
        <p:spPr bwMode="auto">
          <a:xfrm>
            <a:off x="0" y="1081952"/>
            <a:ext cx="9144000" cy="528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ICE 02 (Basics - same as ICE1)</a:t>
            </a:r>
          </a:p>
        </p:txBody>
      </p:sp>
    </p:spTree>
    <p:extLst>
      <p:ext uri="{BB962C8B-B14F-4D97-AF65-F5344CB8AC3E}">
        <p14:creationId xmlns:p14="http://schemas.microsoft.com/office/powerpoint/2010/main" val="323020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02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8099023-BF20-43FC-81BD-D3CCDB6C3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/>
        </p:blipFill>
        <p:spPr bwMode="auto">
          <a:xfrm>
            <a:off x="457199" y="1319513"/>
            <a:ext cx="8153851" cy="498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44D157-F31E-43D1-A1A1-543E86A36685}"/>
              </a:ext>
            </a:extLst>
          </p:cNvPr>
          <p:cNvSpPr/>
          <p:nvPr/>
        </p:nvSpPr>
        <p:spPr>
          <a:xfrm>
            <a:off x="3657600" y="3310359"/>
            <a:ext cx="4676172" cy="24306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D8666-16DC-428A-BDA9-4F6DB25D4864}"/>
              </a:ext>
            </a:extLst>
          </p:cNvPr>
          <p:cNvSpPr/>
          <p:nvPr/>
        </p:nvSpPr>
        <p:spPr>
          <a:xfrm>
            <a:off x="2025570" y="3553428"/>
            <a:ext cx="6308202" cy="5092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latin typeface="Comic Sans MS" pitchFamily="66" charset="0"/>
              </a:rPr>
              <a:t>Typical Shaft Loadings</a:t>
            </a:r>
          </a:p>
          <a:p>
            <a:pPr algn="ctr" eaLnBrk="0" hangingPunct="0"/>
            <a:r>
              <a:rPr lang="en-US" altLang="en-US" sz="2400" i="1">
                <a:solidFill>
                  <a:schemeClr val="accent2"/>
                </a:solidFill>
                <a:latin typeface="Comic Sans MS" pitchFamily="66" charset="0"/>
              </a:rPr>
              <a:t>Note that constant applied moment = fully reversed stress</a:t>
            </a:r>
            <a:endParaRPr lang="en-US" altLang="en-US" sz="2400" b="1">
              <a:latin typeface="Comic Sans MS" pitchFamily="66" charset="0"/>
            </a:endParaRPr>
          </a:p>
        </p:txBody>
      </p:sp>
      <p:grpSp>
        <p:nvGrpSpPr>
          <p:cNvPr id="269315" name="Group 3"/>
          <p:cNvGrpSpPr>
            <a:grpSpLocks/>
          </p:cNvGrpSpPr>
          <p:nvPr/>
        </p:nvGrpSpPr>
        <p:grpSpPr bwMode="auto">
          <a:xfrm>
            <a:off x="468313" y="1371600"/>
            <a:ext cx="8304212" cy="4859338"/>
            <a:chOff x="295" y="864"/>
            <a:chExt cx="5231" cy="3061"/>
          </a:xfrm>
        </p:grpSpPr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295" y="864"/>
              <a:ext cx="5231" cy="3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9317" name="Picture 5" descr="Fig6-6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" y="1047"/>
              <a:ext cx="1488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318" name="Picture 6" descr="Fig6-6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1059"/>
              <a:ext cx="1372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319" name="Picture 7" descr="Fig6-6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" y="1012"/>
              <a:ext cx="1560" cy="1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9320" name="Group 8"/>
            <p:cNvGrpSpPr>
              <a:grpSpLocks/>
            </p:cNvGrpSpPr>
            <p:nvPr/>
          </p:nvGrpSpPr>
          <p:grpSpPr bwMode="auto">
            <a:xfrm>
              <a:off x="914" y="2464"/>
              <a:ext cx="2648" cy="420"/>
              <a:chOff x="1292" y="2344"/>
              <a:chExt cx="2648" cy="420"/>
            </a:xfrm>
          </p:grpSpPr>
          <p:graphicFrame>
            <p:nvGraphicFramePr>
              <p:cNvPr id="269321" name="Object 9"/>
              <p:cNvGraphicFramePr>
                <a:graphicFrameLocks noChangeAspect="1"/>
              </p:cNvGraphicFramePr>
              <p:nvPr/>
            </p:nvGraphicFramePr>
            <p:xfrm>
              <a:off x="2713" y="2367"/>
              <a:ext cx="122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2" name="Equation" r:id="rId6" imgW="1104840" imgH="203040" progId="Equation.3">
                      <p:embed/>
                    </p:oleObj>
                  </mc:Choice>
                  <mc:Fallback>
                    <p:oleObj name="Equation" r:id="rId6" imgW="1104840" imgH="203040" progId="Equation.3">
                      <p:embed/>
                      <p:pic>
                        <p:nvPicPr>
                          <p:cNvPr id="26932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3" y="2367"/>
                            <a:ext cx="1227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9322" name="Rectangle 10"/>
              <p:cNvSpPr>
                <a:spLocks noChangeArrowheads="1"/>
              </p:cNvSpPr>
              <p:nvPr/>
            </p:nvSpPr>
            <p:spPr bwMode="auto">
              <a:xfrm>
                <a:off x="1292" y="2344"/>
                <a:ext cx="1482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Stress range: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69323" name="Group 11"/>
            <p:cNvGrpSpPr>
              <a:grpSpLocks/>
            </p:cNvGrpSpPr>
            <p:nvPr/>
          </p:nvGrpSpPr>
          <p:grpSpPr bwMode="auto">
            <a:xfrm>
              <a:off x="914" y="2911"/>
              <a:ext cx="4165" cy="495"/>
              <a:chOff x="1292" y="2623"/>
              <a:chExt cx="4165" cy="495"/>
            </a:xfrm>
          </p:grpSpPr>
          <p:sp>
            <p:nvSpPr>
              <p:cNvPr id="269324" name="Rectangle 12"/>
              <p:cNvSpPr>
                <a:spLocks noChangeArrowheads="1"/>
              </p:cNvSpPr>
              <p:nvPr/>
            </p:nvSpPr>
            <p:spPr bwMode="auto">
              <a:xfrm>
                <a:off x="1292" y="2698"/>
                <a:ext cx="2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Alternating stress component: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269325" name="Object 13"/>
              <p:cNvGraphicFramePr>
                <a:graphicFrameLocks noChangeAspect="1"/>
              </p:cNvGraphicFramePr>
              <p:nvPr/>
            </p:nvGraphicFramePr>
            <p:xfrm>
              <a:off x="3792" y="2623"/>
              <a:ext cx="1665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3" name="Equation" r:id="rId8" imgW="1498320" imgH="393480" progId="Equation.3">
                      <p:embed/>
                    </p:oleObj>
                  </mc:Choice>
                  <mc:Fallback>
                    <p:oleObj name="Equation" r:id="rId8" imgW="1498320" imgH="393480" progId="Equation.3">
                      <p:embed/>
                      <p:pic>
                        <p:nvPicPr>
                          <p:cNvPr id="26932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623"/>
                            <a:ext cx="1665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9326" name="Group 14"/>
            <p:cNvGrpSpPr>
              <a:grpSpLocks/>
            </p:cNvGrpSpPr>
            <p:nvPr/>
          </p:nvGrpSpPr>
          <p:grpSpPr bwMode="auto">
            <a:xfrm>
              <a:off x="914" y="3421"/>
              <a:ext cx="3503" cy="495"/>
              <a:chOff x="1292" y="2971"/>
              <a:chExt cx="3503" cy="495"/>
            </a:xfrm>
          </p:grpSpPr>
          <p:sp>
            <p:nvSpPr>
              <p:cNvPr id="269327" name="Rectangle 15"/>
              <p:cNvSpPr>
                <a:spLocks noChangeArrowheads="1"/>
              </p:cNvSpPr>
              <p:nvPr/>
            </p:nvSpPr>
            <p:spPr bwMode="auto">
              <a:xfrm>
                <a:off x="1292" y="3046"/>
                <a:ext cx="2480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137160" rIns="90488" bIns="44450"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lnSpc>
                    <a:spcPct val="77000"/>
                  </a:lnSpc>
                  <a:buSzPct val="120000"/>
                  <a:buFont typeface="Monotype Sorts" pitchFamily="2" charset="2"/>
                  <a:buChar char="F"/>
                </a:pPr>
                <a:r>
                  <a:rPr lang="en-US" altLang="en-US" sz="1600" b="1">
                    <a:solidFill>
                      <a:srgbClr val="000066"/>
                    </a:solidFill>
                    <a:latin typeface="Comic Sans MS" pitchFamily="66" charset="0"/>
                  </a:rPr>
                  <a:t>Mean stress component:</a:t>
                </a:r>
                <a:endParaRPr lang="en-US" altLang="en-US" sz="1600" b="1">
                  <a:latin typeface="Comic Sans MS" pitchFamily="66" charset="0"/>
                </a:endParaRPr>
              </a:p>
              <a:p>
                <a:pPr>
                  <a:lnSpc>
                    <a:spcPct val="77000"/>
                  </a:lnSpc>
                  <a:buSzPct val="150000"/>
                  <a:buFont typeface="Monotype Sorts" pitchFamily="2" charset="2"/>
                  <a:buChar char="F"/>
                </a:pPr>
                <a:endParaRPr lang="en-US" altLang="en-US" sz="1800" b="1">
                  <a:solidFill>
                    <a:srgbClr val="000066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269328" name="Object 16"/>
              <p:cNvGraphicFramePr>
                <a:graphicFrameLocks noChangeAspect="1"/>
              </p:cNvGraphicFramePr>
              <p:nvPr/>
            </p:nvGraphicFramePr>
            <p:xfrm>
              <a:off x="3553" y="2971"/>
              <a:ext cx="1242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4" name="Equation" r:id="rId10" imgW="1117440" imgH="393480" progId="Equation.3">
                      <p:embed/>
                    </p:oleObj>
                  </mc:Choice>
                  <mc:Fallback>
                    <p:oleObj name="Equation" r:id="rId10" imgW="1117440" imgH="393480" progId="Equation.3">
                      <p:embed/>
                      <p:pic>
                        <p:nvPicPr>
                          <p:cNvPr id="26932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3" y="2971"/>
                            <a:ext cx="1242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70109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2 (Torque)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shaft</a:t>
            </a:r>
          </a:p>
        </p:txBody>
      </p:sp>
      <p:pic>
        <p:nvPicPr>
          <p:cNvPr id="4" name="Picture 3" descr="fig10_06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r="4059" b="27184"/>
          <a:stretch/>
        </p:blipFill>
        <p:spPr bwMode="auto">
          <a:xfrm>
            <a:off x="762000" y="2268071"/>
            <a:ext cx="3657600" cy="4066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FBA115-2AA7-4635-9C36-ACD0A3CE2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0" b="38211"/>
          <a:stretch/>
        </p:blipFill>
        <p:spPr bwMode="auto">
          <a:xfrm>
            <a:off x="4884144" y="1687935"/>
            <a:ext cx="1949450" cy="149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060D4-1F66-48E5-BB8A-B325E94C0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07"/>
          <a:stretch/>
        </p:blipFill>
        <p:spPr bwMode="auto">
          <a:xfrm>
            <a:off x="5286760" y="3397567"/>
            <a:ext cx="3095240" cy="290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CB85C-494D-4A10-B801-66AD14F60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70233"/>
          <a:stretch/>
        </p:blipFill>
        <p:spPr bwMode="auto">
          <a:xfrm>
            <a:off x="6833594" y="1687935"/>
            <a:ext cx="2018691" cy="14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0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9199&quot;&gt;&lt;object type=&quot;3&quot; unique_id=&quot;23902&quot;&gt;&lt;property id=&quot;20148&quot; value=&quot;5&quot;/&gt;&lt;property id=&quot;20300&quot; value=&quot;Slide 1 - &amp;quot;ME 367: Machine Design&amp;quot;&quot;/&gt;&lt;property id=&quot;20307&quot; value=&quot;256&quot;/&gt;&lt;/object&gt;&lt;object type=&quot;3&quot; unique_id=&quot;74470&quot;&gt;&lt;property id=&quot;20148&quot; value=&quot;5&quot;/&gt;&lt;property id=&quot;20300&quot; value=&quot;Slide 2 - &amp;quot;Who am I?&amp;quot;&quot;/&gt;&lt;property id=&quot;20307&quot; value=&quot;294&quot;/&gt;&lt;/object&gt;&lt;object type=&quot;3&quot; unique_id=&quot;77685&quot;&gt;&lt;property id=&quot;20148&quot; value=&quot;5&quot;/&gt;&lt;property id=&quot;20300&quot; value=&quot;Slide 4 - &amp;quot;What’s on the menu today?&amp;quot;&quot;/&gt;&lt;property id=&quot;20307&quot; value=&quot;299&quot;/&gt;&lt;/object&gt;&lt;object type=&quot;3&quot; unique_id=&quot;77686&quot;&gt;&lt;property id=&quot;20148&quot; value=&quot;5&quot;/&gt;&lt;property id=&quot;20300&quot; value=&quot;Slide 8 - &amp;quot;We have a textbook?&amp;quot;&quot;/&gt;&lt;property id=&quot;20307&quot; value=&quot;300&quot;/&gt;&lt;/object&gt;&lt;object type=&quot;3&quot; unique_id=&quot;77687&quot;&gt;&lt;property id=&quot;20148&quot; value=&quot;5&quot;/&gt;&lt;property id=&quot;20300&quot; value=&quot;Slide 9 - &amp;quot;We have a textbook?&amp;quot;&quot;/&gt;&lt;property id=&quot;20307&quot; value=&quot;301&quot;/&gt;&lt;/object&gt;&lt;object type=&quot;3&quot; unique_id=&quot;77688&quot;&gt;&lt;property id=&quot;20148&quot; value=&quot;5&quot;/&gt;&lt;property id=&quot;20300&quot; value=&quot;Slide 10 - &amp;quot;Academic Integrity&amp;quot;&quot;/&gt;&lt;property id=&quot;20307&quot; value=&quot;302&quot;/&gt;&lt;/object&gt;&lt;object type=&quot;3&quot; unique_id=&quot;120361&quot;&gt;&lt;property id=&quot;20148&quot; value=&quot;5&quot;/&gt;&lt;property id=&quot;20300&quot; value=&quot;Slide 5 - &amp;quot;Survey&amp;quot;&quot;/&gt;&lt;property id=&quot;20307&quot; value=&quot;377&quot;/&gt;&lt;/object&gt;&lt;object type=&quot;3&quot; unique_id=&quot;120951&quot;&gt;&lt;property id=&quot;20148&quot; value=&quot;5&quot;/&gt;&lt;property id=&quot;20300&quot; value=&quot;Slide 11 - &amp;quot;A Design Process&amp;quot;&quot;/&gt;&lt;property id=&quot;20307&quot; value=&quot;378&quot;/&gt;&lt;/object&gt;&lt;object type=&quot;3&quot; unique_id=&quot;120952&quot;&gt;&lt;property id=&quot;20148&quot; value=&quot;5&quot;/&gt;&lt;property id=&quot;20300&quot; value=&quot;Slide 12 - &amp;quot;A Design Process&amp;quot;&quot;/&gt;&lt;property id=&quot;20307&quot; value=&quot;381&quot;/&gt;&lt;/object&gt;&lt;object type=&quot;3&quot; unique_id=&quot;121258&quot;&gt;&lt;property id=&quot;20148&quot; value=&quot;5&quot;/&gt;&lt;property id=&quot;20300&quot; value=&quot;Slide 6 - &amp;quot;Survey Results&amp;quot;&quot;/&gt;&lt;property id=&quot;20307&quot; value=&quot;382&quot;/&gt;&lt;/object&gt;&lt;object type=&quot;3&quot; unique_id=&quot;122219&quot;&gt;&lt;property id=&quot;20148&quot; value=&quot;5&quot;/&gt;&lt;property id=&quot;20300&quot; value=&quot;Slide 3 - &amp;quot;What did we do last class?&amp;quot;&quot;/&gt;&lt;property id=&quot;20307&quot; value=&quot;383&quot;/&gt;&lt;/object&gt;&lt;object type=&quot;3&quot; unique_id=&quot;122220&quot;&gt;&lt;property id=&quot;20148&quot; value=&quot;5&quot;/&gt;&lt;property id=&quot;20300&quot; value=&quot;Slide 13 - &amp;quot;Prob. Formulation &amp;amp; Calc.&amp;quot;&quot;/&gt;&lt;property id=&quot;20307&quot; value=&quot;384&quot;/&gt;&lt;/object&gt;&lt;object type=&quot;3&quot; unique_id=&quot;122221&quot;&gt;&lt;property id=&quot;20148&quot; value=&quot;5&quot;/&gt;&lt;property id=&quot;20300&quot; value=&quot;Slide 14 - &amp;quot;Prob. Formulation &amp;amp; Calc.&amp;quot;&quot;/&gt;&lt;property id=&quot;20307&quot; value=&quot;385&quot;/&gt;&lt;/object&gt;&lt;object type=&quot;3&quot; unique_id=&quot;122222&quot;&gt;&lt;property id=&quot;20148&quot; value=&quot;5&quot;/&gt;&lt;property id=&quot;20300&quot; value=&quot;Slide 15 - &amp;quot;Prob. Formulation &amp;amp; Calc.&amp;quot;&quot;/&gt;&lt;property id=&quot;20307&quot; value=&quot;386&quot;/&gt;&lt;/object&gt;&lt;object type=&quot;3&quot; unique_id=&quot;123497&quot;&gt;&lt;property id=&quot;20148&quot; value=&quot;5&quot;/&gt;&lt;property id=&quot;20300&quot; value=&quot;Slide 16 - &amp;quot;Standards&amp;quot;&quot;/&gt;&lt;property id=&quot;20307&quot; value=&quot;387&quot;/&gt;&lt;/object&gt;&lt;object type=&quot;3&quot; unique_id=&quot;123498&quot;&gt;&lt;property id=&quot;20148&quot; value=&quot;5&quot;/&gt;&lt;property id=&quot;20300&quot; value=&quot;Slide 17 - &amp;quot;Standards&amp;quot;&quot;/&gt;&lt;property id=&quot;20307&quot; value=&quot;388&quot;/&gt;&lt;/object&gt;&lt;object type=&quot;3&quot; unique_id=&quot;123499&quot;&gt;&lt;property id=&quot;20148&quot; value=&quot;5&quot;/&gt;&lt;property id=&quot;20300&quot; value=&quot;Slide 18&quot;/&gt;&lt;property id=&quot;20307&quot; value=&quot;389&quot;/&gt;&lt;/object&gt;&lt;object type=&quot;3&quot; unique_id=&quot;123500&quot;&gt;&lt;property id=&quot;20148&quot; value=&quot;5&quot;/&gt;&lt;property id=&quot;20300&quot; value=&quot;Slide 19&quot;/&gt;&lt;property id=&quot;20307&quot; value=&quot;390&quot;/&gt;&lt;/object&gt;&lt;object type=&quot;3&quot; unique_id=&quot;123501&quot;&gt;&lt;property id=&quot;20148&quot; value=&quot;5&quot;/&gt;&lt;property id=&quot;20300&quot; value=&quot;Slide 20 - &amp;quot;25 Common Materials in Mechanical engineering&amp;quot;&quot;/&gt;&lt;property id=&quot;20307&quot; value=&quot;391&quot;/&gt;&lt;/object&gt;&lt;object type=&quot;3&quot; unique_id=&quot;123502&quot;&gt;&lt;property id=&quot;20148&quot; value=&quot;5&quot;/&gt;&lt;property id=&quot;20300&quot; value=&quot;Slide 21 - &amp;quot;25 Common Materials in Mechanical engineering&amp;quot;&quot;/&gt;&lt;property id=&quot;20307&quot; value=&quot;392&quot;/&gt;&lt;/object&gt;&lt;object type=&quot;3&quot; unique_id=&quot;123503&quot;&gt;&lt;property id=&quot;20148&quot; value=&quot;5&quot;/&gt;&lt;property id=&quot;20300&quot; value=&quot;Slide 22 - &amp;quot;25 Common Materials in Mechanical engineering&amp;quot;&quot;/&gt;&lt;property id=&quot;20307&quot; value=&quot;394&quot;/&gt;&lt;/object&gt;&lt;object type=&quot;3&quot; unique_id=&quot;123504&quot;&gt;&lt;property id=&quot;20148&quot; value=&quot;5&quot;/&gt;&lt;property id=&quot;20300&quot; value=&quot;Slide 23 - &amp;quot;25 Common Materials in Mechanical engineering&amp;quot;&quot;/&gt;&lt;property id=&quot;20307&quot; value=&quot;395&quot;/&gt;&lt;/object&gt;&lt;object type=&quot;3&quot; unique_id=&quot;130871&quot;&gt;&lt;property id=&quot;20148&quot; value=&quot;5&quot;/&gt;&lt;property id=&quot;20300&quot; value=&quot;Slide 7 - &amp;quot;Homework 1&amp;quot;&quot;/&gt;&lt;property id=&quot;20307&quot; value=&quot;450&quot;/&gt;&lt;/object&gt;&lt;object type=&quot;3&quot; unique_id=&quot;130872&quot;&gt;&lt;property id=&quot;20148&quot; value=&quot;5&quot;/&gt;&lt;property id=&quot;20300&quot; value=&quot;Slide 24 - &amp;quot;ICE 01 (Basics)&amp;quot;&quot;/&gt;&lt;property id=&quot;20307&quot; value=&quot;449&quot;/&gt;&lt;/object&gt;&lt;object type=&quot;3&quot; unique_id=&quot;130873&quot;&gt;&lt;property id=&quot;20148&quot; value=&quot;5&quot;/&gt;&lt;property id=&quot;20300&quot; value=&quot;Slide 25 - &amp;quot;ICE 01 (Basics)&amp;quot;&quot;/&gt;&lt;property id=&quot;20307&quot; value=&quot;451&quot;/&gt;&lt;/object&gt;&lt;/object&gt;&lt;object type=&quot;8&quot; unique_id=&quot;1973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ug_23_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67_Template.potx" id="{DC93A02C-1669-4ED7-8E2C-624EC8A9C479}" vid="{A9D4AB3B-018B-44BD-AEB7-CA095C488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ME367_Template</Template>
  <TotalTime>1597</TotalTime>
  <Words>889</Words>
  <Application>Microsoft Office PowerPoint</Application>
  <PresentationFormat>On-screen Show (4:3)</PresentationFormat>
  <Paragraphs>216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Rounded MT Bold</vt:lpstr>
      <vt:lpstr>Calibri</vt:lpstr>
      <vt:lpstr>Comic Sans MS</vt:lpstr>
      <vt:lpstr>Monotype Sorts</vt:lpstr>
      <vt:lpstr>Aug_23_2010</vt:lpstr>
      <vt:lpstr>Equation</vt:lpstr>
      <vt:lpstr>Microsoft Equation 3.0</vt:lpstr>
      <vt:lpstr>ME 367: Machine Design</vt:lpstr>
      <vt:lpstr>Announcements</vt:lpstr>
      <vt:lpstr>What did we do last class?</vt:lpstr>
      <vt:lpstr>What’s on the menu today?</vt:lpstr>
      <vt:lpstr>Matlab file</vt:lpstr>
      <vt:lpstr>ICE 02 (Basics - same as ICE1)</vt:lpstr>
      <vt:lpstr>ICE 02</vt:lpstr>
      <vt:lpstr>PowerPoint Presentation</vt:lpstr>
      <vt:lpstr>ICE 2 (Torque)</vt:lpstr>
      <vt:lpstr>ICE 1 (SF and BM)</vt:lpstr>
      <vt:lpstr>ICE 02</vt:lpstr>
      <vt:lpstr>Bending and Torsion Loading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ICE 02</vt:lpstr>
      <vt:lpstr>Matlab file</vt:lpstr>
      <vt:lpstr>ICE 01 &amp; ICE 02</vt:lpstr>
      <vt:lpstr>Find Safety Factors</vt:lpstr>
      <vt:lpstr>Shaft Deflection in Bending and Torsion</vt:lpstr>
      <vt:lpstr>Many Shafts are Stepped</vt:lpstr>
      <vt:lpstr>PowerPoint Presentation</vt:lpstr>
      <vt:lpstr>PowerPoint Presentation</vt:lpstr>
      <vt:lpstr>PowerPoint Presentation</vt:lpstr>
      <vt:lpstr>Torsional Deflection</vt:lpstr>
      <vt:lpstr>Bending Deflection</vt:lpstr>
      <vt:lpstr>Bending Deflection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367: Machine Design</dc:title>
  <dc:creator>Rungun Nathan</dc:creator>
  <cp:lastModifiedBy>Nathan, Rungun</cp:lastModifiedBy>
  <cp:revision>68</cp:revision>
  <dcterms:created xsi:type="dcterms:W3CDTF">2017-01-10T13:55:18Z</dcterms:created>
  <dcterms:modified xsi:type="dcterms:W3CDTF">2020-02-03T22:40:20Z</dcterms:modified>
</cp:coreProperties>
</file>