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79" r:id="rId3"/>
    <p:sldId id="477" r:id="rId4"/>
    <p:sldId id="299" r:id="rId5"/>
    <p:sldId id="449" r:id="rId6"/>
    <p:sldId id="451" r:id="rId7"/>
    <p:sldId id="480" r:id="rId8"/>
    <p:sldId id="396" r:id="rId9"/>
    <p:sldId id="397" r:id="rId10"/>
    <p:sldId id="398" r:id="rId11"/>
    <p:sldId id="399" r:id="rId12"/>
    <p:sldId id="400" r:id="rId13"/>
    <p:sldId id="401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78" r:id="rId28"/>
    <p:sldId id="419" r:id="rId29"/>
    <p:sldId id="453" r:id="rId30"/>
    <p:sldId id="469" r:id="rId31"/>
    <p:sldId id="470" r:id="rId32"/>
    <p:sldId id="416" r:id="rId33"/>
    <p:sldId id="417" r:id="rId34"/>
    <p:sldId id="471" r:id="rId35"/>
    <p:sldId id="472" r:id="rId36"/>
    <p:sldId id="475" r:id="rId37"/>
    <p:sldId id="454" r:id="rId38"/>
    <p:sldId id="455" r:id="rId39"/>
    <p:sldId id="456" r:id="rId40"/>
    <p:sldId id="457" r:id="rId41"/>
    <p:sldId id="458" r:id="rId42"/>
    <p:sldId id="465" r:id="rId43"/>
    <p:sldId id="459" r:id="rId44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BD"/>
    <a:srgbClr val="003E64"/>
    <a:srgbClr val="000000"/>
    <a:srgbClr val="FFE2B0"/>
    <a:srgbClr val="004E7E"/>
    <a:srgbClr val="3333CC"/>
    <a:srgbClr val="EBF1DE"/>
    <a:srgbClr val="FFF9E7"/>
    <a:srgbClr val="A9C1D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005" autoAdjust="0"/>
    <p:restoredTop sz="86491" autoAdjust="0"/>
  </p:normalViewPr>
  <p:slideViewPr>
    <p:cSldViewPr snapToGrid="0">
      <p:cViewPr varScale="1">
        <p:scale>
          <a:sx n="83" d="100"/>
          <a:sy n="83" d="100"/>
        </p:scale>
        <p:origin x="108" y="3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9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13505-0533-4296-8195-0E5991D97FB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908C2-9E5C-4839-9803-F9259E9E6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2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0351D-570F-4DCE-82A3-F89EDBAB9F13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E1EA3-A57A-41B5-9286-C0943D590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549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ln/>
        </p:spPr>
        <p:txBody>
          <a:bodyPr lIns="89730" tIns="44865" rIns="89730" bIns="44865"/>
          <a:lstStyle/>
          <a:p>
            <a:fld id="{792C2861-8540-4543-81CD-9F289B5EB038}" type="slidenum">
              <a:rPr lang="en-US"/>
              <a:pPr/>
              <a:t>4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0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562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A33BE-FA86-314E-B45D-D0435F5F6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6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A33BE-FA86-314E-B45D-D0435F5F6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A33BE-FA86-314E-B45D-D0435F5F69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1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DD54C-BC54-4357-81FB-CFE290E401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0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562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>
            <a:spAutoFit/>
          </a:bodyPr>
          <a:lstStyle>
            <a:lvl1pPr>
              <a:defRPr>
                <a:solidFill>
                  <a:srgbClr val="002A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E6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084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3A26F-1810-484E-8038-99FCFF32C6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9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000066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bldLvl="2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2425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82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127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27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57925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0B160AA-4F38-43A3-AE5F-6AC102329B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6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672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2425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262" y="6413200"/>
            <a:ext cx="8253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/>
              <a:t>ME 367: Machine Design, Spring 2020</a:t>
            </a:r>
            <a:r>
              <a:rPr lang="en-US" sz="1400" b="0" dirty="0"/>
              <a:t>.</a:t>
            </a:r>
            <a:r>
              <a:rPr lang="en-US" sz="1400" b="0" baseline="0" dirty="0"/>
              <a:t>  </a:t>
            </a:r>
            <a:endParaRPr lang="en-US" sz="1400" b="0" dirty="0"/>
          </a:p>
        </p:txBody>
      </p:sp>
      <p:sp>
        <p:nvSpPr>
          <p:cNvPr id="8" name="Rectangle 7"/>
          <p:cNvSpPr/>
          <p:nvPr/>
        </p:nvSpPr>
        <p:spPr>
          <a:xfrm>
            <a:off x="3792733" y="6351645"/>
            <a:ext cx="49144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baseline="0" dirty="0"/>
              <a:t>This class notes is for the use of students registered ME 367, </a:t>
            </a:r>
            <a:r>
              <a:rPr lang="en-US" sz="1100" b="0" baseline="0" dirty="0" err="1"/>
              <a:t>Spr</a:t>
            </a:r>
            <a:r>
              <a:rPr lang="en-US" sz="1100" b="0" baseline="0" dirty="0"/>
              <a:t> 2020  only and cannot be distributed to anyone else without prior written permission.</a:t>
            </a:r>
            <a:endParaRPr lang="en-US" sz="1100" b="0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632253" y="274638"/>
            <a:ext cx="1376755" cy="807224"/>
            <a:chOff x="7481453" y="240154"/>
            <a:chExt cx="1568908" cy="919891"/>
          </a:xfrm>
        </p:grpSpPr>
        <p:sp>
          <p:nvSpPr>
            <p:cNvPr id="12" name="TextBox 11"/>
            <p:cNvSpPr txBox="1"/>
            <p:nvPr/>
          </p:nvSpPr>
          <p:spPr>
            <a:xfrm>
              <a:off x="7481454" y="687367"/>
              <a:ext cx="1568906" cy="29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4E7E"/>
                  </a:solidFill>
                  <a:latin typeface="Arial" pitchFamily="34" charset="0"/>
                  <a:cs typeface="Arial" pitchFamily="34" charset="0"/>
                </a:rPr>
                <a:t>Division of EBC</a:t>
              </a:r>
              <a:endParaRPr lang="en-US" sz="1400" dirty="0">
                <a:solidFill>
                  <a:srgbClr val="004E7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7481453" y="870692"/>
              <a:ext cx="1568907" cy="289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050" kern="1200" dirty="0">
                  <a:solidFill>
                    <a:srgbClr val="004E7E"/>
                  </a:solidFill>
                  <a:latin typeface="Arial" charset="0"/>
                  <a:ea typeface="+mn-ea"/>
                  <a:cs typeface="+mn-cs"/>
                </a:rPr>
                <a:t>©</a:t>
              </a:r>
              <a:r>
                <a:rPr lang="en-US" sz="1000" kern="1200" dirty="0">
                  <a:solidFill>
                    <a:srgbClr val="004E7E"/>
                  </a:solidFill>
                  <a:latin typeface="Arial" charset="0"/>
                  <a:ea typeface="+mn-ea"/>
                  <a:cs typeface="+mn-cs"/>
                </a:rPr>
                <a:t> Rungun Nathan</a:t>
              </a:r>
              <a:endParaRPr lang="en-US" sz="1100" kern="1200" dirty="0">
                <a:solidFill>
                  <a:srgbClr val="004E7E"/>
                </a:solidFill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1026" name="Picture 2" descr="Image result for penn state berks logo"/>
            <p:cNvPicPr>
              <a:picLocks noChangeAspect="1" noChangeArrowheads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8" t="17719" r="10266" b="15649"/>
            <a:stretch/>
          </p:blipFill>
          <p:spPr bwMode="auto">
            <a:xfrm>
              <a:off x="7481455" y="240154"/>
              <a:ext cx="1568906" cy="588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60" r:id="rId9"/>
    <p:sldLayoutId id="2147483664" r:id="rId10"/>
    <p:sldLayoutId id="214748366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0" i="0" u="none" kern="1200">
          <a:solidFill>
            <a:srgbClr val="002A4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E6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rgbClr val="003E6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3E6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E6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E6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4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2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5.png"/><Relationship Id="rId9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6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23.wmf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4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4" Type="http://schemas.openxmlformats.org/officeDocument/2006/relationships/hyperlink" Target="ansi-asme-b1061-1985_ShaftDesign.pd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image" Target="../media/image48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51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2020DesignOfShafthandout.doc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22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5.png"/><Relationship Id="rId9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0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2020DesignOfShafthandout.doc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/>
          <a:lstStyle/>
          <a:p>
            <a:r>
              <a:rPr lang="en-US" dirty="0"/>
              <a:t>ME 367: Machine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Rungun Nathan</a:t>
            </a:r>
          </a:p>
          <a:p>
            <a:r>
              <a:rPr lang="en-US" sz="2400" dirty="0"/>
              <a:t>January 28,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457200" y="3177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l"/>
            <a:r>
              <a:rPr lang="en-US" sz="2800" b="1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for Fluctuating stresses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46362" y="1351301"/>
            <a:ext cx="5839331" cy="5285982"/>
          </a:xfrm>
          <a:prstGeom prst="rect">
            <a:avLst/>
          </a:prstGeom>
          <a:solidFill>
            <a:srgbClr val="FFDEBD"/>
          </a:solidFill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700" dirty="0"/>
              <a:t>Determine the number of cycles, </a:t>
            </a:r>
            <a:r>
              <a:rPr lang="en-US" altLang="en-US" sz="1700" i="1" dirty="0"/>
              <a:t>N</a:t>
            </a:r>
            <a:r>
              <a:rPr lang="en-US" altLang="en-US" sz="1700" dirty="0"/>
              <a:t>, of loading the expected service life</a:t>
            </a:r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700" dirty="0"/>
              <a:t>Determine the amplitude of the applied loads</a:t>
            </a:r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700" dirty="0"/>
              <a:t>Create a tentative part-geometry design</a:t>
            </a:r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700" dirty="0"/>
              <a:t>Determine any appropriate </a:t>
            </a:r>
            <a:r>
              <a:rPr lang="en-US" altLang="en-US" sz="1700" i="1" dirty="0" err="1"/>
              <a:t>K</a:t>
            </a:r>
            <a:r>
              <a:rPr lang="en-US" altLang="en-US" sz="1700" i="1" baseline="-25000" dirty="0" err="1"/>
              <a:t>t</a:t>
            </a:r>
            <a:endParaRPr lang="en-US" altLang="en-US" sz="1700" i="1" baseline="-25000" dirty="0"/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700" dirty="0"/>
              <a:t>Choose a tentative material </a:t>
            </a:r>
            <a:r>
              <a:rPr lang="en-US" altLang="en-US" sz="1700" dirty="0">
                <a:sym typeface="Wingdings" panose="05000000000000000000" pitchFamily="2" charset="2"/>
              </a:rPr>
              <a:t> </a:t>
            </a:r>
            <a:r>
              <a:rPr lang="en-US" altLang="en-US" sz="1700" i="1" dirty="0" err="1">
                <a:sym typeface="Wingdings" panose="05000000000000000000" pitchFamily="2" charset="2"/>
              </a:rPr>
              <a:t>S</a:t>
            </a:r>
            <a:r>
              <a:rPr lang="en-US" altLang="en-US" sz="1700" i="1" baseline="-25000" dirty="0" err="1">
                <a:sym typeface="Wingdings" panose="05000000000000000000" pitchFamily="2" charset="2"/>
              </a:rPr>
              <a:t>ut</a:t>
            </a:r>
            <a:r>
              <a:rPr lang="en-US" altLang="en-US" sz="1700" dirty="0">
                <a:sym typeface="Wingdings" panose="05000000000000000000" pitchFamily="2" charset="2"/>
              </a:rPr>
              <a:t>, </a:t>
            </a:r>
            <a:r>
              <a:rPr lang="en-US" altLang="en-US" sz="1700" i="1" dirty="0" err="1">
                <a:sym typeface="Wingdings" panose="05000000000000000000" pitchFamily="2" charset="2"/>
              </a:rPr>
              <a:t>S</a:t>
            </a:r>
            <a:r>
              <a:rPr lang="en-US" altLang="en-US" sz="1700" i="1" baseline="-25000" dirty="0" err="1">
                <a:sym typeface="Wingdings" panose="05000000000000000000" pitchFamily="2" charset="2"/>
              </a:rPr>
              <a:t>y</a:t>
            </a:r>
            <a:r>
              <a:rPr lang="en-US" altLang="en-US" sz="1700" dirty="0">
                <a:sym typeface="Wingdings" panose="05000000000000000000" pitchFamily="2" charset="2"/>
              </a:rPr>
              <a:t>, </a:t>
            </a:r>
            <a:r>
              <a:rPr lang="en-US" altLang="en-US" sz="1700" i="1" dirty="0">
                <a:sym typeface="Wingdings" panose="05000000000000000000" pitchFamily="2" charset="2"/>
              </a:rPr>
              <a:t>S</a:t>
            </a:r>
            <a:r>
              <a:rPr lang="en-US" altLang="en-US" sz="1700" i="1" baseline="-25000" dirty="0">
                <a:sym typeface="Wingdings" panose="05000000000000000000" pitchFamily="2" charset="2"/>
              </a:rPr>
              <a:t>e’</a:t>
            </a:r>
            <a:r>
              <a:rPr lang="en-US" altLang="en-US" sz="1700" dirty="0">
                <a:sym typeface="Wingdings" panose="05000000000000000000" pitchFamily="2" charset="2"/>
              </a:rPr>
              <a:t> or </a:t>
            </a:r>
            <a:r>
              <a:rPr lang="en-US" altLang="en-US" sz="1700" i="1" dirty="0">
                <a:sym typeface="Wingdings" panose="05000000000000000000" pitchFamily="2" charset="2"/>
              </a:rPr>
              <a:t>S</a:t>
            </a:r>
            <a:r>
              <a:rPr lang="en-US" altLang="en-US" sz="1700" i="1" baseline="-25000" dirty="0">
                <a:sym typeface="Wingdings" panose="05000000000000000000" pitchFamily="2" charset="2"/>
              </a:rPr>
              <a:t>f’</a:t>
            </a:r>
            <a:r>
              <a:rPr lang="en-US" altLang="en-US" sz="1700" dirty="0">
                <a:sym typeface="Wingdings" panose="05000000000000000000" pitchFamily="2" charset="2"/>
              </a:rPr>
              <a:t>, and </a:t>
            </a:r>
            <a:r>
              <a:rPr lang="en-US" altLang="en-US" sz="1700" i="1" dirty="0">
                <a:sym typeface="Wingdings" panose="05000000000000000000" pitchFamily="2" charset="2"/>
              </a:rPr>
              <a:t>q</a:t>
            </a:r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700" dirty="0"/>
              <a:t>Covert </a:t>
            </a:r>
            <a:r>
              <a:rPr lang="en-US" altLang="en-US" sz="1700" i="1" dirty="0" err="1"/>
              <a:t>K</a:t>
            </a:r>
            <a:r>
              <a:rPr lang="en-US" altLang="en-US" sz="1700" i="1" baseline="-25000" dirty="0" err="1"/>
              <a:t>t</a:t>
            </a:r>
            <a:r>
              <a:rPr lang="en-US" altLang="en-US" sz="1700" i="1" dirty="0"/>
              <a:t> </a:t>
            </a:r>
            <a:r>
              <a:rPr lang="en-US" altLang="en-US" sz="1700" dirty="0"/>
              <a:t>to </a:t>
            </a:r>
            <a:r>
              <a:rPr lang="en-US" altLang="en-US" sz="1700" i="1" dirty="0" err="1"/>
              <a:t>K</a:t>
            </a:r>
            <a:r>
              <a:rPr lang="en-US" altLang="en-US" sz="1700" i="1" baseline="-25000" dirty="0" err="1"/>
              <a:t>f</a:t>
            </a:r>
            <a:endParaRPr lang="en-US" altLang="en-US" sz="1700" i="1" baseline="-25000" dirty="0"/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700" dirty="0"/>
              <a:t>Increase the nominal alternating stress </a:t>
            </a:r>
            <a:r>
              <a:rPr lang="en-US" altLang="en-US" sz="1700" i="1" dirty="0" err="1"/>
              <a:t>σ</a:t>
            </a:r>
            <a:r>
              <a:rPr lang="en-US" altLang="en-US" sz="1700" i="1" baseline="-25000" dirty="0" err="1"/>
              <a:t>a</a:t>
            </a:r>
            <a:r>
              <a:rPr lang="en-US" altLang="en-US" sz="1700" i="1" dirty="0"/>
              <a:t> </a:t>
            </a:r>
            <a:r>
              <a:rPr lang="en-US" altLang="en-US" sz="1700" dirty="0"/>
              <a:t>at critical locations considering the </a:t>
            </a:r>
            <a:r>
              <a:rPr lang="en-US" altLang="en-US" sz="1700" i="1" dirty="0" err="1"/>
              <a:t>K</a:t>
            </a:r>
            <a:r>
              <a:rPr lang="en-US" altLang="en-US" sz="1700" i="1" baseline="-25000" dirty="0" err="1"/>
              <a:t>f</a:t>
            </a:r>
            <a:r>
              <a:rPr lang="en-US" altLang="en-US" sz="1700" i="1" dirty="0"/>
              <a:t> </a:t>
            </a:r>
            <a:r>
              <a:rPr lang="en-US" altLang="en-US" sz="1700" dirty="0"/>
              <a:t>, </a:t>
            </a:r>
            <a:r>
              <a:rPr lang="en-US" altLang="en-US" sz="1700" dirty="0">
                <a:solidFill>
                  <a:srgbClr val="FF0000"/>
                </a:solidFill>
              </a:rPr>
              <a:t>also, increase the nominal mean stress at critical locations considering the </a:t>
            </a:r>
            <a:r>
              <a:rPr lang="en-US" altLang="en-US" sz="1700" i="1" dirty="0" err="1">
                <a:solidFill>
                  <a:srgbClr val="FF0000"/>
                </a:solidFill>
              </a:rPr>
              <a:t>K</a:t>
            </a:r>
            <a:r>
              <a:rPr lang="en-US" altLang="en-US" sz="1700" i="1" baseline="-25000" dirty="0" err="1">
                <a:solidFill>
                  <a:srgbClr val="FF0000"/>
                </a:solidFill>
              </a:rPr>
              <a:t>fm</a:t>
            </a:r>
            <a:endParaRPr lang="en-US" altLang="en-US" sz="1700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185694" y="1370717"/>
            <a:ext cx="2284636" cy="48721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Category II </a:t>
            </a:r>
            <a:r>
              <a:rPr lang="en-US" altLang="en-US" sz="1800" b="1" i="1" dirty="0">
                <a:solidFill>
                  <a:srgbClr val="FF0000"/>
                </a:solidFill>
              </a:rPr>
              <a:t>(</a:t>
            </a:r>
            <a:r>
              <a:rPr lang="el-GR" altLang="en-US" sz="1800" b="1" i="1" dirty="0">
                <a:solidFill>
                  <a:srgbClr val="FF0000"/>
                </a:solidFill>
              </a:rPr>
              <a:t>σ</a:t>
            </a:r>
            <a:r>
              <a:rPr lang="en-US" altLang="en-US" sz="1800" b="1" i="1" baseline="-25000" dirty="0">
                <a:solidFill>
                  <a:srgbClr val="FF0000"/>
                </a:solidFill>
              </a:rPr>
              <a:t>m </a:t>
            </a:r>
            <a:r>
              <a:rPr lang="en-US" altLang="en-US" sz="1800" b="1" i="1" dirty="0">
                <a:solidFill>
                  <a:srgbClr val="FF0000"/>
                </a:solidFill>
              </a:rPr>
              <a:t>≠ 0)</a:t>
            </a:r>
          </a:p>
        </p:txBody>
      </p:sp>
      <p:pic>
        <p:nvPicPr>
          <p:cNvPr id="16" name="Picture 5" descr="Fig6-6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04" y="1907611"/>
            <a:ext cx="24765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346363" y="4745665"/>
                <a:ext cx="8465128" cy="2033826"/>
              </a:xfrm>
              <a:prstGeom prst="rect">
                <a:avLst/>
              </a:prstGeom>
              <a:solidFill>
                <a:srgbClr val="FFDEBD"/>
              </a:solidFill>
            </p:spPr>
            <p:txBody>
              <a:bodyPr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Times New Roman"/>
                    <a:ea typeface="+mn-ea"/>
                    <a:cs typeface="Times New Roman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Times New Roman"/>
                    <a:ea typeface="+mn-ea"/>
                    <a:cs typeface="Times New Roman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Times New Roman"/>
                    <a:ea typeface="+mn-ea"/>
                    <a:cs typeface="Times New Roman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Times New Roman"/>
                    <a:ea typeface="+mn-ea"/>
                    <a:cs typeface="Times New Roman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Times New Roman"/>
                    <a:ea typeface="+mn-ea"/>
                    <a:cs typeface="Times New Roman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400"/>
                  </a:lnSpc>
                  <a:buFont typeface="+mj-lt"/>
                  <a:buAutoNum type="arabicPeriod" startAt="8"/>
                </a:pPr>
                <a:r>
                  <a:rPr lang="en-US" altLang="en-US" sz="1700" dirty="0"/>
                  <a:t>Calculate the </a:t>
                </a:r>
                <a:r>
                  <a:rPr lang="en-US" altLang="en-US" sz="1700" i="1" dirty="0"/>
                  <a:t>principal stress</a:t>
                </a:r>
                <a:r>
                  <a:rPr lang="en-US" altLang="en-US" sz="1700" dirty="0"/>
                  <a:t> amplitudes &amp; </a:t>
                </a:r>
                <a:r>
                  <a:rPr lang="en-US" altLang="en-US" sz="1700" i="1" dirty="0"/>
                  <a:t>von Mises effective stress </a:t>
                </a:r>
                <a:r>
                  <a:rPr lang="en-US" altLang="en-US" sz="1700" dirty="0"/>
                  <a:t>for critical locations</a:t>
                </a:r>
              </a:p>
              <a:p>
                <a:pPr>
                  <a:lnSpc>
                    <a:spcPts val="2400"/>
                  </a:lnSpc>
                  <a:buFont typeface="+mj-lt"/>
                  <a:buAutoNum type="arabicPeriod" startAt="8"/>
                </a:pPr>
                <a:r>
                  <a:rPr lang="en-US" altLang="en-US" sz="1700" dirty="0"/>
                  <a:t>Determine the corrected fatigue strength </a:t>
                </a:r>
                <a:r>
                  <a:rPr lang="en-US" altLang="en-US" sz="1700" i="1" dirty="0">
                    <a:sym typeface="Wingdings" panose="05000000000000000000" pitchFamily="2" charset="2"/>
                  </a:rPr>
                  <a:t>S</a:t>
                </a:r>
                <a:r>
                  <a:rPr lang="en-US" altLang="en-US" sz="1700" i="1" baseline="-25000" dirty="0">
                    <a:sym typeface="Wingdings" panose="05000000000000000000" pitchFamily="2" charset="2"/>
                  </a:rPr>
                  <a:t>e</a:t>
                </a:r>
                <a:r>
                  <a:rPr lang="en-US" altLang="en-US" sz="1700" dirty="0">
                    <a:sym typeface="Wingdings" panose="05000000000000000000" pitchFamily="2" charset="2"/>
                  </a:rPr>
                  <a:t> or </a:t>
                </a:r>
                <a:r>
                  <a:rPr lang="en-US" altLang="en-US" sz="1700" i="1" dirty="0">
                    <a:sym typeface="Wingdings" panose="05000000000000000000" pitchFamily="2" charset="2"/>
                  </a:rPr>
                  <a:t>S</a:t>
                </a:r>
                <a:r>
                  <a:rPr lang="en-US" altLang="en-US" sz="1700" i="1" baseline="-25000" dirty="0">
                    <a:sym typeface="Wingdings" panose="05000000000000000000" pitchFamily="2" charset="2"/>
                  </a:rPr>
                  <a:t>f</a:t>
                </a:r>
                <a:endParaRPr lang="en-US" altLang="en-US" sz="1700" dirty="0">
                  <a:sym typeface="Wingdings" panose="05000000000000000000" pitchFamily="2" charset="2"/>
                </a:endParaRPr>
              </a:p>
              <a:p>
                <a:pPr>
                  <a:lnSpc>
                    <a:spcPts val="2400"/>
                  </a:lnSpc>
                  <a:buFont typeface="+mj-lt"/>
                  <a:buAutoNum type="arabicPeriod" startAt="8"/>
                </a:pPr>
                <a:r>
                  <a:rPr lang="en-US" altLang="en-US" sz="1700" dirty="0">
                    <a:sym typeface="Wingdings" panose="05000000000000000000" pitchFamily="2" charset="2"/>
                  </a:rPr>
                  <a:t>Create the </a:t>
                </a:r>
                <a:r>
                  <a:rPr lang="en-US" altLang="en-US" sz="1700" i="1" dirty="0">
                    <a:sym typeface="Wingdings" panose="05000000000000000000" pitchFamily="2" charset="2"/>
                  </a:rPr>
                  <a:t>S-N</a:t>
                </a:r>
                <a:r>
                  <a:rPr lang="en-US" altLang="en-US" sz="1700" dirty="0">
                    <a:sym typeface="Wingdings" panose="05000000000000000000" pitchFamily="2" charset="2"/>
                  </a:rPr>
                  <a:t> diagram </a:t>
                </a:r>
                <a:r>
                  <a:rPr lang="en-US" altLang="en-US" sz="17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and modified-Goodman diagram</a:t>
                </a:r>
              </a:p>
              <a:p>
                <a:pPr>
                  <a:lnSpc>
                    <a:spcPts val="2400"/>
                  </a:lnSpc>
                  <a:buFont typeface="+mj-lt"/>
                  <a:buAutoNum type="arabicPeriod" startAt="8"/>
                </a:pPr>
                <a:r>
                  <a:rPr lang="en-US" altLang="en-US" sz="1700" dirty="0">
                    <a:sym typeface="Wingdings" panose="05000000000000000000" pitchFamily="2" charset="2"/>
                  </a:rPr>
                  <a:t>Calculate the </a:t>
                </a:r>
                <a:r>
                  <a:rPr lang="en-US" altLang="en-US" sz="1700" b="1" dirty="0">
                    <a:sym typeface="Wingdings" panose="05000000000000000000" pitchFamily="2" charset="2"/>
                  </a:rPr>
                  <a:t>safety factor</a:t>
                </a:r>
                <a:r>
                  <a:rPr lang="en-US" altLang="en-US" sz="1700" dirty="0">
                    <a:sym typeface="Wingdings" panose="05000000000000000000" pitchFamily="2" charset="2"/>
                  </a:rPr>
                  <a:t>: 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altLang="en-US" sz="170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</m:sup>
                    </m:sSubSup>
                  </m:oMath>
                </a14:m>
                <a:r>
                  <a:rPr lang="en-US" altLang="en-US" sz="17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on the modified-Goodman diagram to find </a:t>
                </a:r>
                <a:r>
                  <a:rPr lang="en-US" altLang="en-US" sz="1700" i="1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en-US" altLang="en-US" sz="1700" i="1" baseline="-25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f</a:t>
                </a:r>
                <a:endParaRPr lang="en-US" altLang="en-US" sz="1700" i="1" baseline="-25000" dirty="0">
                  <a:sym typeface="Wingdings" panose="05000000000000000000" pitchFamily="2" charset="2"/>
                </a:endParaRPr>
              </a:p>
              <a:p>
                <a:pPr>
                  <a:lnSpc>
                    <a:spcPts val="2400"/>
                  </a:lnSpc>
                  <a:buFont typeface="+mj-lt"/>
                  <a:buAutoNum type="arabicPeriod" startAt="8"/>
                </a:pPr>
                <a:r>
                  <a:rPr lang="en-US" altLang="en-US" sz="1700" dirty="0">
                    <a:sym typeface="Wingdings" panose="05000000000000000000" pitchFamily="2" charset="2"/>
                  </a:rPr>
                  <a:t>Refine the design or choose a more suitable material</a:t>
                </a:r>
                <a:endParaRPr lang="en-US" altLang="en-US" sz="1700" dirty="0"/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" y="4745665"/>
                <a:ext cx="8465128" cy="2033826"/>
              </a:xfrm>
              <a:prstGeom prst="rect">
                <a:avLst/>
              </a:prstGeom>
              <a:blipFill>
                <a:blip r:embed="rId5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6269470" y="6178779"/>
          <a:ext cx="1599911" cy="63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6" imgW="1180800" imgH="469800" progId="Equation.3">
                  <p:embed/>
                </p:oleObj>
              </mc:Choice>
              <mc:Fallback>
                <p:oleObj name="Equation" r:id="rId6" imgW="1180800" imgH="469800" progId="Equation.3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470" y="6178779"/>
                        <a:ext cx="1599911" cy="637656"/>
                      </a:xfrm>
                      <a:prstGeom prst="rect">
                        <a:avLst/>
                      </a:prstGeom>
                      <a:solidFill>
                        <a:srgbClr val="FFDEBD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305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3632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l"/>
            <a:r>
              <a:rPr lang="en-US" sz="2600" b="1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Multiaxial Stresses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5008" y="1243684"/>
            <a:ext cx="8316481" cy="9206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Simple multiaxial stress:</a:t>
            </a:r>
            <a:r>
              <a:rPr lang="en-US" altLang="en-US" sz="2000" b="1" dirty="0"/>
              <a:t> </a:t>
            </a:r>
            <a:r>
              <a:rPr lang="en-US" altLang="en-US" sz="2000" dirty="0"/>
              <a:t>periodic synchronous in-phase loads that cause combined stresses whose </a:t>
            </a:r>
            <a:r>
              <a:rPr lang="en-US" altLang="en-US" sz="2000" b="1" dirty="0"/>
              <a:t>principal directions do not change with time</a:t>
            </a:r>
            <a:r>
              <a:rPr lang="en-US" altLang="en-US" sz="2000" dirty="0"/>
              <a:t>, e.g., load in a rotating shaft in combined bending and torsion if the torque is constant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22347" y="3226977"/>
            <a:ext cx="2173435" cy="48721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b="1" dirty="0"/>
              <a:t>von Mises stress: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3195782" y="3213890"/>
          <a:ext cx="4733926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3" imgW="3174840" imgH="291960" progId="Equation.3">
                  <p:embed/>
                </p:oleObj>
              </mc:Choice>
              <mc:Fallback>
                <p:oleObj name="Equation" r:id="rId3" imgW="3174840" imgH="291960" progId="Equation.3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782" y="3213890"/>
                        <a:ext cx="4733926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495010" y="2408274"/>
            <a:ext cx="8316481" cy="9206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Category III) Fully-reversed simple multiaxial stresses: </a:t>
            </a:r>
            <a:r>
              <a:rPr lang="el-GR" altLang="en-US" sz="2000" i="1" dirty="0"/>
              <a:t>σ</a:t>
            </a:r>
            <a:r>
              <a:rPr lang="en-US" altLang="en-US" sz="2000" i="1" baseline="-25000" dirty="0"/>
              <a:t>m</a:t>
            </a:r>
            <a:r>
              <a:rPr lang="el-GR" altLang="en-US" sz="2000" i="1" dirty="0"/>
              <a:t> </a:t>
            </a:r>
            <a:r>
              <a:rPr lang="en-US" altLang="en-US" sz="2000" i="1" dirty="0"/>
              <a:t>= 0</a:t>
            </a:r>
          </a:p>
          <a:p>
            <a:r>
              <a:rPr lang="en-US" altLang="en-US" sz="2000" i="1" dirty="0"/>
              <a:t>after applying the stress concentration factor:</a:t>
            </a:r>
            <a:r>
              <a:rPr lang="en-US" altLang="en-US" sz="2000" dirty="0"/>
              <a:t> </a:t>
            </a:r>
            <a:endParaRPr lang="en-US" altLang="en-US" sz="2000" i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22347" y="3629967"/>
            <a:ext cx="2173435" cy="48721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b="1" dirty="0"/>
              <a:t>Safety Factor:</a:t>
            </a: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3221469" y="3690300"/>
          <a:ext cx="10033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5" imgW="672840" imgH="228600" progId="Equation.3">
                  <p:embed/>
                </p:oleObj>
              </mc:Choice>
              <mc:Fallback>
                <p:oleObj name="Equation" r:id="rId5" imgW="672840" imgH="228600" progId="Equation.3">
                  <p:embed/>
                  <p:pic>
                    <p:nvPicPr>
                      <p:cNvPr id="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469" y="3690300"/>
                        <a:ext cx="10033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022347" y="4930023"/>
            <a:ext cx="2173435" cy="48721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b="1" dirty="0"/>
              <a:t>von Mises stress:</a:t>
            </a:r>
          </a:p>
          <a:p>
            <a:pPr marL="0" indent="0">
              <a:buNone/>
            </a:pPr>
            <a:r>
              <a:rPr lang="en-US" altLang="en-US" sz="2000" b="1" dirty="0"/>
              <a:t>	(2D)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95008" y="4144979"/>
            <a:ext cx="8316481" cy="9206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Category IV) Fluctuating simple multiaxial stresses: </a:t>
            </a:r>
            <a:r>
              <a:rPr lang="el-GR" altLang="en-US" sz="2000" i="1" dirty="0"/>
              <a:t>σ</a:t>
            </a:r>
            <a:r>
              <a:rPr lang="en-US" altLang="en-US" sz="2000" i="1" baseline="-25000" dirty="0"/>
              <a:t>m</a:t>
            </a:r>
            <a:r>
              <a:rPr lang="el-GR" altLang="en-US" sz="2000" i="1" dirty="0"/>
              <a:t> ≠</a:t>
            </a:r>
            <a:r>
              <a:rPr lang="en-US" altLang="en-US" sz="2000" i="1" dirty="0"/>
              <a:t> 0</a:t>
            </a:r>
          </a:p>
          <a:p>
            <a:r>
              <a:rPr lang="en-US" altLang="en-US" sz="2000" i="1" dirty="0"/>
              <a:t>after applying the stress concentration factor:</a:t>
            </a:r>
            <a:r>
              <a:rPr lang="en-US" altLang="en-US" sz="2000" dirty="0"/>
              <a:t> </a:t>
            </a:r>
            <a:endParaRPr lang="en-US" altLang="en-US" sz="2000" i="1" dirty="0"/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endParaRPr lang="en-US" altLang="en-US" sz="2000" i="1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048034" y="6097812"/>
            <a:ext cx="6396475" cy="48721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b="1" dirty="0"/>
              <a:t>Safety Factor: </a:t>
            </a:r>
            <a:r>
              <a:rPr lang="en-US" altLang="en-US" sz="2000" b="1" i="1" dirty="0">
                <a:solidFill>
                  <a:srgbClr val="00B050"/>
                </a:solidFill>
              </a:rPr>
              <a:t>Eq. (6.18) for the four cases</a:t>
            </a:r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3442566" y="4972442"/>
          <a:ext cx="30670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7" imgW="2057400" imgH="317160" progId="Equation.3">
                  <p:embed/>
                </p:oleObj>
              </mc:Choice>
              <mc:Fallback>
                <p:oleObj name="Equation" r:id="rId7" imgW="2057400" imgH="317160" progId="Equation.3">
                  <p:embed/>
                  <p:pic>
                    <p:nvPicPr>
                      <p:cNvPr id="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566" y="4972442"/>
                        <a:ext cx="30670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3442566" y="5539165"/>
          <a:ext cx="32369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9" imgW="2171520" imgH="317160" progId="Equation.3">
                  <p:embed/>
                </p:oleObj>
              </mc:Choice>
              <mc:Fallback>
                <p:oleObj name="Equation" r:id="rId9" imgW="2171520" imgH="317160" progId="Equation.3">
                  <p:embed/>
                  <p:pic>
                    <p:nvPicPr>
                      <p:cNvPr id="2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566" y="5539165"/>
                        <a:ext cx="32369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74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see Shafts?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from class</a:t>
            </a:r>
          </a:p>
          <a:p>
            <a:pPr lvl="1"/>
            <a:r>
              <a:rPr lang="en-US" dirty="0"/>
              <a:t>Which category does it fall under?</a:t>
            </a:r>
          </a:p>
          <a:p>
            <a:pPr lvl="1"/>
            <a:r>
              <a:rPr lang="en-US" dirty="0"/>
              <a:t>Next slide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1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Transfer torque and rotary motion from input to output</a:t>
            </a:r>
          </a:p>
          <a:p>
            <a:r>
              <a:rPr lang="en-US" dirty="0"/>
              <a:t>Transfer torque from driving device to driven device</a:t>
            </a:r>
          </a:p>
          <a:p>
            <a:r>
              <a:rPr lang="en-US" dirty="0"/>
              <a:t>Need gears, bearings, sheaves or pulleys, sprockets, belts, chains</a:t>
            </a:r>
          </a:p>
          <a:p>
            <a:r>
              <a:rPr lang="en-US" dirty="0"/>
              <a:t>Shafts can be simply supported, cantilevered or overhung, and other configurations</a:t>
            </a:r>
          </a:p>
          <a:p>
            <a:r>
              <a:rPr lang="en-US" dirty="0"/>
              <a:t>Generally rotating, but could also be stationary (called axle)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8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319088" y="1308100"/>
            <a:ext cx="8453437" cy="53800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latin typeface="Comic Sans MS" pitchFamily="66" charset="0"/>
              </a:rPr>
              <a:t>Shaft design</a:t>
            </a:r>
          </a:p>
          <a:p>
            <a:pPr algn="ctr" eaLnBrk="0" hangingPunct="0"/>
            <a:r>
              <a:rPr lang="en-US" altLang="en-US" sz="2400" i="1">
                <a:solidFill>
                  <a:schemeClr val="accent2"/>
                </a:solidFill>
                <a:latin typeface="Comic Sans MS" pitchFamily="66" charset="0"/>
              </a:rPr>
              <a:t>Example of rotating machinery: tapered roller bearings</a:t>
            </a:r>
            <a:endParaRPr lang="en-US" altLang="en-US" sz="2400" b="1">
              <a:latin typeface="Comic Sans MS" pitchFamily="66" charset="0"/>
            </a:endParaRPr>
          </a:p>
        </p:txBody>
      </p:sp>
      <p:grpSp>
        <p:nvGrpSpPr>
          <p:cNvPr id="217100" name="Group 12"/>
          <p:cNvGrpSpPr>
            <a:grpSpLocks/>
          </p:cNvGrpSpPr>
          <p:nvPr/>
        </p:nvGrpSpPr>
        <p:grpSpPr bwMode="auto">
          <a:xfrm>
            <a:off x="3629025" y="1501775"/>
            <a:ext cx="4889500" cy="5018088"/>
            <a:chOff x="2286" y="946"/>
            <a:chExt cx="3080" cy="3161"/>
          </a:xfrm>
        </p:grpSpPr>
        <p:sp>
          <p:nvSpPr>
            <p:cNvPr id="217098" name="Rectangle 10"/>
            <p:cNvSpPr>
              <a:spLocks noChangeArrowheads="1"/>
            </p:cNvSpPr>
            <p:nvPr/>
          </p:nvSpPr>
          <p:spPr bwMode="auto">
            <a:xfrm>
              <a:off x="2286" y="946"/>
              <a:ext cx="3080" cy="31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97" name="Rectangle 9"/>
            <p:cNvSpPr>
              <a:spLocks noChangeArrowheads="1"/>
            </p:cNvSpPr>
            <p:nvPr/>
          </p:nvSpPr>
          <p:spPr bwMode="auto">
            <a:xfrm>
              <a:off x="2404" y="1045"/>
              <a:ext cx="2855" cy="2966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17091" name="Picture 3" descr="DoubleRed-No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" y="1119"/>
              <a:ext cx="2726" cy="2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7099" name="Group 11"/>
          <p:cNvGrpSpPr>
            <a:grpSpLocks/>
          </p:cNvGrpSpPr>
          <p:nvPr/>
        </p:nvGrpSpPr>
        <p:grpSpPr bwMode="auto">
          <a:xfrm>
            <a:off x="584200" y="1509713"/>
            <a:ext cx="2882900" cy="5018087"/>
            <a:chOff x="368" y="951"/>
            <a:chExt cx="1816" cy="3161"/>
          </a:xfrm>
        </p:grpSpPr>
        <p:sp>
          <p:nvSpPr>
            <p:cNvPr id="217096" name="Rectangle 8"/>
            <p:cNvSpPr>
              <a:spLocks noChangeArrowheads="1"/>
            </p:cNvSpPr>
            <p:nvPr/>
          </p:nvSpPr>
          <p:spPr bwMode="auto">
            <a:xfrm>
              <a:off x="368" y="951"/>
              <a:ext cx="1816" cy="31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7095" name="Group 7"/>
            <p:cNvGrpSpPr>
              <a:grpSpLocks/>
            </p:cNvGrpSpPr>
            <p:nvPr/>
          </p:nvGrpSpPr>
          <p:grpSpPr bwMode="auto">
            <a:xfrm>
              <a:off x="386" y="988"/>
              <a:ext cx="1745" cy="3011"/>
              <a:chOff x="3554" y="1002"/>
              <a:chExt cx="1745" cy="3011"/>
            </a:xfrm>
          </p:grpSpPr>
          <p:sp>
            <p:nvSpPr>
              <p:cNvPr id="217092" name="Rectangle 4"/>
              <p:cNvSpPr>
                <a:spLocks noChangeArrowheads="1"/>
              </p:cNvSpPr>
              <p:nvPr/>
            </p:nvSpPr>
            <p:spPr bwMode="auto">
              <a:xfrm>
                <a:off x="3554" y="1002"/>
                <a:ext cx="1745" cy="1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137160" rIns="90488" bIns="44450"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lnSpc>
                    <a:spcPct val="77000"/>
                  </a:lnSpc>
                  <a:buSzPct val="120000"/>
                  <a:buFont typeface="Monotype Sorts" pitchFamily="2" charset="2"/>
                  <a:buChar char="F"/>
                </a:pPr>
                <a:r>
                  <a:rPr lang="en-US" altLang="en-US" sz="1400" b="1">
                    <a:solidFill>
                      <a:srgbClr val="000066"/>
                    </a:solidFill>
                    <a:latin typeface="Comic Sans MS" pitchFamily="66" charset="0"/>
                  </a:rPr>
                  <a:t>Double reduction spur gear: </a:t>
                </a:r>
                <a:r>
                  <a:rPr lang="en-US" altLang="en-US" sz="1400">
                    <a:solidFill>
                      <a:srgbClr val="000066"/>
                    </a:solidFill>
                    <a:latin typeface="Comic Sans MS" pitchFamily="66" charset="0"/>
                  </a:rPr>
                  <a:t>maximum shaft diameter (largest bearing location) is 180 mm.  Input power is 1500 HP at maximum speed of 1500 rpm.  Gear ratio is 8:1</a:t>
                </a:r>
              </a:p>
              <a:p>
                <a:pPr>
                  <a:lnSpc>
                    <a:spcPct val="77000"/>
                  </a:lnSpc>
                  <a:buSzPct val="120000"/>
                  <a:buFont typeface="Monotype Sorts" pitchFamily="2" charset="2"/>
                  <a:buChar char="F"/>
                </a:pPr>
                <a:endParaRPr lang="en-US" altLang="en-US" sz="1400" b="1">
                  <a:solidFill>
                    <a:srgbClr val="000066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217093" name="Picture 5" descr="gear-10000hp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6" y="2275"/>
                <a:ext cx="1497" cy="1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8341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0" y="168275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latin typeface="Comic Sans MS" pitchFamily="66" charset="0"/>
              </a:rPr>
              <a:t>Shaft design</a:t>
            </a:r>
          </a:p>
          <a:p>
            <a:pPr algn="ctr" eaLnBrk="0" hangingPunct="0"/>
            <a:r>
              <a:rPr lang="en-US" altLang="en-US" sz="2400" i="1">
                <a:solidFill>
                  <a:schemeClr val="accent2"/>
                </a:solidFill>
                <a:latin typeface="Comic Sans MS" pitchFamily="66" charset="0"/>
              </a:rPr>
              <a:t>Example of rotating machinery: self-aligning ball bearings</a:t>
            </a:r>
            <a:endParaRPr lang="en-US" altLang="en-US" sz="2400" b="1">
              <a:latin typeface="Comic Sans MS" pitchFamily="66" charset="0"/>
            </a:endParaRPr>
          </a:p>
        </p:txBody>
      </p:sp>
      <p:grpSp>
        <p:nvGrpSpPr>
          <p:cNvPr id="216092" name="Group 28"/>
          <p:cNvGrpSpPr>
            <a:grpSpLocks/>
          </p:cNvGrpSpPr>
          <p:nvPr/>
        </p:nvGrpSpPr>
        <p:grpSpPr bwMode="auto">
          <a:xfrm>
            <a:off x="123825" y="1222375"/>
            <a:ext cx="9020175" cy="5508625"/>
            <a:chOff x="48" y="770"/>
            <a:chExt cx="5682" cy="3470"/>
          </a:xfrm>
        </p:grpSpPr>
        <p:sp>
          <p:nvSpPr>
            <p:cNvPr id="216091" name="Rectangle 27"/>
            <p:cNvSpPr>
              <a:spLocks noChangeArrowheads="1"/>
            </p:cNvSpPr>
            <p:nvPr/>
          </p:nvSpPr>
          <p:spPr bwMode="auto">
            <a:xfrm>
              <a:off x="80" y="770"/>
              <a:ext cx="5593" cy="34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16067" name="Picture 3" descr="CutterShaft-No21-0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" y="1169"/>
              <a:ext cx="5079" cy="1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068" name="Rectangle 4"/>
            <p:cNvSpPr>
              <a:spLocks noChangeArrowheads="1"/>
            </p:cNvSpPr>
            <p:nvPr/>
          </p:nvSpPr>
          <p:spPr bwMode="auto">
            <a:xfrm>
              <a:off x="1572" y="3212"/>
              <a:ext cx="3792" cy="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137160" rIns="90488" bIns="44450"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lnSpc>
                  <a:spcPct val="77000"/>
                </a:lnSpc>
                <a:buSzPct val="120000"/>
                <a:buFont typeface="Monotype Sorts" pitchFamily="2" charset="2"/>
                <a:buChar char="F"/>
              </a:pPr>
              <a:r>
                <a:rPr lang="en-US" altLang="en-US" sz="1400" b="1">
                  <a:solidFill>
                    <a:srgbClr val="000066"/>
                  </a:solidFill>
                  <a:latin typeface="Comic Sans MS" pitchFamily="66" charset="0"/>
                </a:rPr>
                <a:t>Cutting shaft of a planer: </a:t>
              </a:r>
              <a:r>
                <a:rPr lang="en-US" altLang="en-US" sz="1400">
                  <a:solidFill>
                    <a:srgbClr val="000066"/>
                  </a:solidFill>
                  <a:latin typeface="Comic Sans MS" pitchFamily="66" charset="0"/>
                </a:rPr>
                <a:t>shaft diameter (bearings locations) is 40 mm.  Input power is 12 HP at maximum speed of 4500 rpm</a:t>
              </a:r>
              <a:endParaRPr lang="en-US" altLang="en-US" sz="1400" b="1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grpSp>
          <p:nvGrpSpPr>
            <p:cNvPr id="216069" name="Group 5"/>
            <p:cNvGrpSpPr>
              <a:grpSpLocks/>
            </p:cNvGrpSpPr>
            <p:nvPr/>
          </p:nvGrpSpPr>
          <p:grpSpPr bwMode="auto">
            <a:xfrm>
              <a:off x="1851" y="792"/>
              <a:ext cx="1798" cy="796"/>
              <a:chOff x="1965" y="792"/>
              <a:chExt cx="1798" cy="796"/>
            </a:xfrm>
          </p:grpSpPr>
          <p:sp>
            <p:nvSpPr>
              <p:cNvPr id="216070" name="Freeform 6"/>
              <p:cNvSpPr>
                <a:spLocks/>
              </p:cNvSpPr>
              <p:nvPr/>
            </p:nvSpPr>
            <p:spPr bwMode="auto">
              <a:xfrm>
                <a:off x="3131" y="1149"/>
                <a:ext cx="235" cy="439"/>
              </a:xfrm>
              <a:custGeom>
                <a:avLst/>
                <a:gdLst>
                  <a:gd name="T0" fmla="*/ 18 w 319"/>
                  <a:gd name="T1" fmla="*/ 659 h 676"/>
                  <a:gd name="T2" fmla="*/ 44 w 319"/>
                  <a:gd name="T3" fmla="*/ 620 h 676"/>
                  <a:gd name="T4" fmla="*/ 281 w 319"/>
                  <a:gd name="T5" fmla="*/ 320 h 676"/>
                  <a:gd name="T6" fmla="*/ 95 w 319"/>
                  <a:gd name="T7" fmla="*/ 320 h 676"/>
                  <a:gd name="T8" fmla="*/ 319 w 319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676">
                    <a:moveTo>
                      <a:pt x="18" y="659"/>
                    </a:moveTo>
                    <a:cubicBezTo>
                      <a:pt x="9" y="667"/>
                      <a:pt x="0" y="676"/>
                      <a:pt x="44" y="620"/>
                    </a:cubicBezTo>
                    <a:cubicBezTo>
                      <a:pt x="88" y="564"/>
                      <a:pt x="273" y="370"/>
                      <a:pt x="281" y="320"/>
                    </a:cubicBezTo>
                    <a:cubicBezTo>
                      <a:pt x="289" y="270"/>
                      <a:pt x="89" y="373"/>
                      <a:pt x="95" y="320"/>
                    </a:cubicBezTo>
                    <a:cubicBezTo>
                      <a:pt x="101" y="267"/>
                      <a:pt x="284" y="52"/>
                      <a:pt x="319" y="0"/>
                    </a:cubicBezTo>
                  </a:path>
                </a:pathLst>
              </a:custGeom>
              <a:noFill/>
              <a:ln w="28575" cap="flat" cmpd="sng">
                <a:solidFill>
                  <a:srgbClr val="000099"/>
                </a:solidFill>
                <a:prstDash val="solid"/>
                <a:round/>
                <a:headEnd type="triangle" w="sm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071" name="Text Box 7"/>
              <p:cNvSpPr txBox="1">
                <a:spLocks noChangeArrowheads="1"/>
              </p:cNvSpPr>
              <p:nvPr/>
            </p:nvSpPr>
            <p:spPr bwMode="auto">
              <a:xfrm>
                <a:off x="1965" y="792"/>
                <a:ext cx="179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1400" i="1">
                    <a:solidFill>
                      <a:srgbClr val="000099"/>
                    </a:solidFill>
                    <a:latin typeface="Comic Sans MS" pitchFamily="66" charset="0"/>
                  </a:rPr>
                  <a:t>Shaft: used for transmission of power and as a machining tool</a:t>
                </a:r>
              </a:p>
            </p:txBody>
          </p:sp>
        </p:grpSp>
        <p:grpSp>
          <p:nvGrpSpPr>
            <p:cNvPr id="216072" name="Group 8"/>
            <p:cNvGrpSpPr>
              <a:grpSpLocks/>
            </p:cNvGrpSpPr>
            <p:nvPr/>
          </p:nvGrpSpPr>
          <p:grpSpPr bwMode="auto">
            <a:xfrm>
              <a:off x="4429" y="921"/>
              <a:ext cx="895" cy="467"/>
              <a:chOff x="4543" y="921"/>
              <a:chExt cx="895" cy="467"/>
            </a:xfrm>
          </p:grpSpPr>
          <p:sp>
            <p:nvSpPr>
              <p:cNvPr id="216073" name="Text Box 9"/>
              <p:cNvSpPr txBox="1">
                <a:spLocks noChangeArrowheads="1"/>
              </p:cNvSpPr>
              <p:nvPr/>
            </p:nvSpPr>
            <p:spPr bwMode="auto">
              <a:xfrm>
                <a:off x="4543" y="921"/>
                <a:ext cx="89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1400" i="1">
                    <a:solidFill>
                      <a:srgbClr val="000099"/>
                    </a:solidFill>
                    <a:latin typeface="Comic Sans MS" pitchFamily="66" charset="0"/>
                  </a:rPr>
                  <a:t>Input pulley</a:t>
                </a:r>
              </a:p>
            </p:txBody>
          </p:sp>
          <p:sp>
            <p:nvSpPr>
              <p:cNvPr id="216074" name="Freeform 10"/>
              <p:cNvSpPr>
                <a:spLocks/>
              </p:cNvSpPr>
              <p:nvPr/>
            </p:nvSpPr>
            <p:spPr bwMode="auto">
              <a:xfrm>
                <a:off x="4956" y="1110"/>
                <a:ext cx="113" cy="278"/>
              </a:xfrm>
              <a:custGeom>
                <a:avLst/>
                <a:gdLst>
                  <a:gd name="T0" fmla="*/ 18 w 319"/>
                  <a:gd name="T1" fmla="*/ 659 h 676"/>
                  <a:gd name="T2" fmla="*/ 44 w 319"/>
                  <a:gd name="T3" fmla="*/ 620 h 676"/>
                  <a:gd name="T4" fmla="*/ 281 w 319"/>
                  <a:gd name="T5" fmla="*/ 320 h 676"/>
                  <a:gd name="T6" fmla="*/ 95 w 319"/>
                  <a:gd name="T7" fmla="*/ 320 h 676"/>
                  <a:gd name="T8" fmla="*/ 319 w 319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676">
                    <a:moveTo>
                      <a:pt x="18" y="659"/>
                    </a:moveTo>
                    <a:cubicBezTo>
                      <a:pt x="9" y="667"/>
                      <a:pt x="0" y="676"/>
                      <a:pt x="44" y="620"/>
                    </a:cubicBezTo>
                    <a:cubicBezTo>
                      <a:pt x="88" y="564"/>
                      <a:pt x="273" y="370"/>
                      <a:pt x="281" y="320"/>
                    </a:cubicBezTo>
                    <a:cubicBezTo>
                      <a:pt x="289" y="270"/>
                      <a:pt x="89" y="373"/>
                      <a:pt x="95" y="320"/>
                    </a:cubicBezTo>
                    <a:cubicBezTo>
                      <a:pt x="101" y="267"/>
                      <a:pt x="284" y="52"/>
                      <a:pt x="319" y="0"/>
                    </a:cubicBezTo>
                  </a:path>
                </a:pathLst>
              </a:custGeom>
              <a:noFill/>
              <a:ln w="28575" cap="flat" cmpd="sng">
                <a:solidFill>
                  <a:srgbClr val="000099"/>
                </a:solidFill>
                <a:prstDash val="solid"/>
                <a:round/>
                <a:headEnd type="triangle" w="sm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16075" name="Picture 11" descr="Planer-123062-v0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77"/>
            <a:stretch>
              <a:fillRect/>
            </a:stretch>
          </p:blipFill>
          <p:spPr bwMode="auto">
            <a:xfrm>
              <a:off x="124" y="2804"/>
              <a:ext cx="1413" cy="1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076" name="Text Box 12"/>
            <p:cNvSpPr txBox="1">
              <a:spLocks noChangeArrowheads="1"/>
            </p:cNvSpPr>
            <p:nvPr/>
          </p:nvSpPr>
          <p:spPr bwMode="auto">
            <a:xfrm>
              <a:off x="367" y="973"/>
              <a:ext cx="107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1400">
                  <a:solidFill>
                    <a:srgbClr val="000099"/>
                  </a:solidFill>
                  <a:latin typeface="Comic Sans MS" pitchFamily="66" charset="0"/>
                </a:rPr>
                <a:t>Locating bearing </a:t>
              </a:r>
              <a:r>
                <a:rPr lang="en-US" altLang="en-US" sz="1400" i="1">
                  <a:solidFill>
                    <a:srgbClr val="000099"/>
                  </a:solidFill>
                  <a:latin typeface="Comic Sans MS" pitchFamily="66" charset="0"/>
                </a:rPr>
                <a:t>(lesser load)</a:t>
              </a:r>
            </a:p>
          </p:txBody>
        </p:sp>
        <p:sp>
          <p:nvSpPr>
            <p:cNvPr id="216077" name="Text Box 13"/>
            <p:cNvSpPr txBox="1">
              <a:spLocks noChangeArrowheads="1"/>
            </p:cNvSpPr>
            <p:nvPr/>
          </p:nvSpPr>
          <p:spPr bwMode="auto">
            <a:xfrm>
              <a:off x="3258" y="2739"/>
              <a:ext cx="107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1400">
                  <a:solidFill>
                    <a:srgbClr val="000099"/>
                  </a:solidFill>
                  <a:latin typeface="Comic Sans MS" pitchFamily="66" charset="0"/>
                </a:rPr>
                <a:t>Floating bearing </a:t>
              </a:r>
              <a:r>
                <a:rPr lang="en-US" altLang="en-US" sz="1400" i="1">
                  <a:solidFill>
                    <a:srgbClr val="000099"/>
                  </a:solidFill>
                  <a:latin typeface="Comic Sans MS" pitchFamily="66" charset="0"/>
                </a:rPr>
                <a:t>(heavier load)</a:t>
              </a:r>
            </a:p>
          </p:txBody>
        </p:sp>
        <p:grpSp>
          <p:nvGrpSpPr>
            <p:cNvPr id="216078" name="Group 14"/>
            <p:cNvGrpSpPr>
              <a:grpSpLocks/>
            </p:cNvGrpSpPr>
            <p:nvPr/>
          </p:nvGrpSpPr>
          <p:grpSpPr bwMode="auto">
            <a:xfrm>
              <a:off x="4422" y="1993"/>
              <a:ext cx="698" cy="920"/>
              <a:chOff x="4386" y="2011"/>
              <a:chExt cx="698" cy="920"/>
            </a:xfrm>
          </p:grpSpPr>
          <p:sp>
            <p:nvSpPr>
              <p:cNvPr id="216079" name="Freeform 15"/>
              <p:cNvSpPr>
                <a:spLocks/>
              </p:cNvSpPr>
              <p:nvPr/>
            </p:nvSpPr>
            <p:spPr bwMode="auto">
              <a:xfrm flipH="1" flipV="1">
                <a:off x="4736" y="2011"/>
                <a:ext cx="155" cy="745"/>
              </a:xfrm>
              <a:custGeom>
                <a:avLst/>
                <a:gdLst>
                  <a:gd name="T0" fmla="*/ 18 w 319"/>
                  <a:gd name="T1" fmla="*/ 659 h 676"/>
                  <a:gd name="T2" fmla="*/ 44 w 319"/>
                  <a:gd name="T3" fmla="*/ 620 h 676"/>
                  <a:gd name="T4" fmla="*/ 281 w 319"/>
                  <a:gd name="T5" fmla="*/ 320 h 676"/>
                  <a:gd name="T6" fmla="*/ 95 w 319"/>
                  <a:gd name="T7" fmla="*/ 320 h 676"/>
                  <a:gd name="T8" fmla="*/ 319 w 319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676">
                    <a:moveTo>
                      <a:pt x="18" y="659"/>
                    </a:moveTo>
                    <a:cubicBezTo>
                      <a:pt x="9" y="667"/>
                      <a:pt x="0" y="676"/>
                      <a:pt x="44" y="620"/>
                    </a:cubicBezTo>
                    <a:cubicBezTo>
                      <a:pt x="88" y="564"/>
                      <a:pt x="273" y="370"/>
                      <a:pt x="281" y="320"/>
                    </a:cubicBezTo>
                    <a:cubicBezTo>
                      <a:pt x="289" y="270"/>
                      <a:pt x="89" y="373"/>
                      <a:pt x="95" y="320"/>
                    </a:cubicBezTo>
                    <a:cubicBezTo>
                      <a:pt x="101" y="267"/>
                      <a:pt x="284" y="52"/>
                      <a:pt x="319" y="0"/>
                    </a:cubicBezTo>
                  </a:path>
                </a:pathLst>
              </a:custGeom>
              <a:noFill/>
              <a:ln w="28575" cap="flat" cmpd="sng">
                <a:solidFill>
                  <a:srgbClr val="000099"/>
                </a:solidFill>
                <a:prstDash val="solid"/>
                <a:round/>
                <a:headEnd type="triangle" w="sm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080" name="Text Box 16"/>
              <p:cNvSpPr txBox="1">
                <a:spLocks noChangeArrowheads="1"/>
              </p:cNvSpPr>
              <p:nvPr/>
            </p:nvSpPr>
            <p:spPr bwMode="auto">
              <a:xfrm>
                <a:off x="4386" y="2739"/>
                <a:ext cx="6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1400" i="1">
                    <a:solidFill>
                      <a:srgbClr val="000099"/>
                    </a:solidFill>
                    <a:latin typeface="Comic Sans MS" pitchFamily="66" charset="0"/>
                  </a:rPr>
                  <a:t>Keyway</a:t>
                </a:r>
              </a:p>
            </p:txBody>
          </p:sp>
        </p:grpSp>
        <p:grpSp>
          <p:nvGrpSpPr>
            <p:cNvPr id="216081" name="Group 17"/>
            <p:cNvGrpSpPr>
              <a:grpSpLocks/>
            </p:cNvGrpSpPr>
            <p:nvPr/>
          </p:nvGrpSpPr>
          <p:grpSpPr bwMode="auto">
            <a:xfrm>
              <a:off x="3435" y="1046"/>
              <a:ext cx="1242" cy="428"/>
              <a:chOff x="3549" y="1046"/>
              <a:chExt cx="1242" cy="428"/>
            </a:xfrm>
          </p:grpSpPr>
          <p:sp>
            <p:nvSpPr>
              <p:cNvPr id="216082" name="Text Box 18"/>
              <p:cNvSpPr txBox="1">
                <a:spLocks noChangeArrowheads="1"/>
              </p:cNvSpPr>
              <p:nvPr/>
            </p:nvSpPr>
            <p:spPr bwMode="auto">
              <a:xfrm>
                <a:off x="3549" y="1046"/>
                <a:ext cx="124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1400" i="1">
                    <a:solidFill>
                      <a:srgbClr val="000099"/>
                    </a:solidFill>
                    <a:latin typeface="Comic Sans MS" pitchFamily="66" charset="0"/>
                  </a:rPr>
                  <a:t>Lubrication system</a:t>
                </a:r>
              </a:p>
            </p:txBody>
          </p:sp>
          <p:sp>
            <p:nvSpPr>
              <p:cNvPr id="216083" name="Freeform 19"/>
              <p:cNvSpPr>
                <a:spLocks/>
              </p:cNvSpPr>
              <p:nvPr/>
            </p:nvSpPr>
            <p:spPr bwMode="auto">
              <a:xfrm>
                <a:off x="4131" y="1216"/>
                <a:ext cx="101" cy="258"/>
              </a:xfrm>
              <a:custGeom>
                <a:avLst/>
                <a:gdLst>
                  <a:gd name="T0" fmla="*/ 18 w 319"/>
                  <a:gd name="T1" fmla="*/ 659 h 676"/>
                  <a:gd name="T2" fmla="*/ 44 w 319"/>
                  <a:gd name="T3" fmla="*/ 620 h 676"/>
                  <a:gd name="T4" fmla="*/ 281 w 319"/>
                  <a:gd name="T5" fmla="*/ 320 h 676"/>
                  <a:gd name="T6" fmla="*/ 95 w 319"/>
                  <a:gd name="T7" fmla="*/ 320 h 676"/>
                  <a:gd name="T8" fmla="*/ 319 w 319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676">
                    <a:moveTo>
                      <a:pt x="18" y="659"/>
                    </a:moveTo>
                    <a:cubicBezTo>
                      <a:pt x="9" y="667"/>
                      <a:pt x="0" y="676"/>
                      <a:pt x="44" y="620"/>
                    </a:cubicBezTo>
                    <a:cubicBezTo>
                      <a:pt x="88" y="564"/>
                      <a:pt x="273" y="370"/>
                      <a:pt x="281" y="320"/>
                    </a:cubicBezTo>
                    <a:cubicBezTo>
                      <a:pt x="289" y="270"/>
                      <a:pt x="89" y="373"/>
                      <a:pt x="95" y="320"/>
                    </a:cubicBezTo>
                    <a:cubicBezTo>
                      <a:pt x="101" y="267"/>
                      <a:pt x="284" y="52"/>
                      <a:pt x="319" y="0"/>
                    </a:cubicBezTo>
                  </a:path>
                </a:pathLst>
              </a:custGeom>
              <a:noFill/>
              <a:ln w="28575" cap="flat" cmpd="sng">
                <a:solidFill>
                  <a:srgbClr val="000099"/>
                </a:solidFill>
                <a:prstDash val="solid"/>
                <a:round/>
                <a:headEnd type="triangle" w="sm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6084" name="Group 20"/>
            <p:cNvGrpSpPr>
              <a:grpSpLocks/>
            </p:cNvGrpSpPr>
            <p:nvPr/>
          </p:nvGrpSpPr>
          <p:grpSpPr bwMode="auto">
            <a:xfrm>
              <a:off x="5265" y="1417"/>
              <a:ext cx="465" cy="491"/>
              <a:chOff x="5229" y="1417"/>
              <a:chExt cx="465" cy="491"/>
            </a:xfrm>
          </p:grpSpPr>
          <p:sp>
            <p:nvSpPr>
              <p:cNvPr id="216085" name="Text Box 21"/>
              <p:cNvSpPr txBox="1">
                <a:spLocks noChangeArrowheads="1"/>
              </p:cNvSpPr>
              <p:nvPr/>
            </p:nvSpPr>
            <p:spPr bwMode="auto">
              <a:xfrm>
                <a:off x="5229" y="1417"/>
                <a:ext cx="4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1400" i="1">
                    <a:solidFill>
                      <a:srgbClr val="000099"/>
                    </a:solidFill>
                    <a:latin typeface="Comic Sans MS" pitchFamily="66" charset="0"/>
                  </a:rPr>
                  <a:t>Clamp</a:t>
                </a:r>
              </a:p>
            </p:txBody>
          </p:sp>
          <p:sp>
            <p:nvSpPr>
              <p:cNvPr id="216086" name="Freeform 22"/>
              <p:cNvSpPr>
                <a:spLocks/>
              </p:cNvSpPr>
              <p:nvPr/>
            </p:nvSpPr>
            <p:spPr bwMode="auto">
              <a:xfrm>
                <a:off x="5254" y="1606"/>
                <a:ext cx="159" cy="302"/>
              </a:xfrm>
              <a:custGeom>
                <a:avLst/>
                <a:gdLst>
                  <a:gd name="T0" fmla="*/ 18 w 319"/>
                  <a:gd name="T1" fmla="*/ 659 h 676"/>
                  <a:gd name="T2" fmla="*/ 44 w 319"/>
                  <a:gd name="T3" fmla="*/ 620 h 676"/>
                  <a:gd name="T4" fmla="*/ 281 w 319"/>
                  <a:gd name="T5" fmla="*/ 320 h 676"/>
                  <a:gd name="T6" fmla="*/ 95 w 319"/>
                  <a:gd name="T7" fmla="*/ 320 h 676"/>
                  <a:gd name="T8" fmla="*/ 319 w 319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676">
                    <a:moveTo>
                      <a:pt x="18" y="659"/>
                    </a:moveTo>
                    <a:cubicBezTo>
                      <a:pt x="9" y="667"/>
                      <a:pt x="0" y="676"/>
                      <a:pt x="44" y="620"/>
                    </a:cubicBezTo>
                    <a:cubicBezTo>
                      <a:pt x="88" y="564"/>
                      <a:pt x="273" y="370"/>
                      <a:pt x="281" y="320"/>
                    </a:cubicBezTo>
                    <a:cubicBezTo>
                      <a:pt x="289" y="270"/>
                      <a:pt x="89" y="373"/>
                      <a:pt x="95" y="320"/>
                    </a:cubicBezTo>
                    <a:cubicBezTo>
                      <a:pt x="101" y="267"/>
                      <a:pt x="284" y="52"/>
                      <a:pt x="319" y="0"/>
                    </a:cubicBezTo>
                  </a:path>
                </a:pathLst>
              </a:custGeom>
              <a:noFill/>
              <a:ln w="28575" cap="flat" cmpd="sng">
                <a:solidFill>
                  <a:srgbClr val="000099"/>
                </a:solidFill>
                <a:prstDash val="solid"/>
                <a:round/>
                <a:headEnd type="triangle" w="sm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6087" name="Group 23"/>
            <p:cNvGrpSpPr>
              <a:grpSpLocks/>
            </p:cNvGrpSpPr>
            <p:nvPr/>
          </p:nvGrpSpPr>
          <p:grpSpPr bwMode="auto">
            <a:xfrm>
              <a:off x="48" y="1281"/>
              <a:ext cx="561" cy="612"/>
              <a:chOff x="144" y="1263"/>
              <a:chExt cx="561" cy="612"/>
            </a:xfrm>
          </p:grpSpPr>
          <p:sp>
            <p:nvSpPr>
              <p:cNvPr id="216088" name="Text Box 24"/>
              <p:cNvSpPr txBox="1">
                <a:spLocks noChangeArrowheads="1"/>
              </p:cNvSpPr>
              <p:nvPr/>
            </p:nvSpPr>
            <p:spPr bwMode="auto">
              <a:xfrm>
                <a:off x="144" y="1263"/>
                <a:ext cx="561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1400" i="1">
                    <a:solidFill>
                      <a:srgbClr val="000099"/>
                    </a:solidFill>
                    <a:latin typeface="Comic Sans MS" pitchFamily="66" charset="0"/>
                  </a:rPr>
                  <a:t>Sealed bearings</a:t>
                </a:r>
              </a:p>
            </p:txBody>
          </p:sp>
          <p:sp>
            <p:nvSpPr>
              <p:cNvPr id="216089" name="Freeform 25"/>
              <p:cNvSpPr>
                <a:spLocks/>
              </p:cNvSpPr>
              <p:nvPr/>
            </p:nvSpPr>
            <p:spPr bwMode="auto">
              <a:xfrm flipH="1">
                <a:off x="458" y="1573"/>
                <a:ext cx="180" cy="302"/>
              </a:xfrm>
              <a:custGeom>
                <a:avLst/>
                <a:gdLst>
                  <a:gd name="T0" fmla="*/ 18 w 319"/>
                  <a:gd name="T1" fmla="*/ 659 h 676"/>
                  <a:gd name="T2" fmla="*/ 44 w 319"/>
                  <a:gd name="T3" fmla="*/ 620 h 676"/>
                  <a:gd name="T4" fmla="*/ 281 w 319"/>
                  <a:gd name="T5" fmla="*/ 320 h 676"/>
                  <a:gd name="T6" fmla="*/ 95 w 319"/>
                  <a:gd name="T7" fmla="*/ 320 h 676"/>
                  <a:gd name="T8" fmla="*/ 319 w 319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676">
                    <a:moveTo>
                      <a:pt x="18" y="659"/>
                    </a:moveTo>
                    <a:cubicBezTo>
                      <a:pt x="9" y="667"/>
                      <a:pt x="0" y="676"/>
                      <a:pt x="44" y="620"/>
                    </a:cubicBezTo>
                    <a:cubicBezTo>
                      <a:pt x="88" y="564"/>
                      <a:pt x="273" y="370"/>
                      <a:pt x="281" y="320"/>
                    </a:cubicBezTo>
                    <a:cubicBezTo>
                      <a:pt x="289" y="270"/>
                      <a:pt x="89" y="373"/>
                      <a:pt x="95" y="320"/>
                    </a:cubicBezTo>
                    <a:cubicBezTo>
                      <a:pt x="101" y="267"/>
                      <a:pt x="284" y="52"/>
                      <a:pt x="319" y="0"/>
                    </a:cubicBezTo>
                  </a:path>
                </a:pathLst>
              </a:custGeom>
              <a:noFill/>
              <a:ln w="28575" cap="flat" cmpd="sng">
                <a:solidFill>
                  <a:srgbClr val="000099"/>
                </a:solidFill>
                <a:prstDash val="solid"/>
                <a:round/>
                <a:headEnd type="triangle" w="sm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6090" name="Rectangle 26"/>
            <p:cNvSpPr>
              <a:spLocks noChangeArrowheads="1"/>
            </p:cNvSpPr>
            <p:nvPr/>
          </p:nvSpPr>
          <p:spPr bwMode="auto">
            <a:xfrm>
              <a:off x="128" y="3104"/>
              <a:ext cx="1235" cy="377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5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339725" y="1063625"/>
            <a:ext cx="8528050" cy="5389563"/>
          </a:xfrm>
          <a:prstGeom prst="rect">
            <a:avLst/>
          </a:prstGeom>
          <a:solidFill>
            <a:srgbClr val="FFDE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481013" y="1227138"/>
            <a:ext cx="8253412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2400" i="1" dirty="0">
                <a:solidFill>
                  <a:schemeClr val="accent2"/>
                </a:solidFill>
                <a:latin typeface="Comic Sans MS" pitchFamily="66" charset="0"/>
              </a:rPr>
              <a:t>Some design considerations</a:t>
            </a:r>
            <a:endParaRPr lang="en-US" altLang="en-US" sz="2400" b="1" dirty="0">
              <a:solidFill>
                <a:srgbClr val="000066"/>
              </a:solidFill>
              <a:latin typeface="Comic Sans MS" pitchFamily="66" charset="0"/>
            </a:endParaRPr>
          </a:p>
          <a:p>
            <a:pPr lvl="1">
              <a:lnSpc>
                <a:spcPct val="77000"/>
              </a:lnSpc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800" dirty="0">
                <a:solidFill>
                  <a:srgbClr val="000066"/>
                </a:solidFill>
              </a:rPr>
              <a:t>Shafts can be designed to minimize both stresses and deflections: use the shortest shaft possible to reduce bending moment</a:t>
            </a:r>
          </a:p>
          <a:p>
            <a:pPr lvl="1">
              <a:lnSpc>
                <a:spcPct val="77000"/>
              </a:lnSpc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800" dirty="0">
                <a:solidFill>
                  <a:srgbClr val="000066"/>
                </a:solidFill>
              </a:rPr>
              <a:t>Cantilever configurations typically have larger deflections</a:t>
            </a:r>
          </a:p>
          <a:p>
            <a:pPr lvl="1">
              <a:lnSpc>
                <a:spcPct val="77000"/>
              </a:lnSpc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800" dirty="0">
                <a:solidFill>
                  <a:srgbClr val="000066"/>
                </a:solidFill>
              </a:rPr>
              <a:t>Sometimes, hollow shafts are utilized (better stiffness/mass ratio), however, may be more expensive </a:t>
            </a:r>
          </a:p>
          <a:p>
            <a:pPr lvl="1">
              <a:lnSpc>
                <a:spcPct val="77000"/>
              </a:lnSpc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800" dirty="0">
                <a:solidFill>
                  <a:srgbClr val="000066"/>
                </a:solidFill>
              </a:rPr>
              <a:t>Minimize stress-concentration features -- particularly in regions subjected to high bending stresses</a:t>
            </a:r>
          </a:p>
          <a:p>
            <a:pPr lvl="1">
              <a:lnSpc>
                <a:spcPct val="77000"/>
              </a:lnSpc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800" dirty="0">
                <a:solidFill>
                  <a:srgbClr val="000066"/>
                </a:solidFill>
              </a:rPr>
              <a:t>Use low-carbon steels when designing shafts subjected to minimum deflection considerations</a:t>
            </a:r>
          </a:p>
          <a:p>
            <a:pPr lvl="1">
              <a:lnSpc>
                <a:spcPct val="77000"/>
              </a:lnSpc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800" dirty="0">
                <a:solidFill>
                  <a:srgbClr val="000066"/>
                </a:solidFill>
              </a:rPr>
              <a:t>When using gears, shaft deflections at gear locations cannot exceed 0.005 in (127 µm) and slopes cannot exceed 0.03 degrees</a:t>
            </a:r>
          </a:p>
          <a:p>
            <a:pPr lvl="1">
              <a:lnSpc>
                <a:spcPct val="77000"/>
              </a:lnSpc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800" dirty="0">
                <a:solidFill>
                  <a:srgbClr val="000066"/>
                </a:solidFill>
              </a:rPr>
              <a:t>If plain bearings are used, slopes at gear locations cannot exceed 0.04 degrees</a:t>
            </a:r>
          </a:p>
          <a:p>
            <a:pPr lvl="1">
              <a:lnSpc>
                <a:spcPct val="77000"/>
              </a:lnSpc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800" dirty="0">
                <a:solidFill>
                  <a:srgbClr val="000066"/>
                </a:solidFill>
              </a:rPr>
              <a:t>If plain bearings are used, deflections at gear locations should be less than the oil-film thickness in the bearing</a:t>
            </a:r>
          </a:p>
          <a:p>
            <a:pPr lvl="1">
              <a:lnSpc>
                <a:spcPct val="77000"/>
              </a:lnSpc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800" dirty="0">
                <a:solidFill>
                  <a:srgbClr val="000066"/>
                </a:solidFill>
              </a:rPr>
              <a:t>First natural frequency should be at least 3-times larger than the highest frequency expected in service</a:t>
            </a:r>
          </a:p>
          <a:p>
            <a:pPr lvl="1">
              <a:lnSpc>
                <a:spcPct val="77000"/>
              </a:lnSpc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800" dirty="0">
                <a:solidFill>
                  <a:srgbClr val="000066"/>
                </a:solidFill>
              </a:rPr>
              <a:t>… Consult standards for additional considerations… (ASME, AGMA… etc…)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1158875" y="381000"/>
            <a:ext cx="675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latin typeface="Comic Sans MS" pitchFamily="66" charset="0"/>
              </a:rPr>
              <a:t>Shaft Design Guidelines</a:t>
            </a:r>
          </a:p>
        </p:txBody>
      </p:sp>
    </p:spTree>
    <p:extLst>
      <p:ext uri="{BB962C8B-B14F-4D97-AF65-F5344CB8AC3E}">
        <p14:creationId xmlns:p14="http://schemas.microsoft.com/office/powerpoint/2010/main" val="167697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latin typeface="Comic Sans MS" pitchFamily="66" charset="0"/>
              </a:rPr>
              <a:t>Typical Shaft Loadings</a:t>
            </a:r>
          </a:p>
          <a:p>
            <a:pPr algn="ctr" eaLnBrk="0" hangingPunct="0"/>
            <a:r>
              <a:rPr lang="en-US" altLang="en-US" sz="2400" i="1">
                <a:solidFill>
                  <a:schemeClr val="accent2"/>
                </a:solidFill>
                <a:latin typeface="Comic Sans MS" pitchFamily="66" charset="0"/>
              </a:rPr>
              <a:t>Note that constant applied moment = fully reversed stress</a:t>
            </a:r>
            <a:endParaRPr lang="en-US" altLang="en-US" sz="2400" b="1">
              <a:latin typeface="Comic Sans MS" pitchFamily="66" charset="0"/>
            </a:endParaRPr>
          </a:p>
        </p:txBody>
      </p:sp>
      <p:grpSp>
        <p:nvGrpSpPr>
          <p:cNvPr id="269315" name="Group 3"/>
          <p:cNvGrpSpPr>
            <a:grpSpLocks/>
          </p:cNvGrpSpPr>
          <p:nvPr/>
        </p:nvGrpSpPr>
        <p:grpSpPr bwMode="auto">
          <a:xfrm>
            <a:off x="468313" y="1371600"/>
            <a:ext cx="8304212" cy="4859338"/>
            <a:chOff x="295" y="864"/>
            <a:chExt cx="5231" cy="3061"/>
          </a:xfrm>
        </p:grpSpPr>
        <p:sp>
          <p:nvSpPr>
            <p:cNvPr id="269316" name="Rectangle 4"/>
            <p:cNvSpPr>
              <a:spLocks noChangeArrowheads="1"/>
            </p:cNvSpPr>
            <p:nvPr/>
          </p:nvSpPr>
          <p:spPr bwMode="auto">
            <a:xfrm>
              <a:off x="295" y="864"/>
              <a:ext cx="5231" cy="3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9317" name="Picture 5" descr="Fig6-6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" y="1047"/>
              <a:ext cx="1488" cy="1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9318" name="Picture 6" descr="Fig6-6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1059"/>
              <a:ext cx="1372" cy="1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9319" name="Picture 7" descr="Fig6-6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" y="1012"/>
              <a:ext cx="1560" cy="1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9320" name="Group 8"/>
            <p:cNvGrpSpPr>
              <a:grpSpLocks/>
            </p:cNvGrpSpPr>
            <p:nvPr/>
          </p:nvGrpSpPr>
          <p:grpSpPr bwMode="auto">
            <a:xfrm>
              <a:off x="914" y="2464"/>
              <a:ext cx="2648" cy="420"/>
              <a:chOff x="1292" y="2344"/>
              <a:chExt cx="2648" cy="420"/>
            </a:xfrm>
          </p:grpSpPr>
          <p:graphicFrame>
            <p:nvGraphicFramePr>
              <p:cNvPr id="269321" name="Object 9"/>
              <p:cNvGraphicFramePr>
                <a:graphicFrameLocks noChangeAspect="1"/>
              </p:cNvGraphicFramePr>
              <p:nvPr/>
            </p:nvGraphicFramePr>
            <p:xfrm>
              <a:off x="2713" y="2367"/>
              <a:ext cx="1227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5" name="Equation" r:id="rId6" imgW="1104840" imgH="203040" progId="Equation.3">
                      <p:embed/>
                    </p:oleObj>
                  </mc:Choice>
                  <mc:Fallback>
                    <p:oleObj name="Equation" r:id="rId6" imgW="1104840" imgH="203040" progId="Equation.3">
                      <p:embed/>
                      <p:pic>
                        <p:nvPicPr>
                          <p:cNvPr id="269321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3" y="2367"/>
                            <a:ext cx="1227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33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9322" name="Rectangle 10"/>
              <p:cNvSpPr>
                <a:spLocks noChangeArrowheads="1"/>
              </p:cNvSpPr>
              <p:nvPr/>
            </p:nvSpPr>
            <p:spPr bwMode="auto">
              <a:xfrm>
                <a:off x="1292" y="2344"/>
                <a:ext cx="1482" cy="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137160" rIns="90488" bIns="44450"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lnSpc>
                    <a:spcPct val="77000"/>
                  </a:lnSpc>
                  <a:buSzPct val="120000"/>
                  <a:buFont typeface="Monotype Sorts" pitchFamily="2" charset="2"/>
                  <a:buChar char="F"/>
                </a:pPr>
                <a:r>
                  <a:rPr lang="en-US" altLang="en-US" sz="1600" b="1">
                    <a:solidFill>
                      <a:srgbClr val="000066"/>
                    </a:solidFill>
                    <a:latin typeface="Comic Sans MS" pitchFamily="66" charset="0"/>
                  </a:rPr>
                  <a:t>Stress range:</a:t>
                </a:r>
                <a:endParaRPr lang="en-US" altLang="en-US" sz="1600" b="1">
                  <a:latin typeface="Comic Sans MS" pitchFamily="66" charset="0"/>
                </a:endParaRPr>
              </a:p>
              <a:p>
                <a:pPr>
                  <a:lnSpc>
                    <a:spcPct val="77000"/>
                  </a:lnSpc>
                  <a:buSzPct val="150000"/>
                  <a:buFont typeface="Monotype Sorts" pitchFamily="2" charset="2"/>
                  <a:buChar char="F"/>
                </a:pPr>
                <a:endParaRPr lang="en-US" altLang="en-US" sz="1800" b="1">
                  <a:solidFill>
                    <a:srgbClr val="000066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69323" name="Group 11"/>
            <p:cNvGrpSpPr>
              <a:grpSpLocks/>
            </p:cNvGrpSpPr>
            <p:nvPr/>
          </p:nvGrpSpPr>
          <p:grpSpPr bwMode="auto">
            <a:xfrm>
              <a:off x="914" y="2911"/>
              <a:ext cx="4165" cy="495"/>
              <a:chOff x="1292" y="2623"/>
              <a:chExt cx="4165" cy="495"/>
            </a:xfrm>
          </p:grpSpPr>
          <p:sp>
            <p:nvSpPr>
              <p:cNvPr id="269324" name="Rectangle 12"/>
              <p:cNvSpPr>
                <a:spLocks noChangeArrowheads="1"/>
              </p:cNvSpPr>
              <p:nvPr/>
            </p:nvSpPr>
            <p:spPr bwMode="auto">
              <a:xfrm>
                <a:off x="1292" y="2698"/>
                <a:ext cx="2480" cy="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137160" rIns="90488" bIns="44450"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lnSpc>
                    <a:spcPct val="77000"/>
                  </a:lnSpc>
                  <a:buSzPct val="120000"/>
                  <a:buFont typeface="Monotype Sorts" pitchFamily="2" charset="2"/>
                  <a:buChar char="F"/>
                </a:pPr>
                <a:r>
                  <a:rPr lang="en-US" altLang="en-US" sz="1600" b="1">
                    <a:solidFill>
                      <a:srgbClr val="000066"/>
                    </a:solidFill>
                    <a:latin typeface="Comic Sans MS" pitchFamily="66" charset="0"/>
                  </a:rPr>
                  <a:t>Alternating stress component:</a:t>
                </a:r>
                <a:endParaRPr lang="en-US" altLang="en-US" sz="1600" b="1">
                  <a:latin typeface="Comic Sans MS" pitchFamily="66" charset="0"/>
                </a:endParaRPr>
              </a:p>
              <a:p>
                <a:pPr>
                  <a:lnSpc>
                    <a:spcPct val="77000"/>
                  </a:lnSpc>
                  <a:buSzPct val="150000"/>
                  <a:buFont typeface="Monotype Sorts" pitchFamily="2" charset="2"/>
                  <a:buChar char="F"/>
                </a:pPr>
                <a:endParaRPr lang="en-US" altLang="en-US" sz="1800" b="1">
                  <a:solidFill>
                    <a:srgbClr val="000066"/>
                  </a:solidFill>
                  <a:latin typeface="Comic Sans MS" pitchFamily="66" charset="0"/>
                </a:endParaRPr>
              </a:p>
            </p:txBody>
          </p:sp>
          <p:graphicFrame>
            <p:nvGraphicFramePr>
              <p:cNvPr id="269325" name="Object 13"/>
              <p:cNvGraphicFramePr>
                <a:graphicFrameLocks noChangeAspect="1"/>
              </p:cNvGraphicFramePr>
              <p:nvPr/>
            </p:nvGraphicFramePr>
            <p:xfrm>
              <a:off x="3792" y="2623"/>
              <a:ext cx="1665" cy="4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6" name="Equation" r:id="rId8" imgW="1498320" imgH="393480" progId="Equation.3">
                      <p:embed/>
                    </p:oleObj>
                  </mc:Choice>
                  <mc:Fallback>
                    <p:oleObj name="Equation" r:id="rId8" imgW="1498320" imgH="393480" progId="Equation.3">
                      <p:embed/>
                      <p:pic>
                        <p:nvPicPr>
                          <p:cNvPr id="269325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623"/>
                            <a:ext cx="1665" cy="4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33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9326" name="Group 14"/>
            <p:cNvGrpSpPr>
              <a:grpSpLocks/>
            </p:cNvGrpSpPr>
            <p:nvPr/>
          </p:nvGrpSpPr>
          <p:grpSpPr bwMode="auto">
            <a:xfrm>
              <a:off x="914" y="3421"/>
              <a:ext cx="3503" cy="495"/>
              <a:chOff x="1292" y="2971"/>
              <a:chExt cx="3503" cy="495"/>
            </a:xfrm>
          </p:grpSpPr>
          <p:sp>
            <p:nvSpPr>
              <p:cNvPr id="269327" name="Rectangle 15"/>
              <p:cNvSpPr>
                <a:spLocks noChangeArrowheads="1"/>
              </p:cNvSpPr>
              <p:nvPr/>
            </p:nvSpPr>
            <p:spPr bwMode="auto">
              <a:xfrm>
                <a:off x="1292" y="3046"/>
                <a:ext cx="2480" cy="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137160" rIns="90488" bIns="44450"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lnSpc>
                    <a:spcPct val="77000"/>
                  </a:lnSpc>
                  <a:buSzPct val="120000"/>
                  <a:buFont typeface="Monotype Sorts" pitchFamily="2" charset="2"/>
                  <a:buChar char="F"/>
                </a:pPr>
                <a:r>
                  <a:rPr lang="en-US" altLang="en-US" sz="1600" b="1">
                    <a:solidFill>
                      <a:srgbClr val="000066"/>
                    </a:solidFill>
                    <a:latin typeface="Comic Sans MS" pitchFamily="66" charset="0"/>
                  </a:rPr>
                  <a:t>Mean stress component:</a:t>
                </a:r>
                <a:endParaRPr lang="en-US" altLang="en-US" sz="1600" b="1">
                  <a:latin typeface="Comic Sans MS" pitchFamily="66" charset="0"/>
                </a:endParaRPr>
              </a:p>
              <a:p>
                <a:pPr>
                  <a:lnSpc>
                    <a:spcPct val="77000"/>
                  </a:lnSpc>
                  <a:buSzPct val="150000"/>
                  <a:buFont typeface="Monotype Sorts" pitchFamily="2" charset="2"/>
                  <a:buChar char="F"/>
                </a:pPr>
                <a:endParaRPr lang="en-US" altLang="en-US" sz="1800" b="1">
                  <a:solidFill>
                    <a:srgbClr val="000066"/>
                  </a:solidFill>
                  <a:latin typeface="Comic Sans MS" pitchFamily="66" charset="0"/>
                </a:endParaRPr>
              </a:p>
            </p:txBody>
          </p:sp>
          <p:graphicFrame>
            <p:nvGraphicFramePr>
              <p:cNvPr id="269328" name="Object 16"/>
              <p:cNvGraphicFramePr>
                <a:graphicFrameLocks noChangeAspect="1"/>
              </p:cNvGraphicFramePr>
              <p:nvPr/>
            </p:nvGraphicFramePr>
            <p:xfrm>
              <a:off x="3553" y="2971"/>
              <a:ext cx="1242" cy="4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7" name="Equation" r:id="rId10" imgW="1117440" imgH="393480" progId="Equation.3">
                      <p:embed/>
                    </p:oleObj>
                  </mc:Choice>
                  <mc:Fallback>
                    <p:oleObj name="Equation" r:id="rId10" imgW="1117440" imgH="393480" progId="Equation.3">
                      <p:embed/>
                      <p:pic>
                        <p:nvPicPr>
                          <p:cNvPr id="269328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3" y="2971"/>
                            <a:ext cx="1242" cy="4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33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38459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96" name="Rectangle 60"/>
          <p:cNvSpPr>
            <a:spLocks noChangeArrowheads="1"/>
          </p:cNvSpPr>
          <p:nvPr/>
        </p:nvSpPr>
        <p:spPr bwMode="auto">
          <a:xfrm>
            <a:off x="484188" y="1425575"/>
            <a:ext cx="4762500" cy="4625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54" name="Text Box 18"/>
          <p:cNvSpPr txBox="1">
            <a:spLocks noChangeArrowheads="1"/>
          </p:cNvSpPr>
          <p:nvPr/>
        </p:nvSpPr>
        <p:spPr bwMode="auto">
          <a:xfrm>
            <a:off x="0" y="3810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latin typeface="Comic Sans MS" pitchFamily="66" charset="0"/>
              </a:rPr>
              <a:t>Shaft in Bending</a:t>
            </a:r>
          </a:p>
          <a:p>
            <a:pPr algn="ctr" eaLnBrk="0" hangingPunct="0"/>
            <a:r>
              <a:rPr lang="en-US" altLang="en-US" sz="2400" i="1">
                <a:solidFill>
                  <a:schemeClr val="accent2"/>
                </a:solidFill>
                <a:latin typeface="Comic Sans MS" pitchFamily="66" charset="0"/>
              </a:rPr>
              <a:t>Stress analysis: rotating shaft</a:t>
            </a:r>
            <a:endParaRPr lang="en-US" altLang="en-US" sz="2400" b="1"/>
          </a:p>
        </p:txBody>
      </p:sp>
      <p:sp>
        <p:nvSpPr>
          <p:cNvPr id="193577" name="Rectangle 41"/>
          <p:cNvSpPr>
            <a:spLocks noChangeArrowheads="1"/>
          </p:cNvSpPr>
          <p:nvPr/>
        </p:nvSpPr>
        <p:spPr bwMode="auto">
          <a:xfrm>
            <a:off x="5321300" y="1447800"/>
            <a:ext cx="3436938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137160" rIns="90488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lnSpc>
                <a:spcPct val="77000"/>
              </a:lnSpc>
              <a:spcBef>
                <a:spcPct val="30000"/>
              </a:spcBef>
              <a:buSzPct val="120000"/>
              <a:buFont typeface="Monotype Sorts" pitchFamily="2" charset="2"/>
              <a:buChar char="F"/>
            </a:pPr>
            <a:r>
              <a:rPr lang="en-US" altLang="en-US" sz="1600" u="sng">
                <a:solidFill>
                  <a:srgbClr val="000066"/>
                </a:solidFill>
                <a:latin typeface="Comic Sans MS" pitchFamily="66" charset="0"/>
              </a:rPr>
              <a:t>Bending (normal) stress</a:t>
            </a:r>
            <a:r>
              <a:rPr lang="en-US" altLang="en-US" sz="1600">
                <a:solidFill>
                  <a:srgbClr val="000066"/>
                </a:solidFill>
                <a:latin typeface="Comic Sans MS" pitchFamily="66" charset="0"/>
              </a:rPr>
              <a:t> may vary over time, however, </a:t>
            </a:r>
            <a:r>
              <a:rPr lang="en-US" altLang="en-US" sz="1600" i="1">
                <a:solidFill>
                  <a:srgbClr val="000066"/>
                </a:solidFill>
                <a:latin typeface="Comic Sans MS" pitchFamily="66" charset="0"/>
              </a:rPr>
              <a:t>even if constant, shaft will see reversed stress due to rotation</a:t>
            </a:r>
            <a:endParaRPr lang="en-US" altLang="en-US" sz="160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lnSpc>
                <a:spcPct val="77000"/>
              </a:lnSpc>
              <a:spcBef>
                <a:spcPct val="30000"/>
              </a:spcBef>
              <a:buSzPct val="120000"/>
              <a:buFont typeface="Monotype Sorts" pitchFamily="2" charset="2"/>
              <a:buChar char="F"/>
            </a:pPr>
            <a:endParaRPr lang="en-US" altLang="en-US" sz="1600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193581" name="Rectangle 45"/>
          <p:cNvSpPr>
            <a:spLocks noChangeArrowheads="1"/>
          </p:cNvSpPr>
          <p:nvPr/>
        </p:nvSpPr>
        <p:spPr bwMode="auto">
          <a:xfrm>
            <a:off x="5321300" y="4987925"/>
            <a:ext cx="3436938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137160" rIns="90488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lnSpc>
                <a:spcPct val="77000"/>
              </a:lnSpc>
              <a:buSzPct val="120000"/>
              <a:buFont typeface="Monotype Sorts" pitchFamily="2" charset="2"/>
              <a:buChar char="F"/>
            </a:pPr>
            <a:r>
              <a:rPr lang="en-US" altLang="en-US" sz="1600">
                <a:solidFill>
                  <a:srgbClr val="000066"/>
                </a:solidFill>
                <a:latin typeface="Comic Sans MS" pitchFamily="66" charset="0"/>
              </a:rPr>
              <a:t>Stress variations, at any point A, may induce fatigue failure by bending</a:t>
            </a:r>
          </a:p>
          <a:p>
            <a:pPr>
              <a:lnSpc>
                <a:spcPct val="77000"/>
              </a:lnSpc>
              <a:buSzPct val="120000"/>
              <a:buFont typeface="Monotype Sorts" pitchFamily="2" charset="2"/>
              <a:buChar char="F"/>
            </a:pPr>
            <a:endParaRPr lang="en-US" altLang="en-US" sz="1600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193582" name="Rectangle 46"/>
          <p:cNvSpPr>
            <a:spLocks noChangeArrowheads="1"/>
          </p:cNvSpPr>
          <p:nvPr/>
        </p:nvSpPr>
        <p:spPr bwMode="auto">
          <a:xfrm>
            <a:off x="5321300" y="2887663"/>
            <a:ext cx="3436938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137160" rIns="90488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lnSpc>
                <a:spcPct val="77000"/>
              </a:lnSpc>
              <a:buSzPct val="120000"/>
              <a:buFont typeface="Monotype Sorts" pitchFamily="2" charset="2"/>
              <a:buChar char="F"/>
            </a:pPr>
            <a:r>
              <a:rPr lang="en-US" altLang="en-US" sz="1600">
                <a:solidFill>
                  <a:srgbClr val="000066"/>
                </a:solidFill>
                <a:latin typeface="Comic Sans MS" pitchFamily="66" charset="0"/>
              </a:rPr>
              <a:t>As shaft rotates (at a specific speed), sections are subjected to </a:t>
            </a:r>
            <a:r>
              <a:rPr lang="en-US" altLang="en-US" sz="1600" i="1" u="sng">
                <a:solidFill>
                  <a:srgbClr val="000066"/>
                </a:solidFill>
                <a:latin typeface="Comic Sans MS" pitchFamily="66" charset="0"/>
              </a:rPr>
              <a:t>fully</a:t>
            </a:r>
            <a:r>
              <a:rPr lang="en-US" altLang="en-US" sz="1600" i="1">
                <a:solidFill>
                  <a:srgbClr val="000066"/>
                </a:solidFill>
                <a:latin typeface="Comic Sans MS" pitchFamily="66" charset="0"/>
              </a:rPr>
              <a:t> </a:t>
            </a:r>
            <a:r>
              <a:rPr lang="en-US" altLang="en-US" sz="1600" i="1" u="sng">
                <a:solidFill>
                  <a:srgbClr val="000066"/>
                </a:solidFill>
                <a:latin typeface="Comic Sans MS" pitchFamily="66" charset="0"/>
              </a:rPr>
              <a:t>reversed </a:t>
            </a:r>
            <a:r>
              <a:rPr lang="en-US" altLang="en-US" sz="1600" i="1">
                <a:solidFill>
                  <a:srgbClr val="000066"/>
                </a:solidFill>
                <a:latin typeface="Comic Sans MS" pitchFamily="66" charset="0"/>
              </a:rPr>
              <a:t>bending stress</a:t>
            </a:r>
            <a:r>
              <a:rPr lang="en-US" altLang="en-US" sz="1600">
                <a:solidFill>
                  <a:srgbClr val="000066"/>
                </a:solidFill>
                <a:latin typeface="Comic Sans MS" pitchFamily="66" charset="0"/>
              </a:rPr>
              <a:t>.  See point A: stress varies from tension to compression as a function of time (as shaft rotates)</a:t>
            </a:r>
          </a:p>
          <a:p>
            <a:pPr>
              <a:lnSpc>
                <a:spcPct val="77000"/>
              </a:lnSpc>
              <a:buSzPct val="120000"/>
              <a:buFont typeface="Monotype Sorts" pitchFamily="2" charset="2"/>
              <a:buChar char="F"/>
            </a:pPr>
            <a:endParaRPr lang="en-US" altLang="en-US" sz="1600">
              <a:solidFill>
                <a:srgbClr val="000066"/>
              </a:solidFill>
              <a:latin typeface="Comic Sans MS" pitchFamily="66" charset="0"/>
            </a:endParaRPr>
          </a:p>
        </p:txBody>
      </p:sp>
      <p:grpSp>
        <p:nvGrpSpPr>
          <p:cNvPr id="193595" name="Group 59"/>
          <p:cNvGrpSpPr>
            <a:grpSpLocks/>
          </p:cNvGrpSpPr>
          <p:nvPr/>
        </p:nvGrpSpPr>
        <p:grpSpPr bwMode="auto">
          <a:xfrm>
            <a:off x="1476375" y="3624263"/>
            <a:ext cx="3306763" cy="2290762"/>
            <a:chOff x="930" y="2283"/>
            <a:chExt cx="2083" cy="1443"/>
          </a:xfrm>
        </p:grpSpPr>
        <p:grpSp>
          <p:nvGrpSpPr>
            <p:cNvPr id="193583" name="Group 47"/>
            <p:cNvGrpSpPr>
              <a:grpSpLocks/>
            </p:cNvGrpSpPr>
            <p:nvPr/>
          </p:nvGrpSpPr>
          <p:grpSpPr bwMode="auto">
            <a:xfrm>
              <a:off x="1210" y="2283"/>
              <a:ext cx="1803" cy="1443"/>
              <a:chOff x="1210" y="2283"/>
              <a:chExt cx="1803" cy="1443"/>
            </a:xfrm>
          </p:grpSpPr>
          <p:pic>
            <p:nvPicPr>
              <p:cNvPr id="193578" name="Picture 42" descr="Fig6-1a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0" y="2283"/>
                <a:ext cx="1520" cy="1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3579" name="Text Box 43"/>
              <p:cNvSpPr txBox="1">
                <a:spLocks noChangeArrowheads="1"/>
              </p:cNvSpPr>
              <p:nvPr/>
            </p:nvSpPr>
            <p:spPr bwMode="auto">
              <a:xfrm>
                <a:off x="1535" y="2469"/>
                <a:ext cx="1478" cy="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1400">
                    <a:latin typeface="Times New Roman" pitchFamily="18" charset="0"/>
                  </a:rPr>
                  <a:t>Normal stress at point </a:t>
                </a:r>
                <a:r>
                  <a:rPr lang="en-US" altLang="en-US" sz="1400" i="1">
                    <a:latin typeface="Times New Roman" pitchFamily="18" charset="0"/>
                  </a:rPr>
                  <a:t>A</a:t>
                </a:r>
                <a:endParaRPr lang="en-US" altLang="en-US" sz="1400" i="1"/>
              </a:p>
            </p:txBody>
          </p:sp>
        </p:grpSp>
        <p:graphicFrame>
          <p:nvGraphicFramePr>
            <p:cNvPr id="193585" name="Object 49"/>
            <p:cNvGraphicFramePr>
              <a:graphicFrameLocks noChangeAspect="1"/>
            </p:cNvGraphicFramePr>
            <p:nvPr/>
          </p:nvGraphicFramePr>
          <p:xfrm>
            <a:off x="1043" y="2892"/>
            <a:ext cx="31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name="Equation" r:id="rId4" imgW="380880" imgH="177480" progId="Equation.3">
                    <p:embed/>
                  </p:oleObj>
                </mc:Choice>
                <mc:Fallback>
                  <p:oleObj name="Equation" r:id="rId4" imgW="380880" imgH="177480" progId="Equation.3">
                    <p:embed/>
                    <p:pic>
                      <p:nvPicPr>
                        <p:cNvPr id="19358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2892"/>
                          <a:ext cx="31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86" name="Object 50"/>
            <p:cNvGraphicFramePr>
              <a:graphicFrameLocks noChangeAspect="1"/>
            </p:cNvGraphicFramePr>
            <p:nvPr/>
          </p:nvGraphicFramePr>
          <p:xfrm>
            <a:off x="930" y="2583"/>
            <a:ext cx="475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" name="Equation" r:id="rId6" imgW="583920" imgH="203040" progId="Equation.3">
                    <p:embed/>
                  </p:oleObj>
                </mc:Choice>
                <mc:Fallback>
                  <p:oleObj name="Equation" r:id="rId6" imgW="583920" imgH="203040" progId="Equation.3">
                    <p:embed/>
                    <p:pic>
                      <p:nvPicPr>
                        <p:cNvPr id="193586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583"/>
                          <a:ext cx="475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88" name="Object 52"/>
            <p:cNvGraphicFramePr>
              <a:graphicFrameLocks noChangeAspect="1"/>
            </p:cNvGraphicFramePr>
            <p:nvPr/>
          </p:nvGraphicFramePr>
          <p:xfrm>
            <a:off x="930" y="3112"/>
            <a:ext cx="466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" name="Equation" r:id="rId8" imgW="571320" imgH="203040" progId="Equation.3">
                    <p:embed/>
                  </p:oleObj>
                </mc:Choice>
                <mc:Fallback>
                  <p:oleObj name="Equation" r:id="rId8" imgW="571320" imgH="203040" progId="Equation.3">
                    <p:embed/>
                    <p:pic>
                      <p:nvPicPr>
                        <p:cNvPr id="193588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112"/>
                          <a:ext cx="466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89" name="Line 53"/>
            <p:cNvSpPr>
              <a:spLocks noChangeShapeType="1"/>
            </p:cNvSpPr>
            <p:nvPr/>
          </p:nvSpPr>
          <p:spPr bwMode="auto">
            <a:xfrm>
              <a:off x="1435" y="3219"/>
              <a:ext cx="2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90" name="Line 54"/>
            <p:cNvSpPr>
              <a:spLocks noChangeShapeType="1"/>
            </p:cNvSpPr>
            <p:nvPr/>
          </p:nvSpPr>
          <p:spPr bwMode="auto">
            <a:xfrm>
              <a:off x="1429" y="2681"/>
              <a:ext cx="2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3594" name="Group 58"/>
          <p:cNvGrpSpPr>
            <a:grpSpLocks/>
          </p:cNvGrpSpPr>
          <p:nvPr/>
        </p:nvGrpSpPr>
        <p:grpSpPr bwMode="auto">
          <a:xfrm>
            <a:off x="639763" y="1562100"/>
            <a:ext cx="4414837" cy="1882775"/>
            <a:chOff x="403" y="984"/>
            <a:chExt cx="2781" cy="1186"/>
          </a:xfrm>
        </p:grpSpPr>
        <p:pic>
          <p:nvPicPr>
            <p:cNvPr id="193557" name="Picture 21" descr="Fig4-59c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" y="984"/>
              <a:ext cx="2781" cy="1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3570" name="Group 34"/>
            <p:cNvGrpSpPr>
              <a:grpSpLocks noChangeAspect="1"/>
            </p:cNvGrpSpPr>
            <p:nvPr/>
          </p:nvGrpSpPr>
          <p:grpSpPr bwMode="auto">
            <a:xfrm>
              <a:off x="1687" y="1198"/>
              <a:ext cx="373" cy="312"/>
              <a:chOff x="2617" y="1142"/>
              <a:chExt cx="324" cy="271"/>
            </a:xfrm>
          </p:grpSpPr>
          <p:sp>
            <p:nvSpPr>
              <p:cNvPr id="193563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2617" y="1278"/>
                <a:ext cx="202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1000" i="1">
                    <a:solidFill>
                      <a:schemeClr val="accent2"/>
                    </a:solidFill>
                    <a:latin typeface="Times New Roman" pitchFamily="18" charset="0"/>
                  </a:rPr>
                  <a:t>A</a:t>
                </a:r>
                <a:endParaRPr lang="en-US" altLang="en-US" sz="1000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564" name="Oval 28"/>
              <p:cNvSpPr>
                <a:spLocks noChangeAspect="1" noChangeArrowheads="1"/>
              </p:cNvSpPr>
              <p:nvPr/>
            </p:nvSpPr>
            <p:spPr bwMode="auto">
              <a:xfrm>
                <a:off x="2758" y="1366"/>
                <a:ext cx="47" cy="47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altLang="en-US" sz="1600" i="1"/>
              </a:p>
            </p:txBody>
          </p:sp>
          <p:sp>
            <p:nvSpPr>
              <p:cNvPr id="193562" name="Freeform 26"/>
              <p:cNvSpPr>
                <a:spLocks noChangeAspect="1"/>
              </p:cNvSpPr>
              <p:nvPr/>
            </p:nvSpPr>
            <p:spPr bwMode="auto">
              <a:xfrm>
                <a:off x="2784" y="1142"/>
                <a:ext cx="157" cy="247"/>
              </a:xfrm>
              <a:custGeom>
                <a:avLst/>
                <a:gdLst>
                  <a:gd name="T0" fmla="*/ 157 w 157"/>
                  <a:gd name="T1" fmla="*/ 0 h 247"/>
                  <a:gd name="T2" fmla="*/ 125 w 157"/>
                  <a:gd name="T3" fmla="*/ 20 h 247"/>
                  <a:gd name="T4" fmla="*/ 96 w 157"/>
                  <a:gd name="T5" fmla="*/ 42 h 247"/>
                  <a:gd name="T6" fmla="*/ 70 w 157"/>
                  <a:gd name="T7" fmla="*/ 71 h 247"/>
                  <a:gd name="T8" fmla="*/ 42 w 157"/>
                  <a:gd name="T9" fmla="*/ 119 h 247"/>
                  <a:gd name="T10" fmla="*/ 16 w 157"/>
                  <a:gd name="T11" fmla="*/ 180 h 247"/>
                  <a:gd name="T12" fmla="*/ 0 w 157"/>
                  <a:gd name="T13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247">
                    <a:moveTo>
                      <a:pt x="157" y="0"/>
                    </a:moveTo>
                    <a:cubicBezTo>
                      <a:pt x="146" y="6"/>
                      <a:pt x="135" y="13"/>
                      <a:pt x="125" y="20"/>
                    </a:cubicBezTo>
                    <a:cubicBezTo>
                      <a:pt x="115" y="27"/>
                      <a:pt x="105" y="34"/>
                      <a:pt x="96" y="42"/>
                    </a:cubicBezTo>
                    <a:cubicBezTo>
                      <a:pt x="87" y="50"/>
                      <a:pt x="79" y="58"/>
                      <a:pt x="70" y="71"/>
                    </a:cubicBezTo>
                    <a:cubicBezTo>
                      <a:pt x="61" y="84"/>
                      <a:pt x="51" y="101"/>
                      <a:pt x="42" y="119"/>
                    </a:cubicBezTo>
                    <a:cubicBezTo>
                      <a:pt x="33" y="137"/>
                      <a:pt x="23" y="159"/>
                      <a:pt x="16" y="180"/>
                    </a:cubicBezTo>
                    <a:cubicBezTo>
                      <a:pt x="9" y="201"/>
                      <a:pt x="4" y="224"/>
                      <a:pt x="0" y="24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3571" name="Group 35"/>
            <p:cNvGrpSpPr>
              <a:grpSpLocks noChangeAspect="1"/>
            </p:cNvGrpSpPr>
            <p:nvPr/>
          </p:nvGrpSpPr>
          <p:grpSpPr bwMode="auto">
            <a:xfrm>
              <a:off x="1731" y="1483"/>
              <a:ext cx="232" cy="429"/>
              <a:chOff x="2656" y="1395"/>
              <a:chExt cx="202" cy="357"/>
            </a:xfrm>
          </p:grpSpPr>
          <p:sp>
            <p:nvSpPr>
              <p:cNvPr id="193567" name="Freeform 31"/>
              <p:cNvSpPr>
                <a:spLocks noChangeAspect="1"/>
              </p:cNvSpPr>
              <p:nvPr/>
            </p:nvSpPr>
            <p:spPr bwMode="auto">
              <a:xfrm>
                <a:off x="2767" y="1395"/>
                <a:ext cx="66" cy="304"/>
              </a:xfrm>
              <a:custGeom>
                <a:avLst/>
                <a:gdLst>
                  <a:gd name="T0" fmla="*/ 10 w 45"/>
                  <a:gd name="T1" fmla="*/ 0 h 282"/>
                  <a:gd name="T2" fmla="*/ 1 w 45"/>
                  <a:gd name="T3" fmla="*/ 55 h 282"/>
                  <a:gd name="T4" fmla="*/ 4 w 45"/>
                  <a:gd name="T5" fmla="*/ 144 h 282"/>
                  <a:gd name="T6" fmla="*/ 20 w 45"/>
                  <a:gd name="T7" fmla="*/ 221 h 282"/>
                  <a:gd name="T8" fmla="*/ 45 w 45"/>
                  <a:gd name="T9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82">
                    <a:moveTo>
                      <a:pt x="10" y="0"/>
                    </a:moveTo>
                    <a:cubicBezTo>
                      <a:pt x="6" y="15"/>
                      <a:pt x="2" y="31"/>
                      <a:pt x="1" y="55"/>
                    </a:cubicBezTo>
                    <a:cubicBezTo>
                      <a:pt x="0" y="79"/>
                      <a:pt x="1" y="116"/>
                      <a:pt x="4" y="144"/>
                    </a:cubicBezTo>
                    <a:cubicBezTo>
                      <a:pt x="7" y="172"/>
                      <a:pt x="13" y="198"/>
                      <a:pt x="20" y="221"/>
                    </a:cubicBezTo>
                    <a:cubicBezTo>
                      <a:pt x="27" y="244"/>
                      <a:pt x="37" y="264"/>
                      <a:pt x="45" y="282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568" name="Text Box 32"/>
              <p:cNvSpPr txBox="1">
                <a:spLocks noChangeAspect="1" noChangeArrowheads="1"/>
              </p:cNvSpPr>
              <p:nvPr/>
            </p:nvSpPr>
            <p:spPr bwMode="auto">
              <a:xfrm>
                <a:off x="2656" y="1624"/>
                <a:ext cx="202" cy="1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1000" i="1">
                    <a:solidFill>
                      <a:schemeClr val="accent2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93569" name="Oval 33"/>
              <p:cNvSpPr>
                <a:spLocks noChangeAspect="1" noChangeArrowheads="1"/>
              </p:cNvSpPr>
              <p:nvPr/>
            </p:nvSpPr>
            <p:spPr bwMode="auto">
              <a:xfrm>
                <a:off x="2803" y="1676"/>
                <a:ext cx="47" cy="47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altLang="en-US" sz="1600" i="1"/>
              </a:p>
            </p:txBody>
          </p:sp>
        </p:grpSp>
        <p:grpSp>
          <p:nvGrpSpPr>
            <p:cNvPr id="193575" name="Group 39"/>
            <p:cNvGrpSpPr>
              <a:grpSpLocks noChangeAspect="1"/>
            </p:cNvGrpSpPr>
            <p:nvPr/>
          </p:nvGrpSpPr>
          <p:grpSpPr bwMode="auto">
            <a:xfrm>
              <a:off x="1936" y="1866"/>
              <a:ext cx="239" cy="286"/>
              <a:chOff x="2829" y="1699"/>
              <a:chExt cx="199" cy="249"/>
            </a:xfrm>
          </p:grpSpPr>
          <p:sp>
            <p:nvSpPr>
              <p:cNvPr id="193572" name="Freeform 36"/>
              <p:cNvSpPr>
                <a:spLocks noChangeAspect="1"/>
              </p:cNvSpPr>
              <p:nvPr/>
            </p:nvSpPr>
            <p:spPr bwMode="auto">
              <a:xfrm>
                <a:off x="2829" y="1699"/>
                <a:ext cx="157" cy="128"/>
              </a:xfrm>
              <a:custGeom>
                <a:avLst/>
                <a:gdLst>
                  <a:gd name="T0" fmla="*/ 0 w 144"/>
                  <a:gd name="T1" fmla="*/ 0 h 125"/>
                  <a:gd name="T2" fmla="*/ 13 w 144"/>
                  <a:gd name="T3" fmla="*/ 26 h 125"/>
                  <a:gd name="T4" fmla="*/ 25 w 144"/>
                  <a:gd name="T5" fmla="*/ 42 h 125"/>
                  <a:gd name="T6" fmla="*/ 45 w 144"/>
                  <a:gd name="T7" fmla="*/ 64 h 125"/>
                  <a:gd name="T8" fmla="*/ 67 w 144"/>
                  <a:gd name="T9" fmla="*/ 87 h 125"/>
                  <a:gd name="T10" fmla="*/ 93 w 144"/>
                  <a:gd name="T11" fmla="*/ 103 h 125"/>
                  <a:gd name="T12" fmla="*/ 109 w 144"/>
                  <a:gd name="T13" fmla="*/ 115 h 125"/>
                  <a:gd name="T14" fmla="*/ 144 w 144"/>
                  <a:gd name="T1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125">
                    <a:moveTo>
                      <a:pt x="0" y="0"/>
                    </a:moveTo>
                    <a:cubicBezTo>
                      <a:pt x="4" y="9"/>
                      <a:pt x="9" y="19"/>
                      <a:pt x="13" y="26"/>
                    </a:cubicBezTo>
                    <a:cubicBezTo>
                      <a:pt x="17" y="33"/>
                      <a:pt x="20" y="36"/>
                      <a:pt x="25" y="42"/>
                    </a:cubicBezTo>
                    <a:cubicBezTo>
                      <a:pt x="30" y="48"/>
                      <a:pt x="38" y="57"/>
                      <a:pt x="45" y="64"/>
                    </a:cubicBezTo>
                    <a:cubicBezTo>
                      <a:pt x="52" y="71"/>
                      <a:pt x="59" y="80"/>
                      <a:pt x="67" y="87"/>
                    </a:cubicBezTo>
                    <a:cubicBezTo>
                      <a:pt x="75" y="94"/>
                      <a:pt x="86" y="98"/>
                      <a:pt x="93" y="103"/>
                    </a:cubicBezTo>
                    <a:cubicBezTo>
                      <a:pt x="100" y="108"/>
                      <a:pt x="101" y="111"/>
                      <a:pt x="109" y="115"/>
                    </a:cubicBezTo>
                    <a:cubicBezTo>
                      <a:pt x="117" y="119"/>
                      <a:pt x="139" y="124"/>
                      <a:pt x="144" y="12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573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2891" y="1814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1000" i="1">
                    <a:solidFill>
                      <a:schemeClr val="accent2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93574" name="Oval 38"/>
              <p:cNvSpPr>
                <a:spLocks noChangeAspect="1" noChangeArrowheads="1"/>
              </p:cNvSpPr>
              <p:nvPr/>
            </p:nvSpPr>
            <p:spPr bwMode="auto">
              <a:xfrm>
                <a:off x="2957" y="1802"/>
                <a:ext cx="47" cy="47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93592" name="Object 56"/>
            <p:cNvGraphicFramePr>
              <a:graphicFrameLocks noChangeAspect="1"/>
            </p:cNvGraphicFramePr>
            <p:nvPr/>
          </p:nvGraphicFramePr>
          <p:xfrm>
            <a:off x="2459" y="1113"/>
            <a:ext cx="475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6" name="Equation" r:id="rId11" imgW="583920" imgH="203040" progId="Equation.3">
                    <p:embed/>
                  </p:oleObj>
                </mc:Choice>
                <mc:Fallback>
                  <p:oleObj name="Equation" r:id="rId11" imgW="583920" imgH="203040" progId="Equation.3">
                    <p:embed/>
                    <p:pic>
                      <p:nvPicPr>
                        <p:cNvPr id="193592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9" y="1113"/>
                          <a:ext cx="475" cy="16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93" name="Object 57"/>
            <p:cNvGraphicFramePr>
              <a:graphicFrameLocks noChangeAspect="1"/>
            </p:cNvGraphicFramePr>
            <p:nvPr/>
          </p:nvGraphicFramePr>
          <p:xfrm>
            <a:off x="2454" y="2005"/>
            <a:ext cx="466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7" name="Equation" r:id="rId12" imgW="571320" imgH="203040" progId="Equation.3">
                    <p:embed/>
                  </p:oleObj>
                </mc:Choice>
                <mc:Fallback>
                  <p:oleObj name="Equation" r:id="rId12" imgW="571320" imgH="203040" progId="Equation.3">
                    <p:embed/>
                    <p:pic>
                      <p:nvPicPr>
                        <p:cNvPr id="193593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" y="2005"/>
                          <a:ext cx="466" cy="16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0949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utoUpdateAnimBg="0"/>
      <p:bldP spid="193581" grpId="0" build="p" autoUpdateAnimBg="0"/>
      <p:bldP spid="19358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77" name="Rectangle 45"/>
          <p:cNvSpPr>
            <a:spLocks noChangeArrowheads="1"/>
          </p:cNvSpPr>
          <p:nvPr/>
        </p:nvSpPr>
        <p:spPr bwMode="auto">
          <a:xfrm>
            <a:off x="436563" y="1371600"/>
            <a:ext cx="4879975" cy="4891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latin typeface="Comic Sans MS" pitchFamily="66" charset="0"/>
              </a:rPr>
              <a:t>Shaft in Transverse Shear</a:t>
            </a:r>
          </a:p>
          <a:p>
            <a:pPr algn="ctr" eaLnBrk="0" hangingPunct="0"/>
            <a:r>
              <a:rPr lang="en-US" altLang="en-US" sz="2400" i="1">
                <a:solidFill>
                  <a:schemeClr val="accent2"/>
                </a:solidFill>
                <a:latin typeface="Comic Sans MS" pitchFamily="66" charset="0"/>
              </a:rPr>
              <a:t>Stress analysis: rotating shaft</a:t>
            </a:r>
            <a:endParaRPr lang="en-US" altLang="en-US" sz="2400" b="1"/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5321300" y="1447800"/>
            <a:ext cx="3436938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137160" rIns="90488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lnSpc>
                <a:spcPct val="77000"/>
              </a:lnSpc>
              <a:spcBef>
                <a:spcPct val="30000"/>
              </a:spcBef>
              <a:buSzPct val="120000"/>
              <a:buFont typeface="Monotype Sorts" pitchFamily="2" charset="2"/>
              <a:buChar char="F"/>
            </a:pPr>
            <a:r>
              <a:rPr lang="en-US" altLang="en-US" sz="1600" u="sng">
                <a:solidFill>
                  <a:srgbClr val="000066"/>
                </a:solidFill>
                <a:latin typeface="Comic Sans MS" pitchFamily="66" charset="0"/>
              </a:rPr>
              <a:t>Transverse shear stress</a:t>
            </a:r>
            <a:r>
              <a:rPr lang="en-US" altLang="en-US" sz="1600">
                <a:solidFill>
                  <a:srgbClr val="000066"/>
                </a:solidFill>
                <a:latin typeface="Comic Sans MS" pitchFamily="66" charset="0"/>
              </a:rPr>
              <a:t> may vary over time, however, </a:t>
            </a:r>
            <a:r>
              <a:rPr lang="en-US" altLang="en-US" sz="1600" i="1">
                <a:solidFill>
                  <a:srgbClr val="000066"/>
                </a:solidFill>
                <a:latin typeface="Comic Sans MS" pitchFamily="66" charset="0"/>
              </a:rPr>
              <a:t>even if constant, shaft will see reversed stress due to rotation</a:t>
            </a:r>
            <a:endParaRPr lang="en-US" altLang="en-US" sz="160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lnSpc>
                <a:spcPct val="77000"/>
              </a:lnSpc>
              <a:spcBef>
                <a:spcPct val="30000"/>
              </a:spcBef>
              <a:buSzPct val="120000"/>
              <a:buFont typeface="Monotype Sorts" pitchFamily="2" charset="2"/>
              <a:buChar char="F"/>
            </a:pPr>
            <a:endParaRPr lang="en-US" altLang="en-US" sz="1600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5321300" y="4940300"/>
            <a:ext cx="3436938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137160" rIns="90488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lnSpc>
                <a:spcPct val="77000"/>
              </a:lnSpc>
              <a:buSzPct val="120000"/>
              <a:buFont typeface="Monotype Sorts" pitchFamily="2" charset="2"/>
              <a:buChar char="F"/>
            </a:pPr>
            <a:r>
              <a:rPr lang="en-US" altLang="en-US" sz="1600">
                <a:solidFill>
                  <a:srgbClr val="000066"/>
                </a:solidFill>
                <a:latin typeface="Comic Sans MS" pitchFamily="66" charset="0"/>
              </a:rPr>
              <a:t>Stress variations, at any point A, may induce fatigue failure by shear</a:t>
            </a:r>
          </a:p>
        </p:txBody>
      </p:sp>
      <p:sp>
        <p:nvSpPr>
          <p:cNvPr id="197653" name="Rectangle 21"/>
          <p:cNvSpPr>
            <a:spLocks noChangeArrowheads="1"/>
          </p:cNvSpPr>
          <p:nvPr/>
        </p:nvSpPr>
        <p:spPr bwMode="auto">
          <a:xfrm>
            <a:off x="5321300" y="2820988"/>
            <a:ext cx="3436938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137160" rIns="90488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lnSpc>
                <a:spcPct val="77000"/>
              </a:lnSpc>
              <a:buSzPct val="120000"/>
              <a:buFont typeface="Monotype Sorts" pitchFamily="2" charset="2"/>
              <a:buChar char="F"/>
            </a:pPr>
            <a:r>
              <a:rPr lang="en-US" altLang="en-US" sz="1600">
                <a:solidFill>
                  <a:srgbClr val="000066"/>
                </a:solidFill>
                <a:latin typeface="Comic Sans MS" pitchFamily="66" charset="0"/>
              </a:rPr>
              <a:t>As shaft rotates (at a specific speed), sections are subjected to </a:t>
            </a:r>
            <a:r>
              <a:rPr lang="en-US" altLang="en-US" sz="1600" i="1" u="sng">
                <a:solidFill>
                  <a:srgbClr val="000066"/>
                </a:solidFill>
                <a:latin typeface="Comic Sans MS" pitchFamily="66" charset="0"/>
              </a:rPr>
              <a:t>repeated </a:t>
            </a:r>
            <a:r>
              <a:rPr lang="en-US" altLang="en-US" sz="1600" i="1">
                <a:solidFill>
                  <a:srgbClr val="000066"/>
                </a:solidFill>
                <a:latin typeface="Comic Sans MS" pitchFamily="66" charset="0"/>
              </a:rPr>
              <a:t>transverse shear stress</a:t>
            </a:r>
            <a:r>
              <a:rPr lang="en-US" altLang="en-US" sz="1600">
                <a:solidFill>
                  <a:srgbClr val="000066"/>
                </a:solidFill>
                <a:latin typeface="Comic Sans MS" pitchFamily="66" charset="0"/>
              </a:rPr>
              <a:t>.  See point A: stress varies from zero to maximum as a function of time (as shaft rotates)</a:t>
            </a:r>
          </a:p>
          <a:p>
            <a:pPr>
              <a:lnSpc>
                <a:spcPct val="77000"/>
              </a:lnSpc>
              <a:buSzPct val="120000"/>
              <a:buFont typeface="Monotype Sorts" pitchFamily="2" charset="2"/>
              <a:buChar char="F"/>
            </a:pPr>
            <a:endParaRPr lang="en-US" altLang="en-US" sz="1600">
              <a:solidFill>
                <a:srgbClr val="000066"/>
              </a:solidFill>
              <a:latin typeface="Comic Sans MS" pitchFamily="66" charset="0"/>
            </a:endParaRPr>
          </a:p>
        </p:txBody>
      </p:sp>
      <p:grpSp>
        <p:nvGrpSpPr>
          <p:cNvPr id="197676" name="Group 44"/>
          <p:cNvGrpSpPr>
            <a:grpSpLocks/>
          </p:cNvGrpSpPr>
          <p:nvPr/>
        </p:nvGrpSpPr>
        <p:grpSpPr bwMode="auto">
          <a:xfrm>
            <a:off x="1395413" y="3881438"/>
            <a:ext cx="3697287" cy="2268537"/>
            <a:chOff x="1023" y="2445"/>
            <a:chExt cx="2329" cy="1429"/>
          </a:xfrm>
        </p:grpSpPr>
        <p:pic>
          <p:nvPicPr>
            <p:cNvPr id="197660" name="Picture 28" descr="Fig6-1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2" y="2445"/>
              <a:ext cx="1297" cy="1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7651" name="Text Box 19"/>
            <p:cNvSpPr txBox="1">
              <a:spLocks noChangeArrowheads="1"/>
            </p:cNvSpPr>
            <p:nvPr/>
          </p:nvSpPr>
          <p:spPr bwMode="auto">
            <a:xfrm>
              <a:off x="1535" y="2487"/>
              <a:ext cx="1817" cy="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400">
                  <a:latin typeface="Times New Roman" pitchFamily="18" charset="0"/>
                </a:rPr>
                <a:t>Transverse shear stress at point </a:t>
              </a:r>
              <a:r>
                <a:rPr lang="en-US" altLang="en-US" sz="1400" i="1">
                  <a:latin typeface="Times New Roman" pitchFamily="18" charset="0"/>
                </a:rPr>
                <a:t>A</a:t>
              </a:r>
              <a:endParaRPr lang="en-US" altLang="en-US" sz="1400" i="1"/>
            </a:p>
          </p:txBody>
        </p:sp>
        <p:graphicFrame>
          <p:nvGraphicFramePr>
            <p:cNvPr id="197655" name="Object 23"/>
            <p:cNvGraphicFramePr>
              <a:graphicFrameLocks noChangeAspect="1"/>
            </p:cNvGraphicFramePr>
            <p:nvPr/>
          </p:nvGraphicFramePr>
          <p:xfrm>
            <a:off x="1186" y="3090"/>
            <a:ext cx="28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name="Equation" r:id="rId4" imgW="355320" imgH="177480" progId="Equation.3">
                    <p:embed/>
                  </p:oleObj>
                </mc:Choice>
                <mc:Fallback>
                  <p:oleObj name="Equation" r:id="rId4" imgW="355320" imgH="177480" progId="Equation.3">
                    <p:embed/>
                    <p:pic>
                      <p:nvPicPr>
                        <p:cNvPr id="19765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6" y="3090"/>
                          <a:ext cx="28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56" name="Object 24"/>
            <p:cNvGraphicFramePr>
              <a:graphicFrameLocks noChangeAspect="1"/>
            </p:cNvGraphicFramePr>
            <p:nvPr/>
          </p:nvGraphicFramePr>
          <p:xfrm>
            <a:off x="1023" y="2589"/>
            <a:ext cx="424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8" name="Equation" r:id="rId6" imgW="520560" imgH="203040" progId="Equation.3">
                    <p:embed/>
                  </p:oleObj>
                </mc:Choice>
                <mc:Fallback>
                  <p:oleObj name="Equation" r:id="rId6" imgW="520560" imgH="203040" progId="Equation.3">
                    <p:embed/>
                    <p:pic>
                      <p:nvPicPr>
                        <p:cNvPr id="19765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" y="2589"/>
                          <a:ext cx="424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58" name="Line 26"/>
            <p:cNvSpPr>
              <a:spLocks noChangeShapeType="1"/>
            </p:cNvSpPr>
            <p:nvPr/>
          </p:nvSpPr>
          <p:spPr bwMode="auto">
            <a:xfrm>
              <a:off x="1807" y="2688"/>
              <a:ext cx="2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674" name="Group 42"/>
          <p:cNvGrpSpPr>
            <a:grpSpLocks/>
          </p:cNvGrpSpPr>
          <p:nvPr/>
        </p:nvGrpSpPr>
        <p:grpSpPr bwMode="auto">
          <a:xfrm>
            <a:off x="577850" y="1460500"/>
            <a:ext cx="4446588" cy="2117725"/>
            <a:chOff x="364" y="920"/>
            <a:chExt cx="2801" cy="1334"/>
          </a:xfrm>
        </p:grpSpPr>
        <p:pic>
          <p:nvPicPr>
            <p:cNvPr id="197654" name="Picture 22" descr="Fig4-59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" y="974"/>
              <a:ext cx="2801" cy="1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7636" name="Group 4"/>
            <p:cNvGrpSpPr>
              <a:grpSpLocks noChangeAspect="1"/>
            </p:cNvGrpSpPr>
            <p:nvPr/>
          </p:nvGrpSpPr>
          <p:grpSpPr bwMode="auto">
            <a:xfrm>
              <a:off x="1687" y="1198"/>
              <a:ext cx="373" cy="312"/>
              <a:chOff x="2617" y="1142"/>
              <a:chExt cx="324" cy="271"/>
            </a:xfrm>
          </p:grpSpPr>
          <p:sp>
            <p:nvSpPr>
              <p:cNvPr id="197637" name="Text Box 5"/>
              <p:cNvSpPr txBox="1">
                <a:spLocks noChangeAspect="1" noChangeArrowheads="1"/>
              </p:cNvSpPr>
              <p:nvPr/>
            </p:nvSpPr>
            <p:spPr bwMode="auto">
              <a:xfrm>
                <a:off x="2617" y="1278"/>
                <a:ext cx="202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1000" i="1">
                    <a:solidFill>
                      <a:schemeClr val="accent2"/>
                    </a:solidFill>
                    <a:latin typeface="Times New Roman" pitchFamily="18" charset="0"/>
                  </a:rPr>
                  <a:t>A</a:t>
                </a:r>
                <a:endParaRPr lang="en-US" altLang="en-US" sz="1000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7638" name="Oval 6"/>
              <p:cNvSpPr>
                <a:spLocks noChangeAspect="1" noChangeArrowheads="1"/>
              </p:cNvSpPr>
              <p:nvPr/>
            </p:nvSpPr>
            <p:spPr bwMode="auto">
              <a:xfrm>
                <a:off x="2758" y="1366"/>
                <a:ext cx="47" cy="47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altLang="en-US" sz="1600" i="1"/>
              </a:p>
            </p:txBody>
          </p:sp>
          <p:sp>
            <p:nvSpPr>
              <p:cNvPr id="197639" name="Freeform 7"/>
              <p:cNvSpPr>
                <a:spLocks noChangeAspect="1"/>
              </p:cNvSpPr>
              <p:nvPr/>
            </p:nvSpPr>
            <p:spPr bwMode="auto">
              <a:xfrm>
                <a:off x="2784" y="1142"/>
                <a:ext cx="157" cy="247"/>
              </a:xfrm>
              <a:custGeom>
                <a:avLst/>
                <a:gdLst>
                  <a:gd name="T0" fmla="*/ 157 w 157"/>
                  <a:gd name="T1" fmla="*/ 0 h 247"/>
                  <a:gd name="T2" fmla="*/ 125 w 157"/>
                  <a:gd name="T3" fmla="*/ 20 h 247"/>
                  <a:gd name="T4" fmla="*/ 96 w 157"/>
                  <a:gd name="T5" fmla="*/ 42 h 247"/>
                  <a:gd name="T6" fmla="*/ 70 w 157"/>
                  <a:gd name="T7" fmla="*/ 71 h 247"/>
                  <a:gd name="T8" fmla="*/ 42 w 157"/>
                  <a:gd name="T9" fmla="*/ 119 h 247"/>
                  <a:gd name="T10" fmla="*/ 16 w 157"/>
                  <a:gd name="T11" fmla="*/ 180 h 247"/>
                  <a:gd name="T12" fmla="*/ 0 w 157"/>
                  <a:gd name="T13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247">
                    <a:moveTo>
                      <a:pt x="157" y="0"/>
                    </a:moveTo>
                    <a:cubicBezTo>
                      <a:pt x="146" y="6"/>
                      <a:pt x="135" y="13"/>
                      <a:pt x="125" y="20"/>
                    </a:cubicBezTo>
                    <a:cubicBezTo>
                      <a:pt x="115" y="27"/>
                      <a:pt x="105" y="34"/>
                      <a:pt x="96" y="42"/>
                    </a:cubicBezTo>
                    <a:cubicBezTo>
                      <a:pt x="87" y="50"/>
                      <a:pt x="79" y="58"/>
                      <a:pt x="70" y="71"/>
                    </a:cubicBezTo>
                    <a:cubicBezTo>
                      <a:pt x="61" y="84"/>
                      <a:pt x="51" y="101"/>
                      <a:pt x="42" y="119"/>
                    </a:cubicBezTo>
                    <a:cubicBezTo>
                      <a:pt x="33" y="137"/>
                      <a:pt x="23" y="159"/>
                      <a:pt x="16" y="180"/>
                    </a:cubicBezTo>
                    <a:cubicBezTo>
                      <a:pt x="9" y="201"/>
                      <a:pt x="4" y="224"/>
                      <a:pt x="0" y="24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7640" name="Group 8"/>
            <p:cNvGrpSpPr>
              <a:grpSpLocks noChangeAspect="1"/>
            </p:cNvGrpSpPr>
            <p:nvPr/>
          </p:nvGrpSpPr>
          <p:grpSpPr bwMode="auto">
            <a:xfrm>
              <a:off x="1731" y="1483"/>
              <a:ext cx="232" cy="429"/>
              <a:chOff x="2656" y="1395"/>
              <a:chExt cx="202" cy="357"/>
            </a:xfrm>
          </p:grpSpPr>
          <p:sp>
            <p:nvSpPr>
              <p:cNvPr id="197641" name="Freeform 9"/>
              <p:cNvSpPr>
                <a:spLocks noChangeAspect="1"/>
              </p:cNvSpPr>
              <p:nvPr/>
            </p:nvSpPr>
            <p:spPr bwMode="auto">
              <a:xfrm>
                <a:off x="2767" y="1395"/>
                <a:ext cx="66" cy="304"/>
              </a:xfrm>
              <a:custGeom>
                <a:avLst/>
                <a:gdLst>
                  <a:gd name="T0" fmla="*/ 10 w 45"/>
                  <a:gd name="T1" fmla="*/ 0 h 282"/>
                  <a:gd name="T2" fmla="*/ 1 w 45"/>
                  <a:gd name="T3" fmla="*/ 55 h 282"/>
                  <a:gd name="T4" fmla="*/ 4 w 45"/>
                  <a:gd name="T5" fmla="*/ 144 h 282"/>
                  <a:gd name="T6" fmla="*/ 20 w 45"/>
                  <a:gd name="T7" fmla="*/ 221 h 282"/>
                  <a:gd name="T8" fmla="*/ 45 w 45"/>
                  <a:gd name="T9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82">
                    <a:moveTo>
                      <a:pt x="10" y="0"/>
                    </a:moveTo>
                    <a:cubicBezTo>
                      <a:pt x="6" y="15"/>
                      <a:pt x="2" y="31"/>
                      <a:pt x="1" y="55"/>
                    </a:cubicBezTo>
                    <a:cubicBezTo>
                      <a:pt x="0" y="79"/>
                      <a:pt x="1" y="116"/>
                      <a:pt x="4" y="144"/>
                    </a:cubicBezTo>
                    <a:cubicBezTo>
                      <a:pt x="7" y="172"/>
                      <a:pt x="13" y="198"/>
                      <a:pt x="20" y="221"/>
                    </a:cubicBezTo>
                    <a:cubicBezTo>
                      <a:pt x="27" y="244"/>
                      <a:pt x="37" y="264"/>
                      <a:pt x="45" y="282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42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2656" y="1624"/>
                <a:ext cx="202" cy="1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1000" i="1">
                    <a:solidFill>
                      <a:schemeClr val="accent2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97643" name="Oval 11"/>
              <p:cNvSpPr>
                <a:spLocks noChangeAspect="1" noChangeArrowheads="1"/>
              </p:cNvSpPr>
              <p:nvPr/>
            </p:nvSpPr>
            <p:spPr bwMode="auto">
              <a:xfrm>
                <a:off x="2803" y="1676"/>
                <a:ext cx="47" cy="47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altLang="en-US" sz="1600" i="1"/>
              </a:p>
            </p:txBody>
          </p:sp>
        </p:grpSp>
        <p:grpSp>
          <p:nvGrpSpPr>
            <p:cNvPr id="197644" name="Group 12"/>
            <p:cNvGrpSpPr>
              <a:grpSpLocks noChangeAspect="1"/>
            </p:cNvGrpSpPr>
            <p:nvPr/>
          </p:nvGrpSpPr>
          <p:grpSpPr bwMode="auto">
            <a:xfrm>
              <a:off x="1936" y="1866"/>
              <a:ext cx="239" cy="286"/>
              <a:chOff x="2829" y="1699"/>
              <a:chExt cx="199" cy="249"/>
            </a:xfrm>
          </p:grpSpPr>
          <p:sp>
            <p:nvSpPr>
              <p:cNvPr id="197645" name="Freeform 13"/>
              <p:cNvSpPr>
                <a:spLocks noChangeAspect="1"/>
              </p:cNvSpPr>
              <p:nvPr/>
            </p:nvSpPr>
            <p:spPr bwMode="auto">
              <a:xfrm>
                <a:off x="2829" y="1699"/>
                <a:ext cx="157" cy="128"/>
              </a:xfrm>
              <a:custGeom>
                <a:avLst/>
                <a:gdLst>
                  <a:gd name="T0" fmla="*/ 0 w 144"/>
                  <a:gd name="T1" fmla="*/ 0 h 125"/>
                  <a:gd name="T2" fmla="*/ 13 w 144"/>
                  <a:gd name="T3" fmla="*/ 26 h 125"/>
                  <a:gd name="T4" fmla="*/ 25 w 144"/>
                  <a:gd name="T5" fmla="*/ 42 h 125"/>
                  <a:gd name="T6" fmla="*/ 45 w 144"/>
                  <a:gd name="T7" fmla="*/ 64 h 125"/>
                  <a:gd name="T8" fmla="*/ 67 w 144"/>
                  <a:gd name="T9" fmla="*/ 87 h 125"/>
                  <a:gd name="T10" fmla="*/ 93 w 144"/>
                  <a:gd name="T11" fmla="*/ 103 h 125"/>
                  <a:gd name="T12" fmla="*/ 109 w 144"/>
                  <a:gd name="T13" fmla="*/ 115 h 125"/>
                  <a:gd name="T14" fmla="*/ 144 w 144"/>
                  <a:gd name="T1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125">
                    <a:moveTo>
                      <a:pt x="0" y="0"/>
                    </a:moveTo>
                    <a:cubicBezTo>
                      <a:pt x="4" y="9"/>
                      <a:pt x="9" y="19"/>
                      <a:pt x="13" y="26"/>
                    </a:cubicBezTo>
                    <a:cubicBezTo>
                      <a:pt x="17" y="33"/>
                      <a:pt x="20" y="36"/>
                      <a:pt x="25" y="42"/>
                    </a:cubicBezTo>
                    <a:cubicBezTo>
                      <a:pt x="30" y="48"/>
                      <a:pt x="38" y="57"/>
                      <a:pt x="45" y="64"/>
                    </a:cubicBezTo>
                    <a:cubicBezTo>
                      <a:pt x="52" y="71"/>
                      <a:pt x="59" y="80"/>
                      <a:pt x="67" y="87"/>
                    </a:cubicBezTo>
                    <a:cubicBezTo>
                      <a:pt x="75" y="94"/>
                      <a:pt x="86" y="98"/>
                      <a:pt x="93" y="103"/>
                    </a:cubicBezTo>
                    <a:cubicBezTo>
                      <a:pt x="100" y="108"/>
                      <a:pt x="101" y="111"/>
                      <a:pt x="109" y="115"/>
                    </a:cubicBezTo>
                    <a:cubicBezTo>
                      <a:pt x="117" y="119"/>
                      <a:pt x="139" y="124"/>
                      <a:pt x="144" y="12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46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2891" y="1814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1000" i="1">
                    <a:solidFill>
                      <a:schemeClr val="accent2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97647" name="Oval 15"/>
              <p:cNvSpPr>
                <a:spLocks noChangeAspect="1" noChangeArrowheads="1"/>
              </p:cNvSpPr>
              <p:nvPr/>
            </p:nvSpPr>
            <p:spPr bwMode="auto">
              <a:xfrm>
                <a:off x="2957" y="1802"/>
                <a:ext cx="47" cy="47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7672" name="Group 40"/>
            <p:cNvGrpSpPr>
              <a:grpSpLocks/>
            </p:cNvGrpSpPr>
            <p:nvPr/>
          </p:nvGrpSpPr>
          <p:grpSpPr bwMode="auto">
            <a:xfrm>
              <a:off x="786" y="1652"/>
              <a:ext cx="1034" cy="398"/>
              <a:chOff x="786" y="1652"/>
              <a:chExt cx="1034" cy="398"/>
            </a:xfrm>
          </p:grpSpPr>
          <p:graphicFrame>
            <p:nvGraphicFramePr>
              <p:cNvPr id="197662" name="Object 30"/>
              <p:cNvGraphicFramePr>
                <a:graphicFrameLocks noChangeAspect="1"/>
              </p:cNvGraphicFramePr>
              <p:nvPr/>
            </p:nvGraphicFramePr>
            <p:xfrm>
              <a:off x="786" y="1885"/>
              <a:ext cx="424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9" name="Equation" r:id="rId9" imgW="520560" imgH="203040" progId="Equation.3">
                      <p:embed/>
                    </p:oleObj>
                  </mc:Choice>
                  <mc:Fallback>
                    <p:oleObj name="Equation" r:id="rId9" imgW="520560" imgH="203040" progId="Equation.3">
                      <p:embed/>
                      <p:pic>
                        <p:nvPicPr>
                          <p:cNvPr id="197662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6" y="1885"/>
                            <a:ext cx="424" cy="1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33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7666" name="Freeform 34"/>
              <p:cNvSpPr>
                <a:spLocks/>
              </p:cNvSpPr>
              <p:nvPr/>
            </p:nvSpPr>
            <p:spPr bwMode="auto">
              <a:xfrm flipH="1">
                <a:off x="1129" y="1652"/>
                <a:ext cx="691" cy="210"/>
              </a:xfrm>
              <a:custGeom>
                <a:avLst/>
                <a:gdLst>
                  <a:gd name="T0" fmla="*/ 4 w 340"/>
                  <a:gd name="T1" fmla="*/ 0 h 177"/>
                  <a:gd name="T2" fmla="*/ 18 w 340"/>
                  <a:gd name="T3" fmla="*/ 24 h 177"/>
                  <a:gd name="T4" fmla="*/ 110 w 340"/>
                  <a:gd name="T5" fmla="*/ 124 h 177"/>
                  <a:gd name="T6" fmla="*/ 153 w 340"/>
                  <a:gd name="T7" fmla="*/ 110 h 177"/>
                  <a:gd name="T8" fmla="*/ 162 w 340"/>
                  <a:gd name="T9" fmla="*/ 24 h 177"/>
                  <a:gd name="T10" fmla="*/ 340 w 340"/>
                  <a:gd name="T11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" h="177">
                    <a:moveTo>
                      <a:pt x="4" y="0"/>
                    </a:moveTo>
                    <a:cubicBezTo>
                      <a:pt x="2" y="1"/>
                      <a:pt x="0" y="3"/>
                      <a:pt x="18" y="24"/>
                    </a:cubicBezTo>
                    <a:cubicBezTo>
                      <a:pt x="36" y="45"/>
                      <a:pt x="88" y="110"/>
                      <a:pt x="110" y="124"/>
                    </a:cubicBezTo>
                    <a:cubicBezTo>
                      <a:pt x="132" y="138"/>
                      <a:pt x="144" y="127"/>
                      <a:pt x="153" y="110"/>
                    </a:cubicBezTo>
                    <a:cubicBezTo>
                      <a:pt x="162" y="93"/>
                      <a:pt x="131" y="13"/>
                      <a:pt x="162" y="24"/>
                    </a:cubicBezTo>
                    <a:cubicBezTo>
                      <a:pt x="193" y="35"/>
                      <a:pt x="311" y="152"/>
                      <a:pt x="340" y="177"/>
                    </a:cubicBezTo>
                  </a:path>
                </a:pathLst>
              </a:custGeom>
              <a:noFill/>
              <a:ln w="25400" cap="flat" cmpd="sng">
                <a:solidFill>
                  <a:srgbClr val="800000"/>
                </a:solidFill>
                <a:prstDash val="solid"/>
                <a:round/>
                <a:headEnd type="triangle" w="sm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7673" name="Group 41"/>
            <p:cNvGrpSpPr>
              <a:grpSpLocks/>
            </p:cNvGrpSpPr>
            <p:nvPr/>
          </p:nvGrpSpPr>
          <p:grpSpPr bwMode="auto">
            <a:xfrm>
              <a:off x="2184" y="920"/>
              <a:ext cx="667" cy="240"/>
              <a:chOff x="2184" y="920"/>
              <a:chExt cx="667" cy="240"/>
            </a:xfrm>
          </p:grpSpPr>
          <p:graphicFrame>
            <p:nvGraphicFramePr>
              <p:cNvPr id="197663" name="Object 31"/>
              <p:cNvGraphicFramePr>
                <a:graphicFrameLocks noChangeAspect="1"/>
              </p:cNvGraphicFramePr>
              <p:nvPr/>
            </p:nvGraphicFramePr>
            <p:xfrm>
              <a:off x="2562" y="920"/>
              <a:ext cx="289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0" name="Equation" r:id="rId10" imgW="355320" imgH="177480" progId="Equation.3">
                      <p:embed/>
                    </p:oleObj>
                  </mc:Choice>
                  <mc:Fallback>
                    <p:oleObj name="Equation" r:id="rId10" imgW="355320" imgH="177480" progId="Equation.3">
                      <p:embed/>
                      <p:pic>
                        <p:nvPicPr>
                          <p:cNvPr id="197663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2" y="920"/>
                            <a:ext cx="289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33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7667" name="Freeform 35"/>
              <p:cNvSpPr>
                <a:spLocks/>
              </p:cNvSpPr>
              <p:nvPr/>
            </p:nvSpPr>
            <p:spPr bwMode="auto">
              <a:xfrm flipV="1">
                <a:off x="2184" y="1037"/>
                <a:ext cx="365" cy="123"/>
              </a:xfrm>
              <a:custGeom>
                <a:avLst/>
                <a:gdLst>
                  <a:gd name="T0" fmla="*/ 4 w 340"/>
                  <a:gd name="T1" fmla="*/ 0 h 177"/>
                  <a:gd name="T2" fmla="*/ 18 w 340"/>
                  <a:gd name="T3" fmla="*/ 24 h 177"/>
                  <a:gd name="T4" fmla="*/ 110 w 340"/>
                  <a:gd name="T5" fmla="*/ 124 h 177"/>
                  <a:gd name="T6" fmla="*/ 153 w 340"/>
                  <a:gd name="T7" fmla="*/ 110 h 177"/>
                  <a:gd name="T8" fmla="*/ 162 w 340"/>
                  <a:gd name="T9" fmla="*/ 24 h 177"/>
                  <a:gd name="T10" fmla="*/ 340 w 340"/>
                  <a:gd name="T11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" h="177">
                    <a:moveTo>
                      <a:pt x="4" y="0"/>
                    </a:moveTo>
                    <a:cubicBezTo>
                      <a:pt x="2" y="1"/>
                      <a:pt x="0" y="3"/>
                      <a:pt x="18" y="24"/>
                    </a:cubicBezTo>
                    <a:cubicBezTo>
                      <a:pt x="36" y="45"/>
                      <a:pt x="88" y="110"/>
                      <a:pt x="110" y="124"/>
                    </a:cubicBezTo>
                    <a:cubicBezTo>
                      <a:pt x="132" y="138"/>
                      <a:pt x="144" y="127"/>
                      <a:pt x="153" y="110"/>
                    </a:cubicBezTo>
                    <a:cubicBezTo>
                      <a:pt x="162" y="93"/>
                      <a:pt x="131" y="13"/>
                      <a:pt x="162" y="24"/>
                    </a:cubicBezTo>
                    <a:cubicBezTo>
                      <a:pt x="193" y="35"/>
                      <a:pt x="311" y="152"/>
                      <a:pt x="340" y="177"/>
                    </a:cubicBezTo>
                  </a:path>
                </a:pathLst>
              </a:custGeom>
              <a:noFill/>
              <a:ln w="25400" cap="flat" cmpd="sng">
                <a:solidFill>
                  <a:srgbClr val="800000"/>
                </a:solidFill>
                <a:prstDash val="solid"/>
                <a:round/>
                <a:headEnd type="triangle" w="sm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7671" name="Group 39"/>
            <p:cNvGrpSpPr>
              <a:grpSpLocks/>
            </p:cNvGrpSpPr>
            <p:nvPr/>
          </p:nvGrpSpPr>
          <p:grpSpPr bwMode="auto">
            <a:xfrm>
              <a:off x="2184" y="2062"/>
              <a:ext cx="686" cy="192"/>
              <a:chOff x="2184" y="2062"/>
              <a:chExt cx="686" cy="192"/>
            </a:xfrm>
          </p:grpSpPr>
          <p:graphicFrame>
            <p:nvGraphicFramePr>
              <p:cNvPr id="197669" name="Object 37"/>
              <p:cNvGraphicFramePr>
                <a:graphicFrameLocks noChangeAspect="1"/>
              </p:cNvGraphicFramePr>
              <p:nvPr/>
            </p:nvGraphicFramePr>
            <p:xfrm>
              <a:off x="2581" y="2110"/>
              <a:ext cx="289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1" name="Equation" r:id="rId11" imgW="355320" imgH="177480" progId="Equation.3">
                      <p:embed/>
                    </p:oleObj>
                  </mc:Choice>
                  <mc:Fallback>
                    <p:oleObj name="Equation" r:id="rId11" imgW="355320" imgH="177480" progId="Equation.3">
                      <p:embed/>
                      <p:pic>
                        <p:nvPicPr>
                          <p:cNvPr id="197669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1" y="2110"/>
                            <a:ext cx="289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33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7670" name="Freeform 38"/>
              <p:cNvSpPr>
                <a:spLocks/>
              </p:cNvSpPr>
              <p:nvPr/>
            </p:nvSpPr>
            <p:spPr bwMode="auto">
              <a:xfrm>
                <a:off x="2184" y="2062"/>
                <a:ext cx="365" cy="108"/>
              </a:xfrm>
              <a:custGeom>
                <a:avLst/>
                <a:gdLst>
                  <a:gd name="T0" fmla="*/ 4 w 340"/>
                  <a:gd name="T1" fmla="*/ 0 h 177"/>
                  <a:gd name="T2" fmla="*/ 18 w 340"/>
                  <a:gd name="T3" fmla="*/ 24 h 177"/>
                  <a:gd name="T4" fmla="*/ 110 w 340"/>
                  <a:gd name="T5" fmla="*/ 124 h 177"/>
                  <a:gd name="T6" fmla="*/ 153 w 340"/>
                  <a:gd name="T7" fmla="*/ 110 h 177"/>
                  <a:gd name="T8" fmla="*/ 162 w 340"/>
                  <a:gd name="T9" fmla="*/ 24 h 177"/>
                  <a:gd name="T10" fmla="*/ 340 w 340"/>
                  <a:gd name="T11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" h="177">
                    <a:moveTo>
                      <a:pt x="4" y="0"/>
                    </a:moveTo>
                    <a:cubicBezTo>
                      <a:pt x="2" y="1"/>
                      <a:pt x="0" y="3"/>
                      <a:pt x="18" y="24"/>
                    </a:cubicBezTo>
                    <a:cubicBezTo>
                      <a:pt x="36" y="45"/>
                      <a:pt x="88" y="110"/>
                      <a:pt x="110" y="124"/>
                    </a:cubicBezTo>
                    <a:cubicBezTo>
                      <a:pt x="132" y="138"/>
                      <a:pt x="144" y="127"/>
                      <a:pt x="153" y="110"/>
                    </a:cubicBezTo>
                    <a:cubicBezTo>
                      <a:pt x="162" y="93"/>
                      <a:pt x="131" y="13"/>
                      <a:pt x="162" y="24"/>
                    </a:cubicBezTo>
                    <a:cubicBezTo>
                      <a:pt x="193" y="35"/>
                      <a:pt x="311" y="152"/>
                      <a:pt x="340" y="177"/>
                    </a:cubicBezTo>
                  </a:path>
                </a:pathLst>
              </a:custGeom>
              <a:noFill/>
              <a:ln w="25400" cap="flat" cmpd="sng">
                <a:solidFill>
                  <a:srgbClr val="800000"/>
                </a:solidFill>
                <a:prstDash val="solid"/>
                <a:round/>
                <a:headEnd type="triangle" w="sm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24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8" grpId="0" autoUpdateAnimBg="0"/>
      <p:bldP spid="197652" grpId="0" build="p" autoUpdateAnimBg="0"/>
      <p:bldP spid="19765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6633-83D2-46D8-A97C-F6D4923B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5262-5237-4732-93F5-30AC2625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 Due today</a:t>
            </a:r>
          </a:p>
          <a:p>
            <a:pPr lvl="1"/>
            <a:r>
              <a:rPr lang="en-US" dirty="0"/>
              <a:t>Tuesday 28, 2020</a:t>
            </a:r>
          </a:p>
          <a:p>
            <a:r>
              <a:rPr lang="en-US" dirty="0"/>
              <a:t>PADEP Team members that are continuing</a:t>
            </a:r>
          </a:p>
          <a:p>
            <a:pPr lvl="1"/>
            <a:r>
              <a:rPr lang="en-US" dirty="0"/>
              <a:t>Team Yellow (The Patty Flipper)</a:t>
            </a:r>
          </a:p>
          <a:p>
            <a:pPr lvl="1"/>
            <a:r>
              <a:rPr lang="en-US" dirty="0"/>
              <a:t>Team Orange (The </a:t>
            </a:r>
            <a:r>
              <a:rPr lang="en-US" dirty="0" err="1"/>
              <a:t>Magnahold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Team Violet (Rise-Up, Height Adjustable Transfer Base)</a:t>
            </a:r>
          </a:p>
          <a:p>
            <a:pPr lvl="1"/>
            <a:r>
              <a:rPr lang="en-US" dirty="0"/>
              <a:t>Meet with me</a:t>
            </a:r>
          </a:p>
        </p:txBody>
      </p:sp>
    </p:spTree>
    <p:extLst>
      <p:ext uri="{BB962C8B-B14F-4D97-AF65-F5344CB8AC3E}">
        <p14:creationId xmlns:p14="http://schemas.microsoft.com/office/powerpoint/2010/main" val="86334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99" name="Rectangle 43"/>
          <p:cNvSpPr>
            <a:spLocks noChangeArrowheads="1"/>
          </p:cNvSpPr>
          <p:nvPr/>
        </p:nvSpPr>
        <p:spPr bwMode="auto">
          <a:xfrm>
            <a:off x="214313" y="1349375"/>
            <a:ext cx="5187950" cy="4775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8683" name="Picture 27" descr="Fig4-59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1654175"/>
            <a:ext cx="3759200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0" y="3810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latin typeface="Comic Sans MS" pitchFamily="66" charset="0"/>
              </a:rPr>
              <a:t>Shaft in Torsion</a:t>
            </a:r>
          </a:p>
          <a:p>
            <a:pPr algn="ctr" eaLnBrk="0" hangingPunct="0"/>
            <a:r>
              <a:rPr lang="en-US" altLang="en-US" sz="2400" i="1">
                <a:solidFill>
                  <a:schemeClr val="accent2"/>
                </a:solidFill>
                <a:latin typeface="Comic Sans MS" pitchFamily="66" charset="0"/>
              </a:rPr>
              <a:t>Stress analysis: rotating shaft</a:t>
            </a:r>
            <a:endParaRPr lang="en-US" altLang="en-US" sz="2400" b="1"/>
          </a:p>
        </p:txBody>
      </p:sp>
      <p:sp>
        <p:nvSpPr>
          <p:cNvPr id="198662" name="Text Box 6"/>
          <p:cNvSpPr txBox="1">
            <a:spLocks noChangeAspect="1" noChangeArrowheads="1"/>
          </p:cNvSpPr>
          <p:nvPr/>
        </p:nvSpPr>
        <p:spPr bwMode="auto">
          <a:xfrm>
            <a:off x="1944688" y="2101850"/>
            <a:ext cx="369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200" i="1">
                <a:solidFill>
                  <a:schemeClr val="accent2"/>
                </a:solidFill>
                <a:latin typeface="Times New Roman" pitchFamily="18" charset="0"/>
              </a:rPr>
              <a:t>A</a:t>
            </a:r>
            <a:endParaRPr lang="en-US" altLang="en-US" sz="1200" i="1">
              <a:solidFill>
                <a:schemeClr val="accent2"/>
              </a:solidFill>
            </a:endParaRPr>
          </a:p>
        </p:txBody>
      </p:sp>
      <p:sp>
        <p:nvSpPr>
          <p:cNvPr id="198663" name="Oval 7"/>
          <p:cNvSpPr>
            <a:spLocks noChangeAspect="1" noChangeArrowheads="1"/>
          </p:cNvSpPr>
          <p:nvPr/>
        </p:nvSpPr>
        <p:spPr bwMode="auto">
          <a:xfrm>
            <a:off x="2266950" y="2236788"/>
            <a:ext cx="85725" cy="8572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en-US" sz="1600" i="1"/>
          </a:p>
        </p:txBody>
      </p:sp>
      <p:sp>
        <p:nvSpPr>
          <p:cNvPr id="198664" name="Freeform 8"/>
          <p:cNvSpPr>
            <a:spLocks noChangeAspect="1"/>
          </p:cNvSpPr>
          <p:nvPr/>
        </p:nvSpPr>
        <p:spPr bwMode="auto">
          <a:xfrm>
            <a:off x="2314575" y="1916113"/>
            <a:ext cx="317500" cy="361950"/>
          </a:xfrm>
          <a:custGeom>
            <a:avLst/>
            <a:gdLst>
              <a:gd name="T0" fmla="*/ 157 w 157"/>
              <a:gd name="T1" fmla="*/ 0 h 247"/>
              <a:gd name="T2" fmla="*/ 125 w 157"/>
              <a:gd name="T3" fmla="*/ 20 h 247"/>
              <a:gd name="T4" fmla="*/ 96 w 157"/>
              <a:gd name="T5" fmla="*/ 42 h 247"/>
              <a:gd name="T6" fmla="*/ 70 w 157"/>
              <a:gd name="T7" fmla="*/ 71 h 247"/>
              <a:gd name="T8" fmla="*/ 42 w 157"/>
              <a:gd name="T9" fmla="*/ 119 h 247"/>
              <a:gd name="T10" fmla="*/ 16 w 157"/>
              <a:gd name="T11" fmla="*/ 180 h 247"/>
              <a:gd name="T12" fmla="*/ 0 w 157"/>
              <a:gd name="T13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" h="247">
                <a:moveTo>
                  <a:pt x="157" y="0"/>
                </a:moveTo>
                <a:cubicBezTo>
                  <a:pt x="146" y="6"/>
                  <a:pt x="135" y="13"/>
                  <a:pt x="125" y="20"/>
                </a:cubicBezTo>
                <a:cubicBezTo>
                  <a:pt x="115" y="27"/>
                  <a:pt x="105" y="34"/>
                  <a:pt x="96" y="42"/>
                </a:cubicBezTo>
                <a:cubicBezTo>
                  <a:pt x="87" y="50"/>
                  <a:pt x="79" y="58"/>
                  <a:pt x="70" y="71"/>
                </a:cubicBezTo>
                <a:cubicBezTo>
                  <a:pt x="61" y="84"/>
                  <a:pt x="51" y="101"/>
                  <a:pt x="42" y="119"/>
                </a:cubicBezTo>
                <a:cubicBezTo>
                  <a:pt x="33" y="137"/>
                  <a:pt x="23" y="159"/>
                  <a:pt x="16" y="180"/>
                </a:cubicBezTo>
                <a:cubicBezTo>
                  <a:pt x="9" y="201"/>
                  <a:pt x="4" y="224"/>
                  <a:pt x="0" y="247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6" name="Freeform 10"/>
          <p:cNvSpPr>
            <a:spLocks noChangeAspect="1"/>
          </p:cNvSpPr>
          <p:nvPr/>
        </p:nvSpPr>
        <p:spPr bwMode="auto">
          <a:xfrm>
            <a:off x="2281238" y="2279650"/>
            <a:ext cx="112712" cy="541338"/>
          </a:xfrm>
          <a:custGeom>
            <a:avLst/>
            <a:gdLst>
              <a:gd name="T0" fmla="*/ 10 w 45"/>
              <a:gd name="T1" fmla="*/ 0 h 282"/>
              <a:gd name="T2" fmla="*/ 1 w 45"/>
              <a:gd name="T3" fmla="*/ 55 h 282"/>
              <a:gd name="T4" fmla="*/ 4 w 45"/>
              <a:gd name="T5" fmla="*/ 144 h 282"/>
              <a:gd name="T6" fmla="*/ 20 w 45"/>
              <a:gd name="T7" fmla="*/ 221 h 282"/>
              <a:gd name="T8" fmla="*/ 45 w 45"/>
              <a:gd name="T9" fmla="*/ 28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82">
                <a:moveTo>
                  <a:pt x="10" y="0"/>
                </a:moveTo>
                <a:cubicBezTo>
                  <a:pt x="6" y="15"/>
                  <a:pt x="2" y="31"/>
                  <a:pt x="1" y="55"/>
                </a:cubicBezTo>
                <a:cubicBezTo>
                  <a:pt x="0" y="79"/>
                  <a:pt x="1" y="116"/>
                  <a:pt x="4" y="144"/>
                </a:cubicBezTo>
                <a:cubicBezTo>
                  <a:pt x="7" y="172"/>
                  <a:pt x="13" y="198"/>
                  <a:pt x="20" y="221"/>
                </a:cubicBezTo>
                <a:cubicBezTo>
                  <a:pt x="27" y="244"/>
                  <a:pt x="37" y="264"/>
                  <a:pt x="45" y="28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7" name="Text Box 11"/>
          <p:cNvSpPr txBox="1">
            <a:spLocks noChangeAspect="1" noChangeArrowheads="1"/>
          </p:cNvSpPr>
          <p:nvPr/>
        </p:nvSpPr>
        <p:spPr bwMode="auto">
          <a:xfrm>
            <a:off x="2127250" y="2795588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200" i="1">
                <a:solidFill>
                  <a:schemeClr val="accent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98668" name="Oval 12"/>
          <p:cNvSpPr>
            <a:spLocks noChangeAspect="1" noChangeArrowheads="1"/>
          </p:cNvSpPr>
          <p:nvPr/>
        </p:nvSpPr>
        <p:spPr bwMode="auto">
          <a:xfrm>
            <a:off x="2355850" y="2768600"/>
            <a:ext cx="85725" cy="889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en-US" sz="1600" i="1"/>
          </a:p>
        </p:txBody>
      </p:sp>
      <p:sp>
        <p:nvSpPr>
          <p:cNvPr id="198670" name="Freeform 14"/>
          <p:cNvSpPr>
            <a:spLocks noChangeAspect="1"/>
          </p:cNvSpPr>
          <p:nvPr/>
        </p:nvSpPr>
        <p:spPr bwMode="auto">
          <a:xfrm>
            <a:off x="2411413" y="2827338"/>
            <a:ext cx="300037" cy="209550"/>
          </a:xfrm>
          <a:custGeom>
            <a:avLst/>
            <a:gdLst>
              <a:gd name="T0" fmla="*/ 0 w 144"/>
              <a:gd name="T1" fmla="*/ 0 h 125"/>
              <a:gd name="T2" fmla="*/ 13 w 144"/>
              <a:gd name="T3" fmla="*/ 26 h 125"/>
              <a:gd name="T4" fmla="*/ 25 w 144"/>
              <a:gd name="T5" fmla="*/ 42 h 125"/>
              <a:gd name="T6" fmla="*/ 45 w 144"/>
              <a:gd name="T7" fmla="*/ 64 h 125"/>
              <a:gd name="T8" fmla="*/ 67 w 144"/>
              <a:gd name="T9" fmla="*/ 87 h 125"/>
              <a:gd name="T10" fmla="*/ 93 w 144"/>
              <a:gd name="T11" fmla="*/ 103 h 125"/>
              <a:gd name="T12" fmla="*/ 109 w 144"/>
              <a:gd name="T13" fmla="*/ 115 h 125"/>
              <a:gd name="T14" fmla="*/ 144 w 144"/>
              <a:gd name="T15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" h="125">
                <a:moveTo>
                  <a:pt x="0" y="0"/>
                </a:moveTo>
                <a:cubicBezTo>
                  <a:pt x="4" y="9"/>
                  <a:pt x="9" y="19"/>
                  <a:pt x="13" y="26"/>
                </a:cubicBezTo>
                <a:cubicBezTo>
                  <a:pt x="17" y="33"/>
                  <a:pt x="20" y="36"/>
                  <a:pt x="25" y="42"/>
                </a:cubicBezTo>
                <a:cubicBezTo>
                  <a:pt x="30" y="48"/>
                  <a:pt x="38" y="57"/>
                  <a:pt x="45" y="64"/>
                </a:cubicBezTo>
                <a:cubicBezTo>
                  <a:pt x="52" y="71"/>
                  <a:pt x="59" y="80"/>
                  <a:pt x="67" y="87"/>
                </a:cubicBezTo>
                <a:cubicBezTo>
                  <a:pt x="75" y="94"/>
                  <a:pt x="86" y="98"/>
                  <a:pt x="93" y="103"/>
                </a:cubicBezTo>
                <a:cubicBezTo>
                  <a:pt x="100" y="108"/>
                  <a:pt x="101" y="111"/>
                  <a:pt x="109" y="115"/>
                </a:cubicBezTo>
                <a:cubicBezTo>
                  <a:pt x="117" y="119"/>
                  <a:pt x="139" y="124"/>
                  <a:pt x="144" y="125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1" name="Rectangle 15"/>
          <p:cNvSpPr>
            <a:spLocks noChangeAspect="1" noChangeArrowheads="1"/>
          </p:cNvSpPr>
          <p:nvPr/>
        </p:nvSpPr>
        <p:spPr bwMode="auto">
          <a:xfrm>
            <a:off x="2578100" y="3049588"/>
            <a:ext cx="277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200" i="1">
                <a:solidFill>
                  <a:schemeClr val="accent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98672" name="Oval 16"/>
          <p:cNvSpPr>
            <a:spLocks noChangeAspect="1" noChangeArrowheads="1"/>
          </p:cNvSpPr>
          <p:nvPr/>
        </p:nvSpPr>
        <p:spPr bwMode="auto">
          <a:xfrm>
            <a:off x="2681288" y="2995613"/>
            <a:ext cx="80962" cy="77787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3" name="Rectangle 17"/>
          <p:cNvSpPr>
            <a:spLocks noChangeArrowheads="1"/>
          </p:cNvSpPr>
          <p:nvPr/>
        </p:nvSpPr>
        <p:spPr bwMode="auto">
          <a:xfrm>
            <a:off x="5565775" y="1882775"/>
            <a:ext cx="34369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137160" rIns="90488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lnSpc>
                <a:spcPct val="77000"/>
              </a:lnSpc>
              <a:spcBef>
                <a:spcPct val="30000"/>
              </a:spcBef>
              <a:buSzPct val="120000"/>
              <a:buFont typeface="Monotype Sorts" pitchFamily="2" charset="2"/>
              <a:buChar char="F"/>
            </a:pPr>
            <a:r>
              <a:rPr lang="en-US" altLang="en-US" sz="1600" u="sng">
                <a:solidFill>
                  <a:srgbClr val="000066"/>
                </a:solidFill>
                <a:latin typeface="Comic Sans MS" pitchFamily="66" charset="0"/>
              </a:rPr>
              <a:t>Torsional shear stress</a:t>
            </a:r>
            <a:r>
              <a:rPr lang="en-US" altLang="en-US" sz="1600">
                <a:solidFill>
                  <a:srgbClr val="000066"/>
                </a:solidFill>
                <a:latin typeface="Comic Sans MS" pitchFamily="66" charset="0"/>
              </a:rPr>
              <a:t> may be constant with time, or more likely, fluctuate about a mean value.</a:t>
            </a: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5527675" y="4344988"/>
            <a:ext cx="34369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137160" rIns="90488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lnSpc>
                <a:spcPct val="77000"/>
              </a:lnSpc>
              <a:buSzPct val="120000"/>
              <a:buFont typeface="Monotype Sorts" pitchFamily="2" charset="2"/>
              <a:buChar char="F"/>
            </a:pPr>
            <a:r>
              <a:rPr lang="en-US" altLang="en-US" sz="1600">
                <a:solidFill>
                  <a:srgbClr val="000066"/>
                </a:solidFill>
                <a:latin typeface="Comic Sans MS" pitchFamily="66" charset="0"/>
              </a:rPr>
              <a:t>Fluctuations in torsional stress may induce fatigue failure by shear.</a:t>
            </a:r>
          </a:p>
        </p:txBody>
      </p:sp>
      <p:sp>
        <p:nvSpPr>
          <p:cNvPr id="198676" name="Rectangle 20"/>
          <p:cNvSpPr>
            <a:spLocks noChangeArrowheads="1"/>
          </p:cNvSpPr>
          <p:nvPr/>
        </p:nvSpPr>
        <p:spPr bwMode="auto">
          <a:xfrm>
            <a:off x="5565775" y="3084513"/>
            <a:ext cx="3436938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137160" rIns="90488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lnSpc>
                <a:spcPct val="77000"/>
              </a:lnSpc>
              <a:buSzPct val="120000"/>
              <a:buFont typeface="Monotype Sorts" pitchFamily="2" charset="2"/>
              <a:buChar char="F"/>
            </a:pPr>
            <a:r>
              <a:rPr lang="en-US" altLang="en-US" sz="1600" dirty="0">
                <a:solidFill>
                  <a:srgbClr val="000066"/>
                </a:solidFill>
                <a:latin typeface="Comic Sans MS" pitchFamily="66" charset="0"/>
              </a:rPr>
              <a:t>Torsional shear stress varies with time only if applied torque fluctuates</a:t>
            </a:r>
            <a:r>
              <a:rPr lang="en-US" altLang="en-US" sz="1600" i="1" dirty="0">
                <a:solidFill>
                  <a:srgbClr val="000066"/>
                </a:solidFill>
                <a:latin typeface="Comic Sans MS" pitchFamily="66" charset="0"/>
              </a:rPr>
              <a:t>: </a:t>
            </a:r>
            <a:r>
              <a:rPr lang="en-US" altLang="en-US" sz="1600" i="1" u="sng" dirty="0">
                <a:solidFill>
                  <a:srgbClr val="000066"/>
                </a:solidFill>
                <a:latin typeface="Comic Sans MS" pitchFamily="66" charset="0"/>
              </a:rPr>
              <a:t>alternating </a:t>
            </a:r>
            <a:r>
              <a:rPr lang="en-US" altLang="en-US" sz="1600" i="1" dirty="0">
                <a:solidFill>
                  <a:srgbClr val="000066"/>
                </a:solidFill>
                <a:latin typeface="Comic Sans MS" pitchFamily="66" charset="0"/>
              </a:rPr>
              <a:t>stress</a:t>
            </a:r>
            <a:r>
              <a:rPr lang="en-US" altLang="en-US" sz="1600" dirty="0">
                <a:solidFill>
                  <a:srgbClr val="000066"/>
                </a:solidFill>
                <a:latin typeface="Comic Sans MS" pitchFamily="66" charset="0"/>
              </a:rPr>
              <a:t> .</a:t>
            </a:r>
          </a:p>
        </p:txBody>
      </p:sp>
      <p:grpSp>
        <p:nvGrpSpPr>
          <p:cNvPr id="198698" name="Group 42"/>
          <p:cNvGrpSpPr>
            <a:grpSpLocks/>
          </p:cNvGrpSpPr>
          <p:nvPr/>
        </p:nvGrpSpPr>
        <p:grpSpPr bwMode="auto">
          <a:xfrm>
            <a:off x="250825" y="3665538"/>
            <a:ext cx="3792538" cy="2359025"/>
            <a:chOff x="738" y="2342"/>
            <a:chExt cx="2389" cy="1486"/>
          </a:xfrm>
        </p:grpSpPr>
        <p:pic>
          <p:nvPicPr>
            <p:cNvPr id="198684" name="Picture 28" descr="Fig6-1c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" y="2466"/>
              <a:ext cx="1344" cy="1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8680" name="Text Box 24"/>
            <p:cNvSpPr txBox="1">
              <a:spLocks noChangeArrowheads="1"/>
            </p:cNvSpPr>
            <p:nvPr/>
          </p:nvSpPr>
          <p:spPr bwMode="auto">
            <a:xfrm>
              <a:off x="1310" y="2342"/>
              <a:ext cx="1817" cy="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1200">
                  <a:latin typeface="Times New Roman" pitchFamily="18" charset="0"/>
                </a:rPr>
                <a:t>Torsional shear stress at point </a:t>
              </a:r>
              <a:r>
                <a:rPr lang="en-US" altLang="en-US" sz="1200" i="1">
                  <a:latin typeface="Times New Roman" pitchFamily="18" charset="0"/>
                </a:rPr>
                <a:t>A</a:t>
              </a:r>
              <a:r>
                <a:rPr lang="en-US" altLang="en-US" sz="1200" u="sng">
                  <a:latin typeface="Times New Roman" pitchFamily="18" charset="0"/>
                </a:rPr>
                <a:t>.  Obtained when only the applied torque (load) changes,</a:t>
              </a:r>
              <a:r>
                <a:rPr lang="en-US" altLang="en-US" sz="1200">
                  <a:latin typeface="Times New Roman" pitchFamily="18" charset="0"/>
                </a:rPr>
                <a:t> Please note pre-load/mean value</a:t>
              </a:r>
              <a:endParaRPr lang="en-US" altLang="en-US" sz="1200" i="1"/>
            </a:p>
          </p:txBody>
        </p:sp>
        <p:graphicFrame>
          <p:nvGraphicFramePr>
            <p:cNvPr id="198681" name="Object 25"/>
            <p:cNvGraphicFramePr>
              <a:graphicFrameLocks noChangeAspect="1"/>
            </p:cNvGraphicFramePr>
            <p:nvPr/>
          </p:nvGraphicFramePr>
          <p:xfrm>
            <a:off x="738" y="2820"/>
            <a:ext cx="46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" name="Equation" r:id="rId5" imgW="571320" imgH="203040" progId="Equation.3">
                    <p:embed/>
                  </p:oleObj>
                </mc:Choice>
                <mc:Fallback>
                  <p:oleObj name="Equation" r:id="rId5" imgW="571320" imgH="203040" progId="Equation.3">
                    <p:embed/>
                    <p:pic>
                      <p:nvPicPr>
                        <p:cNvPr id="19868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" y="2820"/>
                          <a:ext cx="467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685" name="Object 29"/>
            <p:cNvGraphicFramePr>
              <a:graphicFrameLocks noChangeAspect="1"/>
            </p:cNvGraphicFramePr>
            <p:nvPr/>
          </p:nvGraphicFramePr>
          <p:xfrm>
            <a:off x="739" y="3003"/>
            <a:ext cx="414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8" name="Equation" r:id="rId7" imgW="507960" imgH="203040" progId="Equation.3">
                    <p:embed/>
                  </p:oleObj>
                </mc:Choice>
                <mc:Fallback>
                  <p:oleObj name="Equation" r:id="rId7" imgW="507960" imgH="203040" progId="Equation.3">
                    <p:embed/>
                    <p:pic>
                      <p:nvPicPr>
                        <p:cNvPr id="19868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" y="3003"/>
                          <a:ext cx="414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686" name="Line 30"/>
            <p:cNvSpPr>
              <a:spLocks noChangeShapeType="1"/>
            </p:cNvSpPr>
            <p:nvPr/>
          </p:nvSpPr>
          <p:spPr bwMode="auto">
            <a:xfrm>
              <a:off x="1224" y="3113"/>
              <a:ext cx="2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8687" name="Object 31"/>
            <p:cNvGraphicFramePr>
              <a:graphicFrameLocks noChangeAspect="1"/>
            </p:cNvGraphicFramePr>
            <p:nvPr/>
          </p:nvGraphicFramePr>
          <p:xfrm>
            <a:off x="738" y="2628"/>
            <a:ext cx="425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9" name="Equation" r:id="rId9" imgW="520560" imgH="203040" progId="Equation.3">
                    <p:embed/>
                  </p:oleObj>
                </mc:Choice>
                <mc:Fallback>
                  <p:oleObj name="Equation" r:id="rId9" imgW="520560" imgH="203040" progId="Equation.3">
                    <p:embed/>
                    <p:pic>
                      <p:nvPicPr>
                        <p:cNvPr id="198687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" y="2628"/>
                          <a:ext cx="425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688" name="Line 32"/>
            <p:cNvSpPr>
              <a:spLocks noChangeShapeType="1"/>
            </p:cNvSpPr>
            <p:nvPr/>
          </p:nvSpPr>
          <p:spPr bwMode="auto">
            <a:xfrm>
              <a:off x="1225" y="2724"/>
              <a:ext cx="2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8690" name="Text Box 34"/>
          <p:cNvSpPr txBox="1">
            <a:spLocks noChangeArrowheads="1"/>
          </p:cNvSpPr>
          <p:nvPr/>
        </p:nvSpPr>
        <p:spPr bwMode="auto">
          <a:xfrm>
            <a:off x="3189288" y="4759325"/>
            <a:ext cx="2052637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400" i="1">
                <a:solidFill>
                  <a:schemeClr val="accent2"/>
                </a:solidFill>
                <a:latin typeface="Comic Sans MS" pitchFamily="66" charset="0"/>
              </a:rPr>
              <a:t>Fluctuation of torque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400" i="1">
                <a:solidFill>
                  <a:schemeClr val="accent2"/>
                </a:solidFill>
                <a:latin typeface="Comic Sans MS" pitchFamily="66" charset="0"/>
              </a:rPr>
              <a:t>(wrt to mean value)</a:t>
            </a:r>
          </a:p>
        </p:txBody>
      </p:sp>
      <p:sp>
        <p:nvSpPr>
          <p:cNvPr id="198692" name="Freeform 36"/>
          <p:cNvSpPr>
            <a:spLocks/>
          </p:cNvSpPr>
          <p:nvPr/>
        </p:nvSpPr>
        <p:spPr bwMode="auto">
          <a:xfrm>
            <a:off x="2525713" y="4730750"/>
            <a:ext cx="673100" cy="231775"/>
          </a:xfrm>
          <a:custGeom>
            <a:avLst/>
            <a:gdLst>
              <a:gd name="T0" fmla="*/ 4 w 340"/>
              <a:gd name="T1" fmla="*/ 0 h 177"/>
              <a:gd name="T2" fmla="*/ 18 w 340"/>
              <a:gd name="T3" fmla="*/ 24 h 177"/>
              <a:gd name="T4" fmla="*/ 110 w 340"/>
              <a:gd name="T5" fmla="*/ 124 h 177"/>
              <a:gd name="T6" fmla="*/ 153 w 340"/>
              <a:gd name="T7" fmla="*/ 110 h 177"/>
              <a:gd name="T8" fmla="*/ 162 w 340"/>
              <a:gd name="T9" fmla="*/ 24 h 177"/>
              <a:gd name="T10" fmla="*/ 340 w 340"/>
              <a:gd name="T11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177">
                <a:moveTo>
                  <a:pt x="4" y="0"/>
                </a:moveTo>
                <a:cubicBezTo>
                  <a:pt x="2" y="1"/>
                  <a:pt x="0" y="3"/>
                  <a:pt x="18" y="24"/>
                </a:cubicBezTo>
                <a:cubicBezTo>
                  <a:pt x="36" y="45"/>
                  <a:pt x="88" y="110"/>
                  <a:pt x="110" y="124"/>
                </a:cubicBezTo>
                <a:cubicBezTo>
                  <a:pt x="132" y="138"/>
                  <a:pt x="144" y="127"/>
                  <a:pt x="153" y="110"/>
                </a:cubicBezTo>
                <a:cubicBezTo>
                  <a:pt x="162" y="93"/>
                  <a:pt x="131" y="13"/>
                  <a:pt x="162" y="24"/>
                </a:cubicBezTo>
                <a:cubicBezTo>
                  <a:pt x="193" y="35"/>
                  <a:pt x="311" y="152"/>
                  <a:pt x="340" y="177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 type="triangle" w="sm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696" name="Group 40"/>
          <p:cNvGrpSpPr>
            <a:grpSpLocks/>
          </p:cNvGrpSpPr>
          <p:nvPr/>
        </p:nvGrpSpPr>
        <p:grpSpPr bwMode="auto">
          <a:xfrm>
            <a:off x="2719388" y="4298950"/>
            <a:ext cx="1800225" cy="304800"/>
            <a:chOff x="2272" y="2755"/>
            <a:chExt cx="1134" cy="192"/>
          </a:xfrm>
        </p:grpSpPr>
        <p:sp>
          <p:nvSpPr>
            <p:cNvPr id="198689" name="Text Box 33"/>
            <p:cNvSpPr txBox="1">
              <a:spLocks noChangeArrowheads="1"/>
            </p:cNvSpPr>
            <p:nvPr/>
          </p:nvSpPr>
          <p:spPr bwMode="auto">
            <a:xfrm>
              <a:off x="2581" y="2755"/>
              <a:ext cx="8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400" i="1">
                  <a:solidFill>
                    <a:schemeClr val="accent2"/>
                  </a:solidFill>
                  <a:latin typeface="Comic Sans MS" pitchFamily="66" charset="0"/>
                </a:rPr>
                <a:t>Mean torque</a:t>
              </a:r>
            </a:p>
          </p:txBody>
        </p:sp>
        <p:sp>
          <p:nvSpPr>
            <p:cNvPr id="198693" name="Freeform 37"/>
            <p:cNvSpPr>
              <a:spLocks/>
            </p:cNvSpPr>
            <p:nvPr/>
          </p:nvSpPr>
          <p:spPr bwMode="auto">
            <a:xfrm flipV="1">
              <a:off x="2272" y="2872"/>
              <a:ext cx="340" cy="47"/>
            </a:xfrm>
            <a:custGeom>
              <a:avLst/>
              <a:gdLst>
                <a:gd name="T0" fmla="*/ 4 w 340"/>
                <a:gd name="T1" fmla="*/ 0 h 177"/>
                <a:gd name="T2" fmla="*/ 18 w 340"/>
                <a:gd name="T3" fmla="*/ 24 h 177"/>
                <a:gd name="T4" fmla="*/ 110 w 340"/>
                <a:gd name="T5" fmla="*/ 124 h 177"/>
                <a:gd name="T6" fmla="*/ 153 w 340"/>
                <a:gd name="T7" fmla="*/ 110 h 177"/>
                <a:gd name="T8" fmla="*/ 162 w 340"/>
                <a:gd name="T9" fmla="*/ 24 h 177"/>
                <a:gd name="T10" fmla="*/ 340 w 340"/>
                <a:gd name="T1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" h="177">
                  <a:moveTo>
                    <a:pt x="4" y="0"/>
                  </a:moveTo>
                  <a:cubicBezTo>
                    <a:pt x="2" y="1"/>
                    <a:pt x="0" y="3"/>
                    <a:pt x="18" y="24"/>
                  </a:cubicBezTo>
                  <a:cubicBezTo>
                    <a:pt x="36" y="45"/>
                    <a:pt x="88" y="110"/>
                    <a:pt x="110" y="124"/>
                  </a:cubicBezTo>
                  <a:cubicBezTo>
                    <a:pt x="132" y="138"/>
                    <a:pt x="144" y="127"/>
                    <a:pt x="153" y="110"/>
                  </a:cubicBezTo>
                  <a:cubicBezTo>
                    <a:pt x="162" y="93"/>
                    <a:pt x="131" y="13"/>
                    <a:pt x="162" y="24"/>
                  </a:cubicBezTo>
                  <a:cubicBezTo>
                    <a:pt x="193" y="35"/>
                    <a:pt x="311" y="152"/>
                    <a:pt x="340" y="177"/>
                  </a:cubicBezTo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solid"/>
              <a:round/>
              <a:headEnd type="triangle" w="sm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95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3" grpId="0" autoUpdateAnimBg="0"/>
      <p:bldP spid="198675" grpId="0" build="p" autoUpdateAnimBg="0"/>
      <p:bldP spid="19867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42" name="Rectangle 34"/>
          <p:cNvSpPr>
            <a:spLocks noChangeArrowheads="1"/>
          </p:cNvSpPr>
          <p:nvPr/>
        </p:nvSpPr>
        <p:spPr bwMode="auto">
          <a:xfrm>
            <a:off x="701675" y="1265238"/>
            <a:ext cx="7740650" cy="1520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509588" y="381000"/>
            <a:ext cx="8421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latin typeface="Comic Sans MS" pitchFamily="66" charset="0"/>
              </a:rPr>
              <a:t>Shafts Fail in Combined-Stress Fatigue</a:t>
            </a:r>
          </a:p>
          <a:p>
            <a:pPr algn="ctr" eaLnBrk="0" hangingPunct="0"/>
            <a:r>
              <a:rPr lang="en-US" altLang="en-US" sz="2000" b="1" i="1">
                <a:latin typeface="Comic Sans MS" pitchFamily="66" charset="0"/>
              </a:rPr>
              <a:t>Most shafts have bending and torque loading</a:t>
            </a:r>
            <a:endParaRPr lang="en-US" altLang="en-US" sz="2000" b="1" i="1"/>
          </a:p>
        </p:txBody>
      </p:sp>
      <p:sp>
        <p:nvSpPr>
          <p:cNvPr id="196631" name="Rectangle 23"/>
          <p:cNvSpPr>
            <a:spLocks noChangeArrowheads="1"/>
          </p:cNvSpPr>
          <p:nvPr/>
        </p:nvSpPr>
        <p:spPr bwMode="auto">
          <a:xfrm>
            <a:off x="900113" y="1292225"/>
            <a:ext cx="7472362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137160" rIns="90488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lnSpc>
                <a:spcPct val="77000"/>
              </a:lnSpc>
              <a:buSzPct val="120000"/>
              <a:buFont typeface="Monotype Sorts" pitchFamily="2" charset="2"/>
              <a:buChar char="F"/>
            </a:pPr>
            <a:r>
              <a:rPr lang="en-US" altLang="en-US" sz="1800" b="1">
                <a:solidFill>
                  <a:srgbClr val="000066"/>
                </a:solidFill>
                <a:latin typeface="Comic Sans MS" pitchFamily="66" charset="0"/>
              </a:rPr>
              <a:t>Fatigue failures always begin at a crack</a:t>
            </a:r>
          </a:p>
          <a:p>
            <a:pPr lvl="1">
              <a:lnSpc>
                <a:spcPct val="77000"/>
              </a:lnSpc>
              <a:buClr>
                <a:srgbClr val="FF0000"/>
              </a:buClr>
              <a:buSzPct val="150000"/>
              <a:buFontTx/>
              <a:buChar char="•"/>
            </a:pPr>
            <a:r>
              <a:rPr lang="en-US" altLang="en-US" sz="1400">
                <a:latin typeface="Comic Sans MS" pitchFamily="66" charset="0"/>
              </a:rPr>
              <a:t>Cracks may be present in raw material used for fabrication (crystallographic defects; inclusions; etc.)</a:t>
            </a:r>
          </a:p>
          <a:p>
            <a:pPr lvl="1">
              <a:lnSpc>
                <a:spcPct val="77000"/>
              </a:lnSpc>
              <a:buClr>
                <a:srgbClr val="FF0000"/>
              </a:buClr>
              <a:buSzPct val="150000"/>
              <a:buFontTx/>
              <a:buChar char="•"/>
            </a:pPr>
            <a:r>
              <a:rPr lang="en-US" altLang="en-US" sz="1400">
                <a:latin typeface="Comic Sans MS" pitchFamily="66" charset="0"/>
              </a:rPr>
              <a:t>Cracks may be introduced during fabrication</a:t>
            </a:r>
          </a:p>
          <a:p>
            <a:pPr lvl="1">
              <a:lnSpc>
                <a:spcPct val="77000"/>
              </a:lnSpc>
              <a:buClr>
                <a:srgbClr val="FF0000"/>
              </a:buClr>
              <a:buSzPct val="150000"/>
              <a:buFontTx/>
              <a:buChar char="•"/>
            </a:pPr>
            <a:r>
              <a:rPr lang="en-US" altLang="en-US" sz="1400">
                <a:latin typeface="Comic Sans MS" pitchFamily="66" charset="0"/>
              </a:rPr>
              <a:t>Cracks develop over time due to cyclic loading (&amp; corrosion)</a:t>
            </a:r>
          </a:p>
          <a:p>
            <a:pPr lvl="1">
              <a:lnSpc>
                <a:spcPct val="77000"/>
              </a:lnSpc>
              <a:buClr>
                <a:srgbClr val="FF0000"/>
              </a:buClr>
              <a:buSzPct val="150000"/>
              <a:buFontTx/>
              <a:buChar char="•"/>
            </a:pPr>
            <a:r>
              <a:rPr lang="en-US" altLang="en-US" sz="1400">
                <a:latin typeface="Comic Sans MS" pitchFamily="66" charset="0"/>
              </a:rPr>
              <a:t>Cracks develop around stress concentrations</a:t>
            </a:r>
            <a:endParaRPr lang="en-US" altLang="en-US" sz="1400" b="1">
              <a:latin typeface="Comic Sans MS" pitchFamily="66" charset="0"/>
            </a:endParaRPr>
          </a:p>
        </p:txBody>
      </p:sp>
      <p:grpSp>
        <p:nvGrpSpPr>
          <p:cNvPr id="196641" name="Group 33"/>
          <p:cNvGrpSpPr>
            <a:grpSpLocks/>
          </p:cNvGrpSpPr>
          <p:nvPr/>
        </p:nvGrpSpPr>
        <p:grpSpPr bwMode="auto">
          <a:xfrm>
            <a:off x="681038" y="2924175"/>
            <a:ext cx="7980362" cy="3698875"/>
            <a:chOff x="482" y="1735"/>
            <a:chExt cx="5027" cy="2330"/>
          </a:xfrm>
        </p:grpSpPr>
        <p:sp>
          <p:nvSpPr>
            <p:cNvPr id="196640" name="Rectangle 32"/>
            <p:cNvSpPr>
              <a:spLocks noChangeArrowheads="1"/>
            </p:cNvSpPr>
            <p:nvPr/>
          </p:nvSpPr>
          <p:spPr bwMode="auto">
            <a:xfrm>
              <a:off x="482" y="1735"/>
              <a:ext cx="4910" cy="23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6634" name="Group 26"/>
            <p:cNvGrpSpPr>
              <a:grpSpLocks/>
            </p:cNvGrpSpPr>
            <p:nvPr/>
          </p:nvGrpSpPr>
          <p:grpSpPr bwMode="auto">
            <a:xfrm>
              <a:off x="729" y="2047"/>
              <a:ext cx="1734" cy="1642"/>
              <a:chOff x="451" y="2016"/>
              <a:chExt cx="1734" cy="1642"/>
            </a:xfrm>
          </p:grpSpPr>
          <p:pic>
            <p:nvPicPr>
              <p:cNvPr id="196632" name="Picture 24" descr="shaft-w-keyway0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" y="2203"/>
                <a:ext cx="1734" cy="14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6633" name="Text Box 25"/>
              <p:cNvSpPr txBox="1">
                <a:spLocks noChangeArrowheads="1"/>
              </p:cNvSpPr>
              <p:nvPr/>
            </p:nvSpPr>
            <p:spPr bwMode="auto">
              <a:xfrm>
                <a:off x="614" y="2016"/>
                <a:ext cx="1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1400" i="1">
                    <a:solidFill>
                      <a:schemeClr val="accent2"/>
                    </a:solidFill>
                    <a:latin typeface="Comic Sans MS" pitchFamily="66" charset="0"/>
                  </a:rPr>
                  <a:t>Shaft with keyway</a:t>
                </a:r>
              </a:p>
            </p:txBody>
          </p:sp>
        </p:grpSp>
        <p:grpSp>
          <p:nvGrpSpPr>
            <p:cNvPr id="196639" name="Group 31"/>
            <p:cNvGrpSpPr>
              <a:grpSpLocks/>
            </p:cNvGrpSpPr>
            <p:nvPr/>
          </p:nvGrpSpPr>
          <p:grpSpPr bwMode="auto">
            <a:xfrm>
              <a:off x="2986" y="1780"/>
              <a:ext cx="2523" cy="2192"/>
              <a:chOff x="2986" y="1798"/>
              <a:chExt cx="2523" cy="2192"/>
            </a:xfrm>
          </p:grpSpPr>
          <p:grpSp>
            <p:nvGrpSpPr>
              <p:cNvPr id="196637" name="Group 29"/>
              <p:cNvGrpSpPr>
                <a:grpSpLocks/>
              </p:cNvGrpSpPr>
              <p:nvPr/>
            </p:nvGrpSpPr>
            <p:grpSpPr bwMode="auto">
              <a:xfrm>
                <a:off x="2986" y="1798"/>
                <a:ext cx="2027" cy="2192"/>
                <a:chOff x="2956" y="1798"/>
                <a:chExt cx="2027" cy="2192"/>
              </a:xfrm>
            </p:grpSpPr>
            <p:pic>
              <p:nvPicPr>
                <p:cNvPr id="196635" name="Picture 27" descr="Fig6-4a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56" y="2125"/>
                  <a:ext cx="2027" cy="18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6636" name="Rectangle 28"/>
                <p:cNvSpPr>
                  <a:spLocks noChangeArrowheads="1"/>
                </p:cNvSpPr>
                <p:nvPr/>
              </p:nvSpPr>
              <p:spPr bwMode="auto">
                <a:xfrm>
                  <a:off x="3253" y="1798"/>
                  <a:ext cx="1434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3366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en-US" sz="1400" i="1">
                      <a:solidFill>
                        <a:schemeClr val="accent2"/>
                      </a:solidFill>
                      <a:latin typeface="Comic Sans MS" pitchFamily="66" charset="0"/>
                    </a:rPr>
                    <a:t>Shaft failed in fatigue.</a:t>
                  </a:r>
                </a:p>
                <a:p>
                  <a:pPr algn="ctr" eaLnBrk="0" hangingPunct="0"/>
                  <a:r>
                    <a:rPr lang="en-US" altLang="en-US" sz="1400" i="1">
                      <a:solidFill>
                        <a:schemeClr val="accent2"/>
                      </a:solidFill>
                      <a:latin typeface="Comic Sans MS" pitchFamily="66" charset="0"/>
                    </a:rPr>
                    <a:t>Crack initiated at keyway</a:t>
                  </a:r>
                </a:p>
              </p:txBody>
            </p:sp>
          </p:grpSp>
          <p:sp>
            <p:nvSpPr>
              <p:cNvPr id="196638" name="Text Box 30"/>
              <p:cNvSpPr txBox="1">
                <a:spLocks noChangeArrowheads="1"/>
              </p:cNvSpPr>
              <p:nvPr/>
            </p:nvSpPr>
            <p:spPr bwMode="auto">
              <a:xfrm>
                <a:off x="4472" y="2304"/>
                <a:ext cx="10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itchFamily="66" charset="0"/>
                  </a:rPr>
                  <a:t>Failure due to rotating bending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2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393700" y="1487488"/>
            <a:ext cx="8421688" cy="4403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latin typeface="Comic Sans MS" pitchFamily="66" charset="0"/>
              </a:rPr>
              <a:t>Shaft design</a:t>
            </a:r>
          </a:p>
          <a:p>
            <a:pPr algn="ctr" eaLnBrk="0" hangingPunct="0"/>
            <a:r>
              <a:rPr lang="en-US" altLang="en-US" sz="2400" i="1">
                <a:solidFill>
                  <a:schemeClr val="accent2"/>
                </a:solidFill>
                <a:latin typeface="Comic Sans MS" pitchFamily="66" charset="0"/>
              </a:rPr>
              <a:t>Materials</a:t>
            </a:r>
            <a:endParaRPr lang="en-US" altLang="en-US" sz="2400" b="1">
              <a:latin typeface="Comic Sans MS" pitchFamily="66" charset="0"/>
            </a:endParaRP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542925" y="1757363"/>
            <a:ext cx="8067675" cy="386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1800" b="1" dirty="0">
                <a:solidFill>
                  <a:srgbClr val="000066"/>
                </a:solidFill>
                <a:latin typeface="Comic Sans MS" pitchFamily="66" charset="0"/>
              </a:rPr>
              <a:t>Ground precision shafts of different materials can be purchased.  Make sure to take into account hardness and machinability of material -- geometrical features such as grooves, holes, threads, and keyways may need to be machined</a:t>
            </a: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endParaRPr lang="en-US" altLang="en-US" sz="1800" b="1" dirty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1800" b="1" dirty="0">
                <a:solidFill>
                  <a:srgbClr val="000066"/>
                </a:solidFill>
                <a:latin typeface="Comic Sans MS" pitchFamily="66" charset="0"/>
              </a:rPr>
              <a:t>Low- to medium-carbon steels:</a:t>
            </a:r>
            <a:r>
              <a:rPr lang="en-US" altLang="en-US" sz="1800" dirty="0">
                <a:solidFill>
                  <a:srgbClr val="000066"/>
                </a:solidFill>
                <a:latin typeface="Comic Sans MS" pitchFamily="66" charset="0"/>
              </a:rPr>
              <a:t> cold- or hot-rolled</a:t>
            </a: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endParaRPr lang="en-US" altLang="en-US" sz="1800" b="1" dirty="0">
              <a:solidFill>
                <a:srgbClr val="000066"/>
              </a:solidFill>
              <a:latin typeface="Comic Sans MS" pitchFamily="66" charset="0"/>
            </a:endParaRPr>
          </a:p>
          <a:p>
            <a:pPr lvl="1">
              <a:lnSpc>
                <a:spcPct val="77000"/>
              </a:lnSpc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600" dirty="0">
                <a:solidFill>
                  <a:srgbClr val="000066"/>
                </a:solidFill>
                <a:latin typeface="Comic Sans MS" pitchFamily="66" charset="0"/>
              </a:rPr>
              <a:t>Cold rolled steels used for shaft diameters, </a:t>
            </a:r>
            <a:r>
              <a:rPr lang="en-US" altLang="en-US" sz="1600" dirty="0">
                <a:solidFill>
                  <a:srgbClr val="000066"/>
                </a:solidFill>
                <a:latin typeface="Comic Sans MS" pitchFamily="66" charset="0"/>
                <a:sym typeface="Symbol" pitchFamily="18" charset="2"/>
              </a:rPr>
              <a:t>, lower than 3 inch</a:t>
            </a:r>
          </a:p>
          <a:p>
            <a:pPr lvl="1">
              <a:lnSpc>
                <a:spcPct val="77000"/>
              </a:lnSpc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600" dirty="0">
                <a:solidFill>
                  <a:srgbClr val="000066"/>
                </a:solidFill>
                <a:latin typeface="Comic Sans MS" pitchFamily="66" charset="0"/>
                <a:sym typeface="Symbol" pitchFamily="18" charset="2"/>
              </a:rPr>
              <a:t>Hot-rolled must be machined in order to remove carburized outer layers</a:t>
            </a:r>
          </a:p>
          <a:p>
            <a:pPr lvl="1">
              <a:lnSpc>
                <a:spcPct val="77000"/>
              </a:lnSpc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600" dirty="0">
                <a:solidFill>
                  <a:srgbClr val="000066"/>
                </a:solidFill>
                <a:latin typeface="Comic Sans MS" pitchFamily="66" charset="0"/>
                <a:sym typeface="Symbol" pitchFamily="18" charset="2"/>
              </a:rPr>
              <a:t>Rolled steels may contain residual stresses</a:t>
            </a:r>
            <a:endParaRPr lang="en-US" altLang="en-US" sz="1600" b="1" dirty="0">
              <a:solidFill>
                <a:srgbClr val="000066"/>
              </a:solidFill>
              <a:latin typeface="Comic Sans MS" pitchFamily="66" charset="0"/>
            </a:endParaRPr>
          </a:p>
          <a:p>
            <a:pPr lvl="1">
              <a:lnSpc>
                <a:spcPct val="77000"/>
              </a:lnSpc>
              <a:buFont typeface="Monotype Sorts" pitchFamily="2" charset="2"/>
              <a:buChar char="ï"/>
            </a:pPr>
            <a:endParaRPr lang="en-US" altLang="en-US" sz="1600" b="1" dirty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1800" b="1" dirty="0">
                <a:solidFill>
                  <a:srgbClr val="000066"/>
                </a:solidFill>
                <a:latin typeface="Comic Sans MS" pitchFamily="66" charset="0"/>
              </a:rPr>
              <a:t>Stainless steels – marine and corrosive environments, $$$</a:t>
            </a: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1800" b="1" dirty="0">
                <a:solidFill>
                  <a:srgbClr val="000066"/>
                </a:solidFill>
                <a:latin typeface="Comic Sans MS" pitchFamily="66" charset="0"/>
              </a:rPr>
              <a:t>Bronze – marine applications (stands up to sea water)</a:t>
            </a: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1800" b="1" dirty="0">
                <a:solidFill>
                  <a:srgbClr val="000066"/>
                </a:solidFill>
                <a:latin typeface="Comic Sans MS" pitchFamily="66" charset="0"/>
              </a:rPr>
              <a:t>Other: depending on application, stress levels, deflection, etc.</a:t>
            </a: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1800" b="1" dirty="0">
                <a:solidFill>
                  <a:srgbClr val="000066"/>
                </a:solidFill>
                <a:latin typeface="Comic Sans MS" pitchFamily="66" charset="0"/>
              </a:rPr>
              <a:t>… consult standards (ANSI, ASME, </a:t>
            </a:r>
            <a:r>
              <a:rPr lang="en-US" altLang="en-US" sz="1800" b="1" dirty="0" err="1">
                <a:solidFill>
                  <a:srgbClr val="000066"/>
                </a:solidFill>
                <a:latin typeface="Comic Sans MS" pitchFamily="66" charset="0"/>
              </a:rPr>
              <a:t>etc</a:t>
            </a:r>
            <a:r>
              <a:rPr lang="en-US" altLang="en-US" sz="1800" b="1" dirty="0">
                <a:solidFill>
                  <a:srgbClr val="000066"/>
                </a:solidFill>
                <a:latin typeface="Comic Sans MS" pitchFamily="66" charset="0"/>
              </a:rPr>
              <a:t>…)</a:t>
            </a:r>
            <a:endParaRPr lang="en-US" altLang="en-US" sz="3000" b="1" dirty="0">
              <a:solidFill>
                <a:srgbClr val="990099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26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574675" y="1276350"/>
            <a:ext cx="8388350" cy="5018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latin typeface="Comic Sans MS" pitchFamily="66" charset="0"/>
              </a:rPr>
              <a:t>Shaft design</a:t>
            </a:r>
          </a:p>
          <a:p>
            <a:pPr algn="ctr" eaLnBrk="0" hangingPunct="0"/>
            <a:r>
              <a:rPr lang="en-US" altLang="en-US" sz="2400" i="1">
                <a:solidFill>
                  <a:schemeClr val="accent2"/>
                </a:solidFill>
                <a:latin typeface="Comic Sans MS" pitchFamily="66" charset="0"/>
              </a:rPr>
              <a:t>Failure envelope: </a:t>
            </a:r>
            <a:r>
              <a:rPr lang="en-US" altLang="en-US" sz="2400" b="1" i="1" u="sng">
                <a:solidFill>
                  <a:schemeClr val="accent2"/>
                </a:solidFill>
                <a:latin typeface="Comic Sans MS" pitchFamily="66" charset="0"/>
              </a:rPr>
              <a:t>fatigue failure is taken into account</a:t>
            </a:r>
            <a:endParaRPr lang="en-US" altLang="en-US" sz="2400" b="1">
              <a:latin typeface="Comic Sans MS" pitchFamily="66" charset="0"/>
            </a:endParaRPr>
          </a:p>
        </p:txBody>
      </p:sp>
      <p:pic>
        <p:nvPicPr>
          <p:cNvPr id="221187" name="Picture 3" descr="Fig9-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62088"/>
            <a:ext cx="340042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188" name="Picture 4" descr="Fig9-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2147888"/>
            <a:ext cx="35464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4184650" y="1360488"/>
            <a:ext cx="47831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 i="1" dirty="0">
                <a:solidFill>
                  <a:srgbClr val="000099"/>
                </a:solidFill>
                <a:latin typeface="Comic Sans MS" pitchFamily="66" charset="0"/>
                <a:hlinkClick r:id="rId4" action="ppaction://hlinkfile"/>
              </a:rPr>
              <a:t>Experimental data and fatigue failure envelope.  See ANSI/ASME standard B106.1M-1985 on “design of transmission shafting.”</a:t>
            </a:r>
            <a:endParaRPr lang="en-US" altLang="en-US" sz="1400" i="1" dirty="0">
              <a:solidFill>
                <a:srgbClr val="000099"/>
              </a:solidFill>
              <a:latin typeface="Comic Sans MS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0ABE34-7049-4A6E-942A-1C6C3F3D3E35}"/>
              </a:ext>
            </a:extLst>
          </p:cNvPr>
          <p:cNvSpPr txBox="1"/>
          <p:nvPr/>
        </p:nvSpPr>
        <p:spPr>
          <a:xfrm>
            <a:off x="3664246" y="2094012"/>
            <a:ext cx="18758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Gough Line or ellipse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60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658813" y="1190625"/>
            <a:ext cx="8102600" cy="53705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6775"/>
          </a:xfrm>
        </p:spPr>
        <p:txBody>
          <a:bodyPr/>
          <a:lstStyle/>
          <a:p>
            <a:r>
              <a:rPr lang="en-US" altLang="en-US"/>
              <a:t>Failure Envelopes</a:t>
            </a:r>
          </a:p>
        </p:txBody>
      </p:sp>
      <p:pic>
        <p:nvPicPr>
          <p:cNvPr id="273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1306513"/>
            <a:ext cx="2624137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34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3" y="1549400"/>
            <a:ext cx="188118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3418" name="Rectangle 10"/>
          <p:cNvSpPr>
            <a:spLocks noChangeArrowheads="1"/>
          </p:cNvSpPr>
          <p:nvPr/>
        </p:nvSpPr>
        <p:spPr bwMode="auto">
          <a:xfrm>
            <a:off x="2543175" y="1285875"/>
            <a:ext cx="4699000" cy="11699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341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838450"/>
            <a:ext cx="7759700" cy="351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956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328613" y="1476375"/>
            <a:ext cx="8539162" cy="5178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0" y="222250"/>
            <a:ext cx="9144000" cy="1187450"/>
          </a:xfrm>
          <a:prstGeom prst="rect">
            <a:avLst/>
          </a:prstGeom>
          <a:solidFill>
            <a:srgbClr val="FFDEBD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 dirty="0">
                <a:latin typeface="Comic Sans MS" pitchFamily="66" charset="0"/>
              </a:rPr>
              <a:t>Shaft design</a:t>
            </a:r>
          </a:p>
          <a:p>
            <a:pPr algn="ctr" eaLnBrk="0" hangingPunct="0"/>
            <a:r>
              <a:rPr lang="en-US" altLang="en-US" sz="2400" i="1" dirty="0">
                <a:solidFill>
                  <a:schemeClr val="accent2"/>
                </a:solidFill>
                <a:latin typeface="Comic Sans MS" pitchFamily="66" charset="0"/>
              </a:rPr>
              <a:t>ASME method: </a:t>
            </a:r>
            <a:r>
              <a:rPr lang="en-US" altLang="en-US" sz="2400" b="1" i="1" u="sng" dirty="0">
                <a:solidFill>
                  <a:schemeClr val="accent2"/>
                </a:solidFill>
                <a:latin typeface="Comic Sans MS" pitchFamily="66" charset="0"/>
              </a:rPr>
              <a:t>fully-reversed bending and constant torsion</a:t>
            </a:r>
          </a:p>
          <a:p>
            <a:pPr algn="ctr" eaLnBrk="0" hangingPunct="0"/>
            <a:r>
              <a:rPr lang="en-US" altLang="en-US" sz="2400" b="1" i="1" u="sng" dirty="0">
                <a:solidFill>
                  <a:srgbClr val="FF0000"/>
                </a:solidFill>
                <a:latin typeface="Comic Sans MS" pitchFamily="66" charset="0"/>
              </a:rPr>
              <a:t>I do NOT recommend using this method!</a:t>
            </a:r>
            <a:endParaRPr lang="en-US" altLang="en-US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458788" y="1565275"/>
            <a:ext cx="8375650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1800" b="1">
                <a:solidFill>
                  <a:srgbClr val="000066"/>
                </a:solidFill>
                <a:latin typeface="Comic Sans MS" pitchFamily="66" charset="0"/>
              </a:rPr>
              <a:t>Based on Gough ellipse failure envelope (shown before):</a:t>
            </a:r>
            <a:endParaRPr lang="en-US" altLang="en-US" sz="1800">
              <a:solidFill>
                <a:srgbClr val="000066"/>
              </a:solidFill>
              <a:latin typeface="Comic Sans MS" pitchFamily="66" charset="0"/>
            </a:endParaRPr>
          </a:p>
          <a:p>
            <a:pPr lvl="1">
              <a:lnSpc>
                <a:spcPct val="77000"/>
              </a:lnSpc>
              <a:buFont typeface="Monotype Sorts" pitchFamily="2" charset="2"/>
              <a:buChar char="ï"/>
            </a:pPr>
            <a:endParaRPr lang="en-US" altLang="en-US" sz="1600" b="1">
              <a:solidFill>
                <a:srgbClr val="000066"/>
              </a:solidFill>
              <a:latin typeface="Comic Sans MS" pitchFamily="66" charset="0"/>
            </a:endParaRPr>
          </a:p>
          <a:p>
            <a:pPr lvl="1">
              <a:lnSpc>
                <a:spcPct val="77000"/>
              </a:lnSpc>
              <a:buFont typeface="Monotype Sorts" pitchFamily="2" charset="2"/>
              <a:buChar char="ï"/>
            </a:pPr>
            <a:endParaRPr lang="en-US" altLang="en-US" sz="1600" b="1">
              <a:solidFill>
                <a:srgbClr val="000066"/>
              </a:solidFill>
              <a:latin typeface="Comic Sans MS" pitchFamily="66" charset="0"/>
            </a:endParaRPr>
          </a:p>
          <a:p>
            <a:pPr lvl="1">
              <a:lnSpc>
                <a:spcPct val="77000"/>
              </a:lnSpc>
              <a:buFont typeface="Monotype Sorts" pitchFamily="2" charset="2"/>
              <a:buChar char="ï"/>
            </a:pPr>
            <a:endParaRPr lang="en-US" altLang="en-US" sz="1600" b="1">
              <a:solidFill>
                <a:srgbClr val="000066"/>
              </a:solidFill>
              <a:latin typeface="Comic Sans MS" pitchFamily="66" charset="0"/>
            </a:endParaRP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1800" b="1">
                <a:solidFill>
                  <a:srgbClr val="000066"/>
                </a:solidFill>
                <a:latin typeface="Comic Sans MS" pitchFamily="66" charset="0"/>
              </a:rPr>
              <a:t>Safety factor: </a:t>
            </a:r>
            <a:r>
              <a:rPr lang="en-US" altLang="en-US" sz="1800" b="1" i="1">
                <a:solidFill>
                  <a:srgbClr val="000066"/>
                </a:solidFill>
              </a:rPr>
              <a:t>N</a:t>
            </a:r>
            <a:r>
              <a:rPr lang="en-US" altLang="en-US" sz="1800" b="1" i="1" baseline="-14000">
                <a:solidFill>
                  <a:srgbClr val="000066"/>
                </a:solidFill>
              </a:rPr>
              <a:t>f</a:t>
            </a:r>
            <a:endParaRPr lang="en-US" altLang="en-US" sz="1800" b="1">
              <a:solidFill>
                <a:srgbClr val="000066"/>
              </a:solidFill>
              <a:latin typeface="Comic Sans MS" pitchFamily="66" charset="0"/>
            </a:endParaRP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endParaRPr lang="en-US" altLang="en-US" sz="1800" b="1">
              <a:solidFill>
                <a:srgbClr val="000066"/>
              </a:solidFill>
              <a:latin typeface="Comic Sans MS" pitchFamily="66" charset="0"/>
            </a:endParaRP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1800" b="1">
                <a:solidFill>
                  <a:srgbClr val="000066"/>
                </a:solidFill>
                <a:latin typeface="Comic Sans MS" pitchFamily="66" charset="0"/>
              </a:rPr>
              <a:t>von Mises stress in shear (strain-energy theory):</a:t>
            </a: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endParaRPr lang="en-US" altLang="en-US" sz="1800" b="1">
              <a:solidFill>
                <a:srgbClr val="000066"/>
              </a:solidFill>
              <a:latin typeface="Comic Sans MS" pitchFamily="66" charset="0"/>
            </a:endParaRP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1800" b="1">
                <a:solidFill>
                  <a:srgbClr val="000066"/>
                </a:solidFill>
                <a:latin typeface="Comic Sans MS" pitchFamily="66" charset="0"/>
              </a:rPr>
              <a:t>Amplitude stress in bending and mean torsional stresses: </a:t>
            </a:r>
            <a:br>
              <a:rPr lang="en-US" altLang="en-US" sz="1800" b="1">
                <a:solidFill>
                  <a:srgbClr val="000066"/>
                </a:solidFill>
                <a:latin typeface="Comic Sans MS" pitchFamily="66" charset="0"/>
              </a:rPr>
            </a:br>
            <a:r>
              <a:rPr lang="en-US" altLang="en-US" sz="1800" b="1">
                <a:solidFill>
                  <a:srgbClr val="000066"/>
                </a:solidFill>
                <a:latin typeface="Comic Sans MS" pitchFamily="66" charset="0"/>
              </a:rPr>
              <a:t>(corrected for fatigue stress-concentration factors)</a:t>
            </a: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endParaRPr lang="en-US" altLang="en-US" sz="1800" b="1">
              <a:solidFill>
                <a:srgbClr val="000066"/>
              </a:solidFill>
              <a:latin typeface="Comic Sans MS" pitchFamily="66" charset="0"/>
            </a:endParaRP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1800" b="1">
                <a:solidFill>
                  <a:srgbClr val="000066"/>
                </a:solidFill>
                <a:latin typeface="Comic Sans MS" pitchFamily="66" charset="0"/>
              </a:rPr>
              <a:t>Shaft dia is calculated as:</a:t>
            </a:r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/>
        </p:nvGraphicFramePr>
        <p:xfrm>
          <a:off x="3406775" y="1914525"/>
          <a:ext cx="18462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3" imgW="1231560" imgH="520560" progId="Equation.3">
                  <p:embed/>
                </p:oleObj>
              </mc:Choice>
              <mc:Fallback>
                <p:oleObj name="Equation" r:id="rId3" imgW="1231560" imgH="520560" progId="Equation.3">
                  <p:embed/>
                  <p:pic>
                    <p:nvPicPr>
                      <p:cNvPr id="2222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1914525"/>
                        <a:ext cx="1846263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6743700" y="2932113"/>
          <a:ext cx="9128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5" imgW="609480" imgH="406080" progId="Equation.3">
                  <p:embed/>
                </p:oleObj>
              </mc:Choice>
              <mc:Fallback>
                <p:oleObj name="Equation" r:id="rId5" imgW="609480" imgH="406080" progId="Equation.3">
                  <p:embed/>
                  <p:pic>
                    <p:nvPicPr>
                      <p:cNvPr id="222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2932113"/>
                        <a:ext cx="9128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7442200" y="3689350"/>
          <a:ext cx="7191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7" imgW="406080" imgH="203040" progId="Equation.3">
                  <p:embed/>
                </p:oleObj>
              </mc:Choice>
              <mc:Fallback>
                <p:oleObj name="Equation" r:id="rId7" imgW="406080" imgH="203040" progId="Equation.3">
                  <p:embed/>
                  <p:pic>
                    <p:nvPicPr>
                      <p:cNvPr id="2222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3689350"/>
                        <a:ext cx="7191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/>
          <p:cNvGraphicFramePr>
            <a:graphicFrameLocks noChangeAspect="1"/>
          </p:cNvGraphicFramePr>
          <p:nvPr/>
        </p:nvGraphicFramePr>
        <p:xfrm>
          <a:off x="4157663" y="4303713"/>
          <a:ext cx="43751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9" imgW="2920680" imgH="723600" progId="Equation.3">
                  <p:embed/>
                </p:oleObj>
              </mc:Choice>
              <mc:Fallback>
                <p:oleObj name="Equation" r:id="rId9" imgW="2920680" imgH="723600" progId="Equation.3">
                  <p:embed/>
                  <p:pic>
                    <p:nvPicPr>
                      <p:cNvPr id="2222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4303713"/>
                        <a:ext cx="4375150" cy="10826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2218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5584825"/>
            <a:ext cx="67214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06775" y="6178590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withdrawn in 1994</a:t>
            </a:r>
          </a:p>
        </p:txBody>
      </p:sp>
    </p:spTree>
    <p:extLst>
      <p:ext uri="{BB962C8B-B14F-4D97-AF65-F5344CB8AC3E}">
        <p14:creationId xmlns:p14="http://schemas.microsoft.com/office/powerpoint/2010/main" val="143215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0" y="146050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latin typeface="Comic Sans MS" pitchFamily="66" charset="0"/>
              </a:rPr>
              <a:t>Shaft design</a:t>
            </a:r>
          </a:p>
          <a:p>
            <a:pPr algn="ctr" eaLnBrk="0" hangingPunct="0"/>
            <a:r>
              <a:rPr lang="en-US" altLang="en-US" sz="2400" b="1" i="1" u="sng">
                <a:solidFill>
                  <a:schemeClr val="accent2"/>
                </a:solidFill>
                <a:latin typeface="Comic Sans MS" pitchFamily="66" charset="0"/>
              </a:rPr>
              <a:t>Fluctuating bending and torsion</a:t>
            </a:r>
          </a:p>
          <a:p>
            <a:pPr algn="ctr" eaLnBrk="0" hangingPunct="0"/>
            <a:r>
              <a:rPr lang="en-US" altLang="en-US" sz="2400" b="1" i="1" u="sng">
                <a:solidFill>
                  <a:srgbClr val="FF0000"/>
                </a:solidFill>
                <a:latin typeface="Comic Sans MS" pitchFamily="66" charset="0"/>
              </a:rPr>
              <a:t>Use this more conservative, more general method!</a:t>
            </a:r>
            <a:endParaRPr lang="en-US" altLang="en-US" sz="2400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371475" y="1291220"/>
            <a:ext cx="8388350" cy="544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73063" y="1693863"/>
            <a:ext cx="8375650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1800" b="1" dirty="0">
                <a:solidFill>
                  <a:srgbClr val="000066"/>
                </a:solidFill>
                <a:latin typeface="Comic Sans MS" pitchFamily="66" charset="0"/>
              </a:rPr>
              <a:t>Based on von Mises stresses (alternating and mean): </a:t>
            </a:r>
            <a:endParaRPr lang="en-US" altLang="en-US" sz="1800" dirty="0">
              <a:solidFill>
                <a:srgbClr val="000066"/>
              </a:solidFill>
              <a:latin typeface="Comic Sans MS" pitchFamily="66" charset="0"/>
            </a:endParaRPr>
          </a:p>
          <a:p>
            <a:pPr lvl="1">
              <a:lnSpc>
                <a:spcPct val="77000"/>
              </a:lnSpc>
              <a:buFont typeface="Monotype Sorts" pitchFamily="2" charset="2"/>
              <a:buChar char="ï"/>
            </a:pPr>
            <a:endParaRPr lang="en-US" altLang="en-US" sz="1600" b="1" dirty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1800" b="1" dirty="0">
                <a:solidFill>
                  <a:srgbClr val="000066"/>
                </a:solidFill>
                <a:latin typeface="Comic Sans MS" pitchFamily="66" charset="0"/>
              </a:rPr>
              <a:t>Modified Goodman Line failure envelope is given as:</a:t>
            </a: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endParaRPr lang="en-US" altLang="en-US" sz="1800" b="1" dirty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endParaRPr lang="en-US" altLang="en-US" sz="1800" b="1" dirty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endParaRPr lang="en-US" altLang="en-US" sz="1800" b="1" dirty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1800" b="1" dirty="0">
                <a:solidFill>
                  <a:srgbClr val="000066"/>
                </a:solidFill>
                <a:latin typeface="Comic Sans MS" pitchFamily="66" charset="0"/>
              </a:rPr>
              <a:t>von Mises stress in shear (strain-energy theory):</a:t>
            </a: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endParaRPr lang="en-US" altLang="en-US" sz="1800" b="1" dirty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1800" b="1" dirty="0">
                <a:solidFill>
                  <a:srgbClr val="000066"/>
                </a:solidFill>
                <a:latin typeface="Comic Sans MS" pitchFamily="66" charset="0"/>
              </a:rPr>
              <a:t>Amplitude and mean stress components in bending and shear: (corrected for fatigue stress-concentration factors)</a:t>
            </a: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endParaRPr lang="en-US" altLang="en-US" sz="1800" b="1" dirty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lnSpc>
                <a:spcPct val="77000"/>
              </a:lnSpc>
              <a:buFont typeface="Monotype Sorts" pitchFamily="2" charset="2"/>
              <a:buChar char="F"/>
            </a:pPr>
            <a:r>
              <a:rPr lang="en-US" altLang="en-US" sz="1800" b="1" dirty="0">
                <a:solidFill>
                  <a:srgbClr val="000066"/>
                </a:solidFill>
                <a:latin typeface="Comic Sans MS" pitchFamily="66" charset="0"/>
              </a:rPr>
              <a:t>Shaft diameter is calculated as:</a:t>
            </a:r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6791325" y="2225675"/>
          <a:ext cx="15795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3" imgW="1054080" imgH="431640" progId="Equation.3">
                  <p:embed/>
                </p:oleObj>
              </mc:Choice>
              <mc:Fallback>
                <p:oleObj name="Equation" r:id="rId3" imgW="1054080" imgH="431640" progId="Equation.3">
                  <p:embed/>
                  <p:pic>
                    <p:nvPicPr>
                      <p:cNvPr id="223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325" y="2225675"/>
                        <a:ext cx="1579563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ChangeAspect="1"/>
          </p:cNvGraphicFramePr>
          <p:nvPr/>
        </p:nvGraphicFramePr>
        <p:xfrm>
          <a:off x="6775450" y="3097213"/>
          <a:ext cx="9128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5" imgW="609480" imgH="406080" progId="Equation.3">
                  <p:embed/>
                </p:oleObj>
              </mc:Choice>
              <mc:Fallback>
                <p:oleObj name="Equation" r:id="rId5" imgW="609480" imgH="406080" progId="Equation.3">
                  <p:embed/>
                  <p:pic>
                    <p:nvPicPr>
                      <p:cNvPr id="223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3097213"/>
                        <a:ext cx="9128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6999288" y="4102100"/>
          <a:ext cx="15763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7" imgW="838080" imgH="203040" progId="Equation.3">
                  <p:embed/>
                </p:oleObj>
              </mc:Choice>
              <mc:Fallback>
                <p:oleObj name="Equation" r:id="rId7" imgW="838080" imgH="203040" progId="Equation.3">
                  <p:embed/>
                  <p:pic>
                    <p:nvPicPr>
                      <p:cNvPr id="223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4102100"/>
                        <a:ext cx="157638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ChangeAspect="1"/>
          </p:cNvGraphicFramePr>
          <p:nvPr/>
        </p:nvGraphicFramePr>
        <p:xfrm>
          <a:off x="1495425" y="5118100"/>
          <a:ext cx="648652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9" imgW="4330440" imgH="749160" progId="Equation.3">
                  <p:embed/>
                </p:oleObj>
              </mc:Choice>
              <mc:Fallback>
                <p:oleObj name="Equation" r:id="rId9" imgW="4330440" imgH="749160" progId="Equation.3">
                  <p:embed/>
                  <p:pic>
                    <p:nvPicPr>
                      <p:cNvPr id="2232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5118100"/>
                        <a:ext cx="6486525" cy="11223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0" name="Object 8"/>
          <p:cNvGraphicFramePr>
            <a:graphicFrameLocks noChangeAspect="1"/>
          </p:cNvGraphicFramePr>
          <p:nvPr/>
        </p:nvGraphicFramePr>
        <p:xfrm>
          <a:off x="7189788" y="1700213"/>
          <a:ext cx="839787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11" imgW="533160" imgH="203040" progId="Equation.3">
                  <p:embed/>
                </p:oleObj>
              </mc:Choice>
              <mc:Fallback>
                <p:oleObj name="Equation" r:id="rId11" imgW="533160" imgH="203040" progId="Equation.3">
                  <p:embed/>
                  <p:pic>
                    <p:nvPicPr>
                      <p:cNvPr id="2232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1700213"/>
                        <a:ext cx="839787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5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8894-B38C-4C3B-88E5-6C6B4324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Shaft Design 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67C0-2087-451A-A7BC-990B4874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2020DesignOfShafthandout.docx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2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160338" y="1254125"/>
            <a:ext cx="8856662" cy="5432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190500" y="200025"/>
            <a:ext cx="8539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latin typeface="Comic Sans MS" pitchFamily="66" charset="0"/>
              </a:rPr>
              <a:t>Example of Shaft design</a:t>
            </a:r>
          </a:p>
          <a:p>
            <a:pPr algn="ctr" eaLnBrk="0" hangingPunct="0"/>
            <a:r>
              <a:rPr lang="en-US" altLang="en-US" sz="2400" b="1" i="1" u="sng">
                <a:solidFill>
                  <a:schemeClr val="accent2"/>
                </a:solidFill>
                <a:latin typeface="Comic Sans MS" pitchFamily="66" charset="0"/>
              </a:rPr>
              <a:t>Fluctuating bending and torsion</a:t>
            </a:r>
          </a:p>
        </p:txBody>
      </p:sp>
      <p:pic>
        <p:nvPicPr>
          <p:cNvPr id="225283" name="Picture 3" descr="Fig9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049463"/>
            <a:ext cx="7445375" cy="449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202238" y="1331913"/>
            <a:ext cx="3941762" cy="22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300" i="1" dirty="0">
                <a:latin typeface="Comic Sans MS" pitchFamily="66" charset="0"/>
              </a:rPr>
              <a:t>Mean and alter. torque are both 74 </a:t>
            </a:r>
            <a:r>
              <a:rPr lang="en-US" altLang="en-US" sz="1300" i="1" dirty="0" err="1">
                <a:latin typeface="Comic Sans MS" pitchFamily="66" charset="0"/>
              </a:rPr>
              <a:t>lb</a:t>
            </a:r>
            <a:r>
              <a:rPr lang="en-US" altLang="en-US" sz="1300" i="1" dirty="0">
                <a:latin typeface="Comic Sans MS" pitchFamily="66" charset="0"/>
              </a:rPr>
              <a:t>-in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300" i="1" dirty="0">
                <a:latin typeface="Comic Sans MS" pitchFamily="66" charset="0"/>
              </a:rPr>
              <a:t>Safety factor: 2.5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300" i="1" dirty="0">
                <a:latin typeface="Comic Sans MS" pitchFamily="66" charset="0"/>
              </a:rPr>
              <a:t>Infinite life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300" i="1" dirty="0">
                <a:latin typeface="Comic Sans MS" pitchFamily="66" charset="0"/>
              </a:rPr>
              <a:t>Material: SAE1030 (good notch sensitivity)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300" i="1" dirty="0">
                <a:latin typeface="Comic Sans MS" pitchFamily="66" charset="0"/>
              </a:rPr>
              <a:t>Operating conditions: room temperature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300" i="1" dirty="0">
                <a:latin typeface="Comic Sans MS" pitchFamily="66" charset="0"/>
              </a:rPr>
              <a:t>Power: 2HP at 1750 rpm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Monotype Sorts" pitchFamily="2" charset="2"/>
              <a:buChar char="ð"/>
            </a:pPr>
            <a:r>
              <a:rPr lang="en-US" altLang="en-US" sz="1300" i="1" dirty="0">
                <a:latin typeface="Comic Sans MS" pitchFamily="66" charset="0"/>
              </a:rPr>
              <a:t>SCF of 3.5 for radii in bending, 2 in torsion, and 4 at the keyway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01650" y="1449388"/>
            <a:ext cx="304165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137160" rIns="90488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lnSpc>
                <a:spcPct val="77000"/>
              </a:lnSpc>
              <a:buClr>
                <a:srgbClr val="000066"/>
              </a:buClr>
              <a:buSzPct val="120000"/>
              <a:buFont typeface="Monotype Sorts" pitchFamily="2" charset="2"/>
              <a:buChar char="F"/>
            </a:pPr>
            <a:r>
              <a:rPr lang="en-US" altLang="en-US" sz="1600" b="1" dirty="0">
                <a:solidFill>
                  <a:srgbClr val="FF0000"/>
                </a:solidFill>
                <a:latin typeface="Comic Sans MS" pitchFamily="66" charset="0"/>
              </a:rPr>
              <a:t>See</a:t>
            </a:r>
            <a:r>
              <a:rPr lang="en-US" altLang="en-US" sz="1600" b="1" dirty="0">
                <a:solidFill>
                  <a:srgbClr val="000066"/>
                </a:solidFill>
                <a:latin typeface="Comic Sans MS" pitchFamily="66" charset="0"/>
              </a:rPr>
              <a:t>: Example 10-1</a:t>
            </a:r>
            <a:endParaRPr lang="en-US" altLang="en-US" sz="1800" b="1" dirty="0">
              <a:solidFill>
                <a:srgbClr val="00006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fig10_05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7"/>
          <a:stretch/>
        </p:blipFill>
        <p:spPr bwMode="auto">
          <a:xfrm>
            <a:off x="138897" y="1267147"/>
            <a:ext cx="9144000" cy="528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01</a:t>
            </a:r>
          </a:p>
        </p:txBody>
      </p:sp>
    </p:spTree>
    <p:extLst>
      <p:ext uri="{BB962C8B-B14F-4D97-AF65-F5344CB8AC3E}">
        <p14:creationId xmlns:p14="http://schemas.microsoft.com/office/powerpoint/2010/main" val="41826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BFF4-FBDA-47DE-BD69-08B51615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 last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9256-E1D9-4B45-8309-8F24579F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  <a:p>
            <a:pPr lvl="1"/>
            <a:r>
              <a:rPr lang="en-US" dirty="0"/>
              <a:t>Questions</a:t>
            </a:r>
          </a:p>
          <a:p>
            <a:r>
              <a:rPr lang="en-US" dirty="0"/>
              <a:t>Continue ICE 01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2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287A3A-1984-4794-9323-DC0C5DFF4A77}"/>
              </a:ext>
            </a:extLst>
          </p:cNvPr>
          <p:cNvGrpSpPr/>
          <p:nvPr/>
        </p:nvGrpSpPr>
        <p:grpSpPr>
          <a:xfrm>
            <a:off x="225373" y="2054505"/>
            <a:ext cx="8716404" cy="3200401"/>
            <a:chOff x="225373" y="2054505"/>
            <a:chExt cx="8716404" cy="32004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23088"/>
            <a:stretch/>
          </p:blipFill>
          <p:spPr>
            <a:xfrm>
              <a:off x="225373" y="2054505"/>
              <a:ext cx="8716404" cy="32004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7D8399-168F-4AF5-8335-1F15C61D03B0}"/>
                </a:ext>
              </a:extLst>
            </p:cNvPr>
            <p:cNvSpPr/>
            <p:nvPr/>
          </p:nvSpPr>
          <p:spPr>
            <a:xfrm>
              <a:off x="6435524" y="4988688"/>
              <a:ext cx="2372810" cy="266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9217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latin typeface="Comic Sans MS" pitchFamily="66" charset="0"/>
              </a:rPr>
              <a:t>Typical Shaft Loadings</a:t>
            </a:r>
          </a:p>
          <a:p>
            <a:pPr algn="ctr" eaLnBrk="0" hangingPunct="0"/>
            <a:r>
              <a:rPr lang="en-US" altLang="en-US" sz="2400" i="1">
                <a:solidFill>
                  <a:schemeClr val="accent2"/>
                </a:solidFill>
                <a:latin typeface="Comic Sans MS" pitchFamily="66" charset="0"/>
              </a:rPr>
              <a:t>Note that constant applied moment = fully reversed stress</a:t>
            </a:r>
            <a:endParaRPr lang="en-US" altLang="en-US" sz="2400" b="1">
              <a:latin typeface="Comic Sans MS" pitchFamily="66" charset="0"/>
            </a:endParaRPr>
          </a:p>
        </p:txBody>
      </p:sp>
      <p:grpSp>
        <p:nvGrpSpPr>
          <p:cNvPr id="269315" name="Group 3"/>
          <p:cNvGrpSpPr>
            <a:grpSpLocks/>
          </p:cNvGrpSpPr>
          <p:nvPr/>
        </p:nvGrpSpPr>
        <p:grpSpPr bwMode="auto">
          <a:xfrm>
            <a:off x="468313" y="1371600"/>
            <a:ext cx="8304212" cy="4859338"/>
            <a:chOff x="295" y="864"/>
            <a:chExt cx="5231" cy="3061"/>
          </a:xfrm>
        </p:grpSpPr>
        <p:sp>
          <p:nvSpPr>
            <p:cNvPr id="269316" name="Rectangle 4"/>
            <p:cNvSpPr>
              <a:spLocks noChangeArrowheads="1"/>
            </p:cNvSpPr>
            <p:nvPr/>
          </p:nvSpPr>
          <p:spPr bwMode="auto">
            <a:xfrm>
              <a:off x="295" y="864"/>
              <a:ext cx="5231" cy="3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9317" name="Picture 5" descr="Fig6-6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" y="1047"/>
              <a:ext cx="1488" cy="1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9318" name="Picture 6" descr="Fig6-6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1059"/>
              <a:ext cx="1372" cy="1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9319" name="Picture 7" descr="Fig6-6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" y="1012"/>
              <a:ext cx="1560" cy="1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9320" name="Group 8"/>
            <p:cNvGrpSpPr>
              <a:grpSpLocks/>
            </p:cNvGrpSpPr>
            <p:nvPr/>
          </p:nvGrpSpPr>
          <p:grpSpPr bwMode="auto">
            <a:xfrm>
              <a:off x="914" y="2464"/>
              <a:ext cx="2648" cy="420"/>
              <a:chOff x="1292" y="2344"/>
              <a:chExt cx="2648" cy="420"/>
            </a:xfrm>
          </p:grpSpPr>
          <p:graphicFrame>
            <p:nvGraphicFramePr>
              <p:cNvPr id="269321" name="Object 9"/>
              <p:cNvGraphicFramePr>
                <a:graphicFrameLocks noChangeAspect="1"/>
              </p:cNvGraphicFramePr>
              <p:nvPr/>
            </p:nvGraphicFramePr>
            <p:xfrm>
              <a:off x="2713" y="2367"/>
              <a:ext cx="1227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9" name="Equation" r:id="rId6" imgW="1104840" imgH="203040" progId="Equation.3">
                      <p:embed/>
                    </p:oleObj>
                  </mc:Choice>
                  <mc:Fallback>
                    <p:oleObj name="Equation" r:id="rId6" imgW="1104840" imgH="203040" progId="Equation.3">
                      <p:embed/>
                      <p:pic>
                        <p:nvPicPr>
                          <p:cNvPr id="269321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3" y="2367"/>
                            <a:ext cx="1227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33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9322" name="Rectangle 10"/>
              <p:cNvSpPr>
                <a:spLocks noChangeArrowheads="1"/>
              </p:cNvSpPr>
              <p:nvPr/>
            </p:nvSpPr>
            <p:spPr bwMode="auto">
              <a:xfrm>
                <a:off x="1292" y="2344"/>
                <a:ext cx="1482" cy="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137160" rIns="90488" bIns="44450"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lnSpc>
                    <a:spcPct val="77000"/>
                  </a:lnSpc>
                  <a:buSzPct val="120000"/>
                  <a:buFont typeface="Monotype Sorts" pitchFamily="2" charset="2"/>
                  <a:buChar char="F"/>
                </a:pPr>
                <a:r>
                  <a:rPr lang="en-US" altLang="en-US" sz="1600" b="1">
                    <a:solidFill>
                      <a:srgbClr val="000066"/>
                    </a:solidFill>
                    <a:latin typeface="Comic Sans MS" pitchFamily="66" charset="0"/>
                  </a:rPr>
                  <a:t>Stress range:</a:t>
                </a:r>
                <a:endParaRPr lang="en-US" altLang="en-US" sz="1600" b="1">
                  <a:latin typeface="Comic Sans MS" pitchFamily="66" charset="0"/>
                </a:endParaRPr>
              </a:p>
              <a:p>
                <a:pPr>
                  <a:lnSpc>
                    <a:spcPct val="77000"/>
                  </a:lnSpc>
                  <a:buSzPct val="150000"/>
                  <a:buFont typeface="Monotype Sorts" pitchFamily="2" charset="2"/>
                  <a:buChar char="F"/>
                </a:pPr>
                <a:endParaRPr lang="en-US" altLang="en-US" sz="1800" b="1">
                  <a:solidFill>
                    <a:srgbClr val="000066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69323" name="Group 11"/>
            <p:cNvGrpSpPr>
              <a:grpSpLocks/>
            </p:cNvGrpSpPr>
            <p:nvPr/>
          </p:nvGrpSpPr>
          <p:grpSpPr bwMode="auto">
            <a:xfrm>
              <a:off x="914" y="2911"/>
              <a:ext cx="4165" cy="495"/>
              <a:chOff x="1292" y="2623"/>
              <a:chExt cx="4165" cy="495"/>
            </a:xfrm>
          </p:grpSpPr>
          <p:sp>
            <p:nvSpPr>
              <p:cNvPr id="269324" name="Rectangle 12"/>
              <p:cNvSpPr>
                <a:spLocks noChangeArrowheads="1"/>
              </p:cNvSpPr>
              <p:nvPr/>
            </p:nvSpPr>
            <p:spPr bwMode="auto">
              <a:xfrm>
                <a:off x="1292" y="2698"/>
                <a:ext cx="2480" cy="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137160" rIns="90488" bIns="44450"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lnSpc>
                    <a:spcPct val="77000"/>
                  </a:lnSpc>
                  <a:buSzPct val="120000"/>
                  <a:buFont typeface="Monotype Sorts" pitchFamily="2" charset="2"/>
                  <a:buChar char="F"/>
                </a:pPr>
                <a:r>
                  <a:rPr lang="en-US" altLang="en-US" sz="1600" b="1">
                    <a:solidFill>
                      <a:srgbClr val="000066"/>
                    </a:solidFill>
                    <a:latin typeface="Comic Sans MS" pitchFamily="66" charset="0"/>
                  </a:rPr>
                  <a:t>Alternating stress component:</a:t>
                </a:r>
                <a:endParaRPr lang="en-US" altLang="en-US" sz="1600" b="1">
                  <a:latin typeface="Comic Sans MS" pitchFamily="66" charset="0"/>
                </a:endParaRPr>
              </a:p>
              <a:p>
                <a:pPr>
                  <a:lnSpc>
                    <a:spcPct val="77000"/>
                  </a:lnSpc>
                  <a:buSzPct val="150000"/>
                  <a:buFont typeface="Monotype Sorts" pitchFamily="2" charset="2"/>
                  <a:buChar char="F"/>
                </a:pPr>
                <a:endParaRPr lang="en-US" altLang="en-US" sz="1800" b="1">
                  <a:solidFill>
                    <a:srgbClr val="000066"/>
                  </a:solidFill>
                  <a:latin typeface="Comic Sans MS" pitchFamily="66" charset="0"/>
                </a:endParaRPr>
              </a:p>
            </p:txBody>
          </p:sp>
          <p:graphicFrame>
            <p:nvGraphicFramePr>
              <p:cNvPr id="269325" name="Object 13"/>
              <p:cNvGraphicFramePr>
                <a:graphicFrameLocks noChangeAspect="1"/>
              </p:cNvGraphicFramePr>
              <p:nvPr/>
            </p:nvGraphicFramePr>
            <p:xfrm>
              <a:off x="3792" y="2623"/>
              <a:ext cx="1665" cy="4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0" name="Equation" r:id="rId8" imgW="1498320" imgH="393480" progId="Equation.3">
                      <p:embed/>
                    </p:oleObj>
                  </mc:Choice>
                  <mc:Fallback>
                    <p:oleObj name="Equation" r:id="rId8" imgW="1498320" imgH="393480" progId="Equation.3">
                      <p:embed/>
                      <p:pic>
                        <p:nvPicPr>
                          <p:cNvPr id="269325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623"/>
                            <a:ext cx="1665" cy="4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33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9326" name="Group 14"/>
            <p:cNvGrpSpPr>
              <a:grpSpLocks/>
            </p:cNvGrpSpPr>
            <p:nvPr/>
          </p:nvGrpSpPr>
          <p:grpSpPr bwMode="auto">
            <a:xfrm>
              <a:off x="914" y="3421"/>
              <a:ext cx="3503" cy="495"/>
              <a:chOff x="1292" y="2971"/>
              <a:chExt cx="3503" cy="495"/>
            </a:xfrm>
          </p:grpSpPr>
          <p:sp>
            <p:nvSpPr>
              <p:cNvPr id="269327" name="Rectangle 15"/>
              <p:cNvSpPr>
                <a:spLocks noChangeArrowheads="1"/>
              </p:cNvSpPr>
              <p:nvPr/>
            </p:nvSpPr>
            <p:spPr bwMode="auto">
              <a:xfrm>
                <a:off x="1292" y="3046"/>
                <a:ext cx="2480" cy="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137160" rIns="90488" bIns="44450"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lnSpc>
                    <a:spcPct val="77000"/>
                  </a:lnSpc>
                  <a:buSzPct val="120000"/>
                  <a:buFont typeface="Monotype Sorts" pitchFamily="2" charset="2"/>
                  <a:buChar char="F"/>
                </a:pPr>
                <a:r>
                  <a:rPr lang="en-US" altLang="en-US" sz="1600" b="1">
                    <a:solidFill>
                      <a:srgbClr val="000066"/>
                    </a:solidFill>
                    <a:latin typeface="Comic Sans MS" pitchFamily="66" charset="0"/>
                  </a:rPr>
                  <a:t>Mean stress component:</a:t>
                </a:r>
                <a:endParaRPr lang="en-US" altLang="en-US" sz="1600" b="1">
                  <a:latin typeface="Comic Sans MS" pitchFamily="66" charset="0"/>
                </a:endParaRPr>
              </a:p>
              <a:p>
                <a:pPr>
                  <a:lnSpc>
                    <a:spcPct val="77000"/>
                  </a:lnSpc>
                  <a:buSzPct val="150000"/>
                  <a:buFont typeface="Monotype Sorts" pitchFamily="2" charset="2"/>
                  <a:buChar char="F"/>
                </a:pPr>
                <a:endParaRPr lang="en-US" altLang="en-US" sz="1800" b="1">
                  <a:solidFill>
                    <a:srgbClr val="000066"/>
                  </a:solidFill>
                  <a:latin typeface="Comic Sans MS" pitchFamily="66" charset="0"/>
                </a:endParaRPr>
              </a:p>
            </p:txBody>
          </p:sp>
          <p:graphicFrame>
            <p:nvGraphicFramePr>
              <p:cNvPr id="269328" name="Object 16"/>
              <p:cNvGraphicFramePr>
                <a:graphicFrameLocks noChangeAspect="1"/>
              </p:cNvGraphicFramePr>
              <p:nvPr/>
            </p:nvGraphicFramePr>
            <p:xfrm>
              <a:off x="3553" y="2971"/>
              <a:ext cx="1242" cy="4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1" name="Equation" r:id="rId10" imgW="1117440" imgH="393480" progId="Equation.3">
                      <p:embed/>
                    </p:oleObj>
                  </mc:Choice>
                  <mc:Fallback>
                    <p:oleObj name="Equation" r:id="rId10" imgW="1117440" imgH="393480" progId="Equation.3">
                      <p:embed/>
                      <p:pic>
                        <p:nvPicPr>
                          <p:cNvPr id="269328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3" y="2971"/>
                            <a:ext cx="1242" cy="4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33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3794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shaft</a:t>
            </a:r>
          </a:p>
        </p:txBody>
      </p:sp>
      <p:pic>
        <p:nvPicPr>
          <p:cNvPr id="4" name="Picture 3" descr="fig10_06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" r="4059" b="27184"/>
          <a:stretch/>
        </p:blipFill>
        <p:spPr bwMode="auto">
          <a:xfrm>
            <a:off x="762000" y="2268071"/>
            <a:ext cx="3657600" cy="40661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6190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1</a:t>
            </a:r>
          </a:p>
        </p:txBody>
      </p:sp>
      <p:pic>
        <p:nvPicPr>
          <p:cNvPr id="4" name="Picture 3" descr="fig10_07b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9" r="21811" b="13306"/>
          <a:stretch/>
        </p:blipFill>
        <p:spPr bwMode="auto">
          <a:xfrm>
            <a:off x="3733800" y="1161623"/>
            <a:ext cx="2362200" cy="5451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g10_08a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4" r="22000" b="16024"/>
          <a:stretch/>
        </p:blipFill>
        <p:spPr bwMode="auto">
          <a:xfrm>
            <a:off x="6629400" y="1161623"/>
            <a:ext cx="2169795" cy="557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ig10_07a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9" r="18106" b="14930"/>
          <a:stretch/>
        </p:blipFill>
        <p:spPr bwMode="auto">
          <a:xfrm>
            <a:off x="609600" y="1161623"/>
            <a:ext cx="2731135" cy="5451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8091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Material – SAE 1030 P 1024, table A-9</a:t>
            </a:r>
          </a:p>
        </p:txBody>
      </p:sp>
      <p:pic>
        <p:nvPicPr>
          <p:cNvPr id="4" name="Picture 1" descr="taba_09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9" t="-370" r="759" b="48882"/>
          <a:stretch/>
        </p:blipFill>
        <p:spPr bwMode="auto">
          <a:xfrm>
            <a:off x="269111" y="2815869"/>
            <a:ext cx="8605777" cy="303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D6B13C-FED1-4FD7-AB35-C9D51B5A09D6}"/>
              </a:ext>
            </a:extLst>
          </p:cNvPr>
          <p:cNvSpPr/>
          <p:nvPr/>
        </p:nvSpPr>
        <p:spPr>
          <a:xfrm>
            <a:off x="358815" y="5014731"/>
            <a:ext cx="8516073" cy="835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79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Uncorrected endurance limit </a:t>
            </a:r>
          </a:p>
          <a:p>
            <a:pPr lvl="1"/>
            <a:r>
              <a:rPr lang="en-US" dirty="0"/>
              <a:t>If published endurance limit is available use it</a:t>
            </a:r>
          </a:p>
          <a:p>
            <a:pPr lvl="1"/>
            <a:r>
              <a:rPr lang="en-US" dirty="0"/>
              <a:t>If not use material property and estimate using eq 6.5a, pp 360</a:t>
            </a:r>
          </a:p>
          <a:p>
            <a:pPr lvl="2"/>
            <a:r>
              <a:rPr lang="en-US" dirty="0"/>
              <a:t>Why these values? (next slide)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153" y="4940157"/>
            <a:ext cx="6956789" cy="96160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46148" y="1715289"/>
          <a:ext cx="5941518" cy="51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4" imgW="2806560" imgH="241200" progId="Equation.DSMT4">
                  <p:embed/>
                </p:oleObj>
              </mc:Choice>
              <mc:Fallback>
                <p:oleObj name="Equation" r:id="rId4" imgW="280656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6148" y="1715289"/>
                        <a:ext cx="5941518" cy="510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8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DDB-11A7-4421-A293-6CC5A69D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195606-49A1-4CAF-B901-1F8A5002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between Unnotched rotating-bending fatigue strength and ultimate strength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D689A2-770A-45F8-9C22-ED2112F0FF19}"/>
              </a:ext>
            </a:extLst>
          </p:cNvPr>
          <p:cNvGrpSpPr/>
          <p:nvPr/>
        </p:nvGrpSpPr>
        <p:grpSpPr>
          <a:xfrm>
            <a:off x="20564" y="2729222"/>
            <a:ext cx="9123436" cy="4128778"/>
            <a:chOff x="463296" y="381000"/>
            <a:chExt cx="8506968" cy="3795514"/>
          </a:xfrm>
        </p:grpSpPr>
        <p:pic>
          <p:nvPicPr>
            <p:cNvPr id="5" name="Picture 1" descr="fig06_23a.jpg">
              <a:extLst>
                <a:ext uri="{FF2B5EF4-FFF2-40B4-BE49-F238E27FC236}">
                  <a16:creationId xmlns:a16="http://schemas.microsoft.com/office/drawing/2014/main" id="{30B668D8-0D47-40E8-803A-171A4639DF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46"/>
            <a:stretch/>
          </p:blipFill>
          <p:spPr bwMode="auto">
            <a:xfrm>
              <a:off x="463296" y="381000"/>
              <a:ext cx="4396259" cy="3489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" descr="fig06_23b.jpg">
              <a:extLst>
                <a:ext uri="{FF2B5EF4-FFF2-40B4-BE49-F238E27FC236}">
                  <a16:creationId xmlns:a16="http://schemas.microsoft.com/office/drawing/2014/main" id="{4F482F66-CE1A-4729-9354-36C8B67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81000"/>
              <a:ext cx="4398264" cy="3795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2110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Factor (eq. 6.7a, pp. 362)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Published data is for rotating bending tests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39EF79-457F-47F2-A048-5393DF729268}"/>
              </a:ext>
            </a:extLst>
          </p:cNvPr>
          <p:cNvGrpSpPr/>
          <p:nvPr/>
        </p:nvGrpSpPr>
        <p:grpSpPr>
          <a:xfrm>
            <a:off x="851954" y="3548076"/>
            <a:ext cx="7834846" cy="1336952"/>
            <a:chOff x="851954" y="3212410"/>
            <a:chExt cx="7834846" cy="13369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5994E-E89F-44AB-AFFA-4E57DA25B45E}"/>
                </a:ext>
              </a:extLst>
            </p:cNvPr>
            <p:cNvSpPr/>
            <p:nvPr/>
          </p:nvSpPr>
          <p:spPr>
            <a:xfrm>
              <a:off x="851954" y="3212410"/>
              <a:ext cx="7834846" cy="1336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14262"/>
            <a:stretch/>
          </p:blipFill>
          <p:spPr>
            <a:xfrm rot="207312">
              <a:off x="871044" y="3446566"/>
              <a:ext cx="7796668" cy="868640"/>
            </a:xfrm>
            <a:prstGeom prst="trapezoid">
              <a:avLst>
                <a:gd name="adj" fmla="val 7718"/>
              </a:avLst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33180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factor (eq. 6.7 b pp. 363)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Published data is for rotating bending tests</a:t>
            </a:r>
          </a:p>
          <a:p>
            <a:pPr lvl="1"/>
            <a:r>
              <a:rPr lang="en-US" dirty="0"/>
              <a:t>Wait we do not know diameter. What to do?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02" y="4027990"/>
            <a:ext cx="6751144" cy="12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21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Surface factor (eq 6.7e p. 365 &amp; table 6.3)</a:t>
            </a:r>
          </a:p>
          <a:p>
            <a:pPr lvl="1"/>
            <a:r>
              <a:rPr lang="en-US" dirty="0"/>
              <a:t>Why? I am sure you know this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35" y="2815961"/>
            <a:ext cx="6585386" cy="583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34" y="3429000"/>
            <a:ext cx="6593121" cy="293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5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on the menu today?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8098465" cy="4552507"/>
          </a:xfrm>
        </p:spPr>
        <p:txBody>
          <a:bodyPr>
            <a:normAutofit/>
          </a:bodyPr>
          <a:lstStyle/>
          <a:p>
            <a:r>
              <a:rPr lang="en-US" dirty="0"/>
              <a:t>Finish ICE 01 Basics</a:t>
            </a:r>
          </a:p>
          <a:p>
            <a:r>
              <a:rPr lang="en-US" dirty="0"/>
              <a:t>Shaft Design general approach</a:t>
            </a:r>
          </a:p>
          <a:p>
            <a:r>
              <a:rPr lang="en-US" dirty="0"/>
              <a:t>Apply to ICE01 – shaft design</a:t>
            </a:r>
          </a:p>
          <a:p>
            <a:r>
              <a:rPr lang="en-US" dirty="0" err="1"/>
              <a:t>Matlab</a:t>
            </a:r>
            <a:r>
              <a:rPr lang="en-US" dirty="0"/>
              <a:t> Code for ICE 01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3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3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factor (eq. 6.7f pp 367)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Published data is room temperature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07" y="3601595"/>
            <a:ext cx="6951123" cy="12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66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87899" cy="4705597"/>
          </a:xfrm>
        </p:spPr>
        <p:txBody>
          <a:bodyPr/>
          <a:lstStyle/>
          <a:p>
            <a:r>
              <a:rPr lang="en-US" dirty="0"/>
              <a:t>Reliability factor (table 6.4, pp. 367)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Published data based on experiments and we account for spread of data</a:t>
            </a:r>
          </a:p>
          <a:p>
            <a:pPr lvl="1"/>
            <a:endParaRPr lang="en-US" dirty="0"/>
          </a:p>
        </p:txBody>
      </p:sp>
      <p:pic>
        <p:nvPicPr>
          <p:cNvPr id="4" name="Picture 3" descr="tab06_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099" y="2233034"/>
            <a:ext cx="2398901" cy="435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01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plug in and compute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25608" y="1639622"/>
          <a:ext cx="6496737" cy="558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3" imgW="2806560" imgH="241200" progId="Equation.DSMT4">
                  <p:embed/>
                </p:oleObj>
              </mc:Choice>
              <mc:Fallback>
                <p:oleObj name="Equation" r:id="rId3" imgW="2806560" imgH="241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608" y="1639622"/>
                        <a:ext cx="6496737" cy="558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651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Notch sensitivity (fig 6.35 p 376)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46" y="2762340"/>
            <a:ext cx="5186761" cy="13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9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fig10_05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7"/>
          <a:stretch/>
        </p:blipFill>
        <p:spPr bwMode="auto">
          <a:xfrm>
            <a:off x="138897" y="1267147"/>
            <a:ext cx="9144000" cy="528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01 (Basics)</a:t>
            </a:r>
          </a:p>
        </p:txBody>
      </p:sp>
    </p:spTree>
    <p:extLst>
      <p:ext uri="{BB962C8B-B14F-4D97-AF65-F5344CB8AC3E}">
        <p14:creationId xmlns:p14="http://schemas.microsoft.com/office/powerpoint/2010/main" val="250746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01 (Basics)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0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8894-B38C-4C3B-88E5-6C6B4324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Shaft Design 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67C0-2087-451A-A7BC-990B4874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2020DesignOfShafthandout.docx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457200" y="3632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l"/>
            <a:r>
              <a:rPr lang="en-US" sz="3200" b="1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for High-Cycle Fatigue</a:t>
            </a:r>
            <a:endParaRPr lang="en-US" sz="2000" b="1" dirty="0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46363" y="1351302"/>
            <a:ext cx="4179455" cy="48721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 dirty="0"/>
              <a:t>Four categories of fatigue design</a:t>
            </a:r>
            <a:endParaRPr lang="en-US" altLang="en-US" sz="1800" i="1" dirty="0"/>
          </a:p>
        </p:txBody>
      </p:sp>
      <p:pic>
        <p:nvPicPr>
          <p:cNvPr id="4" name="Picture 4" descr="Fig6-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78" y="1967824"/>
            <a:ext cx="6635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Fig6-6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8" y="4702876"/>
            <a:ext cx="23622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ig6-6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33" y="4721926"/>
            <a:ext cx="217805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Fig6-6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08" y="4647313"/>
            <a:ext cx="24765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74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457200" y="3177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l"/>
            <a:r>
              <a:rPr lang="en-US" sz="2800" b="1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for Fully Reversed Uniaxial Stresses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46363" y="1351301"/>
            <a:ext cx="5426363" cy="5412417"/>
          </a:xfrm>
          <a:prstGeom prst="rect">
            <a:avLst/>
          </a:prstGeom>
          <a:solidFill>
            <a:srgbClr val="FFDEBD"/>
          </a:solidFill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800" dirty="0"/>
              <a:t>Determine the number of cycles, </a:t>
            </a:r>
            <a:r>
              <a:rPr lang="en-US" altLang="en-US" sz="1800" i="1" dirty="0"/>
              <a:t>N</a:t>
            </a:r>
            <a:r>
              <a:rPr lang="en-US" altLang="en-US" sz="1800" dirty="0"/>
              <a:t>, of loading the expected service life</a:t>
            </a:r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800" dirty="0"/>
              <a:t>Determine the amplitude of the applied loads</a:t>
            </a:r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800" dirty="0"/>
              <a:t>Create a tentative part-geometry design</a:t>
            </a:r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800" dirty="0"/>
              <a:t>Determine any appropriate </a:t>
            </a:r>
            <a:r>
              <a:rPr lang="en-US" altLang="en-US" sz="1800" i="1" dirty="0" err="1"/>
              <a:t>K</a:t>
            </a:r>
            <a:r>
              <a:rPr lang="en-US" altLang="en-US" sz="1800" i="1" baseline="-25000" dirty="0" err="1"/>
              <a:t>t</a:t>
            </a:r>
            <a:r>
              <a:rPr lang="en-US" altLang="en-US" sz="1800" i="1" dirty="0"/>
              <a:t> </a:t>
            </a:r>
            <a:r>
              <a:rPr lang="en-US" altLang="en-US" sz="1800" dirty="0"/>
              <a:t>or </a:t>
            </a:r>
            <a:r>
              <a:rPr lang="en-US" altLang="en-US" sz="1800" i="1" dirty="0" err="1"/>
              <a:t>K</a:t>
            </a:r>
            <a:r>
              <a:rPr lang="en-US" altLang="en-US" sz="1800" i="1" baseline="-25000" dirty="0" err="1"/>
              <a:t>ts</a:t>
            </a:r>
            <a:endParaRPr lang="en-US" altLang="en-US" sz="1800" i="1" baseline="-25000" dirty="0"/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800" dirty="0"/>
              <a:t>Choose a tentative material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i="1" dirty="0">
                <a:sym typeface="Wingdings" panose="05000000000000000000" pitchFamily="2" charset="2"/>
              </a:rPr>
              <a:t>S</a:t>
            </a:r>
            <a:r>
              <a:rPr lang="en-US" altLang="en-US" sz="1800" i="1" baseline="-25000" dirty="0">
                <a:sym typeface="Wingdings" panose="05000000000000000000" pitchFamily="2" charset="2"/>
              </a:rPr>
              <a:t>ut</a:t>
            </a:r>
            <a:r>
              <a:rPr lang="en-US" altLang="en-US" sz="1800" dirty="0">
                <a:sym typeface="Wingdings" panose="05000000000000000000" pitchFamily="2" charset="2"/>
              </a:rPr>
              <a:t>, </a:t>
            </a:r>
            <a:r>
              <a:rPr lang="en-US" altLang="en-US" sz="1800" i="1" dirty="0" err="1">
                <a:sym typeface="Wingdings" panose="05000000000000000000" pitchFamily="2" charset="2"/>
              </a:rPr>
              <a:t>S</a:t>
            </a:r>
            <a:r>
              <a:rPr lang="en-US" altLang="en-US" sz="1800" i="1" baseline="-25000" dirty="0" err="1">
                <a:sym typeface="Wingdings" panose="05000000000000000000" pitchFamily="2" charset="2"/>
              </a:rPr>
              <a:t>y</a:t>
            </a:r>
            <a:r>
              <a:rPr lang="en-US" altLang="en-US" sz="1800" dirty="0">
                <a:sym typeface="Wingdings" panose="05000000000000000000" pitchFamily="2" charset="2"/>
              </a:rPr>
              <a:t>, </a:t>
            </a:r>
            <a:r>
              <a:rPr lang="en-US" altLang="en-US" sz="1800" i="1" dirty="0">
                <a:sym typeface="Wingdings" panose="05000000000000000000" pitchFamily="2" charset="2"/>
              </a:rPr>
              <a:t>S</a:t>
            </a:r>
            <a:r>
              <a:rPr lang="en-US" altLang="en-US" sz="1800" i="1" baseline="-25000" dirty="0">
                <a:sym typeface="Wingdings" panose="05000000000000000000" pitchFamily="2" charset="2"/>
              </a:rPr>
              <a:t>e’</a:t>
            </a:r>
            <a:r>
              <a:rPr lang="en-US" altLang="en-US" sz="1800" dirty="0">
                <a:sym typeface="Wingdings" panose="05000000000000000000" pitchFamily="2" charset="2"/>
              </a:rPr>
              <a:t> or </a:t>
            </a:r>
            <a:r>
              <a:rPr lang="en-US" altLang="en-US" sz="1800" i="1" dirty="0">
                <a:sym typeface="Wingdings" panose="05000000000000000000" pitchFamily="2" charset="2"/>
              </a:rPr>
              <a:t>S</a:t>
            </a:r>
            <a:r>
              <a:rPr lang="en-US" altLang="en-US" sz="1800" i="1" baseline="-25000" dirty="0">
                <a:sym typeface="Wingdings" panose="05000000000000000000" pitchFamily="2" charset="2"/>
              </a:rPr>
              <a:t>f’</a:t>
            </a:r>
            <a:r>
              <a:rPr lang="en-US" altLang="en-US" sz="1800" dirty="0">
                <a:sym typeface="Wingdings" panose="05000000000000000000" pitchFamily="2" charset="2"/>
              </a:rPr>
              <a:t>, and </a:t>
            </a:r>
            <a:r>
              <a:rPr lang="en-US" altLang="en-US" sz="1800" i="1" dirty="0">
                <a:sym typeface="Wingdings" panose="05000000000000000000" pitchFamily="2" charset="2"/>
              </a:rPr>
              <a:t>q</a:t>
            </a:r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800" dirty="0"/>
              <a:t>Covert </a:t>
            </a:r>
            <a:r>
              <a:rPr lang="en-US" altLang="en-US" sz="1800" i="1" dirty="0" err="1"/>
              <a:t>K</a:t>
            </a:r>
            <a:r>
              <a:rPr lang="en-US" altLang="en-US" sz="1800" i="1" baseline="-25000" dirty="0" err="1"/>
              <a:t>t</a:t>
            </a:r>
            <a:r>
              <a:rPr lang="en-US" altLang="en-US" sz="1800" i="1" dirty="0"/>
              <a:t> </a:t>
            </a:r>
            <a:r>
              <a:rPr lang="en-US" altLang="en-US" sz="1800" dirty="0"/>
              <a:t>or </a:t>
            </a:r>
            <a:r>
              <a:rPr lang="en-US" altLang="en-US" sz="1800" i="1" dirty="0" err="1"/>
              <a:t>K</a:t>
            </a:r>
            <a:r>
              <a:rPr lang="en-US" altLang="en-US" sz="1800" i="1" baseline="-25000" dirty="0" err="1"/>
              <a:t>ts</a:t>
            </a:r>
            <a:r>
              <a:rPr lang="en-US" altLang="en-US" sz="1800" i="1" baseline="-25000" dirty="0"/>
              <a:t> </a:t>
            </a:r>
            <a:r>
              <a:rPr lang="en-US" altLang="en-US" sz="1800" dirty="0"/>
              <a:t>to </a:t>
            </a:r>
            <a:r>
              <a:rPr lang="en-US" altLang="en-US" sz="1800" i="1" dirty="0" err="1"/>
              <a:t>K</a:t>
            </a:r>
            <a:r>
              <a:rPr lang="en-US" altLang="en-US" sz="1800" i="1" baseline="-25000" dirty="0" err="1"/>
              <a:t>f</a:t>
            </a:r>
            <a:r>
              <a:rPr lang="en-US" altLang="en-US" sz="1800" i="1" dirty="0"/>
              <a:t> </a:t>
            </a:r>
            <a:r>
              <a:rPr lang="en-US" altLang="en-US" sz="1800" dirty="0"/>
              <a:t>or </a:t>
            </a:r>
            <a:r>
              <a:rPr lang="en-US" altLang="en-US" sz="1800" i="1" dirty="0" err="1"/>
              <a:t>K</a:t>
            </a:r>
            <a:r>
              <a:rPr lang="en-US" altLang="en-US" sz="1800" i="1" baseline="-25000" dirty="0" err="1"/>
              <a:t>fs</a:t>
            </a:r>
            <a:endParaRPr lang="en-US" altLang="en-US" sz="1800" i="1" baseline="-25000" dirty="0"/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800" dirty="0"/>
              <a:t>Calculate the nominal alternating stress </a:t>
            </a:r>
            <a:r>
              <a:rPr lang="en-US" altLang="en-US" sz="1800" i="1" dirty="0" err="1"/>
              <a:t>σ</a:t>
            </a:r>
            <a:r>
              <a:rPr lang="en-US" altLang="en-US" sz="1800" i="1" baseline="-25000" dirty="0" err="1"/>
              <a:t>a</a:t>
            </a:r>
            <a:r>
              <a:rPr lang="en-US" altLang="en-US" sz="1800" i="1" dirty="0"/>
              <a:t> </a:t>
            </a:r>
            <a:r>
              <a:rPr lang="en-US" altLang="en-US" sz="1800" dirty="0"/>
              <a:t>or </a:t>
            </a:r>
            <a:r>
              <a:rPr lang="en-US" altLang="en-US" sz="1800" i="1" dirty="0" err="1"/>
              <a:t>τ</a:t>
            </a:r>
            <a:r>
              <a:rPr lang="en-US" altLang="en-US" sz="1800" i="1" baseline="-25000" dirty="0" err="1"/>
              <a:t>a</a:t>
            </a:r>
            <a:r>
              <a:rPr lang="en-US" altLang="en-US" sz="1800" dirty="0"/>
              <a:t> at critical locations considering the </a:t>
            </a:r>
            <a:r>
              <a:rPr lang="en-US" altLang="en-US" sz="1800" i="1" dirty="0" err="1"/>
              <a:t>K</a:t>
            </a:r>
            <a:r>
              <a:rPr lang="en-US" altLang="en-US" sz="1800" i="1" baseline="-25000" dirty="0" err="1"/>
              <a:t>f</a:t>
            </a:r>
            <a:r>
              <a:rPr lang="en-US" altLang="en-US" sz="1800" i="1" dirty="0"/>
              <a:t> </a:t>
            </a:r>
            <a:r>
              <a:rPr lang="en-US" altLang="en-US" sz="1800" dirty="0"/>
              <a:t>and </a:t>
            </a:r>
            <a:r>
              <a:rPr lang="en-US" altLang="en-US" sz="1800" i="1" dirty="0" err="1"/>
              <a:t>K</a:t>
            </a:r>
            <a:r>
              <a:rPr lang="en-US" altLang="en-US" sz="1800" i="1" baseline="-25000" dirty="0" err="1"/>
              <a:t>fs</a:t>
            </a:r>
            <a:endParaRPr lang="en-US" altLang="en-US" sz="1800" dirty="0"/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800" dirty="0"/>
              <a:t>Calculate the </a:t>
            </a:r>
            <a:r>
              <a:rPr lang="en-US" altLang="en-US" sz="1800" i="1" dirty="0"/>
              <a:t>principal stress</a:t>
            </a:r>
            <a:r>
              <a:rPr lang="en-US" altLang="en-US" sz="1800" dirty="0"/>
              <a:t> amplitudes &amp; </a:t>
            </a:r>
            <a:r>
              <a:rPr lang="en-US" altLang="en-US" sz="1800" i="1" dirty="0"/>
              <a:t>von Mises effective stress </a:t>
            </a:r>
            <a:r>
              <a:rPr lang="en-US" altLang="en-US" sz="1800" dirty="0"/>
              <a:t>for critical locations</a:t>
            </a:r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800" dirty="0"/>
              <a:t>Determine the corrected fatigue strength </a:t>
            </a:r>
            <a:r>
              <a:rPr lang="en-US" altLang="en-US" sz="1800" i="1" dirty="0">
                <a:sym typeface="Wingdings" panose="05000000000000000000" pitchFamily="2" charset="2"/>
              </a:rPr>
              <a:t>S</a:t>
            </a:r>
            <a:r>
              <a:rPr lang="en-US" altLang="en-US" sz="1800" i="1" baseline="-25000" dirty="0">
                <a:sym typeface="Wingdings" panose="05000000000000000000" pitchFamily="2" charset="2"/>
              </a:rPr>
              <a:t>e</a:t>
            </a:r>
            <a:r>
              <a:rPr lang="en-US" altLang="en-US" sz="1800" dirty="0">
                <a:sym typeface="Wingdings" panose="05000000000000000000" pitchFamily="2" charset="2"/>
              </a:rPr>
              <a:t> or </a:t>
            </a:r>
            <a:r>
              <a:rPr lang="en-US" altLang="en-US" sz="1800" i="1" dirty="0">
                <a:sym typeface="Wingdings" panose="05000000000000000000" pitchFamily="2" charset="2"/>
              </a:rPr>
              <a:t>S</a:t>
            </a:r>
            <a:r>
              <a:rPr lang="en-US" altLang="en-US" sz="1800" i="1" baseline="-25000" dirty="0">
                <a:sym typeface="Wingdings" panose="05000000000000000000" pitchFamily="2" charset="2"/>
              </a:rPr>
              <a:t>f</a:t>
            </a:r>
            <a:endParaRPr lang="en-US" altLang="en-US" sz="1800" dirty="0">
              <a:sym typeface="Wingdings" panose="05000000000000000000" pitchFamily="2" charset="2"/>
            </a:endParaRPr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800" dirty="0">
                <a:sym typeface="Wingdings" panose="05000000000000000000" pitchFamily="2" charset="2"/>
              </a:rPr>
              <a:t>Create the </a:t>
            </a:r>
            <a:r>
              <a:rPr lang="en-US" altLang="en-US" sz="1800" i="1" dirty="0">
                <a:sym typeface="Wingdings" panose="05000000000000000000" pitchFamily="2" charset="2"/>
              </a:rPr>
              <a:t>S-N</a:t>
            </a:r>
            <a:r>
              <a:rPr lang="en-US" altLang="en-US" sz="1800" dirty="0">
                <a:sym typeface="Wingdings" panose="05000000000000000000" pitchFamily="2" charset="2"/>
              </a:rPr>
              <a:t> diagram</a:t>
            </a:r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800" dirty="0">
                <a:sym typeface="Wingdings" panose="05000000000000000000" pitchFamily="2" charset="2"/>
              </a:rPr>
              <a:t>Calculate the safety factor for the design: </a:t>
            </a:r>
          </a:p>
          <a:p>
            <a:pPr>
              <a:lnSpc>
                <a:spcPts val="2400"/>
              </a:lnSpc>
              <a:buFont typeface="+mj-lt"/>
              <a:buAutoNum type="arabicPeriod"/>
            </a:pPr>
            <a:r>
              <a:rPr lang="en-US" altLang="en-US" sz="1800" dirty="0">
                <a:sym typeface="Wingdings" panose="05000000000000000000" pitchFamily="2" charset="2"/>
              </a:rPr>
              <a:t> Refine the design or choose a more suitable material</a:t>
            </a:r>
            <a:endParaRPr lang="en-US" altLang="en-US" sz="1800" dirty="0"/>
          </a:p>
        </p:txBody>
      </p:sp>
      <p:pic>
        <p:nvPicPr>
          <p:cNvPr id="7" name="Picture 3" descr="Fig6-6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424" y="2746420"/>
            <a:ext cx="23622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048424" y="1830273"/>
            <a:ext cx="2821311" cy="117484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b="1" i="1" dirty="0"/>
              <a:t>Examples: </a:t>
            </a:r>
            <a:r>
              <a:rPr lang="en-US" altLang="en-US" sz="1600" i="1" dirty="0"/>
              <a:t>rotating bending of a shaft that supports static load, reversed torque on a shaft, etc.</a:t>
            </a:r>
          </a:p>
          <a:p>
            <a:endParaRPr lang="en-US" altLang="en-US" sz="1600" i="1" dirty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5820349" y="4907100"/>
          <a:ext cx="26225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5" imgW="1663560" imgH="241200" progId="Equation.DSMT4">
                  <p:embed/>
                </p:oleObj>
              </mc:Choice>
              <mc:Fallback>
                <p:oleObj name="Equation" r:id="rId5" imgW="1663560" imgH="241200" progId="Equation.DSMT4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0349" y="4907100"/>
                        <a:ext cx="26225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5810250" y="5310188"/>
          <a:ext cx="32242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7" imgW="2044440" imgH="457200" progId="Equation.DSMT4">
                  <p:embed/>
                </p:oleObj>
              </mc:Choice>
              <mc:Fallback>
                <p:oleObj name="Equation" r:id="rId7" imgW="2044440" imgH="457200" progId="Equation.DSMT4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5310188"/>
                        <a:ext cx="32242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5777982" y="6082681"/>
          <a:ext cx="316864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9" imgW="1981080" imgH="431640" progId="Equation.DSMT4">
                  <p:embed/>
                </p:oleObj>
              </mc:Choice>
              <mc:Fallback>
                <p:oleObj name="Equation" r:id="rId9" imgW="1981080" imgH="431640" progId="Equation.DSMT4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982" y="6082681"/>
                        <a:ext cx="3168648" cy="681037"/>
                      </a:xfrm>
                      <a:prstGeom prst="rect">
                        <a:avLst/>
                      </a:prstGeom>
                      <a:solidFill>
                        <a:srgbClr val="FFDEBD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5981909" y="1370717"/>
            <a:ext cx="2284636" cy="48721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Category I </a:t>
            </a:r>
            <a:r>
              <a:rPr lang="en-US" altLang="en-US" sz="1800" b="1" i="1" dirty="0">
                <a:solidFill>
                  <a:srgbClr val="FF0000"/>
                </a:solidFill>
              </a:rPr>
              <a:t>(</a:t>
            </a:r>
            <a:r>
              <a:rPr lang="el-GR" altLang="en-US" sz="1800" b="1" i="1" dirty="0">
                <a:solidFill>
                  <a:srgbClr val="FF0000"/>
                </a:solidFill>
              </a:rPr>
              <a:t>σ</a:t>
            </a:r>
            <a:r>
              <a:rPr lang="en-US" altLang="en-US" sz="1800" b="1" i="1" baseline="-25000" dirty="0">
                <a:solidFill>
                  <a:srgbClr val="FF0000"/>
                </a:solidFill>
              </a:rPr>
              <a:t>m </a:t>
            </a:r>
            <a:r>
              <a:rPr lang="en-US" altLang="en-US" sz="1800" b="1" i="1" dirty="0">
                <a:solidFill>
                  <a:srgbClr val="FF0000"/>
                </a:solidFill>
              </a:rPr>
              <a:t>= 0)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767910" y="5738005"/>
          <a:ext cx="8207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11" imgW="520560" imgH="393480" progId="Equation.DSMT4">
                  <p:embed/>
                </p:oleObj>
              </mc:Choice>
              <mc:Fallback>
                <p:oleObj name="Equation" r:id="rId11" imgW="520560" imgH="39348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910" y="5738005"/>
                        <a:ext cx="820737" cy="617538"/>
                      </a:xfrm>
                      <a:prstGeom prst="rect">
                        <a:avLst/>
                      </a:prstGeom>
                      <a:solidFill>
                        <a:srgbClr val="FFDEBD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936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9199&quot;&gt;&lt;object type=&quot;3&quot; unique_id=&quot;23902&quot;&gt;&lt;property id=&quot;20148&quot; value=&quot;5&quot;/&gt;&lt;property id=&quot;20300&quot; value=&quot;Slide 1 - &amp;quot;ME 367: Machine Design&amp;quot;&quot;/&gt;&lt;property id=&quot;20307&quot; value=&quot;256&quot;/&gt;&lt;/object&gt;&lt;object type=&quot;3&quot; unique_id=&quot;74470&quot;&gt;&lt;property id=&quot;20148&quot; value=&quot;5&quot;/&gt;&lt;property id=&quot;20300&quot; value=&quot;Slide 2 - &amp;quot;Who am I?&amp;quot;&quot;/&gt;&lt;property id=&quot;20307&quot; value=&quot;294&quot;/&gt;&lt;/object&gt;&lt;object type=&quot;3&quot; unique_id=&quot;77685&quot;&gt;&lt;property id=&quot;20148&quot; value=&quot;5&quot;/&gt;&lt;property id=&quot;20300&quot; value=&quot;Slide 4 - &amp;quot;What’s on the menu today?&amp;quot;&quot;/&gt;&lt;property id=&quot;20307&quot; value=&quot;299&quot;/&gt;&lt;/object&gt;&lt;object type=&quot;3&quot; unique_id=&quot;77686&quot;&gt;&lt;property id=&quot;20148&quot; value=&quot;5&quot;/&gt;&lt;property id=&quot;20300&quot; value=&quot;Slide 8 - &amp;quot;We have a textbook?&amp;quot;&quot;/&gt;&lt;property id=&quot;20307&quot; value=&quot;300&quot;/&gt;&lt;/object&gt;&lt;object type=&quot;3&quot; unique_id=&quot;77687&quot;&gt;&lt;property id=&quot;20148&quot; value=&quot;5&quot;/&gt;&lt;property id=&quot;20300&quot; value=&quot;Slide 9 - &amp;quot;We have a textbook?&amp;quot;&quot;/&gt;&lt;property id=&quot;20307&quot; value=&quot;301&quot;/&gt;&lt;/object&gt;&lt;object type=&quot;3&quot; unique_id=&quot;77688&quot;&gt;&lt;property id=&quot;20148&quot; value=&quot;5&quot;/&gt;&lt;property id=&quot;20300&quot; value=&quot;Slide 10 - &amp;quot;Academic Integrity&amp;quot;&quot;/&gt;&lt;property id=&quot;20307&quot; value=&quot;302&quot;/&gt;&lt;/object&gt;&lt;object type=&quot;3&quot; unique_id=&quot;120361&quot;&gt;&lt;property id=&quot;20148&quot; value=&quot;5&quot;/&gt;&lt;property id=&quot;20300&quot; value=&quot;Slide 5 - &amp;quot;Survey&amp;quot;&quot;/&gt;&lt;property id=&quot;20307&quot; value=&quot;377&quot;/&gt;&lt;/object&gt;&lt;object type=&quot;3&quot; unique_id=&quot;120951&quot;&gt;&lt;property id=&quot;20148&quot; value=&quot;5&quot;/&gt;&lt;property id=&quot;20300&quot; value=&quot;Slide 11 - &amp;quot;A Design Process&amp;quot;&quot;/&gt;&lt;property id=&quot;20307&quot; value=&quot;378&quot;/&gt;&lt;/object&gt;&lt;object type=&quot;3&quot; unique_id=&quot;120952&quot;&gt;&lt;property id=&quot;20148&quot; value=&quot;5&quot;/&gt;&lt;property id=&quot;20300&quot; value=&quot;Slide 12 - &amp;quot;A Design Process&amp;quot;&quot;/&gt;&lt;property id=&quot;20307&quot; value=&quot;381&quot;/&gt;&lt;/object&gt;&lt;object type=&quot;3&quot; unique_id=&quot;121258&quot;&gt;&lt;property id=&quot;20148&quot; value=&quot;5&quot;/&gt;&lt;property id=&quot;20300&quot; value=&quot;Slide 6 - &amp;quot;Survey Results&amp;quot;&quot;/&gt;&lt;property id=&quot;20307&quot; value=&quot;382&quot;/&gt;&lt;/object&gt;&lt;object type=&quot;3&quot; unique_id=&quot;122219&quot;&gt;&lt;property id=&quot;20148&quot; value=&quot;5&quot;/&gt;&lt;property id=&quot;20300&quot; value=&quot;Slide 3 - &amp;quot;What did we do last class?&amp;quot;&quot;/&gt;&lt;property id=&quot;20307&quot; value=&quot;383&quot;/&gt;&lt;/object&gt;&lt;object type=&quot;3&quot; unique_id=&quot;122220&quot;&gt;&lt;property id=&quot;20148&quot; value=&quot;5&quot;/&gt;&lt;property id=&quot;20300&quot; value=&quot;Slide 13 - &amp;quot;Prob. Formulation &amp;amp; Calc.&amp;quot;&quot;/&gt;&lt;property id=&quot;20307&quot; value=&quot;384&quot;/&gt;&lt;/object&gt;&lt;object type=&quot;3&quot; unique_id=&quot;122221&quot;&gt;&lt;property id=&quot;20148&quot; value=&quot;5&quot;/&gt;&lt;property id=&quot;20300&quot; value=&quot;Slide 14 - &amp;quot;Prob. Formulation &amp;amp; Calc.&amp;quot;&quot;/&gt;&lt;property id=&quot;20307&quot; value=&quot;385&quot;/&gt;&lt;/object&gt;&lt;object type=&quot;3&quot; unique_id=&quot;122222&quot;&gt;&lt;property id=&quot;20148&quot; value=&quot;5&quot;/&gt;&lt;property id=&quot;20300&quot; value=&quot;Slide 15 - &amp;quot;Prob. Formulation &amp;amp; Calc.&amp;quot;&quot;/&gt;&lt;property id=&quot;20307&quot; value=&quot;386&quot;/&gt;&lt;/object&gt;&lt;object type=&quot;3&quot; unique_id=&quot;123497&quot;&gt;&lt;property id=&quot;20148&quot; value=&quot;5&quot;/&gt;&lt;property id=&quot;20300&quot; value=&quot;Slide 16 - &amp;quot;Standards&amp;quot;&quot;/&gt;&lt;property id=&quot;20307&quot; value=&quot;387&quot;/&gt;&lt;/object&gt;&lt;object type=&quot;3&quot; unique_id=&quot;123498&quot;&gt;&lt;property id=&quot;20148&quot; value=&quot;5&quot;/&gt;&lt;property id=&quot;20300&quot; value=&quot;Slide 17 - &amp;quot;Standards&amp;quot;&quot;/&gt;&lt;property id=&quot;20307&quot; value=&quot;388&quot;/&gt;&lt;/object&gt;&lt;object type=&quot;3&quot; unique_id=&quot;123499&quot;&gt;&lt;property id=&quot;20148&quot; value=&quot;5&quot;/&gt;&lt;property id=&quot;20300&quot; value=&quot;Slide 18&quot;/&gt;&lt;property id=&quot;20307&quot; value=&quot;389&quot;/&gt;&lt;/object&gt;&lt;object type=&quot;3&quot; unique_id=&quot;123500&quot;&gt;&lt;property id=&quot;20148&quot; value=&quot;5&quot;/&gt;&lt;property id=&quot;20300&quot; value=&quot;Slide 19&quot;/&gt;&lt;property id=&quot;20307&quot; value=&quot;390&quot;/&gt;&lt;/object&gt;&lt;object type=&quot;3&quot; unique_id=&quot;123501&quot;&gt;&lt;property id=&quot;20148&quot; value=&quot;5&quot;/&gt;&lt;property id=&quot;20300&quot; value=&quot;Slide 20 - &amp;quot;25 Common Materials in Mechanical engineering&amp;quot;&quot;/&gt;&lt;property id=&quot;20307&quot; value=&quot;391&quot;/&gt;&lt;/object&gt;&lt;object type=&quot;3&quot; unique_id=&quot;123502&quot;&gt;&lt;property id=&quot;20148&quot; value=&quot;5&quot;/&gt;&lt;property id=&quot;20300&quot; value=&quot;Slide 21 - &amp;quot;25 Common Materials in Mechanical engineering&amp;quot;&quot;/&gt;&lt;property id=&quot;20307&quot; value=&quot;392&quot;/&gt;&lt;/object&gt;&lt;object type=&quot;3&quot; unique_id=&quot;123503&quot;&gt;&lt;property id=&quot;20148&quot; value=&quot;5&quot;/&gt;&lt;property id=&quot;20300&quot; value=&quot;Slide 22 - &amp;quot;25 Common Materials in Mechanical engineering&amp;quot;&quot;/&gt;&lt;property id=&quot;20307&quot; value=&quot;394&quot;/&gt;&lt;/object&gt;&lt;object type=&quot;3&quot; unique_id=&quot;123504&quot;&gt;&lt;property id=&quot;20148&quot; value=&quot;5&quot;/&gt;&lt;property id=&quot;20300&quot; value=&quot;Slide 23 - &amp;quot;25 Common Materials in Mechanical engineering&amp;quot;&quot;/&gt;&lt;property id=&quot;20307&quot; value=&quot;395&quot;/&gt;&lt;/object&gt;&lt;object type=&quot;3&quot; unique_id=&quot;130871&quot;&gt;&lt;property id=&quot;20148&quot; value=&quot;5&quot;/&gt;&lt;property id=&quot;20300&quot; value=&quot;Slide 7 - &amp;quot;Homework 1&amp;quot;&quot;/&gt;&lt;property id=&quot;20307&quot; value=&quot;450&quot;/&gt;&lt;/object&gt;&lt;object type=&quot;3&quot; unique_id=&quot;130872&quot;&gt;&lt;property id=&quot;20148&quot; value=&quot;5&quot;/&gt;&lt;property id=&quot;20300&quot; value=&quot;Slide 24 - &amp;quot;ICE 01 (Basics)&amp;quot;&quot;/&gt;&lt;property id=&quot;20307&quot; value=&quot;449&quot;/&gt;&lt;/object&gt;&lt;object type=&quot;3&quot; unique_id=&quot;130873&quot;&gt;&lt;property id=&quot;20148&quot; value=&quot;5&quot;/&gt;&lt;property id=&quot;20300&quot; value=&quot;Slide 25 - &amp;quot;ICE 01 (Basics)&amp;quot;&quot;/&gt;&lt;property id=&quot;20307&quot; value=&quot;451&quot;/&gt;&lt;/object&gt;&lt;/object&gt;&lt;object type=&quot;8&quot; unique_id=&quot;1973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Aug_23_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67_Template.potx" id="{DC93A02C-1669-4ED7-8E2C-624EC8A9C479}" vid="{A9D4AB3B-018B-44BD-AEB7-CA095C488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ME367_Template</Template>
  <TotalTime>1305</TotalTime>
  <Words>1838</Words>
  <Application>Microsoft Office PowerPoint</Application>
  <PresentationFormat>On-screen Show (4:3)</PresentationFormat>
  <Paragraphs>260</Paragraphs>
  <Slides>43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Rounded MT Bold</vt:lpstr>
      <vt:lpstr>Calibri</vt:lpstr>
      <vt:lpstr>Cambria Math</vt:lpstr>
      <vt:lpstr>Comic Sans MS</vt:lpstr>
      <vt:lpstr>Monotype Sorts</vt:lpstr>
      <vt:lpstr>Times New Roman</vt:lpstr>
      <vt:lpstr>Aug_23_2010</vt:lpstr>
      <vt:lpstr>Equation</vt:lpstr>
      <vt:lpstr>ME 367: Machine Design</vt:lpstr>
      <vt:lpstr>Announcements</vt:lpstr>
      <vt:lpstr>What did we do last class?</vt:lpstr>
      <vt:lpstr>What’s on the menu today?</vt:lpstr>
      <vt:lpstr>ICE 01 (Basics)</vt:lpstr>
      <vt:lpstr>ICE 01 (Basics)</vt:lpstr>
      <vt:lpstr>Shaft Design Handout</vt:lpstr>
      <vt:lpstr>PowerPoint Presentation</vt:lpstr>
      <vt:lpstr>PowerPoint Presentation</vt:lpstr>
      <vt:lpstr>PowerPoint Presentation</vt:lpstr>
      <vt:lpstr>PowerPoint Presentation</vt:lpstr>
      <vt:lpstr>Where do you see Shafts?</vt:lpstr>
      <vt:lpstr>Shafts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Failure Envelopes</vt:lpstr>
      <vt:lpstr>PowerPoint Presentation</vt:lpstr>
      <vt:lpstr>PowerPoint Presentation</vt:lpstr>
      <vt:lpstr>Shaft Design Handout</vt:lpstr>
      <vt:lpstr>PowerPoint Presentation</vt:lpstr>
      <vt:lpstr>ICE 01</vt:lpstr>
      <vt:lpstr>ICE 01</vt:lpstr>
      <vt:lpstr>PowerPoint Presentation</vt:lpstr>
      <vt:lpstr>ICE 1</vt:lpstr>
      <vt:lpstr>ICE 1</vt:lpstr>
      <vt:lpstr>ICE 01</vt:lpstr>
      <vt:lpstr>ICE 01</vt:lpstr>
      <vt:lpstr>ICE 01</vt:lpstr>
      <vt:lpstr>ICE 01</vt:lpstr>
      <vt:lpstr>ICE 01</vt:lpstr>
      <vt:lpstr>ICE 01</vt:lpstr>
      <vt:lpstr>ICE 01</vt:lpstr>
      <vt:lpstr>ICE 01</vt:lpstr>
      <vt:lpstr>ICE 01</vt:lpstr>
      <vt:lpstr>ICE 01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367: Machine Design</dc:title>
  <dc:creator>Rungun Nathan</dc:creator>
  <cp:lastModifiedBy>Nathan, Rungun</cp:lastModifiedBy>
  <cp:revision>57</cp:revision>
  <dcterms:created xsi:type="dcterms:W3CDTF">2017-01-10T13:55:18Z</dcterms:created>
  <dcterms:modified xsi:type="dcterms:W3CDTF">2020-01-28T02:54:41Z</dcterms:modified>
</cp:coreProperties>
</file>