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82" r:id="rId11"/>
    <p:sldId id="283" r:id="rId12"/>
    <p:sldId id="284" r:id="rId13"/>
    <p:sldId id="288" r:id="rId14"/>
    <p:sldId id="260" r:id="rId15"/>
    <p:sldId id="28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CE8"/>
    <a:srgbClr val="FFFFFF"/>
    <a:srgbClr val="E8EBFA"/>
    <a:srgbClr val="F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>
        <p:scale>
          <a:sx n="50" d="100"/>
          <a:sy n="50" d="100"/>
        </p:scale>
        <p:origin x="162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C9EA3-8339-4757-93E1-72E8115BACD7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A52D-5448-4B25-BEE9-4431914B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7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2A52D-5448-4B25-BEE9-4431914B82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8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82BF3-0B85-3446-09C7-DCE724C35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46379-9351-DA1F-CB88-283E36F7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59A88-5FBE-31E7-2F76-70B792E8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E047E-205C-3CF3-41A3-C9077977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A3DE-BC57-29C2-977E-186A77ED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6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B7B35-659D-9554-8112-4F099B4A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D7AEF2-0000-DBAA-521E-77C94C5A5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7CCAE-C4AB-7F7A-F2F9-C8CAE5E5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E75CE-0B78-1739-C8A4-99657E27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EDC60-D66E-77F4-18C9-7FB3BA8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EF9735-341D-30F0-36C2-C0FD2F4C4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79D2F-5E64-D44E-4512-8AEF8CE83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EEC1-4AD5-C6A2-5D96-57E60BC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A859E-846C-7870-48D2-B66E7795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1AC67-E6C3-1C08-A87D-F457570D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2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623D5-EAA0-330B-5691-2BC68245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346CD-8D8F-E3A4-2369-6D8E63DD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C0546-EBD6-3048-6277-940EF93B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593BE-D6A3-DD8A-C457-BE4C7394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2F99B-30FA-F385-78CF-02A936E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2A5BE-6B9A-01A7-52C9-77E98FCC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A8D60-76B0-C1E0-08BC-9AD1239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394E1-0558-016D-B1B5-9F77B2A2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F05E5-D927-8A0F-F3D7-86C710BA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A06B1-69D8-0528-97B3-5155200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0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0322-BCF5-6B6C-761E-2A10D6D4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E4BE4-F887-342B-76A6-D723BD375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A3C0ED-F526-0ACC-180B-DAF5ADF1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D96B3-3EEF-3868-420B-13EF4E65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F3291-E2A2-3CF4-558F-C0967CDA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5C9D0D-A65D-C408-2663-035C4464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6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5EC3C-90F2-E02D-B1F2-7BA26A9F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12B0AC-EB37-B411-0135-C40C960FA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239570-A5F9-A37C-F5FB-B523F33E4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33CABC-6E94-59BB-4C56-B93670B2E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8FDC02-D1C8-3A20-4503-D2BDC3A9E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394773-BF36-D2FD-AFD7-0A1089B4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18C54A-7C56-65C4-4B36-4F182AAF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93DCB-EA52-96FA-82F2-01F20DC2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2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5C48-9506-68EB-C131-73ADCAD8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73D789-89D1-92B9-CD01-4959EF4D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9EC526-4A68-EB8F-3053-E363A888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5B8F6-619F-E2DD-CE3A-2FCEEA46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7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82235D-A7EC-270F-6016-73F9D59D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A5C49-C49A-194E-8E34-54E2D13F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535578-39AC-5F9B-3B88-A795095D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F9A8E-7F0E-4006-0201-12AECD6E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27406-01B3-991F-7BA0-05A4845B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62C59-3DA9-B04B-FFC8-57D25507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F5C107-DFCB-4CA3-B887-3048F858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25A1D-6354-D68D-DE5C-7F93B784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53CA1-7721-431B-78F3-DADDEB7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1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368C7-58A1-2C07-CD96-60C440EB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D2B15-806D-565B-B531-6B43DE388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7E13D-AFF9-D410-8F3B-7D052505D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5950-E84F-B152-361C-7C15CCAF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35D98-924D-07A9-922F-A9755FA3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B9AE2-40C5-3BB8-3C39-90F2A3FC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7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321886-8FE2-22A5-0113-DC2D6B3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F69A2-DA93-2023-9C63-3A75BAD7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65A82-8CBB-F30E-6961-F87544594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B15D-ED39-43E9-B7C0-D34E54E36641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0FE9D-70C4-4837-3195-8F06AFF92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661D5-F2FA-B325-4370-EEE45BA10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2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1F3F342-32B2-4141-CF88-6B644D67D49C}"/>
              </a:ext>
            </a:extLst>
          </p:cNvPr>
          <p:cNvGrpSpPr/>
          <p:nvPr/>
        </p:nvGrpSpPr>
        <p:grpSpPr>
          <a:xfrm>
            <a:off x="1239725" y="4425506"/>
            <a:ext cx="2012562" cy="479598"/>
            <a:chOff x="1420136" y="3799843"/>
            <a:chExt cx="2012562" cy="479598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0EA9794-E954-7956-A575-A450368137C1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C8E7119-18AB-D27E-218D-F60DEA3E6347}"/>
                </a:ext>
              </a:extLst>
            </p:cNvPr>
            <p:cNvSpPr txBox="1"/>
            <p:nvPr/>
          </p:nvSpPr>
          <p:spPr>
            <a:xfrm flipH="1">
              <a:off x="1420136" y="3871049"/>
              <a:ext cx="2012560" cy="3371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人：</a:t>
              </a:r>
              <a:r>
                <a:rPr lang="zh-CN" altLang="en-US" sz="1600">
                  <a:solidFill>
                    <a:schemeClr val="bg1"/>
                  </a:solidFill>
                  <a:cs typeface="+mn-ea"/>
                  <a:sym typeface="+mn-lt"/>
                </a:rPr>
                <a:t>陆晔</a:t>
              </a:r>
              <a:endParaRPr kumimoji="0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A1A9E55-692D-627E-0172-CDD3A671EC91}"/>
              </a:ext>
            </a:extLst>
          </p:cNvPr>
          <p:cNvSpPr txBox="1"/>
          <p:nvPr/>
        </p:nvSpPr>
        <p:spPr>
          <a:xfrm flipH="1">
            <a:off x="1110080" y="2274546"/>
            <a:ext cx="587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GenB </a:t>
            </a:r>
            <a:r>
              <a:rPr lang="zh-CN" altLang="en-US" sz="4800" b="1" noProof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论文汇报</a:t>
            </a:r>
            <a:endParaRPr kumimoji="0" lang="zh-CN" altLang="en-US" sz="4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1EE8D0E-153E-D7EC-11F0-5E8882F843D9}"/>
              </a:ext>
            </a:extLst>
          </p:cNvPr>
          <p:cNvSpPr/>
          <p:nvPr/>
        </p:nvSpPr>
        <p:spPr>
          <a:xfrm>
            <a:off x="-1600087" y="-1600086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E0ACCA1-7519-9299-60D7-A4089F03C8AB}"/>
              </a:ext>
            </a:extLst>
          </p:cNvPr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CC68B3-C5E1-CD46-76DB-A212F40EA385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502FF53-3037-A4C3-FEDD-1816E8CBF0C8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454B231-A541-DACC-ECBD-7C373ACA3C67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2BA1BB3-68B9-9ADF-2253-F8DCD3F942AC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3EA1B72-B865-84F7-60A1-1A4D1BA2C2EF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67DB3CD-2EDF-DAE0-795C-F0607DFC057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D371787-D575-5DCC-6BF5-F5ADC52E9755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D712BEA-8BA6-ED0A-8B4F-7239AD27031B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3F72611-DACF-B701-8267-8AF058272CCF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F118D9B-F11E-EF61-4FAF-68758FA6BCC9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DBC9BD9-8C45-CBB2-694D-03E788FE560C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8941D47-F132-ED4C-83EE-1E5CCDAB7605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B705139-1F4D-80E3-D6F9-2858487E7E4A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F2DB04B-FFA1-4FC7-66BC-FF770E858E09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7BC2043-3580-7CB2-DF55-326B8ADA5CAC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BA7EDB5-35F4-A07E-48CF-E95D80145D8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FEFB2504-7920-293B-C578-D29D5F1FEBB8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C72EC42-2512-F934-E78C-818C9F09706A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53592A5-13C5-E5BB-C047-A9DFF33533B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49EBF04-5BD3-EFF7-686E-CBF0FD3ED06E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8620683-E152-4BF3-C7B3-E8F1D40F98C4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8693A20-865A-8516-0658-F65E757D2876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52F620F-4125-53FB-E6BE-8B339A00B8F4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925B7DA4-2330-5027-B58D-D595928A8A42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3B3922D-60D4-7083-E0AE-905E490DA113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7582F7A4-2367-CB7F-144B-35813EE2E675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5D21AC1-B19A-101B-B30D-A71A36FA6A7A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8B9884BF-87DE-8B53-D870-C43AA935B2BF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6" name="图片 45" descr="图片包含 桌子, 小, 手, 黑暗  描述已自动生成">
            <a:extLst>
              <a:ext uri="{FF2B5EF4-FFF2-40B4-BE49-F238E27FC236}">
                <a16:creationId xmlns:a16="http://schemas.microsoft.com/office/drawing/2014/main" id="{9BF63667-92D3-9BBA-758B-969E8272D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4181170" y="521706"/>
            <a:ext cx="6611240" cy="70325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AC4B3D-9207-A02A-4C7B-35344D176764}"/>
              </a:ext>
            </a:extLst>
          </p:cNvPr>
          <p:cNvSpPr txBox="1"/>
          <p:nvPr/>
        </p:nvSpPr>
        <p:spPr>
          <a:xfrm>
            <a:off x="1152490" y="3133700"/>
            <a:ext cx="3331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Bias for Robust </a:t>
            </a:r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Question Answering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543287" y="1006981"/>
            <a:ext cx="1764667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THREE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1D50C58-1CC3-9B67-7A5F-8AB9FD6155F7}"/>
              </a:ext>
            </a:extLst>
          </p:cNvPr>
          <p:cNvGrpSpPr/>
          <p:nvPr/>
        </p:nvGrpSpPr>
        <p:grpSpPr>
          <a:xfrm>
            <a:off x="4825868" y="3273830"/>
            <a:ext cx="5326050" cy="833206"/>
            <a:chOff x="4825868" y="3273830"/>
            <a:chExt cx="5326050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4825868" y="3273830"/>
              <a:ext cx="5326050" cy="833206"/>
              <a:chOff x="6411993" y="1684020"/>
              <a:chExt cx="5326050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4183958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实验结果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6743E4E-924F-286B-288F-F2B18411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40648" y="3348990"/>
              <a:ext cx="657819" cy="657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992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9181092" cy="1535714"/>
            <a:chOff x="-781050" y="-662111"/>
            <a:chExt cx="9181092" cy="15357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33037" y="209563"/>
              <a:ext cx="7567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实验结果：</a:t>
              </a: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VQA-CP2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、</a:t>
              </a: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VQA-CP1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9C8A50E-C049-1D36-89C2-F11C95013466}"/>
              </a:ext>
            </a:extLst>
          </p:cNvPr>
          <p:cNvSpPr/>
          <p:nvPr/>
        </p:nvSpPr>
        <p:spPr>
          <a:xfrm>
            <a:off x="7727183" y="5704804"/>
            <a:ext cx="4079631" cy="74357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对于数据集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VQA-CP2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VQA-CP1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来说，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GenB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取得了最好或次好的成果。</a:t>
            </a:r>
            <a:endParaRPr lang="zh-CN" altLang="zh-CN">
              <a:solidFill>
                <a:schemeClr val="tx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6D8DC2-ABD4-0078-AEF0-061579DB535E}"/>
              </a:ext>
            </a:extLst>
          </p:cNvPr>
          <p:cNvGrpSpPr/>
          <p:nvPr/>
        </p:nvGrpSpPr>
        <p:grpSpPr>
          <a:xfrm>
            <a:off x="608693" y="873603"/>
            <a:ext cx="6515588" cy="5898986"/>
            <a:chOff x="608693" y="873603"/>
            <a:chExt cx="6515588" cy="589898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AC77A9E4-BF7C-FB3D-5AE3-2D38A8E9E975}"/>
                </a:ext>
              </a:extLst>
            </p:cNvPr>
            <p:cNvSpPr/>
            <p:nvPr/>
          </p:nvSpPr>
          <p:spPr>
            <a:xfrm>
              <a:off x="608693" y="873603"/>
              <a:ext cx="6515588" cy="5898986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6FAB975-C504-14BF-DBB1-C7B7263BB0C5}"/>
                </a:ext>
              </a:extLst>
            </p:cNvPr>
            <p:cNvSpPr txBox="1"/>
            <p:nvPr/>
          </p:nvSpPr>
          <p:spPr>
            <a:xfrm>
              <a:off x="3116463" y="624832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3C5CE8"/>
                  </a:solidFill>
                </a:rPr>
                <a:t>实验结果</a:t>
              </a: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7BB7390-D942-9724-786A-45CCC6D1A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54664" y="1039556"/>
              <a:ext cx="6161939" cy="5148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95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9151325" cy="1611914"/>
            <a:chOff x="-781050" y="-662111"/>
            <a:chExt cx="9151325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0" y="365028"/>
              <a:ext cx="7567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实验结果：消融实验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641DB31-4823-015D-2363-4312E19B3005}"/>
              </a:ext>
            </a:extLst>
          </p:cNvPr>
          <p:cNvSpPr txBox="1"/>
          <p:nvPr/>
        </p:nvSpPr>
        <p:spPr>
          <a:xfrm>
            <a:off x="2499237" y="5080900"/>
            <a:ext cx="7579603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在训练偏置模型中，将三个函数都考虑进损失函数比较好。</a:t>
            </a:r>
            <a:endParaRPr lang="zh-CN" altLang="zh-CN" sz="200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本文自己定义的去偏置损失函数取得了最好的成果。</a:t>
            </a:r>
            <a:endParaRPr lang="zh-CN" altLang="zh-CN" sz="200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23E484-5071-F6C7-2C98-E94B6BEF93D1}"/>
              </a:ext>
            </a:extLst>
          </p:cNvPr>
          <p:cNvGrpSpPr/>
          <p:nvPr/>
        </p:nvGrpSpPr>
        <p:grpSpPr>
          <a:xfrm>
            <a:off x="143513" y="1141562"/>
            <a:ext cx="11859434" cy="3128987"/>
            <a:chOff x="143513" y="1141562"/>
            <a:chExt cx="11859434" cy="312898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D6874C7-38A0-7455-967E-D9B106C2544C}"/>
                </a:ext>
              </a:extLst>
            </p:cNvPr>
            <p:cNvGrpSpPr/>
            <p:nvPr/>
          </p:nvGrpSpPr>
          <p:grpSpPr>
            <a:xfrm>
              <a:off x="143513" y="1141562"/>
              <a:ext cx="11859434" cy="3128987"/>
              <a:chOff x="143513" y="1141562"/>
              <a:chExt cx="11859434" cy="3128987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CF039E9-D2E0-5934-0DA4-7D5FA9301C19}"/>
                  </a:ext>
                </a:extLst>
              </p:cNvPr>
              <p:cNvSpPr/>
              <p:nvPr/>
            </p:nvSpPr>
            <p:spPr>
              <a:xfrm>
                <a:off x="143513" y="1141562"/>
                <a:ext cx="11859434" cy="3128987"/>
              </a:xfrm>
              <a:prstGeom prst="roundRect">
                <a:avLst>
                  <a:gd name="adj" fmla="val 2889"/>
                </a:avLst>
              </a:prstGeom>
              <a:solidFill>
                <a:srgbClr val="E8EBFA"/>
              </a:solidFill>
              <a:ln w="57150">
                <a:solidFill>
                  <a:srgbClr val="3C5CE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7BB7390-D942-9724-786A-45CCC6D1A0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" r="83"/>
              <a:stretch/>
            </p:blipFill>
            <p:spPr bwMode="auto">
              <a:xfrm>
                <a:off x="300222" y="1397509"/>
                <a:ext cx="5988817" cy="2511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图片 10" descr="表格&#10;&#10;描述已自动生成">
              <a:extLst>
                <a:ext uri="{FF2B5EF4-FFF2-40B4-BE49-F238E27FC236}">
                  <a16:creationId xmlns:a16="http://schemas.microsoft.com/office/drawing/2014/main" id="{B4659C67-69C3-DDF5-7922-50F0C620D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169" y="1397509"/>
              <a:ext cx="5075647" cy="2543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12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28AB149-2D8D-C6FB-B635-7C48D494664C}"/>
              </a:ext>
            </a:extLst>
          </p:cNvPr>
          <p:cNvGrpSpPr/>
          <p:nvPr/>
        </p:nvGrpSpPr>
        <p:grpSpPr>
          <a:xfrm rot="15116592">
            <a:off x="2953681" y="5631085"/>
            <a:ext cx="6284636" cy="6284636"/>
            <a:chOff x="8235877" y="-1994691"/>
            <a:chExt cx="10847382" cy="1084738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1EC3DD0-DF35-730C-3AA6-8B65CFEA2F1D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E403ADE-A4C5-EC46-C28B-0788D6501178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8DB0B54-631C-96C6-DEC8-62384CA9805B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8FCDC9B-103E-36B6-06BE-2FB2FB49E900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E0D779BC-B482-D3E8-500C-17358F71F4E7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D979C6E-1D89-465D-AE5B-BE2EE8A7CA34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3FB9AA5-9CB6-33DC-9D45-02608437F9B8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A5F67C5-ADE9-EDF1-09CE-F1C5C8872E80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725E832-D607-E99B-899F-AC601EDAA283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FB428AC-E8C2-1E53-4E50-2741CBFD5E30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3A4E2ACA-EA8B-DFB5-FD79-4C029210AFF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C3D291B-004F-F71F-6F3D-3C98563C9A8F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D83AF1A-D2DF-374F-8267-32DC1B4E5581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862E2AD3-4902-B950-8759-31F04627AE60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3A83951-F613-0C30-719A-F1E67F4BDF02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981736A-05DC-4296-D770-A0CAED639E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E782D39-56E7-BBAB-15EE-42BD87E1176C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8E7A6FE-F5F0-AF48-08B3-7E597A15CA2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05C9566-339A-31C8-8E66-B0913662BB66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8494745-2F62-2865-C9BC-51479EAE378C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ACDE81E-1C1B-688B-C775-12ABDBC970F9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684BAAB-685B-B149-5206-C6B51BD01638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97B0BA93-182F-3C1F-C270-7252A3C172CB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6D06E7C-DBEA-D343-5F71-54E12502DFBD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2D9B51EF-D0D1-DD50-5F66-526140E9A494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B6FBBBD-037C-555C-7DED-01AF2B015E4F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69BCE6D-638A-3F85-2A2B-6AA46EDED30E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A0276A3-50EF-393F-0FAC-B0DB52B6C2F4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9151325" cy="1611914"/>
            <a:chOff x="-781050" y="-662111"/>
            <a:chExt cx="9151325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0" y="365028"/>
              <a:ext cx="7567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实验结果：消融实验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DFF7156-6811-5472-1FCA-658D5522E2CE}"/>
              </a:ext>
            </a:extLst>
          </p:cNvPr>
          <p:cNvGrpSpPr/>
          <p:nvPr/>
        </p:nvGrpSpPr>
        <p:grpSpPr>
          <a:xfrm>
            <a:off x="143513" y="1141562"/>
            <a:ext cx="11859434" cy="3561068"/>
            <a:chOff x="143513" y="1141562"/>
            <a:chExt cx="11859434" cy="356106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D6874C7-38A0-7455-967E-D9B106C2544C}"/>
                </a:ext>
              </a:extLst>
            </p:cNvPr>
            <p:cNvGrpSpPr/>
            <p:nvPr/>
          </p:nvGrpSpPr>
          <p:grpSpPr>
            <a:xfrm>
              <a:off x="143513" y="1141562"/>
              <a:ext cx="11859434" cy="3561068"/>
              <a:chOff x="143513" y="1141562"/>
              <a:chExt cx="11859434" cy="3561068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CF039E9-D2E0-5934-0DA4-7D5FA9301C19}"/>
                  </a:ext>
                </a:extLst>
              </p:cNvPr>
              <p:cNvSpPr/>
              <p:nvPr/>
            </p:nvSpPr>
            <p:spPr>
              <a:xfrm>
                <a:off x="143513" y="1141562"/>
                <a:ext cx="11859434" cy="3561068"/>
              </a:xfrm>
              <a:prstGeom prst="roundRect">
                <a:avLst>
                  <a:gd name="adj" fmla="val 2889"/>
                </a:avLst>
              </a:prstGeom>
              <a:solidFill>
                <a:srgbClr val="E8EBFA"/>
              </a:solidFill>
              <a:ln w="57150">
                <a:solidFill>
                  <a:srgbClr val="3C5CE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7BB7390-D942-9724-786A-45CCC6D1A0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1572"/>
              <a:stretch/>
            </p:blipFill>
            <p:spPr bwMode="auto">
              <a:xfrm>
                <a:off x="375318" y="1390280"/>
                <a:ext cx="5875450" cy="3063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7BA0A76-7C87-FE1B-8892-4F0856A11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82573" y="1292288"/>
              <a:ext cx="5131160" cy="3161623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641DB31-4823-015D-2363-4312E19B3005}"/>
              </a:ext>
            </a:extLst>
          </p:cNvPr>
          <p:cNvSpPr txBox="1"/>
          <p:nvPr/>
        </p:nvSpPr>
        <p:spPr>
          <a:xfrm>
            <a:off x="2477946" y="4844146"/>
            <a:ext cx="7579603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在选择偏置模型方面，本文的问题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噪声获得了更好的效果。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GenB+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其他骨干网络可以获得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SOTA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的准确率。</a:t>
            </a:r>
          </a:p>
        </p:txBody>
      </p:sp>
    </p:spTree>
    <p:extLst>
      <p:ext uri="{BB962C8B-B14F-4D97-AF65-F5344CB8AC3E}">
        <p14:creationId xmlns:p14="http://schemas.microsoft.com/office/powerpoint/2010/main" val="1210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699322" y="986199"/>
            <a:ext cx="1574156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FOUR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C1278D1-6675-35A6-2308-1F41E7FE6078}"/>
              </a:ext>
            </a:extLst>
          </p:cNvPr>
          <p:cNvGrpSpPr/>
          <p:nvPr/>
        </p:nvGrpSpPr>
        <p:grpSpPr>
          <a:xfrm>
            <a:off x="4825868" y="3273830"/>
            <a:ext cx="4931195" cy="833206"/>
            <a:chOff x="6411993" y="1684020"/>
            <a:chExt cx="4931195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6411993" y="1684020"/>
              <a:ext cx="4931195" cy="833206"/>
              <a:chOff x="6411993" y="1684020"/>
              <a:chExt cx="4931195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3789103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个人感想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837FD20-CA0E-BEB0-D08F-ECEA07815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40730" y="1825651"/>
              <a:ext cx="591348" cy="591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80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611607-13FC-09ED-54A3-298F9F4C1636}"/>
              </a:ext>
            </a:extLst>
          </p:cNvPr>
          <p:cNvGrpSpPr/>
          <p:nvPr/>
        </p:nvGrpSpPr>
        <p:grpSpPr>
          <a:xfrm rot="10290319">
            <a:off x="485271" y="1682262"/>
            <a:ext cx="3493477" cy="3493477"/>
            <a:chOff x="8235877" y="-1994691"/>
            <a:chExt cx="10847382" cy="1084738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9608B7C-D2E9-A13D-35B5-4A61A8D23B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DED33E0-574B-9FC8-B47F-E27106A03884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128992B-32BA-3CC0-417C-5DDE9E06DB1C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F63A307-1CA2-AAE6-1A9A-E0EB3671F303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E8B70261-994E-0CEB-2189-400015116FB3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4F00D02B-FE0A-788E-F9FD-A13D0B187C0C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E671D86-5EF1-CC76-C9D5-8BA64290A39A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9FB848F-8F18-580F-6A62-BBF46796C1F6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05E05FE-987C-A481-AB65-62D9A8EE08CE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F12B9E-A149-23A0-620F-544DB4C68B9F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9389CBA-8B47-7123-24BC-D89B48856BDA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2F717D77-534A-FCE5-884C-90BA41FFC56E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3478C001-D379-160C-0271-3A3B02A19936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3E36CF5-A492-467F-7851-E245BEFF7C7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712DDAA-DCA3-5ADE-CF74-B2538596CD27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E303813-1980-C765-6830-B14F99E6ABA6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FDF719B-0B58-1A40-3CC4-1C60B6358DD0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55B5513-00A9-8665-FD60-48C039FC43AE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573021F1-5B9E-3072-0AAB-1415EB5EDFAB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DA4FB81-A463-E375-9A3A-1A0E14C02CE6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7FC619A-245B-0375-BA0F-28904B2D9605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39EAEFF-0E68-23E7-7E6B-48521FE2DB87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9D7C4B7-6B92-F98A-EF18-4FB6DCA81390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6DAFEA6-47FD-E15C-5644-0DA910807A4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23B559F-28DE-E4F5-FD6F-C1C17A71808D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E0994F78-B946-05D9-DA19-25FE190DBFBB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2A31E16-CCF6-8426-6E4F-E71CA86B06A5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C99077D6-98EE-3F01-0CBB-6A7EE91005B6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9151325" cy="1611914"/>
            <a:chOff x="-781050" y="-662111"/>
            <a:chExt cx="9151325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0" y="365028"/>
              <a:ext cx="7567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个人感想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642A840-C666-8484-FC2C-F713A9F7E9A9}"/>
              </a:ext>
            </a:extLst>
          </p:cNvPr>
          <p:cNvGrpSpPr/>
          <p:nvPr/>
        </p:nvGrpSpPr>
        <p:grpSpPr>
          <a:xfrm>
            <a:off x="4891973" y="2599485"/>
            <a:ext cx="6792030" cy="1361088"/>
            <a:chOff x="615767" y="1010323"/>
            <a:chExt cx="6792030" cy="136108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2D0E32-D26A-38AE-FE96-1979245A3D6D}"/>
                </a:ext>
              </a:extLst>
            </p:cNvPr>
            <p:cNvSpPr/>
            <p:nvPr/>
          </p:nvSpPr>
          <p:spPr>
            <a:xfrm>
              <a:off x="615767" y="1567132"/>
              <a:ext cx="6792030" cy="8042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altLang="zh-CN" sz="180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对抗学习那部分非常震撼我，整体感觉就像是瞎摸出来的，但是获得效果很好。可以学习先实验再说明的思路。</a:t>
              </a:r>
              <a:endParaRPr lang="zh-CN" altLang="zh-CN" sz="1800">
                <a:solidFill>
                  <a:schemeClr val="tx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79A7807-D30E-4206-2419-133C7E85F85A}"/>
                </a:ext>
              </a:extLst>
            </p:cNvPr>
            <p:cNvSpPr txBox="1"/>
            <p:nvPr/>
          </p:nvSpPr>
          <p:spPr>
            <a:xfrm>
              <a:off x="3406488" y="101032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3C5CE8"/>
                  </a:solidFill>
                </a:rPr>
                <a:t>论文整体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943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184A9C4-B3C5-20FA-28B0-61A37F1CF63D}"/>
              </a:ext>
            </a:extLst>
          </p:cNvPr>
          <p:cNvGrpSpPr/>
          <p:nvPr/>
        </p:nvGrpSpPr>
        <p:grpSpPr>
          <a:xfrm rot="16200000">
            <a:off x="9332089" y="-1994692"/>
            <a:ext cx="10847382" cy="10847382"/>
            <a:chOff x="8235877" y="-1994691"/>
            <a:chExt cx="10847382" cy="1084738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F3022F5-51C4-EA3A-4125-A91EA0CC5DC8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9E932E1-BD83-EAED-914B-EA41A9E96C8E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5B2F8AAB-F9FF-4F3C-1F3C-E8BDC3F6D443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72F5E23-E6D9-703D-EC88-DC7B92ECDEBE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DAF2A84-F5D6-E364-3ACA-2E30C911CA51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6DBD055E-0FE2-9C52-376C-5D22D0C14FA7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8B51CC5-486E-C1AC-11A2-60AC4B4F670F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0E10DC8-2AA9-1DB3-239E-A2CE29BE8C1D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AB122B1-BA83-9153-F1CB-D9D9DBC6AF9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A9725FD-77B3-4C01-09B5-D6FAA0EDC44F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5E51B93D-B38F-C90F-AF98-6B8F23219FC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1934B4F-3B0F-2D19-45F0-B1E1B2AE177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F0DF449-94EB-2A4B-5CB7-3BC436711A2D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3548B03E-32C8-22E2-6F69-5645F2EA177A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57F19B0-D40C-13E7-A19F-8639DBC4B378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36B58053-B584-37AF-DB4C-748CBCD77382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1C292D09-CBFB-000D-5B1D-7ECEF6461520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1BC7C88-C54C-A02F-FE91-5A51B17E9CBE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302D41-44D1-7552-E5E7-9CD9A298BDD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CA01C87-6F35-26E5-BA8C-62C2E5B111DA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F1223072-8751-729B-63D3-96C62101A720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CB82C7A1-3B71-F59D-BDD8-63A48A2026C2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F40C90DD-9971-9CF7-71E7-88E0DB8F85F0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86D4816-BD50-A8CC-8FB9-74413A4431F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DC7C4DA7-FCBC-402E-61EF-E0653A6C9F2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C8D1A38B-EC1B-191A-0426-F52FF4A6AFED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0CD96A1-F9DF-8409-E822-0AE1FC781872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00E3B11-B866-C9FC-F89E-59B76359FBB0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A1A9E55-692D-627E-0172-CDD3A671EC91}"/>
              </a:ext>
            </a:extLst>
          </p:cNvPr>
          <p:cNvSpPr txBox="1"/>
          <p:nvPr/>
        </p:nvSpPr>
        <p:spPr>
          <a:xfrm flipH="1">
            <a:off x="217800" y="3013501"/>
            <a:ext cx="587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>
                <a:solidFill>
                  <a:srgbClr val="3C5CE8"/>
                </a:solidFill>
                <a:cs typeface="+mn-ea"/>
                <a:sym typeface="+mn-lt"/>
              </a:rPr>
              <a:t>感谢聆听，谢谢大家</a:t>
            </a:r>
            <a:endParaRPr kumimoji="0" lang="zh-CN" altLang="en-US" sz="4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1EE8D0E-153E-D7EC-11F0-5E8882F843D9}"/>
              </a:ext>
            </a:extLst>
          </p:cNvPr>
          <p:cNvSpPr/>
          <p:nvPr/>
        </p:nvSpPr>
        <p:spPr>
          <a:xfrm>
            <a:off x="-1600087" y="-1600086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6" name="图片 45" descr="图片包含 桌子, 小, 手, 黑暗  描述已自动生成">
            <a:extLst>
              <a:ext uri="{FF2B5EF4-FFF2-40B4-BE49-F238E27FC236}">
                <a16:creationId xmlns:a16="http://schemas.microsoft.com/office/drawing/2014/main" id="{9BF63667-92D3-9BBA-758B-969E8272D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4181170" y="521706"/>
            <a:ext cx="6611240" cy="70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9054EC4-79F0-33B1-D404-297CF3D27C53}"/>
              </a:ext>
            </a:extLst>
          </p:cNvPr>
          <p:cNvGrpSpPr/>
          <p:nvPr/>
        </p:nvGrpSpPr>
        <p:grpSpPr>
          <a:xfrm>
            <a:off x="-5679194" y="-5060009"/>
            <a:ext cx="10847382" cy="10847382"/>
            <a:chOff x="8235877" y="-1994691"/>
            <a:chExt cx="10847382" cy="1084738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91B0811-3799-70DE-BBDF-71062BF932EA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3F1DA47-2643-265C-A1AD-215FF6E4780B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7CD8704D-0FB6-50E6-971C-E1D4EA345C3D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25C62A6-C15B-1F11-EEC7-695F350E1D8B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2D258F3-D715-B96B-D181-1FEF7BECC4B0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F6A581D-1DA7-8D19-15BF-79E72C0908E6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EC2E4A7-35C9-33D1-FDB3-3F521CBA5B7F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34C3A0B-D006-88BC-6FEE-DEBC0E831D8A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9DFB2C3-8E35-75AB-A5C9-5048CB614986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08FC272-C5DD-20C2-C665-B63320FF928A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9759551-BC58-9497-5C24-5831D212D9BA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112D354-DA35-77D3-BB4B-07339DF38325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6DF9240-1BF4-CDA6-AA02-C0D0A2295F68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93EB2D7-4412-A3E0-FAB1-1C9BAD49471D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173D064-ACAD-1A72-BFD1-A6758392F0E6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AA9834E-5DFC-2AC3-72A7-BDB50A3BA0F6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ACA3490-AF7B-7F7B-EA13-C963CD966FE5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B3BCDA6-A4DB-9525-399E-7AF9D493CACB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D6C5850-20F6-5AD5-6D6D-D1F738A80084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5FBFFE3A-76AB-5B64-B0F2-D8A70BC4A15A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0859136-AEFF-DE19-0B70-52733473ACE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71712B71-51EE-7771-E6A9-222A27FBB3FF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7C3A142-F433-73C6-55C6-2A525C76E5F3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300B332-9801-8D64-D268-838C7818F97C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26B0419-2B87-8D5D-358D-8852042F1DA8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D3AD191-8EA2-3B12-F6E9-47972500F568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C78FDC-9BCA-CE60-4D7F-F542B547B21E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18341FD-B4C8-D26C-003E-908234A07095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 descr="图片包含 游戏机, 乐高, 玩具  描述已自动生成">
            <a:extLst>
              <a:ext uri="{FF2B5EF4-FFF2-40B4-BE49-F238E27FC236}">
                <a16:creationId xmlns:a16="http://schemas.microsoft.com/office/drawing/2014/main" id="{E8622988-E78E-0A8E-A816-446A1BFAE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 flipH="1">
            <a:off x="410969" y="516350"/>
            <a:ext cx="5182876" cy="4321308"/>
          </a:xfrm>
          <a:prstGeom prst="rect">
            <a:avLst/>
          </a:prstGeom>
        </p:spPr>
      </p:pic>
      <p:sp>
        <p:nvSpPr>
          <p:cNvPr id="34" name="椭圆 33">
            <a:extLst>
              <a:ext uri="{FF2B5EF4-FFF2-40B4-BE49-F238E27FC236}">
                <a16:creationId xmlns:a16="http://schemas.microsoft.com/office/drawing/2014/main" id="{6E251B9D-131B-D087-7157-B827B4A374BA}"/>
              </a:ext>
            </a:extLst>
          </p:cNvPr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7E5AA60-57E2-2099-D2B7-5F2CA2B3CEC5}"/>
              </a:ext>
            </a:extLst>
          </p:cNvPr>
          <p:cNvSpPr txBox="1"/>
          <p:nvPr/>
        </p:nvSpPr>
        <p:spPr>
          <a:xfrm>
            <a:off x="5211644" y="695679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4DB2D22-5CDC-6476-A53A-AF3E2BA656E2}"/>
              </a:ext>
            </a:extLst>
          </p:cNvPr>
          <p:cNvGrpSpPr/>
          <p:nvPr/>
        </p:nvGrpSpPr>
        <p:grpSpPr>
          <a:xfrm>
            <a:off x="6411993" y="1684020"/>
            <a:ext cx="4789407" cy="833206"/>
            <a:chOff x="6411993" y="1684020"/>
            <a:chExt cx="4789407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D15ADE2-45AB-EEC8-1625-9E45481A4F64}"/>
                </a:ext>
              </a:extLst>
            </p:cNvPr>
            <p:cNvGrpSpPr/>
            <p:nvPr/>
          </p:nvGrpSpPr>
          <p:grpSpPr>
            <a:xfrm>
              <a:off x="6411993" y="1684020"/>
              <a:ext cx="4789407" cy="833206"/>
              <a:chOff x="6411993" y="1684020"/>
              <a:chExt cx="4789407" cy="833206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EBEC928A-C408-0993-6B01-3DCD11C7AEE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CC4B781-3EDA-8E3B-1EED-79F2769C8E26}"/>
                  </a:ext>
                </a:extLst>
              </p:cNvPr>
              <p:cNvSpPr/>
              <p:nvPr/>
            </p:nvSpPr>
            <p:spPr>
              <a:xfrm>
                <a:off x="7554086" y="1840944"/>
                <a:ext cx="3647314" cy="5069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01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 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背景信息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998FB01-DCDD-C230-4F19-B2647E734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1372" y="1788957"/>
              <a:ext cx="634443" cy="634443"/>
            </a:xfrm>
            <a:prstGeom prst="rect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FD0CBA3-9E9D-E234-D11A-55D127B57390}"/>
              </a:ext>
            </a:extLst>
          </p:cNvPr>
          <p:cNvGrpSpPr/>
          <p:nvPr/>
        </p:nvGrpSpPr>
        <p:grpSpPr>
          <a:xfrm>
            <a:off x="5943833" y="3176848"/>
            <a:ext cx="5257567" cy="833206"/>
            <a:chOff x="5943833" y="3176848"/>
            <a:chExt cx="5257567" cy="83320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5CEC915-B98F-EE76-1AF0-982F266F3F5D}"/>
                </a:ext>
              </a:extLst>
            </p:cNvPr>
            <p:cNvGrpSpPr/>
            <p:nvPr/>
          </p:nvGrpSpPr>
          <p:grpSpPr>
            <a:xfrm>
              <a:off x="5943833" y="3176848"/>
              <a:ext cx="5257567" cy="833206"/>
              <a:chOff x="6411993" y="1684020"/>
              <a:chExt cx="5257567" cy="833206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C88A640B-8076-A307-197A-8A0B412E0915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7E6AB96-ED03-B191-193E-401F756F3D19}"/>
                  </a:ext>
                </a:extLst>
              </p:cNvPr>
              <p:cNvSpPr/>
              <p:nvPr/>
            </p:nvSpPr>
            <p:spPr>
              <a:xfrm>
                <a:off x="7554086" y="1840944"/>
                <a:ext cx="4115474" cy="5069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02. GenB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训练方式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DB966F9-DFEA-AE75-7D33-3722D76E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21806" y="3227056"/>
              <a:ext cx="681035" cy="681035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AB2C61F-0E52-4D47-20E8-50FCD1C2BA3A}"/>
              </a:ext>
            </a:extLst>
          </p:cNvPr>
          <p:cNvGrpSpPr/>
          <p:nvPr/>
        </p:nvGrpSpPr>
        <p:grpSpPr>
          <a:xfrm>
            <a:off x="5089012" y="4499587"/>
            <a:ext cx="5257567" cy="833206"/>
            <a:chOff x="5001718" y="4657252"/>
            <a:chExt cx="5257567" cy="83320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AC829EF-E3DA-DE81-2A08-AD50DFA16E94}"/>
                </a:ext>
              </a:extLst>
            </p:cNvPr>
            <p:cNvGrpSpPr/>
            <p:nvPr/>
          </p:nvGrpSpPr>
          <p:grpSpPr>
            <a:xfrm>
              <a:off x="5001718" y="4657252"/>
              <a:ext cx="5257567" cy="833206"/>
              <a:chOff x="6411993" y="1684020"/>
              <a:chExt cx="5257567" cy="83320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7373F6D-0487-1DB8-90F0-CA4D60A623F4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52D04F0-F791-5CF8-9F7A-2AADC4F394F4}"/>
                  </a:ext>
                </a:extLst>
              </p:cNvPr>
              <p:cNvSpPr/>
              <p:nvPr/>
            </p:nvSpPr>
            <p:spPr>
              <a:xfrm>
                <a:off x="7554086" y="1840944"/>
                <a:ext cx="4115474" cy="5069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03. 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实验结果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5E317368-DE9F-101A-9C6C-ECE915AA5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35330" y="4770962"/>
              <a:ext cx="603641" cy="603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0139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677697" y="986199"/>
            <a:ext cx="1231199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ONE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C1278D1-6675-35A6-2308-1F41E7FE6078}"/>
              </a:ext>
            </a:extLst>
          </p:cNvPr>
          <p:cNvGrpSpPr/>
          <p:nvPr/>
        </p:nvGrpSpPr>
        <p:grpSpPr>
          <a:xfrm>
            <a:off x="4825868" y="3273830"/>
            <a:ext cx="4931195" cy="833206"/>
            <a:chOff x="6411993" y="1684020"/>
            <a:chExt cx="4931195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6411993" y="1684020"/>
              <a:ext cx="4931195" cy="833206"/>
              <a:chOff x="6411993" y="1684020"/>
              <a:chExt cx="4931195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3789103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背景信息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837FD20-CA0E-BEB0-D08F-ECEA07815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90756" y="1763400"/>
              <a:ext cx="671303" cy="671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38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背景信息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AA634AC-31C4-D95F-5379-EDEF16198EA6}"/>
              </a:ext>
            </a:extLst>
          </p:cNvPr>
          <p:cNvGrpSpPr/>
          <p:nvPr/>
        </p:nvGrpSpPr>
        <p:grpSpPr>
          <a:xfrm>
            <a:off x="217859" y="1332894"/>
            <a:ext cx="5654445" cy="3836217"/>
            <a:chOff x="217859" y="1332893"/>
            <a:chExt cx="5654445" cy="408708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426216E-B8D6-1B37-68DB-41DA86DD36BD}"/>
                </a:ext>
              </a:extLst>
            </p:cNvPr>
            <p:cNvSpPr/>
            <p:nvPr/>
          </p:nvSpPr>
          <p:spPr>
            <a:xfrm>
              <a:off x="217859" y="1332893"/>
              <a:ext cx="5654445" cy="4087083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E3364E0-6EEE-0BDC-565B-37A4C5B4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0072" y="1712168"/>
              <a:ext cx="5350017" cy="269645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18F9181-9A5E-3375-DEB7-B48B54EDA4A0}"/>
                </a:ext>
              </a:extLst>
            </p:cNvPr>
            <p:cNvSpPr txBox="1"/>
            <p:nvPr/>
          </p:nvSpPr>
          <p:spPr>
            <a:xfrm>
              <a:off x="637013" y="4683243"/>
              <a:ext cx="4557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3C5CE8"/>
                  </a:solidFill>
                </a:rPr>
                <a:t>QA</a:t>
              </a:r>
              <a:r>
                <a:rPr lang="zh-CN" altLang="en-US">
                  <a:solidFill>
                    <a:srgbClr val="3C5CE8"/>
                  </a:solidFill>
                </a:rPr>
                <a:t>模型平均结果和</a:t>
              </a:r>
              <a:r>
                <a:rPr lang="en-US" altLang="zh-CN">
                  <a:solidFill>
                    <a:srgbClr val="3C5CE8"/>
                  </a:solidFill>
                </a:rPr>
                <a:t>VQA</a:t>
              </a:r>
              <a:r>
                <a:rPr lang="zh-CN" altLang="en-US">
                  <a:solidFill>
                    <a:srgbClr val="3C5CE8"/>
                  </a:solidFill>
                </a:rPr>
                <a:t>模型平均结果比较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C93C3BF-099F-9D32-1956-97B2334D00D5}"/>
              </a:ext>
            </a:extLst>
          </p:cNvPr>
          <p:cNvSpPr/>
          <p:nvPr/>
        </p:nvSpPr>
        <p:spPr>
          <a:xfrm>
            <a:off x="6096000" y="1287016"/>
            <a:ext cx="5905675" cy="39279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目前，非常多的研究显示</a:t>
            </a:r>
            <a:r>
              <a:rPr lang="en-US" altLang="zh-CN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VQA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在数据集之间存在</a:t>
            </a:r>
            <a:r>
              <a:rPr lang="zh-CN" altLang="en-US" b="1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偏置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的倾向。并且</a:t>
            </a:r>
            <a:r>
              <a:rPr lang="en-US" altLang="zh-CN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VQA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非常依赖于数据集之间的语言偏置。这样会导致模型倾向于只根据问题而不是图片预测相似的回答。</a:t>
            </a:r>
            <a:endParaRPr lang="en-US" altLang="zh-CN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现有的基于联邦学习的方法不是用训练集进行预计算和统计，就是只计算单模态与答案之间的偏置。</a:t>
            </a:r>
            <a:endParaRPr lang="en-US" altLang="zh-CN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本文推测目前现有的方法会出现偏置表示的限制，因为模型的表示容量会受到输入的限制。另外，</a:t>
            </a:r>
            <a:r>
              <a:rPr lang="zh-CN" altLang="en-US" b="1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预计算只能表示部分偏置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，因为研究显示</a:t>
            </a:r>
            <a:r>
              <a:rPr lang="en-US" altLang="zh-CN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QA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模型的标签分布和</a:t>
            </a:r>
            <a:r>
              <a:rPr lang="en-US" altLang="zh-CN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VQA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模型的标签分布有显著不同。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9B775B-1685-AE65-560D-A83640BD579A}"/>
              </a:ext>
            </a:extLst>
          </p:cNvPr>
          <p:cNvGrpSpPr/>
          <p:nvPr/>
        </p:nvGrpSpPr>
        <p:grpSpPr>
          <a:xfrm rot="16200000">
            <a:off x="9456647" y="4974670"/>
            <a:ext cx="8297953" cy="8297953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18EAFAC-1E7E-9E06-A165-AE91EED9EB12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86ADD71-912F-DCA6-7F3E-3727701B8CDD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B81AC74-01F0-7FAC-DB62-7808DD2C877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C2AF9DF-70C0-CBCE-D282-3BA6390BEB3E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EB8E02E-42DA-1D11-FADB-02CE1D3B5F0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7183D80-1056-E97F-04A3-1037818F0DD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E6F8D88-F357-D66B-31EA-546D3CA332DD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5A302C5-8976-0571-7E43-B5E6D952C7DA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C5D0766-ECAE-5366-E121-B2B5472C54F7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13E5A1C-4011-7BB1-D59C-3F013AE5FAA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31675BC-C2E6-A023-9075-C870C753FCE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F2586BAD-BF44-0847-4732-1405F41CFF9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9F768539-04FF-875F-6C72-5813F5A7AA09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120CFC2-4BC9-E8C3-9370-833B2129E5EA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4DE77CC-925C-FF2F-F7F2-D1EF96712795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1B216FA-8565-C890-5A35-A81B366C30CB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C0C4192-E98F-ED4B-991C-A1BF26EC0E3E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C0A461-87DE-C8CB-5339-6953F25A78FB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C667E8E-4B0F-AFB6-1956-8E834D65D206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6AF36AC-0D6A-2AD8-4ECA-43DD3C5F5095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2BF6B29-FC94-9D2E-1CD2-B84FD3F3E3F0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2A2C736-2904-A826-54AA-8EC4E93F98E0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931E632-DC61-C330-79AB-2A54A2C3AFA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6CF7842-C191-8A96-A882-366D5AE62970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0F6B9CA-C24E-226D-EFDC-5395E0A042DD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55048D4-C58A-A7E9-5E9A-5F29C544D61D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420B1B0-9934-CAB7-317F-589B5BD45B72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B02BF33-9309-E384-0E78-45C3F139F50A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876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677697" y="986199"/>
            <a:ext cx="1418303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TWO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2DCCE9-1623-F307-A874-D3967C9B8754}"/>
              </a:ext>
            </a:extLst>
          </p:cNvPr>
          <p:cNvGrpSpPr/>
          <p:nvPr/>
        </p:nvGrpSpPr>
        <p:grpSpPr>
          <a:xfrm>
            <a:off x="4825868" y="3273830"/>
            <a:ext cx="5326050" cy="833206"/>
            <a:chOff x="4825868" y="3273830"/>
            <a:chExt cx="5326050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4825868" y="3273830"/>
              <a:ext cx="5326050" cy="833206"/>
              <a:chOff x="6411993" y="1684020"/>
              <a:chExt cx="5326050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4183958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GenB</a:t>
                </a: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训练方式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E77DBF4-CB77-542D-235B-40E8DBA85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5979" y="3273830"/>
              <a:ext cx="732979" cy="732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6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7059259" cy="1535714"/>
            <a:chOff x="-781050" y="-662111"/>
            <a:chExt cx="7059259" cy="15357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63564" y="263632"/>
              <a:ext cx="541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VQA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基线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CBBF8B-0458-ADA6-493A-2485B3EC7455}"/>
              </a:ext>
            </a:extLst>
          </p:cNvPr>
          <p:cNvGrpSpPr/>
          <p:nvPr/>
        </p:nvGrpSpPr>
        <p:grpSpPr>
          <a:xfrm>
            <a:off x="1848897" y="873603"/>
            <a:ext cx="7948247" cy="3135689"/>
            <a:chOff x="1829472" y="873603"/>
            <a:chExt cx="7853398" cy="31356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A5B1B40-6FA5-453A-0906-64B3791330EF}"/>
                </a:ext>
              </a:extLst>
            </p:cNvPr>
            <p:cNvSpPr/>
            <p:nvPr/>
          </p:nvSpPr>
          <p:spPr>
            <a:xfrm>
              <a:off x="1829472" y="873603"/>
              <a:ext cx="7853398" cy="3135689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3E7DB1E-1E37-E3FC-56D8-F7176320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39743" y="949803"/>
              <a:ext cx="7622927" cy="2538318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4E2D8DA-E2C3-29B9-E806-A1FE2E8F7883}"/>
                </a:ext>
              </a:extLst>
            </p:cNvPr>
            <p:cNvSpPr txBox="1"/>
            <p:nvPr/>
          </p:nvSpPr>
          <p:spPr>
            <a:xfrm>
              <a:off x="5106412" y="3538512"/>
              <a:ext cx="1289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solidFill>
                    <a:srgbClr val="3C5CE8"/>
                  </a:solidFill>
                </a:rPr>
                <a:t>MCAN</a:t>
              </a:r>
              <a:r>
                <a:rPr lang="zh-CN" altLang="en-US">
                  <a:solidFill>
                    <a:srgbClr val="3C5CE8"/>
                  </a:solidFill>
                </a:rPr>
                <a:t>架构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/>
              <p:nvPr/>
            </p:nvSpPr>
            <p:spPr>
              <a:xfrm>
                <a:off x="341644" y="4175727"/>
                <a:ext cx="11508712" cy="25767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模型接收图像和问题作为一对输入，通过学习从回答集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中正确预测出正确的那个回答。一个典型的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将视觉表示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表示图片中物体的数量、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表示向量的维度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）和问题表示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𝐪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作为输入。通过注意力模块和多层感知机分类器，输出一个答案分数（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logit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𝒜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𝒜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这里补充一下，注意力模块的输入和输出的大小是一致的，这样能保证能在深度上延申，就像搭积木一样。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之后，在应用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sigmoid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，得到一组概率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𝒜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，并通过学习尽可能让其靠近真实的概率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𝑔𝑡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𝒜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44" y="4175727"/>
                <a:ext cx="11508712" cy="2576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69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7163385" cy="1535714"/>
            <a:chOff x="-781050" y="-662111"/>
            <a:chExt cx="7163385" cy="15357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754664" y="44804"/>
              <a:ext cx="5627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800">
                  <a:solidFill>
                    <a:srgbClr val="3C5CE8"/>
                  </a:solidFill>
                  <a:cs typeface="+mn-ea"/>
                  <a:sym typeface="+mn-lt"/>
                </a:rPr>
                <a:t>GenB</a:t>
              </a:r>
              <a:r>
                <a:rPr lang="zh-CN" altLang="en-US" sz="2800">
                  <a:solidFill>
                    <a:srgbClr val="3C5CE8"/>
                  </a:solidFill>
                  <a:cs typeface="+mn-ea"/>
                  <a:sym typeface="+mn-lt"/>
                </a:rPr>
                <a:t>训练：生成式偏置</a:t>
              </a:r>
              <a:endParaRPr lang="zh-CN" altLang="en-US" sz="28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73C382-E9E4-3E48-1D3D-EB34321AB606}"/>
              </a:ext>
            </a:extLst>
          </p:cNvPr>
          <p:cNvGrpSpPr/>
          <p:nvPr/>
        </p:nvGrpSpPr>
        <p:grpSpPr>
          <a:xfrm>
            <a:off x="1617784" y="710208"/>
            <a:ext cx="8742067" cy="3328535"/>
            <a:chOff x="1597687" y="873604"/>
            <a:chExt cx="8742067" cy="3328535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3A0CF4D-1D75-475B-F208-1F1BE3C768B9}"/>
                </a:ext>
              </a:extLst>
            </p:cNvPr>
            <p:cNvSpPr/>
            <p:nvPr/>
          </p:nvSpPr>
          <p:spPr>
            <a:xfrm>
              <a:off x="1597687" y="873604"/>
              <a:ext cx="8742067" cy="3328535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3E7DB1E-1E37-E3FC-56D8-F7176320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13362" y="1030460"/>
              <a:ext cx="7793829" cy="2767900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4E2D8DA-E2C3-29B9-E806-A1FE2E8F7883}"/>
                </a:ext>
              </a:extLst>
            </p:cNvPr>
            <p:cNvSpPr txBox="1"/>
            <p:nvPr/>
          </p:nvSpPr>
          <p:spPr>
            <a:xfrm>
              <a:off x="5521904" y="383280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3C5CE8"/>
                  </a:solidFill>
                </a:rPr>
                <a:t>整体模型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/>
              <p:nvPr/>
            </p:nvSpPr>
            <p:spPr>
              <a:xfrm>
                <a:off x="318685" y="4180927"/>
                <a:ext cx="11554629" cy="24861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整体结构分为一个偏置模型、一个目标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模型和鉴别器，目标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模型就是我们想要的，偏置模型是用来进行提供“负面素材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”</a:t>
                </a: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的，鉴别器是用来尝试区分两个模型的。为了让偏置模型尽可能模仿目标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模型，两者结构完全一致。</a:t>
                </a:r>
                <a:endParaRPr lang="en-US" altLang="zh-CN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对于偏置模型，输入的问题没有变化，但是输入的图像是一个随机噪声向量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𝐳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经过生成网络合成后的图片，即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128</m:t>
                        </m:r>
                      </m:sup>
                    </m:sSup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噪声服从标准正态分布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之后，根据问题和输入的噪声图像，得到了对应分数，即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𝐳</m:t>
                            </m:r>
                          </m:e>
                        </m:d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。需要注意的是，也可以将输入换成原来的图像，但是通过实验表明好像没什么用。适当简化一下，将偏置模型和生成网络看成一个网络，即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𝐳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5" y="4180927"/>
                <a:ext cx="11554629" cy="2486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6998969" cy="1611914"/>
            <a:chOff x="-781050" y="-662111"/>
            <a:chExt cx="6998969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4" y="365028"/>
              <a:ext cx="541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GenB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训练：训练偏置模型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99F424D-512B-C811-28A0-A18FCCCA752D}"/>
              </a:ext>
            </a:extLst>
          </p:cNvPr>
          <p:cNvGrpSpPr/>
          <p:nvPr/>
        </p:nvGrpSpPr>
        <p:grpSpPr>
          <a:xfrm>
            <a:off x="89122" y="1070472"/>
            <a:ext cx="5559838" cy="2610503"/>
            <a:chOff x="89122" y="1070472"/>
            <a:chExt cx="5559838" cy="261050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E3F9D55-9E8D-6201-7FF8-17322E16DDB7}"/>
                </a:ext>
              </a:extLst>
            </p:cNvPr>
            <p:cNvSpPr/>
            <p:nvPr/>
          </p:nvSpPr>
          <p:spPr>
            <a:xfrm>
              <a:off x="89122" y="1070472"/>
              <a:ext cx="5559838" cy="2610503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3E7DB1E-1E37-E3FC-56D8-F7176320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5338" y="1179329"/>
              <a:ext cx="5280781" cy="1875417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4E2D8DA-E2C3-29B9-E806-A1FE2E8F7883}"/>
                </a:ext>
              </a:extLst>
            </p:cNvPr>
            <p:cNvSpPr txBox="1"/>
            <p:nvPr/>
          </p:nvSpPr>
          <p:spPr>
            <a:xfrm>
              <a:off x="2315044" y="317541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3C5CE8"/>
                  </a:solidFill>
                </a:rPr>
                <a:t>整体结构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/>
              <p:nvPr/>
            </p:nvSpPr>
            <p:spPr>
              <a:xfrm>
                <a:off x="5791202" y="45218"/>
                <a:ext cx="6185460" cy="67675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本文使用传统的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损失函数：二元交叉熵损失函数，即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𝐺𝑇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𝐵𝐶𝐸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𝐳</m:t>
                                </m:r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𝐪</m:t>
                                </m:r>
                              </m:e>
                            </m:d>
                          </m:e>
                        </m:d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𝑔𝑡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另外，为了让偏置模型捕捉到目标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模型的偏置，本文引入了对抗训练。具体来说，本文引入一个鉴别器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，将目标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模型的答案预测为真，将偏置模型的答案预测为假。整体训练的损失函数如下所示：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不过损失函数并不是要越小越好，生成器（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）希望损失函数越小越好，而鉴别器（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）希望损失函数越大越好。这样训练之后，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的答案分布就会非常接近。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除此之外，本文还用知识蒸馏目标函数用目标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模型来训练偏置模型。通过实验证明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KL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散度最适合描述偏置模型输出和目标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模型输出两者之间的距离。因此增加了一个新的损失函数：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𝑑𝑖𝑠𝑡𝑖𝑙𝑙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𝐯</m:t>
                                  </m:r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𝐳</m:t>
                                  </m:r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整体的损失函数即为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𝐺𝑒𝑛𝐵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𝐺𝐴𝑁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𝑑𝑖𝑠𝑡𝑖𝑙𝑙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𝐺𝑇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。偏置函数想最小化这一损失函数，而鉴别器想最大化这一损失函数。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45218"/>
                <a:ext cx="6185460" cy="6767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67682194-EA22-2694-74D1-9231E614E3FD}"/>
              </a:ext>
            </a:extLst>
          </p:cNvPr>
          <p:cNvGrpSpPr/>
          <p:nvPr/>
        </p:nvGrpSpPr>
        <p:grpSpPr>
          <a:xfrm>
            <a:off x="0" y="4190163"/>
            <a:ext cx="5791202" cy="2137011"/>
            <a:chOff x="0" y="4190163"/>
            <a:chExt cx="5791202" cy="2137011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F8097C7-F6D9-97A6-9E6B-A030C053DF78}"/>
                </a:ext>
              </a:extLst>
            </p:cNvPr>
            <p:cNvSpPr/>
            <p:nvPr/>
          </p:nvSpPr>
          <p:spPr>
            <a:xfrm>
              <a:off x="39873" y="4190163"/>
              <a:ext cx="5650746" cy="2137011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4790F29-606D-510E-B395-968AC5E7B824}"/>
                    </a:ext>
                  </a:extLst>
                </p:cNvPr>
                <p:cNvSpPr txBox="1"/>
                <p:nvPr/>
              </p:nvSpPr>
              <p:spPr>
                <a:xfrm>
                  <a:off x="0" y="4353804"/>
                  <a:ext cx="5791202" cy="1370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grow m:val="on"/>
                                      <m:subHide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nary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mr>
                          <m:mr>
                            <m:e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4790F29-606D-510E-B395-968AC5E7B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353804"/>
                  <a:ext cx="5791202" cy="13708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E732A95-65E1-19E8-8941-71122E1A0C44}"/>
                </a:ext>
              </a:extLst>
            </p:cNvPr>
            <p:cNvSpPr txBox="1"/>
            <p:nvPr/>
          </p:nvSpPr>
          <p:spPr>
            <a:xfrm>
              <a:off x="2302255" y="5841267"/>
              <a:ext cx="881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solidFill>
                    <a:srgbClr val="3C5CE8"/>
                  </a:solidFill>
                </a:rPr>
                <a:t>KL</a:t>
              </a:r>
              <a:r>
                <a:rPr lang="zh-CN" altLang="en-US">
                  <a:solidFill>
                    <a:srgbClr val="3C5CE8"/>
                  </a:solidFill>
                </a:rPr>
                <a:t>散度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5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A99B1E1-A11A-66E4-3C86-D0A890CBA7AF}"/>
              </a:ext>
            </a:extLst>
          </p:cNvPr>
          <p:cNvGrpSpPr/>
          <p:nvPr/>
        </p:nvGrpSpPr>
        <p:grpSpPr>
          <a:xfrm rot="16200000">
            <a:off x="503683" y="4388307"/>
            <a:ext cx="10847382" cy="10847382"/>
            <a:chOff x="8235877" y="-1994691"/>
            <a:chExt cx="10847382" cy="108473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66A628C-E3D6-80B2-4307-A110C4544DDC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7E79E2B-545A-E715-3DB0-4123E509C883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3106662-9B56-A5A9-7A96-2DA4A67AB7E7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B184B00-C284-140C-3FD8-F2D058997857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83C93E27-9BC5-D66D-4AAA-9AA47AF3C44C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2524A7A0-DCBB-A7D7-6D4A-CD9EEC0224B1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18661EA-D552-799A-60FB-067B36539AB1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7625BF1-CE11-F72F-CFCF-5809FEDA9C87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2261E1C-64CE-3CBD-6F04-90AF158C3C3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929337F-EFBE-30BC-5BE3-1C6E01ACCB18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AED2F70-A091-ACAA-F47D-D168F2F2BC71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CC429A2-55CB-1061-9FDE-EA1EBB190F1F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06765D3F-8FB0-99ED-DBB7-EB17535BDA08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E0048F1-20CE-69D0-06E9-36394DDAA5C9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C24494D-95DD-4A69-DDEB-0B0465D357FA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83ECD3D-C9EC-7638-AD5F-C8BAD268D823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C728A7C-5E41-0A76-B231-62C0B4A71D70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EB6026BA-D399-3F14-25DA-B90DB77CC78D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9D95BC-1578-1F6C-19E9-055BEF83DE7D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6E07B03-9633-4566-E7A0-EAA35B270F6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0955519-A0CF-AFAC-BE8D-E888A63A01F7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B359E0A-D3DF-A87A-41FD-D5C4A007C1A9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A3357D99-65AC-9F97-D159-BE9A948A6AA0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FE4F5762-BA2D-FD4A-1D6A-F6DD9293B7AF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102A06DC-21E7-03E4-699E-2854B455E81D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98CA245-77B7-DDB9-7F8F-DDBCF41A1157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C15ACAC-4ACB-E21E-E581-459BCD4A963C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2D9A45E-745C-E77E-554E-E8F21C9CDB5E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064AC6-D55E-5B88-B3B3-A65AC0B68F40}"/>
              </a:ext>
            </a:extLst>
          </p:cNvPr>
          <p:cNvGrpSpPr/>
          <p:nvPr/>
        </p:nvGrpSpPr>
        <p:grpSpPr>
          <a:xfrm>
            <a:off x="2048845" y="698760"/>
            <a:ext cx="7817617" cy="3411182"/>
            <a:chOff x="1883161" y="949804"/>
            <a:chExt cx="7817617" cy="3411182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CA9D0DD-E7D3-E974-49C3-2A30000494BD}"/>
                </a:ext>
              </a:extLst>
            </p:cNvPr>
            <p:cNvSpPr/>
            <p:nvPr/>
          </p:nvSpPr>
          <p:spPr>
            <a:xfrm>
              <a:off x="1883161" y="949804"/>
              <a:ext cx="7817617" cy="3411182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FD69F6E-6990-383D-E6AF-C74731519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32523" y="1060573"/>
              <a:ext cx="5458334" cy="308807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8056057" cy="1535714"/>
            <a:chOff x="-781050" y="-662111"/>
            <a:chExt cx="8056057" cy="15357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53515" y="175540"/>
              <a:ext cx="642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800">
                  <a:solidFill>
                    <a:srgbClr val="3C5CE8"/>
                  </a:solidFill>
                  <a:cs typeface="+mn-ea"/>
                  <a:sym typeface="+mn-lt"/>
                </a:rPr>
                <a:t>GenB</a:t>
              </a:r>
              <a:r>
                <a:rPr lang="zh-CN" altLang="en-US" sz="2800">
                  <a:solidFill>
                    <a:srgbClr val="3C5CE8"/>
                  </a:solidFill>
                  <a:cs typeface="+mn-ea"/>
                  <a:sym typeface="+mn-lt"/>
                </a:rPr>
                <a:t>训练：对目标</a:t>
              </a:r>
              <a:r>
                <a:rPr lang="en-US" altLang="zh-CN" sz="2800">
                  <a:solidFill>
                    <a:srgbClr val="3C5CE8"/>
                  </a:solidFill>
                  <a:cs typeface="+mn-ea"/>
                  <a:sym typeface="+mn-lt"/>
                </a:rPr>
                <a:t>VQA</a:t>
              </a:r>
              <a:r>
                <a:rPr lang="zh-CN" altLang="en-US" sz="2800">
                  <a:solidFill>
                    <a:srgbClr val="3C5CE8"/>
                  </a:solidFill>
                  <a:cs typeface="+mn-ea"/>
                  <a:sym typeface="+mn-lt"/>
                </a:rPr>
                <a:t>模型去偏置</a:t>
              </a:r>
              <a:endParaRPr lang="zh-CN" altLang="en-US" sz="28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/>
              <p:nvPr/>
            </p:nvSpPr>
            <p:spPr>
              <a:xfrm>
                <a:off x="669709" y="4388307"/>
                <a:ext cx="10515600" cy="22941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本文设计了一个损失函数：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𝑡𝑎𝑟𝑔𝑒𝑡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𝐵𝐶𝐸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其中，第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𝐷𝐿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元素如下进行表示：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𝐷𝐿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min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𝑔𝑡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𝑔𝑡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𝑔𝑡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分别代表正确答案和偏置模型的答案。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09" y="4388307"/>
                <a:ext cx="10515600" cy="2294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34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575</Words>
  <Application>Microsoft Office PowerPoint</Application>
  <PresentationFormat>宽屏</PresentationFormat>
  <Paragraphs>62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华文宋体</vt:lpstr>
      <vt:lpstr>宋体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 Lu</dc:creator>
  <cp:lastModifiedBy>Junital Lu</cp:lastModifiedBy>
  <cp:revision>15</cp:revision>
  <dcterms:created xsi:type="dcterms:W3CDTF">2023-09-23T11:35:03Z</dcterms:created>
  <dcterms:modified xsi:type="dcterms:W3CDTF">2024-04-21T05:32:09Z</dcterms:modified>
</cp:coreProperties>
</file>