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0" r:id="rId11"/>
    <p:sldId id="269" r:id="rId12"/>
    <p:sldId id="258" r:id="rId13"/>
    <p:sldId id="259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CE8"/>
    <a:srgbClr val="FFFFFF"/>
    <a:srgbClr val="E8EBFA"/>
    <a:srgbClr val="F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82BF3-0B85-3446-09C7-DCE724C35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46379-9351-DA1F-CB88-283E36F7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59A88-5FBE-31E7-2F76-70B792E8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E047E-205C-3CF3-41A3-C9077977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A3DE-BC57-29C2-977E-186A77ED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6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B7B35-659D-9554-8112-4F099B4A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D7AEF2-0000-DBAA-521E-77C94C5A5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7CCAE-C4AB-7F7A-F2F9-C8CAE5E5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E75CE-0B78-1739-C8A4-99657E27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EDC60-D66E-77F4-18C9-7FB3BA8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EF9735-341D-30F0-36C2-C0FD2F4C4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A79D2F-5E64-D44E-4512-8AEF8CE83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EEC1-4AD5-C6A2-5D96-57E60BC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A859E-846C-7870-48D2-B66E7795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1AC67-E6C3-1C08-A87D-F457570D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2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623D5-EAA0-330B-5691-2BC68245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346CD-8D8F-E3A4-2369-6D8E63DD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C0546-EBD6-3048-6277-940EF93B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593BE-D6A3-DD8A-C457-BE4C7394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2F99B-30FA-F385-78CF-02A936EE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2A5BE-6B9A-01A7-52C9-77E98FCC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A8D60-76B0-C1E0-08BC-9AD1239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394E1-0558-016D-B1B5-9F77B2A2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F05E5-D927-8A0F-F3D7-86C710BA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A06B1-69D8-0528-97B3-5155200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0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0322-BCF5-6B6C-761E-2A10D6D4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E4BE4-F887-342B-76A6-D723BD375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A3C0ED-F526-0ACC-180B-DAF5ADF14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D96B3-3EEF-3868-420B-13EF4E65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F3291-E2A2-3CF4-558F-C0967CDA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5C9D0D-A65D-C408-2663-035C4464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6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5EC3C-90F2-E02D-B1F2-7BA26A9F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12B0AC-EB37-B411-0135-C40C960FA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239570-A5F9-A37C-F5FB-B523F33E4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33CABC-6E94-59BB-4C56-B93670B2E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8FDC02-D1C8-3A20-4503-D2BDC3A9E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394773-BF36-D2FD-AFD7-0A1089B4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18C54A-7C56-65C4-4B36-4F182AAF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93DCB-EA52-96FA-82F2-01F20DC2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2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15C48-9506-68EB-C131-73ADCAD8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73D789-89D1-92B9-CD01-4959EF4D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9EC526-4A68-EB8F-3053-E363A888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5B8F6-619F-E2DD-CE3A-2FCEEA46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7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82235D-A7EC-270F-6016-73F9D59D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A5C49-C49A-194E-8E34-54E2D13F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535578-39AC-5F9B-3B88-A795095D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5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F9A8E-7F0E-4006-0201-12AECD6E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27406-01B3-991F-7BA0-05A4845B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62C59-3DA9-B04B-FFC8-57D25507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F5C107-DFCB-4CA3-B887-3048F858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25A1D-6354-D68D-DE5C-7F93B784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53CA1-7721-431B-78F3-DADDEB7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1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368C7-58A1-2C07-CD96-60C440EB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D2B15-806D-565B-B531-6B43DE388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87E13D-AFF9-D410-8F3B-7D052505D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5950-E84F-B152-361C-7C15CCAF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35D98-924D-07A9-922F-A9755FA3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B9AE2-40C5-3BB8-3C39-90F2A3FC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7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321886-8FE2-22A5-0113-DC2D6B3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F69A2-DA93-2023-9C63-3A75BAD7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65A82-8CBB-F30E-6961-F87544594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B15D-ED39-43E9-B7C0-D34E54E3664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0FE9D-70C4-4837-3195-8F06AFF92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661D5-F2FA-B325-4370-EEE45BA10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2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ng-zhihui/ElectronBot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1F3F342-32B2-4141-CF88-6B644D67D49C}"/>
              </a:ext>
            </a:extLst>
          </p:cNvPr>
          <p:cNvGrpSpPr/>
          <p:nvPr/>
        </p:nvGrpSpPr>
        <p:grpSpPr>
          <a:xfrm>
            <a:off x="1239725" y="4425506"/>
            <a:ext cx="2012562" cy="479598"/>
            <a:chOff x="1420136" y="3799843"/>
            <a:chExt cx="2012562" cy="479598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0EA9794-E954-7956-A575-A450368137C1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C8E7119-18AB-D27E-218D-F60DEA3E6347}"/>
                </a:ext>
              </a:extLst>
            </p:cNvPr>
            <p:cNvSpPr txBox="1"/>
            <p:nvPr/>
          </p:nvSpPr>
          <p:spPr>
            <a:xfrm flipH="1">
              <a:off x="1420136" y="3871049"/>
              <a:ext cx="2012560" cy="3371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</a:t>
              </a: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人：</a:t>
              </a:r>
              <a:r>
                <a:rPr lang="zh-CN" altLang="en-US" sz="1600">
                  <a:solidFill>
                    <a:schemeClr val="bg1"/>
                  </a:solidFill>
                  <a:cs typeface="+mn-ea"/>
                  <a:sym typeface="+mn-lt"/>
                </a:rPr>
                <a:t>陆晔</a:t>
              </a:r>
              <a:endParaRPr kumimoji="0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A1A9E55-692D-627E-0172-CDD3A671EC91}"/>
              </a:ext>
            </a:extLst>
          </p:cNvPr>
          <p:cNvSpPr txBox="1"/>
          <p:nvPr/>
        </p:nvSpPr>
        <p:spPr>
          <a:xfrm flipH="1">
            <a:off x="1110080" y="2274546"/>
            <a:ext cx="587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MCAN </a:t>
            </a:r>
            <a:r>
              <a:rPr lang="zh-CN" altLang="en-US" sz="4800" b="1" noProof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论文汇报</a:t>
            </a:r>
            <a:endParaRPr kumimoji="0" lang="zh-CN" altLang="en-US" sz="4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1EE8D0E-153E-D7EC-11F0-5E8882F843D9}"/>
              </a:ext>
            </a:extLst>
          </p:cNvPr>
          <p:cNvSpPr/>
          <p:nvPr/>
        </p:nvSpPr>
        <p:spPr>
          <a:xfrm>
            <a:off x="-1600087" y="-1600086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E0ACCA1-7519-9299-60D7-A4089F03C8AB}"/>
              </a:ext>
            </a:extLst>
          </p:cNvPr>
          <p:cNvGrpSpPr/>
          <p:nvPr/>
        </p:nvGrpSpPr>
        <p:grpSpPr>
          <a:xfrm>
            <a:off x="8235877" y="-1994691"/>
            <a:ext cx="10847382" cy="10847382"/>
            <a:chOff x="8235877" y="-1994691"/>
            <a:chExt cx="10847382" cy="1084738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4CC68B3-C5E1-CD46-76DB-A212F40EA385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502FF53-3037-A4C3-FEDD-1816E8CBF0C8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454B231-A541-DACC-ECBD-7C373ACA3C67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2BA1BB3-68B9-9ADF-2253-F8DCD3F942AC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3EA1B72-B865-84F7-60A1-1A4D1BA2C2EF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67DB3CD-2EDF-DAE0-795C-F0607DFC057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D371787-D575-5DCC-6BF5-F5ADC52E9755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D712BEA-8BA6-ED0A-8B4F-7239AD27031B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3F72611-DACF-B701-8267-8AF058272CCF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F118D9B-F11E-EF61-4FAF-68758FA6BCC9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DBC9BD9-8C45-CBB2-694D-03E788FE560C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8941D47-F132-ED4C-83EE-1E5CCDAB7605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B705139-1F4D-80E3-D6F9-2858487E7E4A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F2DB04B-FFA1-4FC7-66BC-FF770E858E09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7BC2043-3580-7CB2-DF55-326B8ADA5CAC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BA7EDB5-35F4-A07E-48CF-E95D80145D80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FEFB2504-7920-293B-C578-D29D5F1FEBB8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C72EC42-2512-F934-E78C-818C9F09706A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53592A5-13C5-E5BB-C047-A9DFF33533B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49EBF04-5BD3-EFF7-686E-CBF0FD3ED06E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8620683-E152-4BF3-C7B3-E8F1D40F98C4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8693A20-865A-8516-0658-F65E757D2876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52F620F-4125-53FB-E6BE-8B339A00B8F4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925B7DA4-2330-5027-B58D-D595928A8A42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3B3922D-60D4-7083-E0AE-905E490DA113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7582F7A4-2367-CB7F-144B-35813EE2E675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5D21AC1-B19A-101B-B30D-A71A36FA6A7A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8B9884BF-87DE-8B53-D870-C43AA935B2BF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6" name="图片 45" descr="图片包含 桌子, 小, 手, 黑暗  描述已自动生成">
            <a:extLst>
              <a:ext uri="{FF2B5EF4-FFF2-40B4-BE49-F238E27FC236}">
                <a16:creationId xmlns:a16="http://schemas.microsoft.com/office/drawing/2014/main" id="{9BF63667-92D3-9BBA-758B-969E8272D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4181170" y="521706"/>
            <a:ext cx="6611240" cy="70325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1AC4B3D-9207-A02A-4C7B-35344D176764}"/>
              </a:ext>
            </a:extLst>
          </p:cNvPr>
          <p:cNvSpPr txBox="1"/>
          <p:nvPr/>
        </p:nvSpPr>
        <p:spPr>
          <a:xfrm>
            <a:off x="1152490" y="3133700"/>
            <a:ext cx="4501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Modular Co-Attention Networks </a:t>
            </a:r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Visual Question Answering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8B7DC17-B7CF-07EB-6DE1-2CFD22DEB304}"/>
              </a:ext>
            </a:extLst>
          </p:cNvPr>
          <p:cNvGrpSpPr/>
          <p:nvPr/>
        </p:nvGrpSpPr>
        <p:grpSpPr>
          <a:xfrm>
            <a:off x="-6736045" y="-3781927"/>
            <a:ext cx="10847382" cy="10847382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98FED56-35F1-3A84-0A87-DA5823FFA1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79D41A-3E60-C212-CE61-39A4813A5459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F1D1661-F735-92DD-D62F-8F64D0DFE76F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5B2F5C-5DB7-49BF-326C-2F52A3549D18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8ED8544-07F5-4B8A-BA70-2E8FF6EAF11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C4D10D-D0F8-E8CF-0D53-0DE92DDF684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7D74AB6-2CA8-C5BE-A0A5-69FF6E4CD9EC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C19225F-59FF-A8D2-EFD4-9F064A8C7C33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2DF79E2-D15D-AE6C-BCDD-93B4C14A5D40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9BCF98-584E-E1A2-9485-8B87764E8BE3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ED583-8A7E-978C-6FD8-A4769AEDDB0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3E0FC44-B178-DDD4-98A8-772574C2992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DC0A194-A3C6-DCAA-AB93-7EB1D3AB7DB5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C53F76C-0466-1DBD-03D7-CD989B1A805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4B9D95D-A5E4-4D54-5AEA-AF8F45243CED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DDB6BE-478E-6B9E-6C02-C8202FB10F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730C545-8C93-68C5-F385-FFB5AC1ECC4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975D64F-53B5-9FDC-6F9E-99A4758B48E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433E8AC-5051-15E3-6368-5234F1C9265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A63E9D-2C82-3FE8-627D-60C1A271F49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A100F3-3148-79DE-D989-57518A4A052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3B87EA-64F0-EFA3-2DDE-66B7A9705FF5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BC61FE-989E-A1E9-24BD-E8882CB907D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17E0051-6E08-3C98-88E0-FE5DDEA1CC5A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C5F7E77-9D88-862D-7578-EED321F65CB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A7416FA-532C-2CE4-6BEC-435D4EEE97E3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9FA058D-5224-C0F8-FA39-39AF5F181B7F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F60E05E-76AA-1BBF-8AB8-12894C38B5AB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9515F478-44DE-51C3-A53E-9DFB7025D0E3}"/>
              </a:ext>
            </a:extLst>
          </p:cNvPr>
          <p:cNvSpPr/>
          <p:nvPr/>
        </p:nvSpPr>
        <p:spPr>
          <a:xfrm flipH="1">
            <a:off x="-3988767" y="-2765392"/>
            <a:ext cx="9418320" cy="962339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C35DCE-085A-5DD6-FE07-289F5F08E5C9}"/>
              </a:ext>
            </a:extLst>
          </p:cNvPr>
          <p:cNvSpPr txBox="1"/>
          <p:nvPr/>
        </p:nvSpPr>
        <p:spPr>
          <a:xfrm>
            <a:off x="4677697" y="986199"/>
            <a:ext cx="1231199" cy="729697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ONE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C1278D1-6675-35A6-2308-1F41E7FE6078}"/>
              </a:ext>
            </a:extLst>
          </p:cNvPr>
          <p:cNvGrpSpPr/>
          <p:nvPr/>
        </p:nvGrpSpPr>
        <p:grpSpPr>
          <a:xfrm>
            <a:off x="4825868" y="3273830"/>
            <a:ext cx="4931195" cy="833206"/>
            <a:chOff x="6411993" y="1684020"/>
            <a:chExt cx="4931195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6EF640C-8B0A-27CC-C7B0-286C07421604}"/>
                </a:ext>
              </a:extLst>
            </p:cNvPr>
            <p:cNvGrpSpPr/>
            <p:nvPr/>
          </p:nvGrpSpPr>
          <p:grpSpPr>
            <a:xfrm>
              <a:off x="6411993" y="1684020"/>
              <a:ext cx="4931195" cy="833206"/>
              <a:chOff x="6411993" y="1684020"/>
              <a:chExt cx="4931195" cy="83320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107F01-F27C-4604-8ECA-B3E8F40AAE8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E780A-EDB4-FB4C-8065-FD0A1E11DFBB}"/>
                  </a:ext>
                </a:extLst>
              </p:cNvPr>
              <p:cNvSpPr/>
              <p:nvPr/>
            </p:nvSpPr>
            <p:spPr>
              <a:xfrm>
                <a:off x="7554085" y="1840944"/>
                <a:ext cx="3789103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背景信息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37" name="图片 36" descr="图标&#10;&#10;描述已自动生成">
              <a:extLst>
                <a:ext uri="{FF2B5EF4-FFF2-40B4-BE49-F238E27FC236}">
                  <a16:creationId xmlns:a16="http://schemas.microsoft.com/office/drawing/2014/main" id="{3837FD20-CA0E-BEB0-D08F-ECEA07815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622" y="1840944"/>
              <a:ext cx="549944" cy="549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807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E3364E0-6EEE-0BDC-565B-37A4C5B41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891"/>
            <a:ext cx="12192000" cy="340421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MCAN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的</a:t>
              </a: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MindSpore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化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18F9181-9A5E-3375-DEB7-B48B54EDA4A0}"/>
              </a:ext>
            </a:extLst>
          </p:cNvPr>
          <p:cNvSpPr txBox="1"/>
          <p:nvPr/>
        </p:nvSpPr>
        <p:spPr>
          <a:xfrm>
            <a:off x="5212585" y="598439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3C5CE8"/>
                </a:solidFill>
              </a:rPr>
              <a:t>MCAN</a:t>
            </a:r>
            <a:r>
              <a:rPr lang="zh-CN" altLang="en-US">
                <a:solidFill>
                  <a:srgbClr val="3C5CE8"/>
                </a:solidFill>
              </a:rPr>
              <a:t>项目框架</a:t>
            </a:r>
          </a:p>
        </p:txBody>
      </p:sp>
    </p:spTree>
    <p:extLst>
      <p:ext uri="{BB962C8B-B14F-4D97-AF65-F5344CB8AC3E}">
        <p14:creationId xmlns:p14="http://schemas.microsoft.com/office/powerpoint/2010/main" val="227381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6584F5F-3A77-F59C-B764-2AEEFE5DB11F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28751DC-1BDF-D76B-7E67-D78CF62D7349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974C2D4-B771-83DE-0BD1-5D2BB868EB0B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MCAN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的</a:t>
              </a: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MindSpore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化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088517B-810B-4102-3559-206806893B1F}"/>
              </a:ext>
            </a:extLst>
          </p:cNvPr>
          <p:cNvGrpSpPr/>
          <p:nvPr/>
        </p:nvGrpSpPr>
        <p:grpSpPr>
          <a:xfrm>
            <a:off x="150725" y="1273630"/>
            <a:ext cx="5516795" cy="4772405"/>
            <a:chOff x="150725" y="1273630"/>
            <a:chExt cx="5516795" cy="4772405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A3AED6C-98F4-AE88-F348-24B39B39C669}"/>
                </a:ext>
              </a:extLst>
            </p:cNvPr>
            <p:cNvSpPr/>
            <p:nvPr/>
          </p:nvSpPr>
          <p:spPr>
            <a:xfrm>
              <a:off x="150725" y="1273630"/>
              <a:ext cx="5516795" cy="3780690"/>
            </a:xfrm>
            <a:prstGeom prst="roundRect">
              <a:avLst>
                <a:gd name="adj" fmla="val 10140"/>
              </a:avLst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F4F137D-ECD0-2218-C487-3D9264FCD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0" r="28709" b="5550"/>
            <a:stretch/>
          </p:blipFill>
          <p:spPr>
            <a:xfrm>
              <a:off x="327353" y="1537400"/>
              <a:ext cx="5163538" cy="33839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FBA135B-7949-46DC-6D3F-CA5BDA4CCA90}"/>
                </a:ext>
              </a:extLst>
            </p:cNvPr>
            <p:cNvSpPr txBox="1"/>
            <p:nvPr/>
          </p:nvSpPr>
          <p:spPr>
            <a:xfrm>
              <a:off x="1964451" y="5584370"/>
              <a:ext cx="172831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原代码项目</a:t>
              </a:r>
              <a:endParaRPr lang="zh-CN" altLang="en-US" sz="240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7697994-22A3-7B0E-6E8B-692667F26F5B}"/>
              </a:ext>
            </a:extLst>
          </p:cNvPr>
          <p:cNvGrpSpPr/>
          <p:nvPr/>
        </p:nvGrpSpPr>
        <p:grpSpPr>
          <a:xfrm>
            <a:off x="5734259" y="1273630"/>
            <a:ext cx="6307016" cy="5080181"/>
            <a:chOff x="5734259" y="1273630"/>
            <a:chExt cx="6307016" cy="5080181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1A7085C0-F402-6D46-F485-36B912DB8F81}"/>
                </a:ext>
              </a:extLst>
            </p:cNvPr>
            <p:cNvSpPr/>
            <p:nvPr/>
          </p:nvSpPr>
          <p:spPr>
            <a:xfrm>
              <a:off x="5734259" y="3066967"/>
              <a:ext cx="723481" cy="512466"/>
            </a:xfrm>
            <a:prstGeom prst="rightArrow">
              <a:avLst/>
            </a:prstGeom>
            <a:noFill/>
            <a:ln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4B48802-0A2D-7A5C-F6DD-8AE24CFF8A53}"/>
                </a:ext>
              </a:extLst>
            </p:cNvPr>
            <p:cNvSpPr/>
            <p:nvPr/>
          </p:nvSpPr>
          <p:spPr>
            <a:xfrm>
              <a:off x="6524480" y="1273630"/>
              <a:ext cx="5516795" cy="3780691"/>
            </a:xfrm>
            <a:prstGeom prst="roundRect">
              <a:avLst>
                <a:gd name="adj" fmla="val 10140"/>
              </a:avLst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78922C6-E740-87B3-2A35-0C4D92F66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8497" y="1599998"/>
              <a:ext cx="5248759" cy="3185144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5220463-F299-19B5-7E9E-585E99FF41BB}"/>
                </a:ext>
              </a:extLst>
            </p:cNvPr>
            <p:cNvSpPr txBox="1"/>
            <p:nvPr/>
          </p:nvSpPr>
          <p:spPr>
            <a:xfrm>
              <a:off x="6748911" y="5584370"/>
              <a:ext cx="506792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新代码项目</a:t>
              </a:r>
              <a:endPara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https://github.com/Junital/MindSporeMCAN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4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710C498E-E922-45E1-0ED6-1A9D4B8BE3C1}"/>
              </a:ext>
            </a:extLst>
          </p:cNvPr>
          <p:cNvCxnSpPr/>
          <p:nvPr/>
        </p:nvCxnSpPr>
        <p:spPr bwMode="auto">
          <a:xfrm flipV="1">
            <a:off x="5954743" y="3847310"/>
            <a:ext cx="4181476" cy="69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E1B6A35-50A7-E74D-F1C1-FF3A56E4A978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E00E7D34-44BD-8F2B-6264-43BA0AA54D63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4727F26-AB3B-64D5-2E55-56566AF6D628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MCAN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的</a:t>
              </a: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MindSpore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化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D760216-54F2-1FC2-2E1E-97F029337D73}"/>
              </a:ext>
            </a:extLst>
          </p:cNvPr>
          <p:cNvGrpSpPr/>
          <p:nvPr/>
        </p:nvGrpSpPr>
        <p:grpSpPr>
          <a:xfrm>
            <a:off x="9597130" y="3554920"/>
            <a:ext cx="972344" cy="584775"/>
            <a:chOff x="10218341" y="3494630"/>
            <a:chExt cx="972344" cy="584775"/>
          </a:xfrm>
        </p:grpSpPr>
        <p:sp>
          <p:nvSpPr>
            <p:cNvPr id="9" name="Pentagon 40">
              <a:extLst>
                <a:ext uri="{FF2B5EF4-FFF2-40B4-BE49-F238E27FC236}">
                  <a16:creationId xmlns:a16="http://schemas.microsoft.com/office/drawing/2014/main" id="{41F2C47B-5752-CCD7-8916-276F1A9372F2}"/>
                </a:ext>
              </a:extLst>
            </p:cNvPr>
            <p:cNvSpPr/>
            <p:nvPr/>
          </p:nvSpPr>
          <p:spPr bwMode="auto">
            <a:xfrm rot="10800000">
              <a:off x="10218341" y="3678982"/>
              <a:ext cx="972344" cy="230832"/>
            </a:xfrm>
            <a:prstGeom prst="homePlat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46">
              <a:extLst>
                <a:ext uri="{FF2B5EF4-FFF2-40B4-BE49-F238E27FC236}">
                  <a16:creationId xmlns:a16="http://schemas.microsoft.com/office/drawing/2014/main" id="{AD2BCD35-0A48-8533-592C-6EEFCDA43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2392" y="3494630"/>
              <a:ext cx="72025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Finish</a:t>
              </a:r>
            </a:p>
          </p:txBody>
        </p:sp>
      </p:grpSp>
      <p:cxnSp>
        <p:nvCxnSpPr>
          <p:cNvPr id="11" name="Straight Connector 58">
            <a:extLst>
              <a:ext uri="{FF2B5EF4-FFF2-40B4-BE49-F238E27FC236}">
                <a16:creationId xmlns:a16="http://schemas.microsoft.com/office/drawing/2014/main" id="{BA889E2F-DDA9-1695-EB3E-7E91191A7997}"/>
              </a:ext>
            </a:extLst>
          </p:cNvPr>
          <p:cNvCxnSpPr/>
          <p:nvPr/>
        </p:nvCxnSpPr>
        <p:spPr bwMode="auto">
          <a:xfrm>
            <a:off x="1670874" y="3854295"/>
            <a:ext cx="42838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C5CE8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CF7D137-ED50-B515-2A3E-9FD77DE75C95}"/>
              </a:ext>
            </a:extLst>
          </p:cNvPr>
          <p:cNvGrpSpPr/>
          <p:nvPr/>
        </p:nvGrpSpPr>
        <p:grpSpPr>
          <a:xfrm>
            <a:off x="1634362" y="3678031"/>
            <a:ext cx="972344" cy="338554"/>
            <a:chOff x="1001316" y="3617740"/>
            <a:chExt cx="972344" cy="338554"/>
          </a:xfrm>
        </p:grpSpPr>
        <p:sp>
          <p:nvSpPr>
            <p:cNvPr id="13" name="Pentagon 4">
              <a:extLst>
                <a:ext uri="{FF2B5EF4-FFF2-40B4-BE49-F238E27FC236}">
                  <a16:creationId xmlns:a16="http://schemas.microsoft.com/office/drawing/2014/main" id="{5290EACA-251D-6C0F-7FB6-E793AF8D3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316" y="3655899"/>
              <a:ext cx="972344" cy="276999"/>
            </a:xfrm>
            <a:prstGeom prst="homePlate">
              <a:avLst>
                <a:gd name="adj" fmla="val 50000"/>
              </a:avLst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46">
              <a:extLst>
                <a:ext uri="{FF2B5EF4-FFF2-40B4-BE49-F238E27FC236}">
                  <a16:creationId xmlns:a16="http://schemas.microsoft.com/office/drawing/2014/main" id="{F79763A9-4A1C-068A-B5F9-716AD84DC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355" y="3617740"/>
              <a:ext cx="720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Start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DE388D7-15FC-FCA4-1D86-E5C0259C666B}"/>
              </a:ext>
            </a:extLst>
          </p:cNvPr>
          <p:cNvGrpSpPr/>
          <p:nvPr/>
        </p:nvGrpSpPr>
        <p:grpSpPr>
          <a:xfrm>
            <a:off x="3064340" y="3692394"/>
            <a:ext cx="2738311" cy="1864597"/>
            <a:chOff x="3064340" y="3692394"/>
            <a:chExt cx="2738311" cy="1864597"/>
          </a:xfrm>
        </p:grpSpPr>
        <p:sp>
          <p:nvSpPr>
            <p:cNvPr id="16" name="Oval 3">
              <a:extLst>
                <a:ext uri="{FF2B5EF4-FFF2-40B4-BE49-F238E27FC236}">
                  <a16:creationId xmlns:a16="http://schemas.microsoft.com/office/drawing/2014/main" id="{CE4AE28C-2411-3BC5-1DDF-FC0A700D4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918" y="3692394"/>
              <a:ext cx="504031" cy="324593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486AEFB-EFBC-344A-7792-0F5B037EB8CE}"/>
                </a:ext>
              </a:extLst>
            </p:cNvPr>
            <p:cNvGrpSpPr/>
            <p:nvPr/>
          </p:nvGrpSpPr>
          <p:grpSpPr>
            <a:xfrm>
              <a:off x="3064340" y="3737735"/>
              <a:ext cx="2738311" cy="1819256"/>
              <a:chOff x="3044244" y="3253543"/>
              <a:chExt cx="2738311" cy="1819256"/>
            </a:xfrm>
          </p:grpSpPr>
          <p:sp>
            <p:nvSpPr>
              <p:cNvPr id="17" name="TextBox 46">
                <a:extLst>
                  <a:ext uri="{FF2B5EF4-FFF2-40B4-BE49-F238E27FC236}">
                    <a16:creationId xmlns:a16="http://schemas.microsoft.com/office/drawing/2014/main" id="{C6DB500D-BCC9-293F-D47E-29721BFDD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821" y="3253543"/>
                <a:ext cx="50403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C9615879-D99B-0C8A-4D20-517717004B8A}"/>
                  </a:ext>
                </a:extLst>
              </p:cNvPr>
              <p:cNvGrpSpPr/>
              <p:nvPr/>
            </p:nvGrpSpPr>
            <p:grpSpPr>
              <a:xfrm>
                <a:off x="3044244" y="3912377"/>
                <a:ext cx="2738311" cy="1160422"/>
                <a:chOff x="1827515" y="1849667"/>
                <a:chExt cx="2738311" cy="1160422"/>
              </a:xfrm>
            </p:grpSpPr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E6C8B50-03D2-5BCF-00AB-E5DEAC8E059E}"/>
                    </a:ext>
                  </a:extLst>
                </p:cNvPr>
                <p:cNvSpPr txBox="1"/>
                <p:nvPr/>
              </p:nvSpPr>
              <p:spPr>
                <a:xfrm>
                  <a:off x="1831140" y="1849667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前期阅读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87BAC96-F70D-9DE2-7877-5FB0C113A5A2}"/>
                    </a:ext>
                  </a:extLst>
                </p:cNvPr>
                <p:cNvSpPr txBox="1"/>
                <p:nvPr/>
              </p:nvSpPr>
              <p:spPr>
                <a:xfrm>
                  <a:off x="1827515" y="2179092"/>
                  <a:ext cx="273831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了解</a:t>
                  </a:r>
                  <a:r>
                    <a:rPr lang="en-US" altLang="zh-CN" sz="1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MindSpore</a:t>
                  </a:r>
                  <a:r>
                    <a:rPr lang="zh-CN" altLang="en-US" sz="1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和</a:t>
                  </a:r>
                  <a:r>
                    <a:rPr lang="en-US" altLang="zh-CN" sz="1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Pytorch</a:t>
                  </a:r>
                  <a:r>
                    <a:rPr lang="zh-CN" altLang="en-US" sz="1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一些函数之间的关系与区别、</a:t>
                  </a:r>
                  <a:r>
                    <a:rPr lang="en-US" altLang="zh-CN" sz="1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MCAN</a:t>
                  </a:r>
                  <a:r>
                    <a:rPr lang="zh-CN" altLang="en-US" sz="1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的框架</a:t>
                  </a:r>
                  <a:endPara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8A76687-8A7C-D4F5-4D42-5F3FD9F64FFC}"/>
              </a:ext>
            </a:extLst>
          </p:cNvPr>
          <p:cNvGrpSpPr/>
          <p:nvPr/>
        </p:nvGrpSpPr>
        <p:grpSpPr>
          <a:xfrm>
            <a:off x="6305364" y="3659934"/>
            <a:ext cx="2999410" cy="1650835"/>
            <a:chOff x="6305364" y="3659934"/>
            <a:chExt cx="2999410" cy="165083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3E59FDF-1EBA-1BCC-6F53-B6ED1D9EC2BB}"/>
                </a:ext>
              </a:extLst>
            </p:cNvPr>
            <p:cNvGrpSpPr/>
            <p:nvPr/>
          </p:nvGrpSpPr>
          <p:grpSpPr>
            <a:xfrm>
              <a:off x="6461949" y="3659934"/>
              <a:ext cx="504032" cy="389513"/>
              <a:chOff x="5828903" y="3599643"/>
              <a:chExt cx="504032" cy="389513"/>
            </a:xfrm>
          </p:grpSpPr>
          <p:sp>
            <p:nvSpPr>
              <p:cNvPr id="22" name="Oval 50">
                <a:extLst>
                  <a:ext uri="{FF2B5EF4-FFF2-40B4-BE49-F238E27FC236}">
                    <a16:creationId xmlns:a16="http://schemas.microsoft.com/office/drawing/2014/main" id="{48303639-0684-EE45-1E3D-340141672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8903" y="3599643"/>
                <a:ext cx="504032" cy="389513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TextBox 46">
                <a:extLst>
                  <a:ext uri="{FF2B5EF4-FFF2-40B4-BE49-F238E27FC236}">
                    <a16:creationId xmlns:a16="http://schemas.microsoft.com/office/drawing/2014/main" id="{316C0E5C-7323-215A-976A-BDAD1E5F2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8903" y="3663907"/>
                <a:ext cx="50403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0" dirty="0">
                    <a:solidFill>
                      <a:srgbClr val="252D30"/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D595480-1FAC-22B6-8912-7E4CEC8547BA}"/>
                </a:ext>
              </a:extLst>
            </p:cNvPr>
            <p:cNvGrpSpPr/>
            <p:nvPr/>
          </p:nvGrpSpPr>
          <p:grpSpPr>
            <a:xfrm>
              <a:off x="6305364" y="4400981"/>
              <a:ext cx="2999410" cy="909788"/>
              <a:chOff x="1807970" y="2366428"/>
              <a:chExt cx="2738311" cy="909788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EFF681B-B50B-5FD3-7E2C-F4CA99ABD2C8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服务器调试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6613E16-E847-6421-562D-429774DCDF15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借助服务器，检查代码的有效性和可靠性，对代码进行微调。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863663-A8E4-B763-D73E-BC381F701239}"/>
              </a:ext>
            </a:extLst>
          </p:cNvPr>
          <p:cNvGrpSpPr/>
          <p:nvPr/>
        </p:nvGrpSpPr>
        <p:grpSpPr>
          <a:xfrm>
            <a:off x="4727870" y="2393634"/>
            <a:ext cx="2577282" cy="1626247"/>
            <a:chOff x="4829760" y="2390836"/>
            <a:chExt cx="2942090" cy="1626247"/>
          </a:xfrm>
        </p:grpSpPr>
        <p:sp>
          <p:nvSpPr>
            <p:cNvPr id="38" name="Oval 3">
              <a:extLst>
                <a:ext uri="{FF2B5EF4-FFF2-40B4-BE49-F238E27FC236}">
                  <a16:creationId xmlns:a16="http://schemas.microsoft.com/office/drawing/2014/main" id="{833569C7-8261-400F-0238-47BA929E4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036" y="3692490"/>
              <a:ext cx="573816" cy="324593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Box 46">
              <a:extLst>
                <a:ext uri="{FF2B5EF4-FFF2-40B4-BE49-F238E27FC236}">
                  <a16:creationId xmlns:a16="http://schemas.microsoft.com/office/drawing/2014/main" id="{E75C1773-BB91-69EF-579E-872DF694E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474" y="3721400"/>
              <a:ext cx="504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811C668-9F65-5D29-9923-6AE49743B354}"/>
                </a:ext>
              </a:extLst>
            </p:cNvPr>
            <p:cNvGrpSpPr/>
            <p:nvPr/>
          </p:nvGrpSpPr>
          <p:grpSpPr>
            <a:xfrm>
              <a:off x="4829760" y="2390836"/>
              <a:ext cx="2942090" cy="1156010"/>
              <a:chOff x="1807970" y="2366428"/>
              <a:chExt cx="2942090" cy="1156010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F0AE2B-90CD-993E-EB8A-F3DB1ACBF91F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657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复刻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458BCF8-17FA-7DCA-A6FE-B3D955789648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9420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将原项目中涉及到的</a:t>
                </a: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Pytorch</a:t>
                </a: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函数转化为相应的</a:t>
                </a: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MindSpore</a:t>
                </a: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函数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EC30894-838D-838B-7206-DD1F23000B6D}"/>
              </a:ext>
            </a:extLst>
          </p:cNvPr>
          <p:cNvGrpSpPr/>
          <p:nvPr/>
        </p:nvGrpSpPr>
        <p:grpSpPr>
          <a:xfrm>
            <a:off x="7935618" y="2393634"/>
            <a:ext cx="2856312" cy="1655813"/>
            <a:chOff x="7935618" y="2393634"/>
            <a:chExt cx="2856312" cy="1655813"/>
          </a:xfrm>
        </p:grpSpPr>
        <p:sp>
          <p:nvSpPr>
            <p:cNvPr id="41" name="Oval 56">
              <a:extLst>
                <a:ext uri="{FF2B5EF4-FFF2-40B4-BE49-F238E27FC236}">
                  <a16:creationId xmlns:a16="http://schemas.microsoft.com/office/drawing/2014/main" id="{DD2F55C2-C42E-85DB-BECD-242D66751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6273" y="3659934"/>
              <a:ext cx="504032" cy="38951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0" name="TextBox 46">
              <a:extLst>
                <a:ext uri="{FF2B5EF4-FFF2-40B4-BE49-F238E27FC236}">
                  <a16:creationId xmlns:a16="http://schemas.microsoft.com/office/drawing/2014/main" id="{0EF8EAF5-D6DC-56B2-0D7E-89100891A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9540" y="3724198"/>
              <a:ext cx="50403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37332FB-00F9-1384-385E-7EBDE9F7C5A3}"/>
                </a:ext>
              </a:extLst>
            </p:cNvPr>
            <p:cNvGrpSpPr/>
            <p:nvPr/>
          </p:nvGrpSpPr>
          <p:grpSpPr>
            <a:xfrm>
              <a:off x="7935618" y="2393634"/>
              <a:ext cx="2856312" cy="1156010"/>
              <a:chOff x="1807970" y="2366428"/>
              <a:chExt cx="2856312" cy="1156010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AFFA0CF-D07F-5733-A2E5-EE52C11F0066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模型调整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49A427-C29B-AAC2-8E3E-95C21890A407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856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（可选）可以选择适合</a:t>
                </a: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MindSpore</a:t>
                </a: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的模型结构，对已有</a:t>
                </a: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MCAN</a:t>
                </a: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结构进行适当修改。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4B52EEB-8600-DCCB-0242-F7A212F98CA8}"/>
              </a:ext>
            </a:extLst>
          </p:cNvPr>
          <p:cNvGrpSpPr/>
          <p:nvPr/>
        </p:nvGrpSpPr>
        <p:grpSpPr>
          <a:xfrm>
            <a:off x="775224" y="5446860"/>
            <a:ext cx="10847382" cy="10847382"/>
            <a:chOff x="8235877" y="-1994691"/>
            <a:chExt cx="10847382" cy="10847382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7C13EB27-35F4-6CCE-9FB9-64FEBD3912F3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4E3C7A95-38D5-9A05-4FB2-573558C5D2EF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44DEFD11-4AD9-42BB-0B75-FC8120DF47F6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36344784-090D-451D-5E97-FB4D020B2369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0A5DF526-A092-5F67-5724-9BD4F00ABDA3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B0A45DBB-D669-1206-D29B-5C31BB914387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CCC7D582-8D02-9068-0EA7-14D55F4CD421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FDF4CFE7-137A-7040-E059-3722A9602E36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53CCCFDB-1FB0-8CEC-48BE-B65AFF3AC216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17306362-E0A8-07FB-CE4F-84E3133DA2F9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4EB90995-A619-1DB0-29FB-1E4A67115BB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B59A13B8-FF64-F9E4-40D7-DD61A013804D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75400EF6-DEF4-29DC-2DA1-3B0B2CEA1A92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BBBC4FF5-2AF5-A616-B20B-6832B48E078B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5E0B36A8-7D54-FBA2-95AF-5233E6E073B0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B51118A5-5E55-1FD6-F7ED-1225F92A9681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59B2A11B-6394-DC75-1089-3EC2311D8C2C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6F2ADBCC-2FA3-FE7E-FD15-2864C6B9828E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A24D7048-DA43-0E65-613A-05E2595F832D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867F6194-887A-BDD0-9822-662A4F3CEC5C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C7CBA093-8606-8C78-FE9D-AD204747A988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A72AA333-C388-C411-BE0A-00C111188656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027732DC-B771-01FD-20A0-A79ABFEA6E71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12BF610-752A-D1C8-AC54-302AE42CF334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5AE215B9-28A6-1139-A305-29403429387C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6918CE1A-3ADB-3E19-7846-0ED6FC47D8B3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2A4EC6EB-F70F-0A7C-D3AE-01D36252A212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408DC061-0DDC-21C1-44C4-146B7FFA54E5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49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8B7DC17-B7CF-07EB-6DE1-2CFD22DEB304}"/>
              </a:ext>
            </a:extLst>
          </p:cNvPr>
          <p:cNvGrpSpPr/>
          <p:nvPr/>
        </p:nvGrpSpPr>
        <p:grpSpPr>
          <a:xfrm>
            <a:off x="-6736045" y="-3781927"/>
            <a:ext cx="10847382" cy="10847382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98FED56-35F1-3A84-0A87-DA5823FFA1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79D41A-3E60-C212-CE61-39A4813A5459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F1D1661-F735-92DD-D62F-8F64D0DFE76F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5B2F5C-5DB7-49BF-326C-2F52A3549D18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8ED8544-07F5-4B8A-BA70-2E8FF6EAF11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C4D10D-D0F8-E8CF-0D53-0DE92DDF684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7D74AB6-2CA8-C5BE-A0A5-69FF6E4CD9EC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C19225F-59FF-A8D2-EFD4-9F064A8C7C33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2DF79E2-D15D-AE6C-BCDD-93B4C14A5D40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9BCF98-584E-E1A2-9485-8B87764E8BE3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ED583-8A7E-978C-6FD8-A4769AEDDB0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3E0FC44-B178-DDD4-98A8-772574C2992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DC0A194-A3C6-DCAA-AB93-7EB1D3AB7DB5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C53F76C-0466-1DBD-03D7-CD989B1A805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4B9D95D-A5E4-4D54-5AEA-AF8F45243CED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DDB6BE-478E-6B9E-6C02-C8202FB10F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730C545-8C93-68C5-F385-FFB5AC1ECC4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975D64F-53B5-9FDC-6F9E-99A4758B48E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433E8AC-5051-15E3-6368-5234F1C9265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A63E9D-2C82-3FE8-627D-60C1A271F49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A100F3-3148-79DE-D989-57518A4A052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3B87EA-64F0-EFA3-2DDE-66B7A9705FF5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BC61FE-989E-A1E9-24BD-E8882CB907D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17E0051-6E08-3C98-88E0-FE5DDEA1CC5A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C5F7E77-9D88-862D-7578-EED321F65CB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A7416FA-532C-2CE4-6BEC-435D4EEE97E3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9FA058D-5224-C0F8-FA39-39AF5F181B7F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F60E05E-76AA-1BBF-8AB8-12894C38B5AB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9515F478-44DE-51C3-A53E-9DFB7025D0E3}"/>
              </a:ext>
            </a:extLst>
          </p:cNvPr>
          <p:cNvSpPr/>
          <p:nvPr/>
        </p:nvSpPr>
        <p:spPr>
          <a:xfrm flipH="1">
            <a:off x="-3988767" y="-2765392"/>
            <a:ext cx="9418320" cy="962339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C35DCE-085A-5DD6-FE07-289F5F08E5C9}"/>
              </a:ext>
            </a:extLst>
          </p:cNvPr>
          <p:cNvSpPr txBox="1"/>
          <p:nvPr/>
        </p:nvSpPr>
        <p:spPr>
          <a:xfrm>
            <a:off x="4677697" y="986199"/>
            <a:ext cx="1418303" cy="729697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TWO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2DCCE9-1623-F307-A874-D3967C9B8754}"/>
              </a:ext>
            </a:extLst>
          </p:cNvPr>
          <p:cNvGrpSpPr/>
          <p:nvPr/>
        </p:nvGrpSpPr>
        <p:grpSpPr>
          <a:xfrm>
            <a:off x="4825868" y="3273830"/>
            <a:ext cx="5326050" cy="833206"/>
            <a:chOff x="4825868" y="3273830"/>
            <a:chExt cx="5326050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6EF640C-8B0A-27CC-C7B0-286C07421604}"/>
                </a:ext>
              </a:extLst>
            </p:cNvPr>
            <p:cNvGrpSpPr/>
            <p:nvPr/>
          </p:nvGrpSpPr>
          <p:grpSpPr>
            <a:xfrm>
              <a:off x="4825868" y="3273830"/>
              <a:ext cx="5326050" cy="833206"/>
              <a:chOff x="6411993" y="1684020"/>
              <a:chExt cx="5326050" cy="83320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107F01-F27C-4604-8ECA-B3E8F40AAE8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E780A-EDB4-FB4C-8065-FD0A1E11DFBB}"/>
                  </a:ext>
                </a:extLst>
              </p:cNvPr>
              <p:cNvSpPr/>
              <p:nvPr/>
            </p:nvSpPr>
            <p:spPr>
              <a:xfrm>
                <a:off x="7554085" y="1840944"/>
                <a:ext cx="4183958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多模型集成视觉问答系统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2" name="图片 1" descr="图标&#10;&#10;描述已自动生成">
              <a:extLst>
                <a:ext uri="{FF2B5EF4-FFF2-40B4-BE49-F238E27FC236}">
                  <a16:creationId xmlns:a16="http://schemas.microsoft.com/office/drawing/2014/main" id="{4E77DBF4-CB77-542D-235B-40E8DBA85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8292" y="3412423"/>
              <a:ext cx="556019" cy="556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516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753E5E9-269C-2552-53E9-849431F0723E}"/>
              </a:ext>
            </a:extLst>
          </p:cNvPr>
          <p:cNvGrpSpPr/>
          <p:nvPr/>
        </p:nvGrpSpPr>
        <p:grpSpPr>
          <a:xfrm>
            <a:off x="-781050" y="-662111"/>
            <a:ext cx="6358889" cy="1611914"/>
            <a:chOff x="-781050" y="-662111"/>
            <a:chExt cx="6358889" cy="1611914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94B6C95A-342A-841D-5309-88042B778BA7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C6EBB83-F243-46CA-8C03-581A944EFCB1}"/>
                </a:ext>
              </a:extLst>
            </p:cNvPr>
            <p:cNvSpPr txBox="1"/>
            <p:nvPr/>
          </p:nvSpPr>
          <p:spPr>
            <a:xfrm flipH="1">
              <a:off x="803274" y="365028"/>
              <a:ext cx="477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多模型集成视觉问答系统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7F9561-638D-0C67-DCFA-D72C98B02082}"/>
              </a:ext>
            </a:extLst>
          </p:cNvPr>
          <p:cNvGrpSpPr/>
          <p:nvPr/>
        </p:nvGrpSpPr>
        <p:grpSpPr>
          <a:xfrm>
            <a:off x="990600" y="1681323"/>
            <a:ext cx="10267689" cy="3941123"/>
            <a:chOff x="990600" y="1681323"/>
            <a:chExt cx="10267689" cy="394112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045F7CA-9C4A-D8E0-2F49-5997E9F9984A}"/>
                </a:ext>
              </a:extLst>
            </p:cNvPr>
            <p:cNvSpPr/>
            <p:nvPr/>
          </p:nvSpPr>
          <p:spPr>
            <a:xfrm>
              <a:off x="990600" y="4780438"/>
              <a:ext cx="1463040" cy="807720"/>
            </a:xfrm>
            <a:prstGeom prst="roundRect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Ques</a:t>
              </a:r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90C8F4A-E5BB-2B84-1FAE-27B0D2356173}"/>
                </a:ext>
              </a:extLst>
            </p:cNvPr>
            <p:cNvSpPr/>
            <p:nvPr/>
          </p:nvSpPr>
          <p:spPr>
            <a:xfrm>
              <a:off x="990600" y="1681323"/>
              <a:ext cx="1463040" cy="807720"/>
            </a:xfrm>
            <a:prstGeom prst="roundRect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Img</a:t>
              </a:r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D453E9F-E0FB-9328-3C5E-6F3E090F8529}"/>
                </a:ext>
              </a:extLst>
            </p:cNvPr>
            <p:cNvCxnSpPr>
              <a:cxnSpLocks/>
            </p:cNvCxnSpPr>
            <p:nvPr/>
          </p:nvCxnSpPr>
          <p:spPr>
            <a:xfrm>
              <a:off x="2641916" y="1965960"/>
              <a:ext cx="1605596" cy="0"/>
            </a:xfrm>
            <a:prstGeom prst="straightConnector1">
              <a:avLst/>
            </a:prstGeom>
            <a:ln w="38100">
              <a:solidFill>
                <a:srgbClr val="3C5C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DEBEB91-91EB-8D2F-5192-82608B174BA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916" y="5184298"/>
              <a:ext cx="1472884" cy="0"/>
            </a:xfrm>
            <a:prstGeom prst="straightConnector1">
              <a:avLst/>
            </a:prstGeom>
            <a:ln w="38100">
              <a:solidFill>
                <a:srgbClr val="3C5C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9FEE48A-9E83-9D81-A4EE-465AAC12A5B9}"/>
                </a:ext>
              </a:extLst>
            </p:cNvPr>
            <p:cNvSpPr/>
            <p:nvPr/>
          </p:nvSpPr>
          <p:spPr>
            <a:xfrm>
              <a:off x="4247512" y="1681323"/>
              <a:ext cx="1924688" cy="807720"/>
            </a:xfrm>
            <a:prstGeom prst="roundRect">
              <a:avLst/>
            </a:prstGeom>
            <a:solidFill>
              <a:srgbClr val="E8EB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rgbClr val="3C5CE8"/>
                  </a:solidFill>
                </a:rPr>
                <a:t>Image</a:t>
              </a:r>
            </a:p>
            <a:p>
              <a:pPr algn="ctr"/>
              <a:r>
                <a:rPr lang="en-US" altLang="zh-CN" sz="2400">
                  <a:solidFill>
                    <a:srgbClr val="3C5CE8"/>
                  </a:solidFill>
                </a:rPr>
                <a:t>Captioning</a:t>
              </a:r>
              <a:endParaRPr lang="zh-CN" altLang="en-US">
                <a:solidFill>
                  <a:srgbClr val="3C5CE8"/>
                </a:solidFill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03625595-177F-EDE7-7091-45D8C05B83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1938" y="3347878"/>
              <a:ext cx="2936398" cy="736442"/>
            </a:xfrm>
            <a:prstGeom prst="bentConnector3">
              <a:avLst>
                <a:gd name="adj1" fmla="val 695"/>
              </a:avLst>
            </a:prstGeom>
            <a:ln w="38100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87816AF0-20B8-05C3-B181-7326E385B7D0}"/>
                </a:ext>
              </a:extLst>
            </p:cNvPr>
            <p:cNvSpPr/>
            <p:nvPr/>
          </p:nvSpPr>
          <p:spPr>
            <a:xfrm>
              <a:off x="4171312" y="4780438"/>
              <a:ext cx="1924688" cy="807720"/>
            </a:xfrm>
            <a:prstGeom prst="roundRect">
              <a:avLst/>
            </a:prstGeom>
            <a:solidFill>
              <a:srgbClr val="E8EB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rgbClr val="3C5CE8"/>
                  </a:solidFill>
                </a:rPr>
                <a:t>VQA</a:t>
              </a:r>
              <a:endParaRPr lang="zh-CN" altLang="en-US">
                <a:solidFill>
                  <a:srgbClr val="3C5CE8"/>
                </a:solidFill>
              </a:endParaRP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E698C9A1-38CA-E376-DCCE-29BD33E18213}"/>
                </a:ext>
              </a:extLst>
            </p:cNvPr>
            <p:cNvCxnSpPr>
              <a:cxnSpLocks/>
              <a:stCxn id="5" idx="2"/>
              <a:endCxn id="37" idx="2"/>
            </p:cNvCxnSpPr>
            <p:nvPr/>
          </p:nvCxnSpPr>
          <p:spPr>
            <a:xfrm rot="16200000" flipH="1">
              <a:off x="4938910" y="2371368"/>
              <a:ext cx="34288" cy="6467868"/>
            </a:xfrm>
            <a:prstGeom prst="bentConnector3">
              <a:avLst>
                <a:gd name="adj1" fmla="val 1922329"/>
              </a:avLst>
            </a:prstGeom>
            <a:ln w="38100">
              <a:solidFill>
                <a:srgbClr val="3C5C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152509-0448-74D0-D6A1-8F9CE9C7DBE3}"/>
                </a:ext>
              </a:extLst>
            </p:cNvPr>
            <p:cNvSpPr/>
            <p:nvPr/>
          </p:nvSpPr>
          <p:spPr>
            <a:xfrm>
              <a:off x="7359763" y="1681323"/>
              <a:ext cx="1660449" cy="3941123"/>
            </a:xfrm>
            <a:prstGeom prst="roundRect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ChatGPT</a:t>
              </a:r>
              <a:endParaRPr lang="zh-CN" altLang="en-US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7A356DF-8B14-2D7C-5148-76807823545E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2085183"/>
              <a:ext cx="1187563" cy="0"/>
            </a:xfrm>
            <a:prstGeom prst="straightConnector1">
              <a:avLst/>
            </a:prstGeom>
            <a:ln w="38100">
              <a:solidFill>
                <a:srgbClr val="3C5C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5C4E8C5-C1CA-9C79-16F5-AE920A5E2F6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184298"/>
              <a:ext cx="1263763" cy="0"/>
            </a:xfrm>
            <a:prstGeom prst="straightConnector1">
              <a:avLst/>
            </a:prstGeom>
            <a:ln w="38100">
              <a:solidFill>
                <a:srgbClr val="3C5C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51DC7D4-6E15-F331-F4C0-E40F26BFBBB0}"/>
                </a:ext>
              </a:extLst>
            </p:cNvPr>
            <p:cNvCxnSpPr>
              <a:cxnSpLocks/>
            </p:cNvCxnSpPr>
            <p:nvPr/>
          </p:nvCxnSpPr>
          <p:spPr>
            <a:xfrm>
              <a:off x="9020212" y="3395823"/>
              <a:ext cx="760843" cy="0"/>
            </a:xfrm>
            <a:prstGeom prst="straightConnector1">
              <a:avLst/>
            </a:prstGeom>
            <a:ln w="38100">
              <a:solidFill>
                <a:srgbClr val="3C5C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3CD81395-238C-A803-9347-41B570A2F61D}"/>
                </a:ext>
              </a:extLst>
            </p:cNvPr>
            <p:cNvSpPr/>
            <p:nvPr/>
          </p:nvSpPr>
          <p:spPr>
            <a:xfrm>
              <a:off x="9850382" y="3025139"/>
              <a:ext cx="1407907" cy="807720"/>
            </a:xfrm>
            <a:prstGeom prst="roundRect">
              <a:avLst/>
            </a:prstGeom>
            <a:solidFill>
              <a:srgbClr val="E8EB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rgbClr val="3C5CE8"/>
                  </a:solidFill>
                </a:rPr>
                <a:t>Ans</a:t>
              </a:r>
              <a:endParaRPr lang="zh-CN" altLang="en-US">
                <a:solidFill>
                  <a:srgbClr val="3C5CE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14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8A7FF345-62D3-89B6-9559-18A88FDDD3EB}"/>
              </a:ext>
            </a:extLst>
          </p:cNvPr>
          <p:cNvGrpSpPr/>
          <p:nvPr/>
        </p:nvGrpSpPr>
        <p:grpSpPr>
          <a:xfrm>
            <a:off x="-781050" y="-662111"/>
            <a:ext cx="6358889" cy="1611914"/>
            <a:chOff x="-781050" y="-662111"/>
            <a:chExt cx="6358889" cy="1611914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5CF06D8-635A-7828-EFF6-06A9CA74132C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D131583-CFFF-C6EA-5B5A-F6968E9CBF71}"/>
                </a:ext>
              </a:extLst>
            </p:cNvPr>
            <p:cNvSpPr txBox="1"/>
            <p:nvPr/>
          </p:nvSpPr>
          <p:spPr>
            <a:xfrm flipH="1">
              <a:off x="803274" y="365028"/>
              <a:ext cx="477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多模型集成视觉问答系统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54794F3-0E21-388B-FCDD-1B5981A2509F}"/>
              </a:ext>
            </a:extLst>
          </p:cNvPr>
          <p:cNvGrpSpPr/>
          <p:nvPr/>
        </p:nvGrpSpPr>
        <p:grpSpPr>
          <a:xfrm>
            <a:off x="150725" y="1242456"/>
            <a:ext cx="11746866" cy="5542807"/>
            <a:chOff x="150725" y="1242456"/>
            <a:chExt cx="11746866" cy="5542807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D7BBA3A-0EE2-5BD1-A7F7-622BE525EB41}"/>
                </a:ext>
              </a:extLst>
            </p:cNvPr>
            <p:cNvSpPr/>
            <p:nvPr/>
          </p:nvSpPr>
          <p:spPr>
            <a:xfrm>
              <a:off x="150725" y="1242456"/>
              <a:ext cx="11746866" cy="5542807"/>
            </a:xfrm>
            <a:prstGeom prst="roundRect">
              <a:avLst>
                <a:gd name="adj" fmla="val 4883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片 34" descr="电脑萤幕的截图&#10;&#10;中度可信度描述已自动生成">
              <a:extLst>
                <a:ext uri="{FF2B5EF4-FFF2-40B4-BE49-F238E27FC236}">
                  <a16:creationId xmlns:a16="http://schemas.microsoft.com/office/drawing/2014/main" id="{97E284CC-A99A-4685-6798-24EA57029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45" y="1403533"/>
              <a:ext cx="11198226" cy="52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34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1155E98-501E-D8BA-9CC5-E1954F95D734}"/>
              </a:ext>
            </a:extLst>
          </p:cNvPr>
          <p:cNvGrpSpPr/>
          <p:nvPr/>
        </p:nvGrpSpPr>
        <p:grpSpPr>
          <a:xfrm rot="10561912">
            <a:off x="7236983" y="3404701"/>
            <a:ext cx="10847382" cy="10847382"/>
            <a:chOff x="8235877" y="-1994691"/>
            <a:chExt cx="10847382" cy="1084738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564F984-F425-7048-A998-E4B224B47846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31DECAE-1DBB-487C-620D-5085C47A71D2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E2787AC-FA0E-BD13-D464-1E68960AF79B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7A0990D2-EEF9-6B2F-9004-69D740F832AF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E4D18E5-6D19-3B7C-5066-DF3ADC7A4BE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23FAE91-A1C1-6CB4-705E-00D428FAD5E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2367A47-EFE9-113E-730B-69B4C624D961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DF739E3-3916-B503-5742-D5FBEA258E10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67FA012-5FC4-D707-41A4-5148089AB9B5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51135EB-F176-C295-612D-2A26B391B76C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ACFBF9F-D686-1D59-9EE2-0A1BB1ACB063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5874D77-0C72-1B6E-B37E-BC814542FEC4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978A702-23DE-3A03-5B79-62DC8D5BEE71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CB69D6D-E5B4-B5E2-0F31-5EF201B6CCE8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CC704012-85A2-4063-663E-394BBFE4FC8E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AF5A982-17F6-6947-1041-DA90AEE18108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BE35EC7-E5A6-7543-73F9-E0A8241322D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3D9BBE64-ADCC-65D8-1551-F30F40A26200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FBC1D3C-5D23-1DBD-E209-C5A757136B65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3BFD378-87C0-512C-EC3B-7987EB369D49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D7B046B-7D11-2D39-F5B0-EBBD24D9C2B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C22D65F-D824-2202-9076-8D23CF6CED2F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0C47EC30-B0B1-06C6-3255-663C7E5AA907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AEE63F5-0CE8-84B5-A0E6-8BBA2A995CF6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D6B909E-1451-11AF-813F-D21871C3D299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13E719C0-7CCC-4C6C-6B3F-19C95353FF19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D034BF6-1B49-D5E8-AFE9-86882BD7EB95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090E985-8805-DD18-6596-E00C89B21BFA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E2A7CD5-A51A-9137-D56B-42FB98ACEFF1}"/>
              </a:ext>
            </a:extLst>
          </p:cNvPr>
          <p:cNvGrpSpPr/>
          <p:nvPr/>
        </p:nvGrpSpPr>
        <p:grpSpPr>
          <a:xfrm>
            <a:off x="-781050" y="-662111"/>
            <a:ext cx="6358889" cy="1611914"/>
            <a:chOff x="-781050" y="-662111"/>
            <a:chExt cx="6358889" cy="1611914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AA33DD10-0F54-FE9C-A65E-F070D8882D34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B51C307-E2EC-3283-F672-F22DC4A6C75B}"/>
                </a:ext>
              </a:extLst>
            </p:cNvPr>
            <p:cNvSpPr txBox="1"/>
            <p:nvPr/>
          </p:nvSpPr>
          <p:spPr>
            <a:xfrm flipH="1">
              <a:off x="803274" y="365028"/>
              <a:ext cx="477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多模型集成视觉问答系统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AE4BE1-9C4F-96DE-872E-06E83379D942}"/>
              </a:ext>
            </a:extLst>
          </p:cNvPr>
          <p:cNvGrpSpPr/>
          <p:nvPr/>
        </p:nvGrpSpPr>
        <p:grpSpPr>
          <a:xfrm>
            <a:off x="1190907" y="1860971"/>
            <a:ext cx="2550751" cy="2433913"/>
            <a:chOff x="1219200" y="2032614"/>
            <a:chExt cx="2550751" cy="243391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A8AEA309-92D8-6354-739A-0DAFE86F58D8}"/>
                </a:ext>
              </a:extLst>
            </p:cNvPr>
            <p:cNvSpPr/>
            <p:nvPr/>
          </p:nvSpPr>
          <p:spPr bwMode="auto">
            <a:xfrm>
              <a:off x="1219200" y="2032614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25AE501-35B1-CAC5-6492-C70E6F8D1C00}"/>
                </a:ext>
              </a:extLst>
            </p:cNvPr>
            <p:cNvGrpSpPr/>
            <p:nvPr/>
          </p:nvGrpSpPr>
          <p:grpSpPr>
            <a:xfrm>
              <a:off x="1610712" y="2642830"/>
              <a:ext cx="2159239" cy="1152782"/>
              <a:chOff x="-1275076" y="4252266"/>
              <a:chExt cx="2159239" cy="1152782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E6D5D17-8010-B4C4-CA2E-A5217F04AE76}"/>
                  </a:ext>
                </a:extLst>
              </p:cNvPr>
              <p:cNvSpPr txBox="1"/>
              <p:nvPr/>
            </p:nvSpPr>
            <p:spPr>
              <a:xfrm>
                <a:off x="-1261893" y="5059338"/>
                <a:ext cx="2146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增加更多更好的模型</a:t>
                </a:r>
                <a:endPara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7A10434-A1A8-5844-54CF-17D454A642A1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>
                    <a:solidFill>
                      <a:srgbClr val="3C5CE8"/>
                    </a:solidFill>
                    <a:cs typeface="+mn-ea"/>
                    <a:sym typeface="+mn-lt"/>
                  </a:rPr>
                  <a:t>准确性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C414DEC-6311-6B9D-771B-C282409E0E28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6526408E-62E8-C9DC-413A-D3E0D651AB99}"/>
                  </a:ext>
                </a:extLst>
              </p:cNvPr>
              <p:cNvCxnSpPr/>
              <p:nvPr/>
            </p:nvCxnSpPr>
            <p:spPr>
              <a:xfrm>
                <a:off x="-1172773" y="5405048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83177EE-455D-3B53-BD5F-0F2042AE03CA}"/>
              </a:ext>
            </a:extLst>
          </p:cNvPr>
          <p:cNvGrpSpPr/>
          <p:nvPr/>
        </p:nvGrpSpPr>
        <p:grpSpPr>
          <a:xfrm>
            <a:off x="3495772" y="1841188"/>
            <a:ext cx="2191303" cy="2433913"/>
            <a:chOff x="4476528" y="2696272"/>
            <a:chExt cx="2191303" cy="2433913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853BBB63-0376-717B-447C-556A7D64B700}"/>
                </a:ext>
              </a:extLst>
            </p:cNvPr>
            <p:cNvSpPr/>
            <p:nvPr/>
          </p:nvSpPr>
          <p:spPr bwMode="auto">
            <a:xfrm>
              <a:off x="4476528" y="2696272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6040208-DD67-D365-88CD-4BCA2155B3FA}"/>
                </a:ext>
              </a:extLst>
            </p:cNvPr>
            <p:cNvGrpSpPr/>
            <p:nvPr/>
          </p:nvGrpSpPr>
          <p:grpSpPr>
            <a:xfrm>
              <a:off x="4882215" y="3326999"/>
              <a:ext cx="1785616" cy="1152054"/>
              <a:chOff x="-1275076" y="4252266"/>
              <a:chExt cx="1785616" cy="1152054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1236243-FDC8-5D66-475A-13D12D8EAEE7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加载本地模型</a:t>
                </a:r>
                <a:endPara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F3B0E38-5D44-9CB4-7B54-069103076FDC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>
                    <a:solidFill>
                      <a:srgbClr val="3C5CE8"/>
                    </a:solidFill>
                    <a:cs typeface="+mn-ea"/>
                    <a:sym typeface="+mn-lt"/>
                  </a:rPr>
                  <a:t>便携性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02C1CFB-4E80-2D8E-F71A-6D4E3295182C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08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>
                    <a:solidFill>
                      <a:srgbClr val="3C5CE8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4D43D69A-120E-6F96-2615-45F00AD59077}"/>
                  </a:ext>
                </a:extLst>
              </p:cNvPr>
              <p:cNvCxnSpPr/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6DE049B-B492-2EF6-A4AB-295F527468D8}"/>
              </a:ext>
            </a:extLst>
          </p:cNvPr>
          <p:cNvGrpSpPr/>
          <p:nvPr/>
        </p:nvGrpSpPr>
        <p:grpSpPr>
          <a:xfrm>
            <a:off x="2342896" y="3793857"/>
            <a:ext cx="2203830" cy="2433914"/>
            <a:chOff x="2321331" y="3915543"/>
            <a:chExt cx="2203830" cy="2433914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507F549F-241F-6458-D6EF-8F0CF0A902C2}"/>
                </a:ext>
              </a:extLst>
            </p:cNvPr>
            <p:cNvSpPr/>
            <p:nvPr/>
          </p:nvSpPr>
          <p:spPr bwMode="auto">
            <a:xfrm>
              <a:off x="2321331" y="3915543"/>
              <a:ext cx="2146056" cy="2433914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D394541-464E-7B44-F0B8-80E1837FB0AB}"/>
                </a:ext>
              </a:extLst>
            </p:cNvPr>
            <p:cNvGrpSpPr/>
            <p:nvPr/>
          </p:nvGrpSpPr>
          <p:grpSpPr>
            <a:xfrm>
              <a:off x="2739545" y="4554158"/>
              <a:ext cx="1785616" cy="1152054"/>
              <a:chOff x="-1275076" y="4252266"/>
              <a:chExt cx="1785616" cy="1152054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E238573-27BA-51A0-3A23-2C9518240991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更多可调的参数</a:t>
                </a:r>
                <a:endPara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8B7F9FE-3530-1B73-220B-0C384C960CFE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>
                    <a:solidFill>
                      <a:srgbClr val="3C5CE8"/>
                    </a:solidFill>
                    <a:cs typeface="+mn-ea"/>
                    <a:sym typeface="+mn-lt"/>
                  </a:rPr>
                  <a:t>交互性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B06FBFF-4DF2-4D87-C2F9-9CD248714D3D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08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>
                    <a:solidFill>
                      <a:srgbClr val="3C5CE8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76C7BB66-281E-2DC1-5B19-185381DBB5C1}"/>
                  </a:ext>
                </a:extLst>
              </p:cNvPr>
              <p:cNvCxnSpPr/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4787BB2-409A-2391-D6EA-E51BC770A8F2}"/>
              </a:ext>
            </a:extLst>
          </p:cNvPr>
          <p:cNvGrpSpPr/>
          <p:nvPr/>
        </p:nvGrpSpPr>
        <p:grpSpPr>
          <a:xfrm>
            <a:off x="4643122" y="3804639"/>
            <a:ext cx="2191303" cy="2433913"/>
            <a:chOff x="4476528" y="2696272"/>
            <a:chExt cx="2191303" cy="2433913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6BA4525-B1D9-045D-BBDB-915B7589A038}"/>
                </a:ext>
              </a:extLst>
            </p:cNvPr>
            <p:cNvSpPr/>
            <p:nvPr/>
          </p:nvSpPr>
          <p:spPr bwMode="auto">
            <a:xfrm>
              <a:off x="4476528" y="2696272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BCF2591B-CD1F-E47D-D0E1-BCD28740DC5A}"/>
                </a:ext>
              </a:extLst>
            </p:cNvPr>
            <p:cNvGrpSpPr/>
            <p:nvPr/>
          </p:nvGrpSpPr>
          <p:grpSpPr>
            <a:xfrm>
              <a:off x="4882215" y="3326999"/>
              <a:ext cx="1785616" cy="1319076"/>
              <a:chOff x="-1275076" y="4252266"/>
              <a:chExt cx="1785616" cy="1319076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635FCFF-E253-976A-C92F-CBCB9BE6CBBA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增加数据库、数据分析等模块</a:t>
                </a:r>
                <a:endPara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EC6975A-7AFC-C15C-9D0F-E96D9FA80202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>
                    <a:solidFill>
                      <a:srgbClr val="3C5CE8"/>
                    </a:solidFill>
                    <a:cs typeface="+mn-ea"/>
                    <a:sym typeface="+mn-lt"/>
                  </a:rPr>
                  <a:t>系统化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F4BFD2B-DE1D-30C9-E52E-C5B5F49E2865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08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>
                    <a:solidFill>
                      <a:srgbClr val="3C5CE8"/>
                    </a:solidFill>
                    <a:cs typeface="+mn-ea"/>
                    <a:sym typeface="+mn-lt"/>
                  </a:rPr>
                  <a:t>04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9FAB3B11-A133-DA25-22EC-3786243CAC07}"/>
                  </a:ext>
                </a:extLst>
              </p:cNvPr>
              <p:cNvCxnSpPr/>
              <p:nvPr/>
            </p:nvCxnSpPr>
            <p:spPr>
              <a:xfrm>
                <a:off x="-1108941" y="55692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1550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8B7DC17-B7CF-07EB-6DE1-2CFD22DEB304}"/>
              </a:ext>
            </a:extLst>
          </p:cNvPr>
          <p:cNvGrpSpPr/>
          <p:nvPr/>
        </p:nvGrpSpPr>
        <p:grpSpPr>
          <a:xfrm>
            <a:off x="-6736045" y="-3781927"/>
            <a:ext cx="10847382" cy="10847382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98FED56-35F1-3A84-0A87-DA5823FFA1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79D41A-3E60-C212-CE61-39A4813A5459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F1D1661-F735-92DD-D62F-8F64D0DFE76F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5B2F5C-5DB7-49BF-326C-2F52A3549D18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8ED8544-07F5-4B8A-BA70-2E8FF6EAF11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C4D10D-D0F8-E8CF-0D53-0DE92DDF684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7D74AB6-2CA8-C5BE-A0A5-69FF6E4CD9EC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C19225F-59FF-A8D2-EFD4-9F064A8C7C33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2DF79E2-D15D-AE6C-BCDD-93B4C14A5D40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9BCF98-584E-E1A2-9485-8B87764E8BE3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ED583-8A7E-978C-6FD8-A4769AEDDB0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3E0FC44-B178-DDD4-98A8-772574C2992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DC0A194-A3C6-DCAA-AB93-7EB1D3AB7DB5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C53F76C-0466-1DBD-03D7-CD989B1A805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4B9D95D-A5E4-4D54-5AEA-AF8F45243CED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DDB6BE-478E-6B9E-6C02-C8202FB10F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730C545-8C93-68C5-F385-FFB5AC1ECC4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975D64F-53B5-9FDC-6F9E-99A4758B48E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433E8AC-5051-15E3-6368-5234F1C9265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A63E9D-2C82-3FE8-627D-60C1A271F49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A100F3-3148-79DE-D989-57518A4A052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3B87EA-64F0-EFA3-2DDE-66B7A9705FF5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BC61FE-989E-A1E9-24BD-E8882CB907D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17E0051-6E08-3C98-88E0-FE5DDEA1CC5A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C5F7E77-9D88-862D-7578-EED321F65CB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A7416FA-532C-2CE4-6BEC-435D4EEE97E3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9FA058D-5224-C0F8-FA39-39AF5F181B7F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F60E05E-76AA-1BBF-8AB8-12894C38B5AB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9515F478-44DE-51C3-A53E-9DFB7025D0E3}"/>
              </a:ext>
            </a:extLst>
          </p:cNvPr>
          <p:cNvSpPr/>
          <p:nvPr/>
        </p:nvSpPr>
        <p:spPr>
          <a:xfrm flipH="1">
            <a:off x="-3988767" y="-2765392"/>
            <a:ext cx="9418320" cy="962339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C35DCE-085A-5DD6-FE07-289F5F08E5C9}"/>
              </a:ext>
            </a:extLst>
          </p:cNvPr>
          <p:cNvSpPr txBox="1"/>
          <p:nvPr/>
        </p:nvSpPr>
        <p:spPr>
          <a:xfrm>
            <a:off x="4543287" y="1006981"/>
            <a:ext cx="1764667" cy="729697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THREE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1D50C58-1CC3-9B67-7A5F-8AB9FD6155F7}"/>
              </a:ext>
            </a:extLst>
          </p:cNvPr>
          <p:cNvGrpSpPr/>
          <p:nvPr/>
        </p:nvGrpSpPr>
        <p:grpSpPr>
          <a:xfrm>
            <a:off x="4825868" y="3273830"/>
            <a:ext cx="5326050" cy="833206"/>
            <a:chOff x="4825868" y="3273830"/>
            <a:chExt cx="5326050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6EF640C-8B0A-27CC-C7B0-286C07421604}"/>
                </a:ext>
              </a:extLst>
            </p:cNvPr>
            <p:cNvGrpSpPr/>
            <p:nvPr/>
          </p:nvGrpSpPr>
          <p:grpSpPr>
            <a:xfrm>
              <a:off x="4825868" y="3273830"/>
              <a:ext cx="5326050" cy="833206"/>
              <a:chOff x="6411993" y="1684020"/>
              <a:chExt cx="5326050" cy="83320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107F01-F27C-4604-8ECA-B3E8F40AAE8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E780A-EDB4-FB4C-8065-FD0A1E11DFBB}"/>
                  </a:ext>
                </a:extLst>
              </p:cNvPr>
              <p:cNvSpPr/>
              <p:nvPr/>
            </p:nvSpPr>
            <p:spPr>
              <a:xfrm>
                <a:off x="7554085" y="1840944"/>
                <a:ext cx="4183958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桌面视觉问答机器人准备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35" name="图片 34" descr="图标&#10;&#10;描述已自动生成">
              <a:extLst>
                <a:ext uri="{FF2B5EF4-FFF2-40B4-BE49-F238E27FC236}">
                  <a16:creationId xmlns:a16="http://schemas.microsoft.com/office/drawing/2014/main" id="{F6743E4E-924F-286B-288F-F2B18411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648" y="3403168"/>
              <a:ext cx="603641" cy="603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73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CE8882F-B517-DE59-5CB1-CE186653D69E}"/>
              </a:ext>
            </a:extLst>
          </p:cNvPr>
          <p:cNvSpPr/>
          <p:nvPr/>
        </p:nvSpPr>
        <p:spPr>
          <a:xfrm>
            <a:off x="6180800" y="2173996"/>
            <a:ext cx="5654445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5B73D59-AE13-781E-95A1-BE47B088B3BC}"/>
              </a:ext>
            </a:extLst>
          </p:cNvPr>
          <p:cNvSpPr/>
          <p:nvPr/>
        </p:nvSpPr>
        <p:spPr>
          <a:xfrm>
            <a:off x="472274" y="1242457"/>
            <a:ext cx="5395964" cy="5250516"/>
          </a:xfrm>
          <a:prstGeom prst="roundRect">
            <a:avLst>
              <a:gd name="adj" fmla="val 2889"/>
            </a:avLst>
          </a:prstGeom>
          <a:solidFill>
            <a:srgbClr val="E8EBFA"/>
          </a:solidFill>
          <a:ln w="57150">
            <a:solidFill>
              <a:srgbClr val="3C5C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D92922C-487E-832F-4151-6136AF957A07}"/>
              </a:ext>
            </a:extLst>
          </p:cNvPr>
          <p:cNvGrpSpPr/>
          <p:nvPr/>
        </p:nvGrpSpPr>
        <p:grpSpPr>
          <a:xfrm>
            <a:off x="-781050" y="-662111"/>
            <a:ext cx="6358889" cy="1611914"/>
            <a:chOff x="-781050" y="-662111"/>
            <a:chExt cx="6358889" cy="1611914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5F5B4891-F8FB-3067-C85D-D5AEB5E5AD1F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9CEE936-2B34-52D3-A085-54CD2D795C3F}"/>
                </a:ext>
              </a:extLst>
            </p:cNvPr>
            <p:cNvSpPr txBox="1"/>
            <p:nvPr/>
          </p:nvSpPr>
          <p:spPr>
            <a:xfrm flipH="1">
              <a:off x="803274" y="365028"/>
              <a:ext cx="477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桌面视觉问答机器人准备</a:t>
              </a:r>
            </a:p>
          </p:txBody>
        </p:sp>
      </p:grpSp>
      <p:pic>
        <p:nvPicPr>
          <p:cNvPr id="6" name="图片 5" descr="电脑的键盘&#10;&#10;中度可信度描述已自动生成">
            <a:extLst>
              <a:ext uri="{FF2B5EF4-FFF2-40B4-BE49-F238E27FC236}">
                <a16:creationId xmlns:a16="http://schemas.microsoft.com/office/drawing/2014/main" id="{54176AAC-1E85-B1BC-75CA-6F5F7E54F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7" t="27253" r="25458"/>
          <a:stretch/>
        </p:blipFill>
        <p:spPr>
          <a:xfrm>
            <a:off x="698564" y="1386671"/>
            <a:ext cx="4983984" cy="49890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FC7892A-73AB-6A35-1963-914B8BA90A6B}"/>
              </a:ext>
            </a:extLst>
          </p:cNvPr>
          <p:cNvSpPr txBox="1"/>
          <p:nvPr/>
        </p:nvSpPr>
        <p:spPr>
          <a:xfrm>
            <a:off x="6238559" y="2298054"/>
            <a:ext cx="5538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本桌面视觉问答机器人基于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Bilibili</a:t>
            </a:r>
            <a:r>
              <a:rPr lang="zh-CN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视频网站中的视频博主稚晖君设计的</a:t>
            </a:r>
            <a:r>
              <a:rPr lang="en-US" altLang="zh-CN" sz="1800" u="sng" kern="100">
                <a:solidFill>
                  <a:srgbClr val="0563C1"/>
                </a:solidFill>
                <a:effectLst/>
                <a:latin typeface="华文宋体" panose="0201060004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ElectronBot</a:t>
            </a:r>
            <a:r>
              <a:rPr lang="zh-CN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u="sng" kern="100">
                <a:solidFill>
                  <a:srgbClr val="0563C1"/>
                </a:solidFill>
                <a:effectLst/>
                <a:latin typeface="华文宋体" panose="0201060004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https://github.com/peng-zhihui/ElectronBot</a:t>
            </a:r>
            <a:r>
              <a:rPr lang="zh-CN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）为基础。在此基础上，加入语音识别和画面捕捉的模块，和多模型集成视觉问答系统进行整合，形成一个完整的产品。另外，由于目前系统中使用的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VQA</a:t>
            </a:r>
            <a:r>
              <a:rPr lang="zh-CN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模型并不符合大创题目中的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Mindspore</a:t>
            </a:r>
            <a:r>
              <a:rPr lang="zh-CN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要求，等到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Mindspore</a:t>
            </a:r>
            <a:r>
              <a:rPr lang="zh-CN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化的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MCAN</a:t>
            </a:r>
            <a:r>
              <a:rPr lang="zh-CN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模型通过进一步优化和调整后，可以替换系统中的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VQA</a:t>
            </a:r>
            <a:r>
              <a:rPr lang="zh-CN" altLang="zh-CN" sz="1800" kern="100">
                <a:effectLst/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模型，从而既能做出成果，又能符合大创题目的要求。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6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9054EC4-79F0-33B1-D404-297CF3D27C53}"/>
              </a:ext>
            </a:extLst>
          </p:cNvPr>
          <p:cNvGrpSpPr/>
          <p:nvPr/>
        </p:nvGrpSpPr>
        <p:grpSpPr>
          <a:xfrm>
            <a:off x="-5679194" y="-5060009"/>
            <a:ext cx="10847382" cy="10847382"/>
            <a:chOff x="8235877" y="-1994691"/>
            <a:chExt cx="10847382" cy="1084738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91B0811-3799-70DE-BBDF-71062BF932EA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3F1DA47-2643-265C-A1AD-215FF6E4780B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7CD8704D-0FB6-50E6-971C-E1D4EA345C3D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25C62A6-C15B-1F11-EEC7-695F350E1D8B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2D258F3-D715-B96B-D181-1FEF7BECC4B0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F6A581D-1DA7-8D19-15BF-79E72C0908E6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EC2E4A7-35C9-33D1-FDB3-3F521CBA5B7F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34C3A0B-D006-88BC-6FEE-DEBC0E831D8A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9DFB2C3-8E35-75AB-A5C9-5048CB614986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08FC272-C5DD-20C2-C665-B63320FF928A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9759551-BC58-9497-5C24-5831D212D9BA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112D354-DA35-77D3-BB4B-07339DF38325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6DF9240-1BF4-CDA6-AA02-C0D0A2295F68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93EB2D7-4412-A3E0-FAB1-1C9BAD49471D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173D064-ACAD-1A72-BFD1-A6758392F0E6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AA9834E-5DFC-2AC3-72A7-BDB50A3BA0F6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ACA3490-AF7B-7F7B-EA13-C963CD966FE5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B3BCDA6-A4DB-9525-399E-7AF9D493CACB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D6C5850-20F6-5AD5-6D6D-D1F738A80084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5FBFFE3A-76AB-5B64-B0F2-D8A70BC4A15A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0859136-AEFF-DE19-0B70-52733473ACE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71712B71-51EE-7771-E6A9-222A27FBB3FF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7C3A142-F433-73C6-55C6-2A525C76E5F3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300B332-9801-8D64-D268-838C7818F97C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26B0419-2B87-8D5D-358D-8852042F1DA8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D3AD191-8EA2-3B12-F6E9-47972500F568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C78FDC-9BCA-CE60-4D7F-F542B547B21E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18341FD-B4C8-D26C-003E-908234A07095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 descr="图片包含 游戏机, 乐高, 玩具  描述已自动生成">
            <a:extLst>
              <a:ext uri="{FF2B5EF4-FFF2-40B4-BE49-F238E27FC236}">
                <a16:creationId xmlns:a16="http://schemas.microsoft.com/office/drawing/2014/main" id="{E8622988-E78E-0A8E-A816-446A1BFAE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 flipH="1">
            <a:off x="410969" y="516350"/>
            <a:ext cx="5182876" cy="4321308"/>
          </a:xfrm>
          <a:prstGeom prst="rect">
            <a:avLst/>
          </a:prstGeom>
        </p:spPr>
      </p:pic>
      <p:sp>
        <p:nvSpPr>
          <p:cNvPr id="34" name="椭圆 33">
            <a:extLst>
              <a:ext uri="{FF2B5EF4-FFF2-40B4-BE49-F238E27FC236}">
                <a16:creationId xmlns:a16="http://schemas.microsoft.com/office/drawing/2014/main" id="{6E251B9D-131B-D087-7157-B827B4A374BA}"/>
              </a:ext>
            </a:extLst>
          </p:cNvPr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7E5AA60-57E2-2099-D2B7-5F2CA2B3CEC5}"/>
              </a:ext>
            </a:extLst>
          </p:cNvPr>
          <p:cNvSpPr txBox="1"/>
          <p:nvPr/>
        </p:nvSpPr>
        <p:spPr>
          <a:xfrm>
            <a:off x="5211644" y="695679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4DB2D22-5CDC-6476-A53A-AF3E2BA656E2}"/>
              </a:ext>
            </a:extLst>
          </p:cNvPr>
          <p:cNvGrpSpPr/>
          <p:nvPr/>
        </p:nvGrpSpPr>
        <p:grpSpPr>
          <a:xfrm>
            <a:off x="6411993" y="1684020"/>
            <a:ext cx="4789407" cy="833206"/>
            <a:chOff x="6411993" y="1684020"/>
            <a:chExt cx="4789407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D15ADE2-45AB-EEC8-1625-9E45481A4F64}"/>
                </a:ext>
              </a:extLst>
            </p:cNvPr>
            <p:cNvGrpSpPr/>
            <p:nvPr/>
          </p:nvGrpSpPr>
          <p:grpSpPr>
            <a:xfrm>
              <a:off x="6411993" y="1684020"/>
              <a:ext cx="4789407" cy="833206"/>
              <a:chOff x="6411993" y="1684020"/>
              <a:chExt cx="4789407" cy="833206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EBEC928A-C408-0993-6B01-3DCD11C7AEE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CC4B781-3EDA-8E3B-1EED-79F2769C8E26}"/>
                  </a:ext>
                </a:extLst>
              </p:cNvPr>
              <p:cNvSpPr/>
              <p:nvPr/>
            </p:nvSpPr>
            <p:spPr>
              <a:xfrm>
                <a:off x="7554086" y="1840944"/>
                <a:ext cx="3647314" cy="5069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01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 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背景信息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998FB01-DCDD-C230-4F19-B2647E734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11372" y="1788957"/>
              <a:ext cx="634443" cy="634443"/>
            </a:xfrm>
            <a:prstGeom prst="rect">
              <a:avLst/>
            </a:prstGeom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FD0CBA3-9E9D-E234-D11A-55D127B57390}"/>
              </a:ext>
            </a:extLst>
          </p:cNvPr>
          <p:cNvGrpSpPr/>
          <p:nvPr/>
        </p:nvGrpSpPr>
        <p:grpSpPr>
          <a:xfrm>
            <a:off x="5943833" y="3176848"/>
            <a:ext cx="5257567" cy="833206"/>
            <a:chOff x="5943833" y="3176848"/>
            <a:chExt cx="5257567" cy="83320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5CEC915-B98F-EE76-1AF0-982F266F3F5D}"/>
                </a:ext>
              </a:extLst>
            </p:cNvPr>
            <p:cNvGrpSpPr/>
            <p:nvPr/>
          </p:nvGrpSpPr>
          <p:grpSpPr>
            <a:xfrm>
              <a:off x="5943833" y="3176848"/>
              <a:ext cx="5257567" cy="833206"/>
              <a:chOff x="6411993" y="1684020"/>
              <a:chExt cx="5257567" cy="833206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C88A640B-8076-A307-197A-8A0B412E0915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7E6AB96-ED03-B191-193E-401F756F3D19}"/>
                  </a:ext>
                </a:extLst>
              </p:cNvPr>
              <p:cNvSpPr/>
              <p:nvPr/>
            </p:nvSpPr>
            <p:spPr>
              <a:xfrm>
                <a:off x="7554086" y="1840944"/>
                <a:ext cx="4115474" cy="5069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02. MCAN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内部结构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DB966F9-DFEA-AE75-7D33-3722D76E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21806" y="3227056"/>
              <a:ext cx="681035" cy="681035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AB2C61F-0E52-4D47-20E8-50FCD1C2BA3A}"/>
              </a:ext>
            </a:extLst>
          </p:cNvPr>
          <p:cNvGrpSpPr/>
          <p:nvPr/>
        </p:nvGrpSpPr>
        <p:grpSpPr>
          <a:xfrm>
            <a:off x="5089012" y="4499587"/>
            <a:ext cx="5257567" cy="833206"/>
            <a:chOff x="5001718" y="4657252"/>
            <a:chExt cx="5257567" cy="83320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AC829EF-E3DA-DE81-2A08-AD50DFA16E94}"/>
                </a:ext>
              </a:extLst>
            </p:cNvPr>
            <p:cNvGrpSpPr/>
            <p:nvPr/>
          </p:nvGrpSpPr>
          <p:grpSpPr>
            <a:xfrm>
              <a:off x="5001718" y="4657252"/>
              <a:ext cx="5257567" cy="833206"/>
              <a:chOff x="6411993" y="1684020"/>
              <a:chExt cx="5257567" cy="833206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7373F6D-0487-1DB8-90F0-CA4D60A623F4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52D04F0-F791-5CF8-9F7A-2AADC4F394F4}"/>
                  </a:ext>
                </a:extLst>
              </p:cNvPr>
              <p:cNvSpPr/>
              <p:nvPr/>
            </p:nvSpPr>
            <p:spPr>
              <a:xfrm>
                <a:off x="7554086" y="1840944"/>
                <a:ext cx="4115474" cy="5069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03. 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实验结果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5E317368-DE9F-101A-9C6C-ECE915AA5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35330" y="4770962"/>
              <a:ext cx="603641" cy="603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0139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C0C84FAF-578A-1A3F-99AE-B66C2A3CA8DB}"/>
              </a:ext>
            </a:extLst>
          </p:cNvPr>
          <p:cNvSpPr/>
          <p:nvPr/>
        </p:nvSpPr>
        <p:spPr>
          <a:xfrm>
            <a:off x="301451" y="1242457"/>
            <a:ext cx="7596553" cy="5250516"/>
          </a:xfrm>
          <a:prstGeom prst="roundRect">
            <a:avLst>
              <a:gd name="adj" fmla="val 2889"/>
            </a:avLst>
          </a:prstGeom>
          <a:solidFill>
            <a:srgbClr val="E8EBFA"/>
          </a:solidFill>
          <a:ln w="57150">
            <a:solidFill>
              <a:srgbClr val="3C5C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黑色的游戏机&#10;&#10;中度可信度描述已自动生成">
            <a:extLst>
              <a:ext uri="{FF2B5EF4-FFF2-40B4-BE49-F238E27FC236}">
                <a16:creationId xmlns:a16="http://schemas.microsoft.com/office/drawing/2014/main" id="{17460A55-91C6-FCD2-6443-62663D693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7" t="7575" r="15769"/>
          <a:stretch/>
        </p:blipFill>
        <p:spPr>
          <a:xfrm>
            <a:off x="432078" y="1436913"/>
            <a:ext cx="7346937" cy="4863403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CE765DB-1E87-607F-9271-B250A00877D0}"/>
              </a:ext>
            </a:extLst>
          </p:cNvPr>
          <p:cNvGrpSpPr/>
          <p:nvPr/>
        </p:nvGrpSpPr>
        <p:grpSpPr>
          <a:xfrm>
            <a:off x="-781050" y="-662111"/>
            <a:ext cx="6358889" cy="1611914"/>
            <a:chOff x="-781050" y="-662111"/>
            <a:chExt cx="6358889" cy="1611914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BC4B36C5-05E4-FA1F-A856-BA21F37FF997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0068413-F1CA-B369-930F-16178E8CB680}"/>
                </a:ext>
              </a:extLst>
            </p:cNvPr>
            <p:cNvSpPr txBox="1"/>
            <p:nvPr/>
          </p:nvSpPr>
          <p:spPr>
            <a:xfrm flipH="1">
              <a:off x="803274" y="365028"/>
              <a:ext cx="477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桌面视觉问答机器人准备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32958C-6D19-0664-7244-92DD6AF337D0}"/>
              </a:ext>
            </a:extLst>
          </p:cNvPr>
          <p:cNvGrpSpPr/>
          <p:nvPr/>
        </p:nvGrpSpPr>
        <p:grpSpPr>
          <a:xfrm rot="10561912">
            <a:off x="8260330" y="-7137678"/>
            <a:ext cx="10847382" cy="10847382"/>
            <a:chOff x="8235877" y="-1994691"/>
            <a:chExt cx="10847382" cy="10847382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0B2D2C1-BECB-63D5-D0C9-91BDD40061E3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62C35D5-C4F8-7821-B3CE-5EA24564D969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B0B2CB2-A7FE-CB15-3331-732A64FF0D66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657DEA1E-7435-8EE7-49C7-393B08156AB1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60F6392-2EE1-897B-32AA-9F38B9CA8CED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C978A8B-8050-EEAA-486B-AF227FE09B93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0C271CEE-AEA4-0542-1A49-963DD8C0EE56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A9A47998-3FA7-568A-FBC3-AFA872744596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70954A70-BE0F-5CE2-65A9-36E4D9F3D5FD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1DB9C1D-EEDE-89B9-52BD-F8D65ED41821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74C85CC-CF99-840C-3FBE-8A697DACED6B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B0A323BC-3B6E-C4E0-96FD-46A2B404A115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3EA251C-CD8B-E6A2-D3DA-80ABFA046410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303B6A5-ED35-8BA7-00B7-0E58C0590D47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4856864-9D23-5FC5-68D9-8D76A5CAFD60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F35C64D-61DD-533D-475A-D53B42E4448D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AD9752C-E0B1-131C-6D45-8372B1497B5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F71FB852-841B-1963-2AC7-07B8438B4F4D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EA4C3D6C-42E2-930C-BE98-6F2C4BDAAB7D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209E5041-7D00-8A76-08A3-7EBA1913ACC5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1B1B963-5182-6842-DDAE-A4672AEF6C7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EC71B60-9CD9-8811-FD56-20B20EE470B0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AF4FAD95-36A6-C233-79B3-8FD711060C03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C398DAC-C30A-0282-966E-72BE2A5390BC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EA2EA2A-D262-6404-57B1-A8F40CB16BCD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0FC187F3-9763-E270-A4D7-42EC512AB197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76392324-EA1F-AA1E-6D9B-34A2A8F5E8A8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B301F8D-7978-DF0D-AE75-4F63F7E2DDFB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7F11AE51-9BED-1323-580A-B0E955B01FE9}"/>
              </a:ext>
            </a:extLst>
          </p:cNvPr>
          <p:cNvSpPr txBox="1"/>
          <p:nvPr/>
        </p:nvSpPr>
        <p:spPr>
          <a:xfrm>
            <a:off x="8012710" y="3715783"/>
            <a:ext cx="4172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3C5CE8"/>
                </a:solidFill>
              </a:rPr>
              <a:t>3D</a:t>
            </a:r>
            <a:r>
              <a:rPr lang="zh-CN" altLang="en-US" sz="2000">
                <a:solidFill>
                  <a:srgbClr val="3C5CE8"/>
                </a:solidFill>
              </a:rPr>
              <a:t>模型的零件拆分，准备</a:t>
            </a:r>
            <a:r>
              <a:rPr lang="en-US" altLang="zh-CN" sz="2000">
                <a:solidFill>
                  <a:srgbClr val="3C5CE8"/>
                </a:solidFill>
              </a:rPr>
              <a:t>3D</a:t>
            </a:r>
            <a:r>
              <a:rPr lang="zh-CN" altLang="en-US" sz="2000">
                <a:solidFill>
                  <a:srgbClr val="3C5CE8"/>
                </a:solidFill>
              </a:rPr>
              <a:t>打印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EC367E9-06CC-B024-122E-9B0E8944371E}"/>
              </a:ext>
            </a:extLst>
          </p:cNvPr>
          <p:cNvSpPr txBox="1"/>
          <p:nvPr/>
        </p:nvSpPr>
        <p:spPr>
          <a:xfrm>
            <a:off x="8012710" y="4362221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3C5CE8"/>
                </a:solidFill>
              </a:rPr>
              <a:t>已经请自己的朋友帮忙焊接</a:t>
            </a:r>
            <a:r>
              <a:rPr lang="en-US" altLang="zh-CN" sz="2000">
                <a:solidFill>
                  <a:srgbClr val="3C5CE8"/>
                </a:solidFill>
              </a:rPr>
              <a:t>PCB</a:t>
            </a:r>
            <a:endParaRPr lang="zh-CN" altLang="en-US" sz="2000">
              <a:solidFill>
                <a:srgbClr val="3C5CE8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47E735B-7F59-93C1-C149-D0D2BD4C9F17}"/>
              </a:ext>
            </a:extLst>
          </p:cNvPr>
          <p:cNvSpPr txBox="1"/>
          <p:nvPr/>
        </p:nvSpPr>
        <p:spPr>
          <a:xfrm>
            <a:off x="8012710" y="5006891"/>
            <a:ext cx="303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3C5CE8"/>
                </a:solidFill>
              </a:rPr>
              <a:t>嵌入式代码环境的配置</a:t>
            </a:r>
          </a:p>
        </p:txBody>
      </p:sp>
    </p:spTree>
    <p:extLst>
      <p:ext uri="{BB962C8B-B14F-4D97-AF65-F5344CB8AC3E}">
        <p14:creationId xmlns:p14="http://schemas.microsoft.com/office/powerpoint/2010/main" val="25184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184A9C4-B3C5-20FA-28B0-61A37F1CF63D}"/>
              </a:ext>
            </a:extLst>
          </p:cNvPr>
          <p:cNvGrpSpPr/>
          <p:nvPr/>
        </p:nvGrpSpPr>
        <p:grpSpPr>
          <a:xfrm rot="16200000">
            <a:off x="9332089" y="-1994692"/>
            <a:ext cx="10847382" cy="10847382"/>
            <a:chOff x="8235877" y="-1994691"/>
            <a:chExt cx="10847382" cy="1084738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F3022F5-51C4-EA3A-4125-A91EA0CC5DC8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9E932E1-BD83-EAED-914B-EA41A9E96C8E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5B2F8AAB-F9FF-4F3C-1F3C-E8BDC3F6D443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72F5E23-E6D9-703D-EC88-DC7B92ECDEBE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DAF2A84-F5D6-E364-3ACA-2E30C911CA51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6DBD055E-0FE2-9C52-376C-5D22D0C14FA7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8B51CC5-486E-C1AC-11A2-60AC4B4F670F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0E10DC8-2AA9-1DB3-239E-A2CE29BE8C1D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AB122B1-BA83-9153-F1CB-D9D9DBC6AF9A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A9725FD-77B3-4C01-09B5-D6FAA0EDC44F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5E51B93D-B38F-C90F-AF98-6B8F23219FC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1934B4F-3B0F-2D19-45F0-B1E1B2AE177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F0DF449-94EB-2A4B-5CB7-3BC436711A2D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3548B03E-32C8-22E2-6F69-5645F2EA177A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457F19B0-D40C-13E7-A19F-8639DBC4B378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36B58053-B584-37AF-DB4C-748CBCD77382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1C292D09-CBFB-000D-5B1D-7ECEF6461520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1BC7C88-C54C-A02F-FE91-5A51B17E9CBE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302D41-44D1-7552-E5E7-9CD9A298BDD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CA01C87-6F35-26E5-BA8C-62C2E5B111DA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F1223072-8751-729B-63D3-96C62101A720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CB82C7A1-3B71-F59D-BDD8-63A48A2026C2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F40C90DD-9971-9CF7-71E7-88E0DB8F85F0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86D4816-BD50-A8CC-8FB9-74413A4431F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DC7C4DA7-FCBC-402E-61EF-E0653A6C9F2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C8D1A38B-EC1B-191A-0426-F52FF4A6AFED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0CD96A1-F9DF-8409-E822-0AE1FC781872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00E3B11-B866-C9FC-F89E-59B76359FBB0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A1A9E55-692D-627E-0172-CDD3A671EC91}"/>
              </a:ext>
            </a:extLst>
          </p:cNvPr>
          <p:cNvSpPr txBox="1"/>
          <p:nvPr/>
        </p:nvSpPr>
        <p:spPr>
          <a:xfrm flipH="1">
            <a:off x="217800" y="3013501"/>
            <a:ext cx="587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>
                <a:solidFill>
                  <a:srgbClr val="3C5CE8"/>
                </a:solidFill>
                <a:cs typeface="+mn-ea"/>
                <a:sym typeface="+mn-lt"/>
              </a:rPr>
              <a:t>感谢聆听，谢谢大家</a:t>
            </a:r>
            <a:endParaRPr kumimoji="0" lang="zh-CN" altLang="en-US" sz="4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1EE8D0E-153E-D7EC-11F0-5E8882F843D9}"/>
              </a:ext>
            </a:extLst>
          </p:cNvPr>
          <p:cNvSpPr/>
          <p:nvPr/>
        </p:nvSpPr>
        <p:spPr>
          <a:xfrm>
            <a:off x="-1600087" y="-1600086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6" name="图片 45" descr="图片包含 桌子, 小, 手, 黑暗  描述已自动生成">
            <a:extLst>
              <a:ext uri="{FF2B5EF4-FFF2-40B4-BE49-F238E27FC236}">
                <a16:creationId xmlns:a16="http://schemas.microsoft.com/office/drawing/2014/main" id="{9BF63667-92D3-9BBA-758B-969E8272D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4181170" y="521706"/>
            <a:ext cx="6611240" cy="703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3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8B7DC17-B7CF-07EB-6DE1-2CFD22DEB304}"/>
              </a:ext>
            </a:extLst>
          </p:cNvPr>
          <p:cNvGrpSpPr/>
          <p:nvPr/>
        </p:nvGrpSpPr>
        <p:grpSpPr>
          <a:xfrm>
            <a:off x="-6736045" y="-3781927"/>
            <a:ext cx="10847382" cy="10847382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98FED56-35F1-3A84-0A87-DA5823FFA1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79D41A-3E60-C212-CE61-39A4813A5459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F1D1661-F735-92DD-D62F-8F64D0DFE76F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5B2F5C-5DB7-49BF-326C-2F52A3549D18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8ED8544-07F5-4B8A-BA70-2E8FF6EAF11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C4D10D-D0F8-E8CF-0D53-0DE92DDF684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7D74AB6-2CA8-C5BE-A0A5-69FF6E4CD9EC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C19225F-59FF-A8D2-EFD4-9F064A8C7C33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2DF79E2-D15D-AE6C-BCDD-93B4C14A5D40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9BCF98-584E-E1A2-9485-8B87764E8BE3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ED583-8A7E-978C-6FD8-A4769AEDDB0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3E0FC44-B178-DDD4-98A8-772574C2992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DC0A194-A3C6-DCAA-AB93-7EB1D3AB7DB5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C53F76C-0466-1DBD-03D7-CD989B1A805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4B9D95D-A5E4-4D54-5AEA-AF8F45243CED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DDB6BE-478E-6B9E-6C02-C8202FB10F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730C545-8C93-68C5-F385-FFB5AC1ECC4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975D64F-53B5-9FDC-6F9E-99A4758B48E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433E8AC-5051-15E3-6368-5234F1C9265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A63E9D-2C82-3FE8-627D-60C1A271F49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A100F3-3148-79DE-D989-57518A4A052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3B87EA-64F0-EFA3-2DDE-66B7A9705FF5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BC61FE-989E-A1E9-24BD-E8882CB907D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17E0051-6E08-3C98-88E0-FE5DDEA1CC5A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C5F7E77-9D88-862D-7578-EED321F65CB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A7416FA-532C-2CE4-6BEC-435D4EEE97E3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9FA058D-5224-C0F8-FA39-39AF5F181B7F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F60E05E-76AA-1BBF-8AB8-12894C38B5AB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9515F478-44DE-51C3-A53E-9DFB7025D0E3}"/>
              </a:ext>
            </a:extLst>
          </p:cNvPr>
          <p:cNvSpPr/>
          <p:nvPr/>
        </p:nvSpPr>
        <p:spPr>
          <a:xfrm flipH="1">
            <a:off x="-3988767" y="-2765392"/>
            <a:ext cx="9418320" cy="962339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C35DCE-085A-5DD6-FE07-289F5F08E5C9}"/>
              </a:ext>
            </a:extLst>
          </p:cNvPr>
          <p:cNvSpPr txBox="1"/>
          <p:nvPr/>
        </p:nvSpPr>
        <p:spPr>
          <a:xfrm>
            <a:off x="4677697" y="986199"/>
            <a:ext cx="1231199" cy="729697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ONE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C1278D1-6675-35A6-2308-1F41E7FE6078}"/>
              </a:ext>
            </a:extLst>
          </p:cNvPr>
          <p:cNvGrpSpPr/>
          <p:nvPr/>
        </p:nvGrpSpPr>
        <p:grpSpPr>
          <a:xfrm>
            <a:off x="4825868" y="3273830"/>
            <a:ext cx="4931195" cy="833206"/>
            <a:chOff x="6411993" y="1684020"/>
            <a:chExt cx="4931195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6EF640C-8B0A-27CC-C7B0-286C07421604}"/>
                </a:ext>
              </a:extLst>
            </p:cNvPr>
            <p:cNvGrpSpPr/>
            <p:nvPr/>
          </p:nvGrpSpPr>
          <p:grpSpPr>
            <a:xfrm>
              <a:off x="6411993" y="1684020"/>
              <a:ext cx="4931195" cy="833206"/>
              <a:chOff x="6411993" y="1684020"/>
              <a:chExt cx="4931195" cy="83320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107F01-F27C-4604-8ECA-B3E8F40AAE8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E780A-EDB4-FB4C-8065-FD0A1E11DFBB}"/>
                  </a:ext>
                </a:extLst>
              </p:cNvPr>
              <p:cNvSpPr/>
              <p:nvPr/>
            </p:nvSpPr>
            <p:spPr>
              <a:xfrm>
                <a:off x="7554085" y="1840944"/>
                <a:ext cx="3789103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背景信息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837FD20-CA0E-BEB0-D08F-ECEA07815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90756" y="1763400"/>
              <a:ext cx="671303" cy="671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381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E3364E0-6EEE-0BDC-565B-37A4C5B41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830" y="1448762"/>
            <a:ext cx="5350017" cy="396047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背景信息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18F9181-9A5E-3375-DEB7-B48B54EDA4A0}"/>
              </a:ext>
            </a:extLst>
          </p:cNvPr>
          <p:cNvSpPr txBox="1"/>
          <p:nvPr/>
        </p:nvSpPr>
        <p:spPr>
          <a:xfrm>
            <a:off x="540101" y="5723531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3C5CE8"/>
                </a:solidFill>
              </a:rPr>
              <a:t>MCAN</a:t>
            </a:r>
            <a:r>
              <a:rPr lang="zh-CN" altLang="en-US">
                <a:solidFill>
                  <a:srgbClr val="3C5CE8"/>
                </a:solidFill>
              </a:rPr>
              <a:t>与其他模型</a:t>
            </a:r>
            <a:r>
              <a:rPr lang="en-US" altLang="zh-CN">
                <a:solidFill>
                  <a:srgbClr val="3C5CE8"/>
                </a:solidFill>
              </a:rPr>
              <a:t>Co-Attention</a:t>
            </a:r>
            <a:r>
              <a:rPr lang="zh-CN" altLang="en-US">
                <a:solidFill>
                  <a:srgbClr val="3C5CE8"/>
                </a:solidFill>
              </a:rPr>
              <a:t>深度与准确率关系图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93C3BF-099F-9D32-1956-97B2334D00D5}"/>
              </a:ext>
            </a:extLst>
          </p:cNvPr>
          <p:cNvSpPr/>
          <p:nvPr/>
        </p:nvSpPr>
        <p:spPr>
          <a:xfrm>
            <a:off x="6096000" y="1883330"/>
            <a:ext cx="5654445" cy="30913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VQA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相比于其他多模态任务，需要对于图片的视觉内容和问题的文本内容有细粒度和同时的理解。</a:t>
            </a:r>
            <a:endParaRPr lang="en-US" altLang="zh-CN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VQA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的关键在于设计一个有效的</a:t>
            </a:r>
            <a:r>
              <a:rPr lang="zh-CN" altLang="en-US" b="1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协同注意力模型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，来将问题中的关键字和图像中的关键目标进行联系。而</a:t>
            </a:r>
            <a:r>
              <a:rPr lang="zh-CN" altLang="en-US" b="1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注意力机制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是最近深度神经网络的突破，通常被应用于单模态任务。</a:t>
            </a:r>
            <a:endParaRPr lang="en-US" altLang="zh-CN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到目前为止，大多数成功在协同注意力的尝试在</a:t>
            </a:r>
            <a:r>
              <a:rPr lang="zh-CN" altLang="en-US" b="1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浅层模型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取得成效，而</a:t>
            </a:r>
            <a:r>
              <a:rPr lang="zh-CN" altLang="en-US" b="1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深度模型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对于浅层模型只有</a:t>
            </a:r>
            <a:r>
              <a:rPr lang="zh-CN" altLang="en-US" b="1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微小的提升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5876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8B7DC17-B7CF-07EB-6DE1-2CFD22DEB304}"/>
              </a:ext>
            </a:extLst>
          </p:cNvPr>
          <p:cNvGrpSpPr/>
          <p:nvPr/>
        </p:nvGrpSpPr>
        <p:grpSpPr>
          <a:xfrm>
            <a:off x="-6736045" y="-3781927"/>
            <a:ext cx="10847382" cy="10847382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98FED56-35F1-3A84-0A87-DA5823FFA1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79D41A-3E60-C212-CE61-39A4813A5459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F1D1661-F735-92DD-D62F-8F64D0DFE76F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5B2F5C-5DB7-49BF-326C-2F52A3549D18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8ED8544-07F5-4B8A-BA70-2E8FF6EAF11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C4D10D-D0F8-E8CF-0D53-0DE92DDF684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7D74AB6-2CA8-C5BE-A0A5-69FF6E4CD9EC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C19225F-59FF-A8D2-EFD4-9F064A8C7C33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2DF79E2-D15D-AE6C-BCDD-93B4C14A5D40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9BCF98-584E-E1A2-9485-8B87764E8BE3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ED583-8A7E-978C-6FD8-A4769AEDDB0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3E0FC44-B178-DDD4-98A8-772574C2992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DC0A194-A3C6-DCAA-AB93-7EB1D3AB7DB5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C53F76C-0466-1DBD-03D7-CD989B1A805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4B9D95D-A5E4-4D54-5AEA-AF8F45243CED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DDB6BE-478E-6B9E-6C02-C8202FB10F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730C545-8C93-68C5-F385-FFB5AC1ECC4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975D64F-53B5-9FDC-6F9E-99A4758B48E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433E8AC-5051-15E3-6368-5234F1C9265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A63E9D-2C82-3FE8-627D-60C1A271F49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A100F3-3148-79DE-D989-57518A4A052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3B87EA-64F0-EFA3-2DDE-66B7A9705FF5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BC61FE-989E-A1E9-24BD-E8882CB907D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17E0051-6E08-3C98-88E0-FE5DDEA1CC5A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C5F7E77-9D88-862D-7578-EED321F65CB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A7416FA-532C-2CE4-6BEC-435D4EEE97E3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9FA058D-5224-C0F8-FA39-39AF5F181B7F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F60E05E-76AA-1BBF-8AB8-12894C38B5AB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9515F478-44DE-51C3-A53E-9DFB7025D0E3}"/>
              </a:ext>
            </a:extLst>
          </p:cNvPr>
          <p:cNvSpPr/>
          <p:nvPr/>
        </p:nvSpPr>
        <p:spPr>
          <a:xfrm flipH="1">
            <a:off x="-3988767" y="-2765392"/>
            <a:ext cx="9418320" cy="962339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C35DCE-085A-5DD6-FE07-289F5F08E5C9}"/>
              </a:ext>
            </a:extLst>
          </p:cNvPr>
          <p:cNvSpPr txBox="1"/>
          <p:nvPr/>
        </p:nvSpPr>
        <p:spPr>
          <a:xfrm>
            <a:off x="4677697" y="986199"/>
            <a:ext cx="1418303" cy="729697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TWO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2DCCE9-1623-F307-A874-D3967C9B8754}"/>
              </a:ext>
            </a:extLst>
          </p:cNvPr>
          <p:cNvGrpSpPr/>
          <p:nvPr/>
        </p:nvGrpSpPr>
        <p:grpSpPr>
          <a:xfrm>
            <a:off x="4825868" y="3273830"/>
            <a:ext cx="5326050" cy="833206"/>
            <a:chOff x="4825868" y="3273830"/>
            <a:chExt cx="5326050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6EF640C-8B0A-27CC-C7B0-286C07421604}"/>
                </a:ext>
              </a:extLst>
            </p:cNvPr>
            <p:cNvGrpSpPr/>
            <p:nvPr/>
          </p:nvGrpSpPr>
          <p:grpSpPr>
            <a:xfrm>
              <a:off x="4825868" y="3273830"/>
              <a:ext cx="5326050" cy="833206"/>
              <a:chOff x="6411993" y="1684020"/>
              <a:chExt cx="5326050" cy="83320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107F01-F27C-4604-8ECA-B3E8F40AAE8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E780A-EDB4-FB4C-8065-FD0A1E11DFBB}"/>
                  </a:ext>
                </a:extLst>
              </p:cNvPr>
              <p:cNvSpPr/>
              <p:nvPr/>
            </p:nvSpPr>
            <p:spPr>
              <a:xfrm>
                <a:off x="7554085" y="1840944"/>
                <a:ext cx="4183958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MCAN</a:t>
                </a:r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内部结构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E77DBF4-CB77-542D-235B-40E8DBA85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5979" y="3273830"/>
              <a:ext cx="732979" cy="732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60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6998969" cy="1611914"/>
            <a:chOff x="-781050" y="-662111"/>
            <a:chExt cx="6998969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4" y="365028"/>
              <a:ext cx="541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MCAN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内部结构：注意力单元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3E7DB1E-1E37-E3FC-56D8-F7176320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7" y="1598870"/>
            <a:ext cx="3572143" cy="38228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E2D8DA-E2C3-29B9-E806-A1FE2E8F7883}"/>
              </a:ext>
            </a:extLst>
          </p:cNvPr>
          <p:cNvSpPr txBox="1"/>
          <p:nvPr/>
        </p:nvSpPr>
        <p:spPr>
          <a:xfrm>
            <a:off x="441606" y="5518991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3C5CE8"/>
                </a:solidFill>
              </a:rPr>
              <a:t>缩放点积注意力机制</a:t>
            </a:r>
            <a:endParaRPr lang="en-US" altLang="zh-CN">
              <a:solidFill>
                <a:srgbClr val="3C5CE8"/>
              </a:solidFill>
            </a:endParaRPr>
          </a:p>
          <a:p>
            <a:pPr algn="ctr"/>
            <a:r>
              <a:rPr lang="zh-CN" altLang="en-US">
                <a:solidFill>
                  <a:srgbClr val="3C5CE8"/>
                </a:solidFill>
              </a:rPr>
              <a:t>（</a:t>
            </a:r>
            <a:r>
              <a:rPr lang="en-US" altLang="zh-CN">
                <a:solidFill>
                  <a:srgbClr val="3C5CE8"/>
                </a:solidFill>
              </a:rPr>
              <a:t>Scaled Dot-Product Attention</a:t>
            </a:r>
            <a:r>
              <a:rPr lang="zh-CN" altLang="en-US">
                <a:solidFill>
                  <a:srgbClr val="3C5CE8"/>
                </a:solidFill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/>
              <p:nvPr/>
            </p:nvSpPr>
            <p:spPr>
              <a:xfrm>
                <a:off x="5334000" y="1487110"/>
                <a:ext cx="5654445" cy="44971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缩放点积注意力机制（</a:t>
                </a: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Scaled Dot-Product Attention</a:t>
                </a: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）包括请求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、维度为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key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的关键词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和维度为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value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的价值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。为了简化，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key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value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通常相等。我们通过如下公式将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计算作为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的权重。</a:t>
                </a:r>
                <a:endParaRPr lang="zh-CN" altLang="zh-CN" sz="180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zh-CN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zh-CN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zh-CN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𝑞𝐾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zh-CN" altLang="zh-CN" sz="180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对关键字</a:t>
                </a: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值配对（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），得到的特征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180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>
                  <a:solidFill>
                    <a:schemeClr val="tx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87110"/>
                <a:ext cx="5654445" cy="4497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69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6998969" cy="1611914"/>
            <a:chOff x="-781050" y="-662111"/>
            <a:chExt cx="6998969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4" y="365028"/>
              <a:ext cx="541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MCAN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内部结构：注意力单元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3E7DB1E-1E37-E3FC-56D8-F7176320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915" y="1598870"/>
            <a:ext cx="2951667" cy="38228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E2D8DA-E2C3-29B9-E806-A1FE2E8F7883}"/>
              </a:ext>
            </a:extLst>
          </p:cNvPr>
          <p:cNvSpPr txBox="1"/>
          <p:nvPr/>
        </p:nvSpPr>
        <p:spPr>
          <a:xfrm>
            <a:off x="1007841" y="5500626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3C5CE8"/>
                </a:solidFill>
              </a:rPr>
              <a:t>多头注意力机制</a:t>
            </a:r>
            <a:endParaRPr lang="en-US" altLang="zh-CN">
              <a:solidFill>
                <a:srgbClr val="3C5CE8"/>
              </a:solidFill>
            </a:endParaRPr>
          </a:p>
          <a:p>
            <a:pPr algn="ctr"/>
            <a:r>
              <a:rPr lang="zh-CN" altLang="en-US">
                <a:solidFill>
                  <a:srgbClr val="3C5CE8"/>
                </a:solidFill>
              </a:rPr>
              <a:t>（</a:t>
            </a:r>
            <a:r>
              <a:rPr lang="en-US" altLang="zh-CN">
                <a:solidFill>
                  <a:srgbClr val="3C5CE8"/>
                </a:solidFill>
              </a:rPr>
              <a:t>Multi-head Attention</a:t>
            </a:r>
            <a:r>
              <a:rPr lang="zh-CN" altLang="en-US">
                <a:solidFill>
                  <a:srgbClr val="3C5CE8"/>
                </a:solidFill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/>
              <p:nvPr/>
            </p:nvSpPr>
            <p:spPr>
              <a:xfrm>
                <a:off x="4326180" y="1375350"/>
                <a:ext cx="7650480" cy="50051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为了提升参与的特征的表示容量，可以使用多头注意力机制（multi-head attention）。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个互相独立的头会单独做一个缩放点积注意力机制，公式如下：</a:t>
                </a:r>
                <a:endParaRPr lang="zh-CN" altLang="zh-CN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</a:rPr>
                        <m:t>𝑓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</a:rPr>
                        <m:t>𝑀𝐴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</a:rPr>
                            <m:t>𝑞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</a:rPr>
                            <m:t>𝐾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</a:rPr>
                            <m:t>𝑉</m:t>
                          </m:r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</a:rPr>
                                <m:t>head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</a:rPr>
                                <m:t>head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</a:rPr>
                                <m:t>head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zh-CN" altLang="zh-CN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m:t>head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</a:rPr>
                            <m:t>𝑗</m:t>
                          </m:r>
                        </m:sub>
                      </m:sSub>
                      <m:r>
                        <a:rPr lang="en-US" altLang="zh-CN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</a:rPr>
                        <m:t>𝐴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</a:rPr>
                            <m:t>𝑞</m:t>
                          </m:r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𝑄</m:t>
                        </m:r>
                      </m:sup>
                    </m:sSubSup>
                    <m:r>
                      <a:rPr lang="en-US" altLang="zh-CN">
                        <a:solidFill>
                          <a:schemeClr val="tx1"/>
                        </a:solidFill>
                      </a:rPr>
                      <m:t>,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𝐾</m:t>
                        </m:r>
                      </m:sup>
                    </m:sSubSup>
                    <m:r>
                      <a:rPr lang="en-US" altLang="zh-CN">
                        <a:solidFill>
                          <a:schemeClr val="tx1"/>
                        </a:solidFill>
                      </a:rPr>
                      <m:t>,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𝑉</m:t>
                        </m:r>
                      </m:sup>
                    </m:sSubSup>
                    <m:r>
                      <a:rPr lang="en-US" altLang="zh-CN">
                        <a:solidFill>
                          <a:schemeClr val="tx1"/>
                        </a:solidFill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𝑑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，代表第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个头的映射矩阵；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𝑜</m:t>
                        </m:r>
                      </m:sup>
                    </m:sSup>
                    <m:r>
                      <a:rPr lang="en-US" altLang="zh-CN">
                        <a:solidFill>
                          <a:schemeClr val="tx1"/>
                        </a:solidFill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h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∗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h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chemeClr val="tx1"/>
                            </a:solidFill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，因此最后乘积得到的大小为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1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每个头输出的维度。</a:t>
                </a:r>
                <a:endParaRPr lang="zh-CN" altLang="zh-CN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为了防止多头注意力模型变的太大，通常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h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</a:rPr>
                      <m:t>𝑑</m:t>
                    </m:r>
                    <m:r>
                      <a:rPr lang="en-US" altLang="zh-CN">
                        <a:solidFill>
                          <a:schemeClr val="tx1"/>
                        </a:solidFill>
                      </a:rPr>
                      <m:t>/</m:t>
                    </m:r>
                    <m:r>
                      <a:rPr lang="en-US" altLang="zh-CN" i="1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。并且，在实际操作中，我们可以将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组询问组合成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</a:rPr>
                      <m:t>𝑄</m:t>
                    </m:r>
                    <m:r>
                      <a:rPr lang="en-US" altLang="zh-CN">
                        <a:solidFill>
                          <a:schemeClr val="tx1"/>
                        </a:solidFill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chemeClr val="tx1"/>
                            </a:solidFill>
                          </a:rPr>
                          <m:t>;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chemeClr val="tx1"/>
                            </a:solidFill>
                          </a:rPr>
                          <m:t>;…;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𝑚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，将其替换多头注意力公式中的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</a:rPr>
                      <m:t>𝑞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。这样得到的特征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</a:rPr>
                      <m:t>𝐹</m:t>
                    </m:r>
                    <m:r>
                      <a:rPr lang="en-US" altLang="zh-CN">
                        <a:solidFill>
                          <a:schemeClr val="tx1"/>
                        </a:solidFill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𝑚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。最后得到的输出大小为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𝑚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。</a:t>
                </a:r>
                <a:endParaRPr lang="zh-CN" altLang="zh-C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80" y="1375350"/>
                <a:ext cx="7650480" cy="5005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7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6998969" cy="1611914"/>
            <a:chOff x="-781050" y="-662111"/>
            <a:chExt cx="6998969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4" y="365028"/>
              <a:ext cx="541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MCAN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内部结构：注意力单元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3E7DB1E-1E37-E3FC-56D8-F7176320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40" y="1188081"/>
            <a:ext cx="5280781" cy="43125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E2D8DA-E2C3-29B9-E806-A1FE2E8F7883}"/>
              </a:ext>
            </a:extLst>
          </p:cNvPr>
          <p:cNvSpPr txBox="1"/>
          <p:nvPr/>
        </p:nvSpPr>
        <p:spPr>
          <a:xfrm>
            <a:off x="1815220" y="5738904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3C5CE8"/>
                </a:solidFill>
              </a:rPr>
              <a:t>注意力单元</a:t>
            </a:r>
            <a:r>
              <a:rPr lang="en-US" altLang="zh-CN">
                <a:solidFill>
                  <a:srgbClr val="3C5CE8"/>
                </a:solidFill>
              </a:rPr>
              <a:t>SA&amp;GA</a:t>
            </a:r>
            <a:endParaRPr lang="zh-CN" altLang="en-US">
              <a:solidFill>
                <a:srgbClr val="3C5CE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/>
              <p:nvPr/>
            </p:nvSpPr>
            <p:spPr>
              <a:xfrm>
                <a:off x="5648960" y="1290937"/>
                <a:ext cx="6185460" cy="26105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SA</a:t>
                </a:r>
                <a:r>
                  <a:rPr lang="en-US" altLang="zh-CN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</a:rPr>
                      <m:t>𝑋</m:t>
                    </m:r>
                    <m:r>
                      <a:rPr lang="en-US" altLang="zh-CN">
                        <a:solidFill>
                          <a:schemeClr val="tx1"/>
                        </a:solidFill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chemeClr val="tx1"/>
                            </a:solidFill>
                          </a:rPr>
                          <m:t>;…;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</a:rPr>
                          <m:t>𝑚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用于同时充当多头注意力的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</a:rPr>
                      <m:t>𝐾</m:t>
                    </m:r>
                    <m:r>
                      <a:rPr lang="en-US" altLang="zh-CN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</a:rPr>
                      <m:t>𝑉</m:t>
                    </m:r>
                    <m:r>
                      <a:rPr lang="en-US" altLang="zh-CN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</a:rPr>
                      <m:t>𝑄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。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得到的输出并于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</a:rPr>
                      <m:t>𝑋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进行加权相加。之后进行残差连接和层级归一化处理。输入到结构为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FC</m:t>
                        </m:r>
                        <m:d>
                          <m:d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4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𝑑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ReLU</m:t>
                        </m:r>
                        <m:r>
                          <m:rPr>
                            <m:nor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Dropout</m:t>
                        </m:r>
                        <m:d>
                          <m:d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0.1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i="1">
                            <a:solidFill>
                              <a:schemeClr val="tx1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FC</m:t>
                        </m:r>
                        <m:d>
                          <m:d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的全连接层中。最后再进行残差连接和层级归一化处理。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1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GA</a:t>
                </a: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，并且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;…;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，用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来引导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的学习。并且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的大小是比较灵活的。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960" y="1290937"/>
                <a:ext cx="6185460" cy="2610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A6AFFAAC-42CD-660D-9D7D-E719234A1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5881" y="4226521"/>
            <a:ext cx="4305860" cy="254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D69F6E-6990-383D-E6AF-C7473151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1580" y="1122523"/>
            <a:ext cx="5280781" cy="431254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6998969" cy="1611914"/>
            <a:chOff x="-781050" y="-662111"/>
            <a:chExt cx="6998969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4" y="365028"/>
              <a:ext cx="541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MCAN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内部结构：注意力单元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/>
              <p:nvPr/>
            </p:nvSpPr>
            <p:spPr>
              <a:xfrm>
                <a:off x="960119" y="5050252"/>
                <a:ext cx="10515600" cy="1442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我们可以通过多头注意力公式尝试理解</a:t>
                </a: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SA</a:t>
                </a: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GA</a:t>
                </a: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设计的目的。</a:t>
                </a: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SA</a:t>
                </a: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中，对于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MA</m:t>
                    </m:r>
                    <m:d>
                      <m:d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，可以被理解为通过将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中所有样本与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的相似度</a:t>
                </a:r>
                <a:r>
                  <a:rPr lang="en-US" altLang="zh-CN" sz="1800" i="1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重新构造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。同样地，</a:t>
                </a: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GA</a:t>
                </a:r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中，对于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MA</m:t>
                    </m:r>
                    <m:d>
                      <m:d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，是通过将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中所有样本与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的相似度</a:t>
                </a:r>
                <a:r>
                  <a:rPr lang="en-US" altLang="zh-CN" sz="1800" i="1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重新构造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180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19" y="5050252"/>
                <a:ext cx="10515600" cy="1442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34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741</Words>
  <Application>Microsoft Office PowerPoint</Application>
  <PresentationFormat>宽屏</PresentationFormat>
  <Paragraphs>93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华文宋体</vt:lpstr>
      <vt:lpstr>宋体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Junital Lu</dc:creator>
  <cp:lastModifiedBy>Junital Lu</cp:lastModifiedBy>
  <cp:revision>6</cp:revision>
  <dcterms:created xsi:type="dcterms:W3CDTF">2023-09-23T11:35:03Z</dcterms:created>
  <dcterms:modified xsi:type="dcterms:W3CDTF">2024-04-05T03:48:17Z</dcterms:modified>
</cp:coreProperties>
</file>