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306" r:id="rId4"/>
    <p:sldId id="309" r:id="rId5"/>
    <p:sldId id="264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04" r:id="rId1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32" autoAdjust="0"/>
  </p:normalViewPr>
  <p:slideViewPr>
    <p:cSldViewPr>
      <p:cViewPr varScale="1">
        <p:scale>
          <a:sx n="89" d="100"/>
          <a:sy n="89" d="100"/>
        </p:scale>
        <p:origin x="84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B9269-DDEB-4E71-A9E9-633E88DB05D7}" type="datetimeFigureOut">
              <a:rPr lang="en-ID" smtClean="0"/>
              <a:t>27/07/2025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171DF-2D66-4CB0-90D6-07F3671B7F2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3887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29110" y="79630"/>
            <a:ext cx="1611564" cy="33870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578288" y="298434"/>
            <a:ext cx="492125" cy="378460"/>
          </a:xfrm>
          <a:custGeom>
            <a:avLst/>
            <a:gdLst/>
            <a:ahLst/>
            <a:cxnLst/>
            <a:rect l="l" t="t" r="r" b="b"/>
            <a:pathLst>
              <a:path w="492125" h="378459">
                <a:moveTo>
                  <a:pt x="492074" y="378449"/>
                </a:moveTo>
                <a:lnTo>
                  <a:pt x="0" y="378449"/>
                </a:lnTo>
                <a:lnTo>
                  <a:pt x="246049" y="0"/>
                </a:lnTo>
                <a:lnTo>
                  <a:pt x="492074" y="378449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83041" y="2551669"/>
            <a:ext cx="1909445" cy="1645920"/>
          </a:xfrm>
          <a:custGeom>
            <a:avLst/>
            <a:gdLst/>
            <a:ahLst/>
            <a:cxnLst/>
            <a:rect l="l" t="t" r="r" b="b"/>
            <a:pathLst>
              <a:path w="1909445" h="1645920">
                <a:moveTo>
                  <a:pt x="954448" y="1645421"/>
                </a:moveTo>
                <a:lnTo>
                  <a:pt x="0" y="0"/>
                </a:lnTo>
                <a:lnTo>
                  <a:pt x="1908896" y="0"/>
                </a:lnTo>
                <a:lnTo>
                  <a:pt x="954448" y="1645421"/>
                </a:lnTo>
                <a:close/>
              </a:path>
            </a:pathLst>
          </a:custGeom>
          <a:solidFill>
            <a:srgbClr val="C39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5400" y="488746"/>
            <a:ext cx="6855281" cy="3523895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3341618" y="2548619"/>
            <a:ext cx="1909445" cy="1645920"/>
          </a:xfrm>
          <a:custGeom>
            <a:avLst/>
            <a:gdLst/>
            <a:ahLst/>
            <a:cxnLst/>
            <a:rect l="l" t="t" r="r" b="b"/>
            <a:pathLst>
              <a:path w="1909445" h="1645920">
                <a:moveTo>
                  <a:pt x="1908896" y="1645421"/>
                </a:moveTo>
                <a:lnTo>
                  <a:pt x="0" y="1645421"/>
                </a:lnTo>
                <a:lnTo>
                  <a:pt x="954448" y="0"/>
                </a:lnTo>
                <a:lnTo>
                  <a:pt x="1908896" y="1645421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304661"/>
            <a:ext cx="5403850" cy="746760"/>
          </a:xfrm>
          <a:custGeom>
            <a:avLst/>
            <a:gdLst/>
            <a:ahLst/>
            <a:cxnLst/>
            <a:rect l="l" t="t" r="r" b="b"/>
            <a:pathLst>
              <a:path w="5403850" h="746760">
                <a:moveTo>
                  <a:pt x="5403364" y="746548"/>
                </a:moveTo>
                <a:lnTo>
                  <a:pt x="0" y="746548"/>
                </a:lnTo>
                <a:lnTo>
                  <a:pt x="0" y="0"/>
                </a:lnTo>
                <a:lnTo>
                  <a:pt x="5403364" y="0"/>
                </a:lnTo>
                <a:lnTo>
                  <a:pt x="5403364" y="7465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227647" y="776775"/>
            <a:ext cx="3065780" cy="4368800"/>
          </a:xfrm>
          <a:custGeom>
            <a:avLst/>
            <a:gdLst/>
            <a:ahLst/>
            <a:cxnLst/>
            <a:rect l="l" t="t" r="r" b="b"/>
            <a:pathLst>
              <a:path w="3065779" h="4368800">
                <a:moveTo>
                  <a:pt x="1244869" y="4368413"/>
                </a:moveTo>
                <a:lnTo>
                  <a:pt x="0" y="4368413"/>
                </a:lnTo>
                <a:lnTo>
                  <a:pt x="0" y="0"/>
                </a:lnTo>
                <a:lnTo>
                  <a:pt x="3065741" y="0"/>
                </a:lnTo>
                <a:lnTo>
                  <a:pt x="1244869" y="4368413"/>
                </a:lnTo>
                <a:close/>
              </a:path>
            </a:pathLst>
          </a:custGeom>
          <a:solidFill>
            <a:srgbClr val="1F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211346" y="302899"/>
            <a:ext cx="2633345" cy="4840605"/>
          </a:xfrm>
          <a:custGeom>
            <a:avLst/>
            <a:gdLst/>
            <a:ahLst/>
            <a:cxnLst/>
            <a:rect l="l" t="t" r="r" b="b"/>
            <a:pathLst>
              <a:path w="2633345" h="4840605">
                <a:moveTo>
                  <a:pt x="479074" y="4840590"/>
                </a:moveTo>
                <a:lnTo>
                  <a:pt x="0" y="4840590"/>
                </a:lnTo>
                <a:lnTo>
                  <a:pt x="2153792" y="0"/>
                </a:lnTo>
                <a:lnTo>
                  <a:pt x="2632891" y="0"/>
                </a:lnTo>
                <a:lnTo>
                  <a:pt x="479074" y="4840590"/>
                </a:lnTo>
                <a:close/>
              </a:path>
            </a:pathLst>
          </a:custGeom>
          <a:solidFill>
            <a:srgbClr val="FF90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776775"/>
            <a:ext cx="2265045" cy="4368800"/>
          </a:xfrm>
          <a:custGeom>
            <a:avLst/>
            <a:gdLst/>
            <a:ahLst/>
            <a:cxnLst/>
            <a:rect l="l" t="t" r="r" b="b"/>
            <a:pathLst>
              <a:path w="2265045" h="4368800">
                <a:moveTo>
                  <a:pt x="2264619" y="4368363"/>
                </a:moveTo>
                <a:lnTo>
                  <a:pt x="0" y="4368363"/>
                </a:lnTo>
                <a:lnTo>
                  <a:pt x="0" y="0"/>
                </a:lnTo>
                <a:lnTo>
                  <a:pt x="2264619" y="0"/>
                </a:lnTo>
                <a:lnTo>
                  <a:pt x="2264619" y="4368363"/>
                </a:lnTo>
                <a:close/>
              </a:path>
            </a:pathLst>
          </a:custGeom>
          <a:solidFill>
            <a:srgbClr val="1F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6649" y="1098998"/>
            <a:ext cx="2473325" cy="1049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0B0B0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0B0B0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990014"/>
            <a:ext cx="6620509" cy="14604"/>
          </a:xfrm>
          <a:custGeom>
            <a:avLst/>
            <a:gdLst/>
            <a:ahLst/>
            <a:cxnLst/>
            <a:rect l="l" t="t" r="r" b="b"/>
            <a:pathLst>
              <a:path w="6620509" h="14604">
                <a:moveTo>
                  <a:pt x="0" y="0"/>
                </a:moveTo>
                <a:lnTo>
                  <a:pt x="6620086" y="14399"/>
                </a:lnTo>
              </a:path>
            </a:pathLst>
          </a:custGeom>
          <a:ln w="38099">
            <a:solidFill>
              <a:srgbClr val="002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8859" y="0"/>
            <a:ext cx="1275122" cy="135720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507687" y="4836540"/>
            <a:ext cx="2636520" cy="307340"/>
          </a:xfrm>
          <a:custGeom>
            <a:avLst/>
            <a:gdLst/>
            <a:ahLst/>
            <a:cxnLst/>
            <a:rect l="l" t="t" r="r" b="b"/>
            <a:pathLst>
              <a:path w="2636520" h="307339">
                <a:moveTo>
                  <a:pt x="2636294" y="306949"/>
                </a:moveTo>
                <a:lnTo>
                  <a:pt x="424" y="306949"/>
                </a:lnTo>
                <a:lnTo>
                  <a:pt x="0" y="304799"/>
                </a:lnTo>
                <a:lnTo>
                  <a:pt x="3988" y="255362"/>
                </a:lnTo>
                <a:lnTo>
                  <a:pt x="15537" y="208463"/>
                </a:lnTo>
                <a:lnTo>
                  <a:pt x="34018" y="164731"/>
                </a:lnTo>
                <a:lnTo>
                  <a:pt x="58804" y="124793"/>
                </a:lnTo>
                <a:lnTo>
                  <a:pt x="89268" y="89277"/>
                </a:lnTo>
                <a:lnTo>
                  <a:pt x="124782" y="58811"/>
                </a:lnTo>
                <a:lnTo>
                  <a:pt x="164720" y="34023"/>
                </a:lnTo>
                <a:lnTo>
                  <a:pt x="208453" y="15539"/>
                </a:lnTo>
                <a:lnTo>
                  <a:pt x="255356" y="3989"/>
                </a:lnTo>
                <a:lnTo>
                  <a:pt x="304799" y="0"/>
                </a:lnTo>
                <a:lnTo>
                  <a:pt x="2636294" y="0"/>
                </a:lnTo>
                <a:lnTo>
                  <a:pt x="2636294" y="306949"/>
                </a:lnTo>
                <a:close/>
              </a:path>
            </a:pathLst>
          </a:custGeom>
          <a:solidFill>
            <a:srgbClr val="002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0B0B0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0B0B0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399" y="-19939"/>
            <a:ext cx="8535333" cy="795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0B0B0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0161" y="1360134"/>
            <a:ext cx="5027295" cy="1311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uliah.unsia.ac.id/panel/classes/1205096/sections/17764588/5602690/" TargetMode="External"/><Relationship Id="rId4" Type="http://schemas.openxmlformats.org/officeDocument/2006/relationships/hyperlink" Target="https://kuliah.unsia.ac.id/panel/classes/1204359/sections/17693991/560695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10" Type="http://schemas.openxmlformats.org/officeDocument/2006/relationships/image" Target="../media/image26.jpeg"/><Relationship Id="rId4" Type="http://schemas.openxmlformats.org/officeDocument/2006/relationships/image" Target="../media/image8.png"/><Relationship Id="rId9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57942" y="916013"/>
            <a:ext cx="5286375" cy="3311525"/>
            <a:chOff x="3857942" y="916013"/>
            <a:chExt cx="5286375" cy="3311525"/>
          </a:xfrm>
        </p:grpSpPr>
        <p:sp>
          <p:nvSpPr>
            <p:cNvPr id="3" name="object 3"/>
            <p:cNvSpPr/>
            <p:nvPr/>
          </p:nvSpPr>
          <p:spPr>
            <a:xfrm>
              <a:off x="3857942" y="916013"/>
              <a:ext cx="3853815" cy="3311525"/>
            </a:xfrm>
            <a:custGeom>
              <a:avLst/>
              <a:gdLst/>
              <a:ahLst/>
              <a:cxnLst/>
              <a:rect l="l" t="t" r="r" b="b"/>
              <a:pathLst>
                <a:path w="3853815" h="3311525">
                  <a:moveTo>
                    <a:pt x="2890044" y="3311503"/>
                  </a:moveTo>
                  <a:lnTo>
                    <a:pt x="963348" y="3311503"/>
                  </a:lnTo>
                  <a:lnTo>
                    <a:pt x="0" y="1655756"/>
                  </a:lnTo>
                  <a:lnTo>
                    <a:pt x="963348" y="0"/>
                  </a:lnTo>
                  <a:lnTo>
                    <a:pt x="2890044" y="0"/>
                  </a:lnTo>
                  <a:lnTo>
                    <a:pt x="3853392" y="1655756"/>
                  </a:lnTo>
                  <a:lnTo>
                    <a:pt x="2890044" y="3311503"/>
                  </a:lnTo>
                  <a:close/>
                </a:path>
              </a:pathLst>
            </a:custGeom>
            <a:solidFill>
              <a:srgbClr val="EDC4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78337" y="1193912"/>
              <a:ext cx="2966085" cy="2755900"/>
            </a:xfrm>
            <a:custGeom>
              <a:avLst/>
              <a:gdLst/>
              <a:ahLst/>
              <a:cxnLst/>
              <a:rect l="l" t="t" r="r" b="b"/>
              <a:pathLst>
                <a:path w="2966084" h="2755900">
                  <a:moveTo>
                    <a:pt x="0" y="0"/>
                  </a:moveTo>
                  <a:lnTo>
                    <a:pt x="2965644" y="0"/>
                  </a:lnTo>
                  <a:lnTo>
                    <a:pt x="2965644" y="2755754"/>
                  </a:lnTo>
                  <a:lnTo>
                    <a:pt x="0" y="2755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D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4723865"/>
            <a:ext cx="1677670" cy="419734"/>
          </a:xfrm>
          <a:custGeom>
            <a:avLst/>
            <a:gdLst/>
            <a:ahLst/>
            <a:cxnLst/>
            <a:rect l="l" t="t" r="r" b="b"/>
            <a:pathLst>
              <a:path w="1677670" h="419735">
                <a:moveTo>
                  <a:pt x="1291560" y="419624"/>
                </a:moveTo>
                <a:lnTo>
                  <a:pt x="0" y="419624"/>
                </a:lnTo>
                <a:lnTo>
                  <a:pt x="0" y="0"/>
                </a:lnTo>
                <a:lnTo>
                  <a:pt x="1677311" y="0"/>
                </a:lnTo>
                <a:lnTo>
                  <a:pt x="1291560" y="419624"/>
                </a:lnTo>
                <a:close/>
              </a:path>
            </a:pathLst>
          </a:custGeom>
          <a:solidFill>
            <a:srgbClr val="173D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59188" y="0"/>
            <a:ext cx="2197100" cy="419734"/>
          </a:xfrm>
          <a:custGeom>
            <a:avLst/>
            <a:gdLst/>
            <a:ahLst/>
            <a:cxnLst/>
            <a:rect l="l" t="t" r="r" b="b"/>
            <a:pathLst>
              <a:path w="2197100" h="419734">
                <a:moveTo>
                  <a:pt x="1811021" y="419626"/>
                </a:moveTo>
                <a:lnTo>
                  <a:pt x="0" y="419626"/>
                </a:lnTo>
                <a:lnTo>
                  <a:pt x="385774" y="0"/>
                </a:lnTo>
                <a:lnTo>
                  <a:pt x="2196795" y="0"/>
                </a:lnTo>
                <a:lnTo>
                  <a:pt x="1811021" y="419626"/>
                </a:lnTo>
                <a:close/>
              </a:path>
            </a:pathLst>
          </a:custGeom>
          <a:solidFill>
            <a:srgbClr val="173D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6203" y="4629140"/>
            <a:ext cx="1245235" cy="514350"/>
          </a:xfrm>
          <a:custGeom>
            <a:avLst/>
            <a:gdLst/>
            <a:ahLst/>
            <a:cxnLst/>
            <a:rect l="l" t="t" r="r" b="b"/>
            <a:pathLst>
              <a:path w="1245235" h="514350">
                <a:moveTo>
                  <a:pt x="772271" y="514348"/>
                </a:moveTo>
                <a:lnTo>
                  <a:pt x="0" y="514348"/>
                </a:lnTo>
                <a:lnTo>
                  <a:pt x="472853" y="0"/>
                </a:lnTo>
                <a:lnTo>
                  <a:pt x="1245116" y="0"/>
                </a:lnTo>
                <a:lnTo>
                  <a:pt x="772271" y="514348"/>
                </a:lnTo>
                <a:close/>
              </a:path>
            </a:pathLst>
          </a:custGeom>
          <a:solidFill>
            <a:srgbClr val="EDC4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7784" y="0"/>
            <a:ext cx="1245235" cy="514984"/>
          </a:xfrm>
          <a:custGeom>
            <a:avLst/>
            <a:gdLst/>
            <a:ahLst/>
            <a:cxnLst/>
            <a:rect l="l" t="t" r="r" b="b"/>
            <a:pathLst>
              <a:path w="1245234" h="514984">
                <a:moveTo>
                  <a:pt x="772273" y="514358"/>
                </a:moveTo>
                <a:lnTo>
                  <a:pt x="0" y="514358"/>
                </a:lnTo>
                <a:lnTo>
                  <a:pt x="472856" y="0"/>
                </a:lnTo>
                <a:lnTo>
                  <a:pt x="1245130" y="0"/>
                </a:lnTo>
                <a:lnTo>
                  <a:pt x="772273" y="514358"/>
                </a:lnTo>
                <a:close/>
              </a:path>
            </a:pathLst>
          </a:custGeom>
          <a:solidFill>
            <a:srgbClr val="EDC4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31408" y="4629140"/>
            <a:ext cx="1245235" cy="514350"/>
          </a:xfrm>
          <a:custGeom>
            <a:avLst/>
            <a:gdLst/>
            <a:ahLst/>
            <a:cxnLst/>
            <a:rect l="l" t="t" r="r" b="b"/>
            <a:pathLst>
              <a:path w="1245235" h="514350">
                <a:moveTo>
                  <a:pt x="772269" y="514348"/>
                </a:moveTo>
                <a:lnTo>
                  <a:pt x="0" y="514348"/>
                </a:lnTo>
                <a:lnTo>
                  <a:pt x="472861" y="0"/>
                </a:lnTo>
                <a:lnTo>
                  <a:pt x="1245135" y="0"/>
                </a:lnTo>
                <a:lnTo>
                  <a:pt x="772269" y="514348"/>
                </a:lnTo>
                <a:close/>
              </a:path>
            </a:pathLst>
          </a:custGeom>
          <a:solidFill>
            <a:srgbClr val="173D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22982" y="0"/>
            <a:ext cx="721360" cy="514984"/>
          </a:xfrm>
          <a:custGeom>
            <a:avLst/>
            <a:gdLst/>
            <a:ahLst/>
            <a:cxnLst/>
            <a:rect l="l" t="t" r="r" b="b"/>
            <a:pathLst>
              <a:path w="721359" h="514984">
                <a:moveTo>
                  <a:pt x="720998" y="514358"/>
                </a:moveTo>
                <a:lnTo>
                  <a:pt x="0" y="514358"/>
                </a:lnTo>
                <a:lnTo>
                  <a:pt x="472856" y="0"/>
                </a:lnTo>
                <a:lnTo>
                  <a:pt x="720998" y="0"/>
                </a:lnTo>
                <a:lnTo>
                  <a:pt x="720998" y="514358"/>
                </a:lnTo>
                <a:close/>
              </a:path>
            </a:pathLst>
          </a:custGeom>
          <a:solidFill>
            <a:srgbClr val="173D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107291" y="1110472"/>
            <a:ext cx="3365500" cy="2932430"/>
            <a:chOff x="4107291" y="1110472"/>
            <a:chExt cx="3365500" cy="2932430"/>
          </a:xfrm>
        </p:grpSpPr>
        <p:sp>
          <p:nvSpPr>
            <p:cNvPr id="12" name="object 12"/>
            <p:cNvSpPr/>
            <p:nvPr/>
          </p:nvSpPr>
          <p:spPr>
            <a:xfrm>
              <a:off x="4107291" y="1110472"/>
              <a:ext cx="3365500" cy="2932430"/>
            </a:xfrm>
            <a:custGeom>
              <a:avLst/>
              <a:gdLst/>
              <a:ahLst/>
              <a:cxnLst/>
              <a:rect l="l" t="t" r="r" b="b"/>
              <a:pathLst>
                <a:path w="3365500" h="2932429">
                  <a:moveTo>
                    <a:pt x="2524119" y="2932019"/>
                  </a:moveTo>
                  <a:lnTo>
                    <a:pt x="841373" y="2932019"/>
                  </a:lnTo>
                  <a:lnTo>
                    <a:pt x="0" y="1465997"/>
                  </a:lnTo>
                  <a:lnTo>
                    <a:pt x="841373" y="0"/>
                  </a:lnTo>
                  <a:lnTo>
                    <a:pt x="2524119" y="0"/>
                  </a:lnTo>
                  <a:lnTo>
                    <a:pt x="2569703" y="79424"/>
                  </a:lnTo>
                  <a:lnTo>
                    <a:pt x="887148" y="79424"/>
                  </a:lnTo>
                  <a:lnTo>
                    <a:pt x="91549" y="1465997"/>
                  </a:lnTo>
                  <a:lnTo>
                    <a:pt x="887148" y="2852594"/>
                  </a:lnTo>
                  <a:lnTo>
                    <a:pt x="2569703" y="2852594"/>
                  </a:lnTo>
                  <a:lnTo>
                    <a:pt x="2524119" y="2932019"/>
                  </a:lnTo>
                  <a:close/>
                </a:path>
                <a:path w="3365500" h="2932429">
                  <a:moveTo>
                    <a:pt x="2569703" y="2852594"/>
                  </a:moveTo>
                  <a:lnTo>
                    <a:pt x="2478345" y="2852594"/>
                  </a:lnTo>
                  <a:lnTo>
                    <a:pt x="3273968" y="1465997"/>
                  </a:lnTo>
                  <a:lnTo>
                    <a:pt x="2478345" y="79424"/>
                  </a:lnTo>
                  <a:lnTo>
                    <a:pt x="2569703" y="79424"/>
                  </a:lnTo>
                  <a:lnTo>
                    <a:pt x="3365493" y="1465997"/>
                  </a:lnTo>
                  <a:lnTo>
                    <a:pt x="2569703" y="28525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9991" y="1260154"/>
              <a:ext cx="3029818" cy="2623687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7549160" y="1109300"/>
            <a:ext cx="824230" cy="2882900"/>
          </a:xfrm>
          <a:custGeom>
            <a:avLst/>
            <a:gdLst/>
            <a:ahLst/>
            <a:cxnLst/>
            <a:rect l="l" t="t" r="r" b="b"/>
            <a:pathLst>
              <a:path w="824229" h="2882900">
                <a:moveTo>
                  <a:pt x="38399" y="2882616"/>
                </a:moveTo>
                <a:lnTo>
                  <a:pt x="823498" y="1421319"/>
                </a:lnTo>
              </a:path>
              <a:path w="824229" h="2882900">
                <a:moveTo>
                  <a:pt x="823798" y="1439694"/>
                </a:moveTo>
                <a:lnTo>
                  <a:pt x="0" y="0"/>
                </a:lnTo>
              </a:path>
            </a:pathLst>
          </a:custGeom>
          <a:ln w="857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ctrTitle"/>
          </p:nvPr>
        </p:nvSpPr>
        <p:spPr>
          <a:xfrm>
            <a:off x="359119" y="1388688"/>
            <a:ext cx="2727791" cy="72135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lang="en-US" sz="2400" spc="-155" dirty="0">
                <a:solidFill>
                  <a:srgbClr val="000000"/>
                </a:solidFill>
                <a:latin typeface="Verdana"/>
                <a:cs typeface="Verdana"/>
              </a:rPr>
              <a:t>PERPUSTAKAAN BUKU DIGITAL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9359" y="2738919"/>
            <a:ext cx="3279140" cy="180340"/>
          </a:xfrm>
          <a:custGeom>
            <a:avLst/>
            <a:gdLst/>
            <a:ahLst/>
            <a:cxnLst/>
            <a:rect l="l" t="t" r="r" b="b"/>
            <a:pathLst>
              <a:path w="3279140" h="180339">
                <a:moveTo>
                  <a:pt x="3278983" y="179999"/>
                </a:moveTo>
                <a:lnTo>
                  <a:pt x="0" y="179999"/>
                </a:lnTo>
                <a:lnTo>
                  <a:pt x="0" y="0"/>
                </a:lnTo>
                <a:lnTo>
                  <a:pt x="3278983" y="0"/>
                </a:lnTo>
                <a:lnTo>
                  <a:pt x="3278983" y="179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4758" y="3019603"/>
            <a:ext cx="3188335" cy="43345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280"/>
              </a:spcBef>
            </a:pPr>
            <a:r>
              <a:rPr lang="en-US" sz="1300" dirty="0">
                <a:latin typeface="Verdana"/>
                <a:cs typeface="Verdana"/>
              </a:rPr>
              <a:t>Present by :</a:t>
            </a:r>
          </a:p>
          <a:p>
            <a:pPr marL="12700" marR="5080">
              <a:lnSpc>
                <a:spcPts val="1400"/>
              </a:lnSpc>
              <a:spcBef>
                <a:spcPts val="280"/>
              </a:spcBef>
            </a:pPr>
            <a:r>
              <a:rPr lang="en-US" sz="1300" dirty="0">
                <a:latin typeface="Verdana"/>
                <a:cs typeface="Verdana"/>
              </a:rPr>
              <a:t>Junita Br Turnip | 240401020056</a:t>
            </a:r>
            <a:endParaRPr sz="13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4758" y="4080657"/>
            <a:ext cx="200744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+mn-lt"/>
              </a:rPr>
              <a:t>Jakarta</a:t>
            </a:r>
            <a:r>
              <a:rPr dirty="0">
                <a:latin typeface="+mn-lt"/>
              </a:rPr>
              <a:t>, </a:t>
            </a:r>
            <a:r>
              <a:rPr lang="en-US" dirty="0">
                <a:latin typeface="+mn-lt"/>
              </a:rPr>
              <a:t>27 Juli 2025</a:t>
            </a:r>
            <a:endParaRPr dirty="0">
              <a:latin typeface="+mn-lt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66F6D9F-45AE-231E-5AF3-988D1E3BF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9" y="-9410"/>
            <a:ext cx="1817120" cy="1160938"/>
          </a:xfrm>
          <a:prstGeom prst="rect">
            <a:avLst/>
          </a:prstGeom>
        </p:spPr>
      </p:pic>
      <p:sp>
        <p:nvSpPr>
          <p:cNvPr id="22" name="object 18">
            <a:extLst>
              <a:ext uri="{FF2B5EF4-FFF2-40B4-BE49-F238E27FC236}">
                <a16:creationId xmlns:a16="http://schemas.microsoft.com/office/drawing/2014/main" id="{F4F5A710-8E32-F16A-BFF4-675D5742D3BE}"/>
              </a:ext>
            </a:extLst>
          </p:cNvPr>
          <p:cNvSpPr txBox="1"/>
          <p:nvPr/>
        </p:nvSpPr>
        <p:spPr>
          <a:xfrm>
            <a:off x="371867" y="2194946"/>
            <a:ext cx="3940632" cy="100540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Dosen </a:t>
            </a:r>
            <a:r>
              <a:rPr lang="en-US" sz="1200" dirty="0" err="1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Pengampu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: </a:t>
            </a:r>
          </a:p>
          <a:p>
            <a:r>
              <a:rPr lang="fi-FI" sz="1200" dirty="0"/>
              <a:t>Alun Sujjada, S.Kom., M.T</a:t>
            </a:r>
          </a:p>
          <a:p>
            <a:br>
              <a:rPr lang="fi-FI" sz="1200" dirty="0">
                <a:hlinkClick r:id="rId4"/>
              </a:rPr>
            </a:br>
            <a:br>
              <a:rPr lang="sv-SE" sz="1400" dirty="0">
                <a:hlinkClick r:id="rId5"/>
              </a:rPr>
            </a:br>
            <a:endParaRPr sz="1300" dirty="0">
              <a:latin typeface="Verdana"/>
              <a:cs typeface="Verdana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A5805A-E89D-3576-096A-108DA2A9F4C6}"/>
              </a:ext>
            </a:extLst>
          </p:cNvPr>
          <p:cNvSpPr/>
          <p:nvPr/>
        </p:nvSpPr>
        <p:spPr>
          <a:xfrm rot="1054842">
            <a:off x="5887482" y="1655107"/>
            <a:ext cx="905239" cy="76773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6CEFB32-3E21-BC9D-A9F1-6137FC1DF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01"/>
          <a:stretch>
            <a:fillRect/>
          </a:stretch>
        </p:blipFill>
        <p:spPr>
          <a:xfrm rot="1145712">
            <a:off x="6097330" y="1587575"/>
            <a:ext cx="485541" cy="1023823"/>
          </a:xfrm>
          <a:prstGeom prst="rect">
            <a:avLst/>
          </a:prstGeom>
        </p:spPr>
      </p:pic>
      <p:sp>
        <p:nvSpPr>
          <p:cNvPr id="15" name="object 19">
            <a:extLst>
              <a:ext uri="{FF2B5EF4-FFF2-40B4-BE49-F238E27FC236}">
                <a16:creationId xmlns:a16="http://schemas.microsoft.com/office/drawing/2014/main" id="{2F624EB6-6E3A-32BA-4DA1-9750BD622A2A}"/>
              </a:ext>
            </a:extLst>
          </p:cNvPr>
          <p:cNvSpPr txBox="1"/>
          <p:nvPr/>
        </p:nvSpPr>
        <p:spPr>
          <a:xfrm>
            <a:off x="6887527" y="4628567"/>
            <a:ext cx="200744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 err="1">
                <a:latin typeface="+mn-lt"/>
              </a:rPr>
              <a:t>Pemrogaram</a:t>
            </a:r>
            <a:r>
              <a:rPr lang="en-US" b="1" dirty="0">
                <a:latin typeface="+mn-lt"/>
              </a:rPr>
              <a:t> Web II</a:t>
            </a:r>
            <a:endParaRPr b="1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14"/>
    </mc:Choice>
    <mc:Fallback xmlns="">
      <p:transition spd="slow" advTm="421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B7BF2-1FA8-79F4-E678-26BA568B1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5F8D161-2A83-3E93-22AA-233D198579CE}"/>
              </a:ext>
            </a:extLst>
          </p:cNvPr>
          <p:cNvSpPr/>
          <p:nvPr/>
        </p:nvSpPr>
        <p:spPr>
          <a:xfrm>
            <a:off x="8353833" y="908"/>
            <a:ext cx="211454" cy="248285"/>
          </a:xfrm>
          <a:custGeom>
            <a:avLst/>
            <a:gdLst/>
            <a:ahLst/>
            <a:cxnLst/>
            <a:rect l="l" t="t" r="r" b="b"/>
            <a:pathLst>
              <a:path w="211454" h="248285">
                <a:moveTo>
                  <a:pt x="210899" y="248099"/>
                </a:moveTo>
                <a:lnTo>
                  <a:pt x="0" y="248099"/>
                </a:lnTo>
                <a:lnTo>
                  <a:pt x="210899" y="0"/>
                </a:lnTo>
                <a:lnTo>
                  <a:pt x="210899" y="248099"/>
                </a:lnTo>
                <a:close/>
              </a:path>
            </a:pathLst>
          </a:custGeom>
          <a:solidFill>
            <a:srgbClr val="BF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A9A7E37-FA5A-FD24-DA17-3D1DDD574D6B}"/>
              </a:ext>
            </a:extLst>
          </p:cNvPr>
          <p:cNvSpPr/>
          <p:nvPr/>
        </p:nvSpPr>
        <p:spPr>
          <a:xfrm>
            <a:off x="8883332" y="532198"/>
            <a:ext cx="254635" cy="259079"/>
          </a:xfrm>
          <a:custGeom>
            <a:avLst/>
            <a:gdLst/>
            <a:ahLst/>
            <a:cxnLst/>
            <a:rect l="l" t="t" r="r" b="b"/>
            <a:pathLst>
              <a:path w="254634" h="259079">
                <a:moveTo>
                  <a:pt x="0" y="258899"/>
                </a:moveTo>
                <a:lnTo>
                  <a:pt x="0" y="0"/>
                </a:lnTo>
                <a:lnTo>
                  <a:pt x="254399" y="0"/>
                </a:lnTo>
                <a:lnTo>
                  <a:pt x="0" y="258899"/>
                </a:lnTo>
                <a:close/>
              </a:path>
            </a:pathLst>
          </a:custGeom>
          <a:solidFill>
            <a:srgbClr val="BF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C962AA4-0691-2635-D6AB-41A3A15E19BE}"/>
              </a:ext>
            </a:extLst>
          </p:cNvPr>
          <p:cNvSpPr/>
          <p:nvPr/>
        </p:nvSpPr>
        <p:spPr>
          <a:xfrm>
            <a:off x="573013" y="0"/>
            <a:ext cx="211454" cy="248285"/>
          </a:xfrm>
          <a:custGeom>
            <a:avLst/>
            <a:gdLst/>
            <a:ahLst/>
            <a:cxnLst/>
            <a:rect l="l" t="t" r="r" b="b"/>
            <a:pathLst>
              <a:path w="211454" h="248285">
                <a:moveTo>
                  <a:pt x="210899" y="248099"/>
                </a:moveTo>
                <a:lnTo>
                  <a:pt x="0" y="248099"/>
                </a:lnTo>
                <a:lnTo>
                  <a:pt x="0" y="0"/>
                </a:lnTo>
                <a:lnTo>
                  <a:pt x="210899" y="248099"/>
                </a:lnTo>
                <a:close/>
              </a:path>
            </a:pathLst>
          </a:custGeom>
          <a:solidFill>
            <a:srgbClr val="BF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3E3AD2CD-943E-2247-4FC0-1D2B8678F9AC}"/>
              </a:ext>
            </a:extLst>
          </p:cNvPr>
          <p:cNvGrpSpPr/>
          <p:nvPr/>
        </p:nvGrpSpPr>
        <p:grpSpPr>
          <a:xfrm>
            <a:off x="0" y="146349"/>
            <a:ext cx="254635" cy="643890"/>
            <a:chOff x="0" y="146349"/>
            <a:chExt cx="254635" cy="643890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03753C26-7596-E8E8-4D56-41BCD5D609EC}"/>
                </a:ext>
              </a:extLst>
            </p:cNvPr>
            <p:cNvSpPr/>
            <p:nvPr/>
          </p:nvSpPr>
          <p:spPr>
            <a:xfrm>
              <a:off x="1" y="531291"/>
              <a:ext cx="254635" cy="259079"/>
            </a:xfrm>
            <a:custGeom>
              <a:avLst/>
              <a:gdLst/>
              <a:ahLst/>
              <a:cxnLst/>
              <a:rect l="l" t="t" r="r" b="b"/>
              <a:pathLst>
                <a:path w="254635" h="259079">
                  <a:moveTo>
                    <a:pt x="254400" y="258899"/>
                  </a:moveTo>
                  <a:lnTo>
                    <a:pt x="0" y="0"/>
                  </a:lnTo>
                  <a:lnTo>
                    <a:pt x="254400" y="0"/>
                  </a:lnTo>
                  <a:lnTo>
                    <a:pt x="254400" y="258899"/>
                  </a:lnTo>
                  <a:close/>
                </a:path>
              </a:pathLst>
            </a:custGeom>
            <a:solidFill>
              <a:srgbClr val="BF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6C8D2620-AAF7-D3DE-7E0E-9DBF64B916DC}"/>
                </a:ext>
              </a:extLst>
            </p:cNvPr>
            <p:cNvSpPr/>
            <p:nvPr/>
          </p:nvSpPr>
          <p:spPr>
            <a:xfrm>
              <a:off x="0" y="146349"/>
              <a:ext cx="254635" cy="432434"/>
            </a:xfrm>
            <a:custGeom>
              <a:avLst/>
              <a:gdLst/>
              <a:ahLst/>
              <a:cxnLst/>
              <a:rect l="l" t="t" r="r" b="b"/>
              <a:pathLst>
                <a:path w="254635" h="432434">
                  <a:moveTo>
                    <a:pt x="0" y="431999"/>
                  </a:moveTo>
                  <a:lnTo>
                    <a:pt x="254415" y="431999"/>
                  </a:lnTo>
                  <a:lnTo>
                    <a:pt x="254415" y="0"/>
                  </a:lnTo>
                  <a:lnTo>
                    <a:pt x="0" y="0"/>
                  </a:lnTo>
                  <a:lnTo>
                    <a:pt x="0" y="431999"/>
                  </a:lnTo>
                  <a:close/>
                </a:path>
              </a:pathLst>
            </a:custGeom>
            <a:solidFill>
              <a:srgbClr val="1F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1E1DC831-D8E1-7C8A-9B7D-C9F09EAEAF93}"/>
              </a:ext>
            </a:extLst>
          </p:cNvPr>
          <p:cNvSpPr/>
          <p:nvPr/>
        </p:nvSpPr>
        <p:spPr>
          <a:xfrm>
            <a:off x="8883332" y="146349"/>
            <a:ext cx="260985" cy="432434"/>
          </a:xfrm>
          <a:custGeom>
            <a:avLst/>
            <a:gdLst/>
            <a:ahLst/>
            <a:cxnLst/>
            <a:rect l="l" t="t" r="r" b="b"/>
            <a:pathLst>
              <a:path w="260984" h="432434">
                <a:moveTo>
                  <a:pt x="0" y="431999"/>
                </a:moveTo>
                <a:lnTo>
                  <a:pt x="260649" y="431999"/>
                </a:lnTo>
                <a:lnTo>
                  <a:pt x="260649" y="0"/>
                </a:lnTo>
                <a:lnTo>
                  <a:pt x="0" y="0"/>
                </a:lnTo>
                <a:lnTo>
                  <a:pt x="0" y="431999"/>
                </a:lnTo>
                <a:close/>
              </a:path>
            </a:pathLst>
          </a:custGeom>
          <a:solidFill>
            <a:srgbClr val="1F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93E9A84D-478F-A641-9926-AB55269149A6}"/>
              </a:ext>
            </a:extLst>
          </p:cNvPr>
          <p:cNvSpPr/>
          <p:nvPr/>
        </p:nvSpPr>
        <p:spPr>
          <a:xfrm>
            <a:off x="254414" y="-53"/>
            <a:ext cx="323215" cy="779780"/>
          </a:xfrm>
          <a:custGeom>
            <a:avLst/>
            <a:gdLst/>
            <a:ahLst/>
            <a:cxnLst/>
            <a:rect l="l" t="t" r="r" b="b"/>
            <a:pathLst>
              <a:path w="323215" h="779780">
                <a:moveTo>
                  <a:pt x="323099" y="779697"/>
                </a:moveTo>
                <a:lnTo>
                  <a:pt x="0" y="779697"/>
                </a:lnTo>
                <a:lnTo>
                  <a:pt x="0" y="0"/>
                </a:lnTo>
                <a:lnTo>
                  <a:pt x="323099" y="0"/>
                </a:lnTo>
                <a:lnTo>
                  <a:pt x="323099" y="779697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248FEAF6-2BB1-D70B-BCD2-0D7B5DCEF569}"/>
              </a:ext>
            </a:extLst>
          </p:cNvPr>
          <p:cNvSpPr/>
          <p:nvPr/>
        </p:nvSpPr>
        <p:spPr>
          <a:xfrm>
            <a:off x="8560232" y="853"/>
            <a:ext cx="323215" cy="779780"/>
          </a:xfrm>
          <a:custGeom>
            <a:avLst/>
            <a:gdLst/>
            <a:ahLst/>
            <a:cxnLst/>
            <a:rect l="l" t="t" r="r" b="b"/>
            <a:pathLst>
              <a:path w="323215" h="779780">
                <a:moveTo>
                  <a:pt x="323099" y="779697"/>
                </a:moveTo>
                <a:lnTo>
                  <a:pt x="0" y="779697"/>
                </a:lnTo>
                <a:lnTo>
                  <a:pt x="0" y="0"/>
                </a:lnTo>
                <a:lnTo>
                  <a:pt x="323099" y="0"/>
                </a:lnTo>
                <a:lnTo>
                  <a:pt x="323099" y="779697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46AB2D5B-DD48-57A7-B3F3-F0AB0A91969E}"/>
              </a:ext>
            </a:extLst>
          </p:cNvPr>
          <p:cNvSpPr txBox="1"/>
          <p:nvPr/>
        </p:nvSpPr>
        <p:spPr>
          <a:xfrm>
            <a:off x="246380" y="146349"/>
            <a:ext cx="7983220" cy="396262"/>
          </a:xfrm>
          <a:prstGeom prst="rect">
            <a:avLst/>
          </a:prstGeom>
          <a:solidFill>
            <a:srgbClr val="1F3864"/>
          </a:solidFill>
        </p:spPr>
        <p:txBody>
          <a:bodyPr vert="horz" wrap="square" lIns="0" tIns="8763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690"/>
              </a:spcBef>
            </a:pPr>
            <a:endParaRPr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C3FE889F-38E5-E18B-23B8-5C04E092570B}"/>
              </a:ext>
            </a:extLst>
          </p:cNvPr>
          <p:cNvSpPr txBox="1"/>
          <p:nvPr/>
        </p:nvSpPr>
        <p:spPr>
          <a:xfrm>
            <a:off x="5602941" y="768480"/>
            <a:ext cx="284734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65" dirty="0">
                <a:latin typeface="Arial Black"/>
                <a:cs typeface="Arial Black"/>
              </a:rPr>
              <a:t>Hasil dan </a:t>
            </a:r>
            <a:r>
              <a:rPr lang="en-US" spc="-165" dirty="0" err="1">
                <a:latin typeface="Arial Black"/>
                <a:cs typeface="Arial Black"/>
              </a:rPr>
              <a:t>Tampilan</a:t>
            </a:r>
            <a:r>
              <a:rPr lang="en-US" spc="-165" dirty="0">
                <a:latin typeface="Arial Black"/>
                <a:cs typeface="Arial Black"/>
              </a:rPr>
              <a:t> Output</a:t>
            </a:r>
            <a:endParaRPr dirty="0">
              <a:latin typeface="Arial Black"/>
              <a:cs typeface="Arial Black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67A2F3-1D41-089C-A14E-FD5CA6832C9D}"/>
              </a:ext>
            </a:extLst>
          </p:cNvPr>
          <p:cNvSpPr/>
          <p:nvPr/>
        </p:nvSpPr>
        <p:spPr>
          <a:xfrm>
            <a:off x="7554128" y="44619"/>
            <a:ext cx="1564473" cy="622131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1D9F33-5EB2-E687-3600-80FBF9ECD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521" y="-43572"/>
            <a:ext cx="1253713" cy="803555"/>
          </a:xfrm>
          <a:prstGeom prst="rect">
            <a:avLst/>
          </a:prstGeom>
        </p:spPr>
      </p:pic>
      <p:sp>
        <p:nvSpPr>
          <p:cNvPr id="17" name="object 7">
            <a:extLst>
              <a:ext uri="{FF2B5EF4-FFF2-40B4-BE49-F238E27FC236}">
                <a16:creationId xmlns:a16="http://schemas.microsoft.com/office/drawing/2014/main" id="{24A87B94-FC66-EC18-20E2-97172BF77B5D}"/>
              </a:ext>
            </a:extLst>
          </p:cNvPr>
          <p:cNvSpPr txBox="1"/>
          <p:nvPr/>
        </p:nvSpPr>
        <p:spPr>
          <a:xfrm>
            <a:off x="925633" y="2872856"/>
            <a:ext cx="155865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800" b="1" spc="-10" dirty="0" err="1">
                <a:solidFill>
                  <a:srgbClr val="FFFFFF"/>
                </a:solidFill>
                <a:latin typeface="Tahoma"/>
                <a:cs typeface="Tahoma"/>
              </a:rPr>
              <a:t>Lihat</a:t>
            </a:r>
            <a:r>
              <a:rPr lang="en-US" sz="1800" b="1" spc="-10" dirty="0">
                <a:solidFill>
                  <a:srgbClr val="FFFFFF"/>
                </a:solidFill>
                <a:latin typeface="Tahoma"/>
                <a:cs typeface="Tahoma"/>
              </a:rPr>
              <a:t> Daftar Barang</a:t>
            </a:r>
            <a:endParaRPr sz="1800" b="1" dirty="0">
              <a:latin typeface="Tahoma"/>
              <a:cs typeface="Tahoma"/>
            </a:endParaRPr>
          </a:p>
        </p:txBody>
      </p:sp>
      <p:sp>
        <p:nvSpPr>
          <p:cNvPr id="32" name="object 34">
            <a:extLst>
              <a:ext uri="{FF2B5EF4-FFF2-40B4-BE49-F238E27FC236}">
                <a16:creationId xmlns:a16="http://schemas.microsoft.com/office/drawing/2014/main" id="{624A4D45-3FC9-28D4-5E10-7E725EA567A7}"/>
              </a:ext>
            </a:extLst>
          </p:cNvPr>
          <p:cNvSpPr txBox="1"/>
          <p:nvPr/>
        </p:nvSpPr>
        <p:spPr>
          <a:xfrm>
            <a:off x="8530783" y="4933950"/>
            <a:ext cx="462915" cy="185948"/>
          </a:xfrm>
          <a:prstGeom prst="rect">
            <a:avLst/>
          </a:prstGeom>
          <a:solidFill>
            <a:srgbClr val="FFBF00"/>
          </a:solidFill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lang="en-US" sz="1100" spc="-50" dirty="0">
                <a:latin typeface="Arial Black"/>
                <a:cs typeface="Arial Black"/>
              </a:rPr>
              <a:t>11</a:t>
            </a:r>
            <a:endParaRPr sz="1100" dirty="0">
              <a:latin typeface="Arial Black"/>
              <a:cs typeface="Arial Black"/>
            </a:endParaRPr>
          </a:p>
        </p:txBody>
      </p:sp>
      <p:sp>
        <p:nvSpPr>
          <p:cNvPr id="35" name="object 11">
            <a:extLst>
              <a:ext uri="{FF2B5EF4-FFF2-40B4-BE49-F238E27FC236}">
                <a16:creationId xmlns:a16="http://schemas.microsoft.com/office/drawing/2014/main" id="{D1605A62-247A-E78C-E288-7ADF1EB378AB}"/>
              </a:ext>
            </a:extLst>
          </p:cNvPr>
          <p:cNvSpPr/>
          <p:nvPr/>
        </p:nvSpPr>
        <p:spPr>
          <a:xfrm flipH="1">
            <a:off x="573013" y="1581150"/>
            <a:ext cx="1840991" cy="1169035"/>
          </a:xfrm>
          <a:custGeom>
            <a:avLst/>
            <a:gdLst/>
            <a:ahLst/>
            <a:cxnLst/>
            <a:rect l="l" t="t" r="r" b="b"/>
            <a:pathLst>
              <a:path w="1640204" h="1169035">
                <a:moveTo>
                  <a:pt x="1639821" y="1168897"/>
                </a:moveTo>
                <a:lnTo>
                  <a:pt x="584448" y="1168897"/>
                </a:lnTo>
                <a:lnTo>
                  <a:pt x="0" y="584448"/>
                </a:lnTo>
                <a:lnTo>
                  <a:pt x="584448" y="0"/>
                </a:lnTo>
                <a:lnTo>
                  <a:pt x="1639821" y="0"/>
                </a:lnTo>
                <a:lnTo>
                  <a:pt x="1639821" y="1168897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7">
            <a:extLst>
              <a:ext uri="{FF2B5EF4-FFF2-40B4-BE49-F238E27FC236}">
                <a16:creationId xmlns:a16="http://schemas.microsoft.com/office/drawing/2014/main" id="{924CDCCC-1196-9F32-0822-07800130E398}"/>
              </a:ext>
            </a:extLst>
          </p:cNvPr>
          <p:cNvSpPr txBox="1"/>
          <p:nvPr/>
        </p:nvSpPr>
        <p:spPr>
          <a:xfrm>
            <a:off x="573013" y="1778446"/>
            <a:ext cx="1558658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1600" b="1" spc="-10" dirty="0">
                <a:solidFill>
                  <a:srgbClr val="FFFFFF"/>
                </a:solidFill>
                <a:latin typeface="Tahoma"/>
                <a:cs typeface="Tahoma"/>
              </a:rPr>
              <a:t>Form </a:t>
            </a: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1600" b="1" spc="-10" dirty="0">
                <a:solidFill>
                  <a:srgbClr val="FFFFFF"/>
                </a:solidFill>
                <a:latin typeface="Tahoma"/>
                <a:cs typeface="Tahoma"/>
              </a:rPr>
              <a:t>Ubah </a:t>
            </a:r>
            <a:r>
              <a:rPr lang="en-US" sz="1600" b="1" spc="-10" dirty="0" err="1">
                <a:solidFill>
                  <a:srgbClr val="FFFFFF"/>
                </a:solidFill>
                <a:latin typeface="Tahoma"/>
                <a:cs typeface="Tahoma"/>
              </a:rPr>
              <a:t>Buku</a:t>
            </a:r>
            <a:endParaRPr sz="1600" b="1" dirty="0">
              <a:latin typeface="Tahoma"/>
              <a:cs typeface="Tahoma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A5214108-87AA-7A8B-4A08-866F32299196}"/>
              </a:ext>
            </a:extLst>
          </p:cNvPr>
          <p:cNvSpPr txBox="1">
            <a:spLocks/>
          </p:cNvSpPr>
          <p:nvPr/>
        </p:nvSpPr>
        <p:spPr>
          <a:xfrm>
            <a:off x="-641743" y="141847"/>
            <a:ext cx="8030555" cy="338937"/>
          </a:xfrm>
          <a:prstGeom prst="rect">
            <a:avLst/>
          </a:prstGeom>
        </p:spPr>
        <p:txBody>
          <a:bodyPr vert="horz" wrap="square" lIns="0" tIns="6133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694690" algn="l">
              <a:spcBef>
                <a:spcPts val="100"/>
              </a:spcBef>
            </a:pPr>
            <a:r>
              <a:rPr lang="en-US" b="1" spc="-105" dirty="0">
                <a:solidFill>
                  <a:srgbClr val="BAD6ED"/>
                </a:solidFill>
                <a:latin typeface="Verdana"/>
                <a:cs typeface="Verdana"/>
              </a:rPr>
              <a:t>PEMROGRAMAN WEB II –</a:t>
            </a:r>
            <a:r>
              <a:rPr lang="en-US" b="1" spc="-65" dirty="0">
                <a:solidFill>
                  <a:srgbClr val="BAD6ED"/>
                </a:solidFill>
                <a:latin typeface="Verdana"/>
                <a:cs typeface="Verdana"/>
              </a:rPr>
              <a:t> </a:t>
            </a:r>
            <a:r>
              <a:rPr lang="en-US" b="1" spc="-40" dirty="0">
                <a:solidFill>
                  <a:srgbClr val="FFBF00"/>
                </a:solidFill>
                <a:latin typeface="Verdana"/>
                <a:cs typeface="Verdana"/>
              </a:rPr>
              <a:t>PERPUSTAKAAN BUKU DIGITAL</a:t>
            </a:r>
            <a:endParaRPr lang="en-US" b="1" dirty="0">
              <a:latin typeface="Times New Roman"/>
              <a:cs typeface="Times New Roman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D8A8701-EE89-CA48-2D34-EDCE5EFBD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344" y="2568934"/>
            <a:ext cx="2833744" cy="24126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94C785-B52B-B90E-2D20-19A8CD911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004" y="1331647"/>
            <a:ext cx="6627681" cy="325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48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1F6C2-05E1-7F4C-99F0-D0B4031EC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47C6123-3203-0E59-FD46-C83D9E875C3B}"/>
              </a:ext>
            </a:extLst>
          </p:cNvPr>
          <p:cNvSpPr/>
          <p:nvPr/>
        </p:nvSpPr>
        <p:spPr>
          <a:xfrm>
            <a:off x="8353833" y="908"/>
            <a:ext cx="211454" cy="248285"/>
          </a:xfrm>
          <a:custGeom>
            <a:avLst/>
            <a:gdLst/>
            <a:ahLst/>
            <a:cxnLst/>
            <a:rect l="l" t="t" r="r" b="b"/>
            <a:pathLst>
              <a:path w="211454" h="248285">
                <a:moveTo>
                  <a:pt x="210899" y="248099"/>
                </a:moveTo>
                <a:lnTo>
                  <a:pt x="0" y="248099"/>
                </a:lnTo>
                <a:lnTo>
                  <a:pt x="210899" y="0"/>
                </a:lnTo>
                <a:lnTo>
                  <a:pt x="210899" y="248099"/>
                </a:lnTo>
                <a:close/>
              </a:path>
            </a:pathLst>
          </a:custGeom>
          <a:solidFill>
            <a:srgbClr val="BF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04B8B7C-BDFA-33FF-DD8A-918C9F2BEBC5}"/>
              </a:ext>
            </a:extLst>
          </p:cNvPr>
          <p:cNvSpPr/>
          <p:nvPr/>
        </p:nvSpPr>
        <p:spPr>
          <a:xfrm>
            <a:off x="8883332" y="532198"/>
            <a:ext cx="254635" cy="259079"/>
          </a:xfrm>
          <a:custGeom>
            <a:avLst/>
            <a:gdLst/>
            <a:ahLst/>
            <a:cxnLst/>
            <a:rect l="l" t="t" r="r" b="b"/>
            <a:pathLst>
              <a:path w="254634" h="259079">
                <a:moveTo>
                  <a:pt x="0" y="258899"/>
                </a:moveTo>
                <a:lnTo>
                  <a:pt x="0" y="0"/>
                </a:lnTo>
                <a:lnTo>
                  <a:pt x="254399" y="0"/>
                </a:lnTo>
                <a:lnTo>
                  <a:pt x="0" y="258899"/>
                </a:lnTo>
                <a:close/>
              </a:path>
            </a:pathLst>
          </a:custGeom>
          <a:solidFill>
            <a:srgbClr val="BF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C8501DC-9B51-C069-B833-1F8594CE8A6B}"/>
              </a:ext>
            </a:extLst>
          </p:cNvPr>
          <p:cNvSpPr/>
          <p:nvPr/>
        </p:nvSpPr>
        <p:spPr>
          <a:xfrm>
            <a:off x="573013" y="0"/>
            <a:ext cx="211454" cy="248285"/>
          </a:xfrm>
          <a:custGeom>
            <a:avLst/>
            <a:gdLst/>
            <a:ahLst/>
            <a:cxnLst/>
            <a:rect l="l" t="t" r="r" b="b"/>
            <a:pathLst>
              <a:path w="211454" h="248285">
                <a:moveTo>
                  <a:pt x="210899" y="248099"/>
                </a:moveTo>
                <a:lnTo>
                  <a:pt x="0" y="248099"/>
                </a:lnTo>
                <a:lnTo>
                  <a:pt x="0" y="0"/>
                </a:lnTo>
                <a:lnTo>
                  <a:pt x="210899" y="248099"/>
                </a:lnTo>
                <a:close/>
              </a:path>
            </a:pathLst>
          </a:custGeom>
          <a:solidFill>
            <a:srgbClr val="BF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DDDF7D39-A8DF-2E52-2014-7F521674F8CB}"/>
              </a:ext>
            </a:extLst>
          </p:cNvPr>
          <p:cNvGrpSpPr/>
          <p:nvPr/>
        </p:nvGrpSpPr>
        <p:grpSpPr>
          <a:xfrm>
            <a:off x="0" y="146349"/>
            <a:ext cx="254635" cy="643890"/>
            <a:chOff x="0" y="146349"/>
            <a:chExt cx="254635" cy="643890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29CBC7A5-0D2E-41F9-7B74-CFB7A703740E}"/>
                </a:ext>
              </a:extLst>
            </p:cNvPr>
            <p:cNvSpPr/>
            <p:nvPr/>
          </p:nvSpPr>
          <p:spPr>
            <a:xfrm>
              <a:off x="1" y="531291"/>
              <a:ext cx="254635" cy="259079"/>
            </a:xfrm>
            <a:custGeom>
              <a:avLst/>
              <a:gdLst/>
              <a:ahLst/>
              <a:cxnLst/>
              <a:rect l="l" t="t" r="r" b="b"/>
              <a:pathLst>
                <a:path w="254635" h="259079">
                  <a:moveTo>
                    <a:pt x="254400" y="258899"/>
                  </a:moveTo>
                  <a:lnTo>
                    <a:pt x="0" y="0"/>
                  </a:lnTo>
                  <a:lnTo>
                    <a:pt x="254400" y="0"/>
                  </a:lnTo>
                  <a:lnTo>
                    <a:pt x="254400" y="258899"/>
                  </a:lnTo>
                  <a:close/>
                </a:path>
              </a:pathLst>
            </a:custGeom>
            <a:solidFill>
              <a:srgbClr val="BF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E6A3A076-36DA-2A05-6B88-9FD0B3E1010A}"/>
                </a:ext>
              </a:extLst>
            </p:cNvPr>
            <p:cNvSpPr/>
            <p:nvPr/>
          </p:nvSpPr>
          <p:spPr>
            <a:xfrm>
              <a:off x="0" y="146349"/>
              <a:ext cx="254635" cy="432434"/>
            </a:xfrm>
            <a:custGeom>
              <a:avLst/>
              <a:gdLst/>
              <a:ahLst/>
              <a:cxnLst/>
              <a:rect l="l" t="t" r="r" b="b"/>
              <a:pathLst>
                <a:path w="254635" h="432434">
                  <a:moveTo>
                    <a:pt x="0" y="431999"/>
                  </a:moveTo>
                  <a:lnTo>
                    <a:pt x="254415" y="431999"/>
                  </a:lnTo>
                  <a:lnTo>
                    <a:pt x="254415" y="0"/>
                  </a:lnTo>
                  <a:lnTo>
                    <a:pt x="0" y="0"/>
                  </a:lnTo>
                  <a:lnTo>
                    <a:pt x="0" y="431999"/>
                  </a:lnTo>
                  <a:close/>
                </a:path>
              </a:pathLst>
            </a:custGeom>
            <a:solidFill>
              <a:srgbClr val="1F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48642889-B6AC-23FB-7DC1-50F45C57C968}"/>
              </a:ext>
            </a:extLst>
          </p:cNvPr>
          <p:cNvSpPr/>
          <p:nvPr/>
        </p:nvSpPr>
        <p:spPr>
          <a:xfrm>
            <a:off x="8883332" y="146349"/>
            <a:ext cx="260985" cy="432434"/>
          </a:xfrm>
          <a:custGeom>
            <a:avLst/>
            <a:gdLst/>
            <a:ahLst/>
            <a:cxnLst/>
            <a:rect l="l" t="t" r="r" b="b"/>
            <a:pathLst>
              <a:path w="260984" h="432434">
                <a:moveTo>
                  <a:pt x="0" y="431999"/>
                </a:moveTo>
                <a:lnTo>
                  <a:pt x="260649" y="431999"/>
                </a:lnTo>
                <a:lnTo>
                  <a:pt x="260649" y="0"/>
                </a:lnTo>
                <a:lnTo>
                  <a:pt x="0" y="0"/>
                </a:lnTo>
                <a:lnTo>
                  <a:pt x="0" y="431999"/>
                </a:lnTo>
                <a:close/>
              </a:path>
            </a:pathLst>
          </a:custGeom>
          <a:solidFill>
            <a:srgbClr val="1F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A43A199-EFD6-D9C9-9825-2D3D1ABB8649}"/>
              </a:ext>
            </a:extLst>
          </p:cNvPr>
          <p:cNvSpPr/>
          <p:nvPr/>
        </p:nvSpPr>
        <p:spPr>
          <a:xfrm>
            <a:off x="254414" y="-53"/>
            <a:ext cx="323215" cy="779780"/>
          </a:xfrm>
          <a:custGeom>
            <a:avLst/>
            <a:gdLst/>
            <a:ahLst/>
            <a:cxnLst/>
            <a:rect l="l" t="t" r="r" b="b"/>
            <a:pathLst>
              <a:path w="323215" h="779780">
                <a:moveTo>
                  <a:pt x="323099" y="779697"/>
                </a:moveTo>
                <a:lnTo>
                  <a:pt x="0" y="779697"/>
                </a:lnTo>
                <a:lnTo>
                  <a:pt x="0" y="0"/>
                </a:lnTo>
                <a:lnTo>
                  <a:pt x="323099" y="0"/>
                </a:lnTo>
                <a:lnTo>
                  <a:pt x="323099" y="779697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1905325C-EBEC-276F-47B3-85DF6D72A4C6}"/>
              </a:ext>
            </a:extLst>
          </p:cNvPr>
          <p:cNvSpPr/>
          <p:nvPr/>
        </p:nvSpPr>
        <p:spPr>
          <a:xfrm>
            <a:off x="8560232" y="853"/>
            <a:ext cx="323215" cy="779780"/>
          </a:xfrm>
          <a:custGeom>
            <a:avLst/>
            <a:gdLst/>
            <a:ahLst/>
            <a:cxnLst/>
            <a:rect l="l" t="t" r="r" b="b"/>
            <a:pathLst>
              <a:path w="323215" h="779780">
                <a:moveTo>
                  <a:pt x="323099" y="779697"/>
                </a:moveTo>
                <a:lnTo>
                  <a:pt x="0" y="779697"/>
                </a:lnTo>
                <a:lnTo>
                  <a:pt x="0" y="0"/>
                </a:lnTo>
                <a:lnTo>
                  <a:pt x="323099" y="0"/>
                </a:lnTo>
                <a:lnTo>
                  <a:pt x="323099" y="779697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CED827E-2A16-18A5-EF3A-390809D45B10}"/>
              </a:ext>
            </a:extLst>
          </p:cNvPr>
          <p:cNvSpPr txBox="1"/>
          <p:nvPr/>
        </p:nvSpPr>
        <p:spPr>
          <a:xfrm>
            <a:off x="246380" y="146349"/>
            <a:ext cx="7983220" cy="396262"/>
          </a:xfrm>
          <a:prstGeom prst="rect">
            <a:avLst/>
          </a:prstGeom>
          <a:solidFill>
            <a:srgbClr val="1F3864"/>
          </a:solidFill>
        </p:spPr>
        <p:txBody>
          <a:bodyPr vert="horz" wrap="square" lIns="0" tIns="8763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690"/>
              </a:spcBef>
            </a:pPr>
            <a:endParaRPr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16E49F35-0667-3CAD-18E0-1664665C5965}"/>
              </a:ext>
            </a:extLst>
          </p:cNvPr>
          <p:cNvSpPr txBox="1"/>
          <p:nvPr/>
        </p:nvSpPr>
        <p:spPr>
          <a:xfrm>
            <a:off x="5602941" y="768480"/>
            <a:ext cx="284734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65" dirty="0">
                <a:latin typeface="Arial Black"/>
                <a:cs typeface="Arial Black"/>
              </a:rPr>
              <a:t>Hasil dan </a:t>
            </a:r>
            <a:r>
              <a:rPr lang="en-US" spc="-165" dirty="0" err="1">
                <a:latin typeface="Arial Black"/>
                <a:cs typeface="Arial Black"/>
              </a:rPr>
              <a:t>Tampilan</a:t>
            </a:r>
            <a:r>
              <a:rPr lang="en-US" spc="-165" dirty="0">
                <a:latin typeface="Arial Black"/>
                <a:cs typeface="Arial Black"/>
              </a:rPr>
              <a:t> Output</a:t>
            </a:r>
            <a:endParaRPr dirty="0">
              <a:latin typeface="Arial Black"/>
              <a:cs typeface="Arial Black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2C6E41-E3DE-7F34-9772-6B8962CFE598}"/>
              </a:ext>
            </a:extLst>
          </p:cNvPr>
          <p:cNvSpPr/>
          <p:nvPr/>
        </p:nvSpPr>
        <p:spPr>
          <a:xfrm>
            <a:off x="7554128" y="44619"/>
            <a:ext cx="1564473" cy="622131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866C0D-6FDE-1B8E-4FA9-D111F5B1B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521" y="-43572"/>
            <a:ext cx="1253713" cy="803555"/>
          </a:xfrm>
          <a:prstGeom prst="rect">
            <a:avLst/>
          </a:prstGeom>
        </p:spPr>
      </p:pic>
      <p:sp>
        <p:nvSpPr>
          <p:cNvPr id="17" name="object 7">
            <a:extLst>
              <a:ext uri="{FF2B5EF4-FFF2-40B4-BE49-F238E27FC236}">
                <a16:creationId xmlns:a16="http://schemas.microsoft.com/office/drawing/2014/main" id="{8837DFDE-3E8F-4274-9120-B07747553354}"/>
              </a:ext>
            </a:extLst>
          </p:cNvPr>
          <p:cNvSpPr txBox="1"/>
          <p:nvPr/>
        </p:nvSpPr>
        <p:spPr>
          <a:xfrm>
            <a:off x="925633" y="2872856"/>
            <a:ext cx="155865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800" b="1" spc="-10" dirty="0" err="1">
                <a:solidFill>
                  <a:srgbClr val="FFFFFF"/>
                </a:solidFill>
                <a:latin typeface="Tahoma"/>
                <a:cs typeface="Tahoma"/>
              </a:rPr>
              <a:t>Lihat</a:t>
            </a:r>
            <a:r>
              <a:rPr lang="en-US" sz="1800" b="1" spc="-10" dirty="0">
                <a:solidFill>
                  <a:srgbClr val="FFFFFF"/>
                </a:solidFill>
                <a:latin typeface="Tahoma"/>
                <a:cs typeface="Tahoma"/>
              </a:rPr>
              <a:t> Daftar Barang</a:t>
            </a:r>
            <a:endParaRPr sz="1800" b="1" dirty="0">
              <a:latin typeface="Tahoma"/>
              <a:cs typeface="Tahoma"/>
            </a:endParaRPr>
          </a:p>
        </p:txBody>
      </p:sp>
      <p:sp>
        <p:nvSpPr>
          <p:cNvPr id="32" name="object 34">
            <a:extLst>
              <a:ext uri="{FF2B5EF4-FFF2-40B4-BE49-F238E27FC236}">
                <a16:creationId xmlns:a16="http://schemas.microsoft.com/office/drawing/2014/main" id="{9FFB1486-2C8F-7EC6-3EEB-FB2857CA89FC}"/>
              </a:ext>
            </a:extLst>
          </p:cNvPr>
          <p:cNvSpPr txBox="1"/>
          <p:nvPr/>
        </p:nvSpPr>
        <p:spPr>
          <a:xfrm>
            <a:off x="8530783" y="4933950"/>
            <a:ext cx="462915" cy="185948"/>
          </a:xfrm>
          <a:prstGeom prst="rect">
            <a:avLst/>
          </a:prstGeom>
          <a:solidFill>
            <a:srgbClr val="FFBF00"/>
          </a:solidFill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lang="en-US" sz="1100" spc="-50" dirty="0">
                <a:latin typeface="Arial Black"/>
                <a:cs typeface="Arial Black"/>
              </a:rPr>
              <a:t>11</a:t>
            </a:r>
            <a:endParaRPr sz="1100" dirty="0">
              <a:latin typeface="Arial Black"/>
              <a:cs typeface="Arial Black"/>
            </a:endParaRPr>
          </a:p>
        </p:txBody>
      </p:sp>
      <p:sp>
        <p:nvSpPr>
          <p:cNvPr id="35" name="object 11">
            <a:extLst>
              <a:ext uri="{FF2B5EF4-FFF2-40B4-BE49-F238E27FC236}">
                <a16:creationId xmlns:a16="http://schemas.microsoft.com/office/drawing/2014/main" id="{575051C3-01B9-A0F6-C3B1-283C527257AD}"/>
              </a:ext>
            </a:extLst>
          </p:cNvPr>
          <p:cNvSpPr/>
          <p:nvPr/>
        </p:nvSpPr>
        <p:spPr>
          <a:xfrm flipH="1">
            <a:off x="573013" y="1581150"/>
            <a:ext cx="1840991" cy="1169035"/>
          </a:xfrm>
          <a:custGeom>
            <a:avLst/>
            <a:gdLst/>
            <a:ahLst/>
            <a:cxnLst/>
            <a:rect l="l" t="t" r="r" b="b"/>
            <a:pathLst>
              <a:path w="1640204" h="1169035">
                <a:moveTo>
                  <a:pt x="1639821" y="1168897"/>
                </a:moveTo>
                <a:lnTo>
                  <a:pt x="584448" y="1168897"/>
                </a:lnTo>
                <a:lnTo>
                  <a:pt x="0" y="584448"/>
                </a:lnTo>
                <a:lnTo>
                  <a:pt x="584448" y="0"/>
                </a:lnTo>
                <a:lnTo>
                  <a:pt x="1639821" y="0"/>
                </a:lnTo>
                <a:lnTo>
                  <a:pt x="1639821" y="1168897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7">
            <a:extLst>
              <a:ext uri="{FF2B5EF4-FFF2-40B4-BE49-F238E27FC236}">
                <a16:creationId xmlns:a16="http://schemas.microsoft.com/office/drawing/2014/main" id="{76F368E9-39E9-3732-5CE3-22F9CE74DF31}"/>
              </a:ext>
            </a:extLst>
          </p:cNvPr>
          <p:cNvSpPr txBox="1"/>
          <p:nvPr/>
        </p:nvSpPr>
        <p:spPr>
          <a:xfrm>
            <a:off x="573013" y="1778446"/>
            <a:ext cx="1558658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1600" b="1" spc="-10" dirty="0">
                <a:solidFill>
                  <a:srgbClr val="FFFFFF"/>
                </a:solidFill>
                <a:latin typeface="Tahoma"/>
                <a:cs typeface="Tahoma"/>
              </a:rPr>
              <a:t>Data </a:t>
            </a: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1600" b="1" spc="-10" dirty="0" err="1">
                <a:solidFill>
                  <a:srgbClr val="FFFFFF"/>
                </a:solidFill>
                <a:latin typeface="Tahoma"/>
                <a:cs typeface="Tahoma"/>
              </a:rPr>
              <a:t>Kategori</a:t>
            </a:r>
            <a:endParaRPr sz="1600" b="1" dirty="0">
              <a:latin typeface="Tahoma"/>
              <a:cs typeface="Tahoma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C642F810-0A5E-70E7-7FB0-737B4679A7E4}"/>
              </a:ext>
            </a:extLst>
          </p:cNvPr>
          <p:cNvSpPr txBox="1">
            <a:spLocks/>
          </p:cNvSpPr>
          <p:nvPr/>
        </p:nvSpPr>
        <p:spPr>
          <a:xfrm>
            <a:off x="-641743" y="141847"/>
            <a:ext cx="8030555" cy="338937"/>
          </a:xfrm>
          <a:prstGeom prst="rect">
            <a:avLst/>
          </a:prstGeom>
        </p:spPr>
        <p:txBody>
          <a:bodyPr vert="horz" wrap="square" lIns="0" tIns="6133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694690" algn="l">
              <a:spcBef>
                <a:spcPts val="100"/>
              </a:spcBef>
            </a:pPr>
            <a:r>
              <a:rPr lang="en-US" b="1" spc="-105" dirty="0">
                <a:solidFill>
                  <a:srgbClr val="BAD6ED"/>
                </a:solidFill>
                <a:latin typeface="Verdana"/>
                <a:cs typeface="Verdana"/>
              </a:rPr>
              <a:t>PEMROGRAMAN WEB II –</a:t>
            </a:r>
            <a:r>
              <a:rPr lang="en-US" b="1" spc="-65" dirty="0">
                <a:solidFill>
                  <a:srgbClr val="BAD6ED"/>
                </a:solidFill>
                <a:latin typeface="Verdana"/>
                <a:cs typeface="Verdana"/>
              </a:rPr>
              <a:t> </a:t>
            </a:r>
            <a:r>
              <a:rPr lang="en-US" b="1" spc="-40" dirty="0">
                <a:solidFill>
                  <a:srgbClr val="FFBF00"/>
                </a:solidFill>
                <a:latin typeface="Verdana"/>
                <a:cs typeface="Verdana"/>
              </a:rPr>
              <a:t>PERPUSTAKAAN BUKU DIGITAL</a:t>
            </a:r>
            <a:endParaRPr lang="en-US" b="1" dirty="0">
              <a:latin typeface="Times New Roman"/>
              <a:cs typeface="Times New Roman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9358447-286D-5FC3-6E54-541CFC526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344" y="2568934"/>
            <a:ext cx="2833744" cy="24126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84A175-268D-CBF7-3B87-BBC2344D6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5248" y="1342855"/>
            <a:ext cx="6643353" cy="328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58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E8E3E-9518-085F-8AD4-43D32F870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91B6F80-8E78-1A37-FC01-7BA87134C299}"/>
              </a:ext>
            </a:extLst>
          </p:cNvPr>
          <p:cNvSpPr/>
          <p:nvPr/>
        </p:nvSpPr>
        <p:spPr>
          <a:xfrm>
            <a:off x="8353833" y="908"/>
            <a:ext cx="211454" cy="248285"/>
          </a:xfrm>
          <a:custGeom>
            <a:avLst/>
            <a:gdLst/>
            <a:ahLst/>
            <a:cxnLst/>
            <a:rect l="l" t="t" r="r" b="b"/>
            <a:pathLst>
              <a:path w="211454" h="248285">
                <a:moveTo>
                  <a:pt x="210899" y="248099"/>
                </a:moveTo>
                <a:lnTo>
                  <a:pt x="0" y="248099"/>
                </a:lnTo>
                <a:lnTo>
                  <a:pt x="210899" y="0"/>
                </a:lnTo>
                <a:lnTo>
                  <a:pt x="210899" y="248099"/>
                </a:lnTo>
                <a:close/>
              </a:path>
            </a:pathLst>
          </a:custGeom>
          <a:solidFill>
            <a:srgbClr val="BF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E4DBE56-CE27-C77B-EE65-C763B15E8BB5}"/>
              </a:ext>
            </a:extLst>
          </p:cNvPr>
          <p:cNvSpPr/>
          <p:nvPr/>
        </p:nvSpPr>
        <p:spPr>
          <a:xfrm>
            <a:off x="8883332" y="532198"/>
            <a:ext cx="254635" cy="259079"/>
          </a:xfrm>
          <a:custGeom>
            <a:avLst/>
            <a:gdLst/>
            <a:ahLst/>
            <a:cxnLst/>
            <a:rect l="l" t="t" r="r" b="b"/>
            <a:pathLst>
              <a:path w="254634" h="259079">
                <a:moveTo>
                  <a:pt x="0" y="258899"/>
                </a:moveTo>
                <a:lnTo>
                  <a:pt x="0" y="0"/>
                </a:lnTo>
                <a:lnTo>
                  <a:pt x="254399" y="0"/>
                </a:lnTo>
                <a:lnTo>
                  <a:pt x="0" y="258899"/>
                </a:lnTo>
                <a:close/>
              </a:path>
            </a:pathLst>
          </a:custGeom>
          <a:solidFill>
            <a:srgbClr val="BF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0C2C31B-4089-112A-2910-B5D307C66782}"/>
              </a:ext>
            </a:extLst>
          </p:cNvPr>
          <p:cNvSpPr/>
          <p:nvPr/>
        </p:nvSpPr>
        <p:spPr>
          <a:xfrm>
            <a:off x="573013" y="0"/>
            <a:ext cx="211454" cy="248285"/>
          </a:xfrm>
          <a:custGeom>
            <a:avLst/>
            <a:gdLst/>
            <a:ahLst/>
            <a:cxnLst/>
            <a:rect l="l" t="t" r="r" b="b"/>
            <a:pathLst>
              <a:path w="211454" h="248285">
                <a:moveTo>
                  <a:pt x="210899" y="248099"/>
                </a:moveTo>
                <a:lnTo>
                  <a:pt x="0" y="248099"/>
                </a:lnTo>
                <a:lnTo>
                  <a:pt x="0" y="0"/>
                </a:lnTo>
                <a:lnTo>
                  <a:pt x="210899" y="248099"/>
                </a:lnTo>
                <a:close/>
              </a:path>
            </a:pathLst>
          </a:custGeom>
          <a:solidFill>
            <a:srgbClr val="BF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509E826C-79C7-F3EF-8778-EA8EE92BD2C0}"/>
              </a:ext>
            </a:extLst>
          </p:cNvPr>
          <p:cNvGrpSpPr/>
          <p:nvPr/>
        </p:nvGrpSpPr>
        <p:grpSpPr>
          <a:xfrm>
            <a:off x="0" y="146349"/>
            <a:ext cx="254635" cy="643890"/>
            <a:chOff x="0" y="146349"/>
            <a:chExt cx="254635" cy="643890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57E2A51B-F0A7-E0DD-44E6-C8E6E718A6FB}"/>
                </a:ext>
              </a:extLst>
            </p:cNvPr>
            <p:cNvSpPr/>
            <p:nvPr/>
          </p:nvSpPr>
          <p:spPr>
            <a:xfrm>
              <a:off x="1" y="531291"/>
              <a:ext cx="254635" cy="259079"/>
            </a:xfrm>
            <a:custGeom>
              <a:avLst/>
              <a:gdLst/>
              <a:ahLst/>
              <a:cxnLst/>
              <a:rect l="l" t="t" r="r" b="b"/>
              <a:pathLst>
                <a:path w="254635" h="259079">
                  <a:moveTo>
                    <a:pt x="254400" y="258899"/>
                  </a:moveTo>
                  <a:lnTo>
                    <a:pt x="0" y="0"/>
                  </a:lnTo>
                  <a:lnTo>
                    <a:pt x="254400" y="0"/>
                  </a:lnTo>
                  <a:lnTo>
                    <a:pt x="254400" y="258899"/>
                  </a:lnTo>
                  <a:close/>
                </a:path>
              </a:pathLst>
            </a:custGeom>
            <a:solidFill>
              <a:srgbClr val="BF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7163533D-1180-5714-57DD-5F15F6B70897}"/>
                </a:ext>
              </a:extLst>
            </p:cNvPr>
            <p:cNvSpPr/>
            <p:nvPr/>
          </p:nvSpPr>
          <p:spPr>
            <a:xfrm>
              <a:off x="0" y="146349"/>
              <a:ext cx="254635" cy="432434"/>
            </a:xfrm>
            <a:custGeom>
              <a:avLst/>
              <a:gdLst/>
              <a:ahLst/>
              <a:cxnLst/>
              <a:rect l="l" t="t" r="r" b="b"/>
              <a:pathLst>
                <a:path w="254635" h="432434">
                  <a:moveTo>
                    <a:pt x="0" y="431999"/>
                  </a:moveTo>
                  <a:lnTo>
                    <a:pt x="254415" y="431999"/>
                  </a:lnTo>
                  <a:lnTo>
                    <a:pt x="254415" y="0"/>
                  </a:lnTo>
                  <a:lnTo>
                    <a:pt x="0" y="0"/>
                  </a:lnTo>
                  <a:lnTo>
                    <a:pt x="0" y="431999"/>
                  </a:lnTo>
                  <a:close/>
                </a:path>
              </a:pathLst>
            </a:custGeom>
            <a:solidFill>
              <a:srgbClr val="1F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D99A3052-4786-B733-36AE-2C88AE6D8E66}"/>
              </a:ext>
            </a:extLst>
          </p:cNvPr>
          <p:cNvSpPr/>
          <p:nvPr/>
        </p:nvSpPr>
        <p:spPr>
          <a:xfrm>
            <a:off x="8883332" y="146349"/>
            <a:ext cx="260985" cy="432434"/>
          </a:xfrm>
          <a:custGeom>
            <a:avLst/>
            <a:gdLst/>
            <a:ahLst/>
            <a:cxnLst/>
            <a:rect l="l" t="t" r="r" b="b"/>
            <a:pathLst>
              <a:path w="260984" h="432434">
                <a:moveTo>
                  <a:pt x="0" y="431999"/>
                </a:moveTo>
                <a:lnTo>
                  <a:pt x="260649" y="431999"/>
                </a:lnTo>
                <a:lnTo>
                  <a:pt x="260649" y="0"/>
                </a:lnTo>
                <a:lnTo>
                  <a:pt x="0" y="0"/>
                </a:lnTo>
                <a:lnTo>
                  <a:pt x="0" y="431999"/>
                </a:lnTo>
                <a:close/>
              </a:path>
            </a:pathLst>
          </a:custGeom>
          <a:solidFill>
            <a:srgbClr val="1F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5DFDDD04-0E02-D0C7-556F-02BD85946B46}"/>
              </a:ext>
            </a:extLst>
          </p:cNvPr>
          <p:cNvSpPr/>
          <p:nvPr/>
        </p:nvSpPr>
        <p:spPr>
          <a:xfrm>
            <a:off x="254414" y="-53"/>
            <a:ext cx="323215" cy="779780"/>
          </a:xfrm>
          <a:custGeom>
            <a:avLst/>
            <a:gdLst/>
            <a:ahLst/>
            <a:cxnLst/>
            <a:rect l="l" t="t" r="r" b="b"/>
            <a:pathLst>
              <a:path w="323215" h="779780">
                <a:moveTo>
                  <a:pt x="323099" y="779697"/>
                </a:moveTo>
                <a:lnTo>
                  <a:pt x="0" y="779697"/>
                </a:lnTo>
                <a:lnTo>
                  <a:pt x="0" y="0"/>
                </a:lnTo>
                <a:lnTo>
                  <a:pt x="323099" y="0"/>
                </a:lnTo>
                <a:lnTo>
                  <a:pt x="323099" y="779697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4BBB9762-B59C-A8ED-CA2E-8EF812B7C7B5}"/>
              </a:ext>
            </a:extLst>
          </p:cNvPr>
          <p:cNvSpPr/>
          <p:nvPr/>
        </p:nvSpPr>
        <p:spPr>
          <a:xfrm>
            <a:off x="8560232" y="853"/>
            <a:ext cx="323215" cy="779780"/>
          </a:xfrm>
          <a:custGeom>
            <a:avLst/>
            <a:gdLst/>
            <a:ahLst/>
            <a:cxnLst/>
            <a:rect l="l" t="t" r="r" b="b"/>
            <a:pathLst>
              <a:path w="323215" h="779780">
                <a:moveTo>
                  <a:pt x="323099" y="779697"/>
                </a:moveTo>
                <a:lnTo>
                  <a:pt x="0" y="779697"/>
                </a:lnTo>
                <a:lnTo>
                  <a:pt x="0" y="0"/>
                </a:lnTo>
                <a:lnTo>
                  <a:pt x="323099" y="0"/>
                </a:lnTo>
                <a:lnTo>
                  <a:pt x="323099" y="779697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E31618F-588E-21B5-64EE-04691CCB8796}"/>
              </a:ext>
            </a:extLst>
          </p:cNvPr>
          <p:cNvSpPr txBox="1"/>
          <p:nvPr/>
        </p:nvSpPr>
        <p:spPr>
          <a:xfrm>
            <a:off x="246380" y="146349"/>
            <a:ext cx="7983220" cy="396262"/>
          </a:xfrm>
          <a:prstGeom prst="rect">
            <a:avLst/>
          </a:prstGeom>
          <a:solidFill>
            <a:srgbClr val="1F3864"/>
          </a:solidFill>
        </p:spPr>
        <p:txBody>
          <a:bodyPr vert="horz" wrap="square" lIns="0" tIns="8763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690"/>
              </a:spcBef>
            </a:pPr>
            <a:endParaRPr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F707824D-D733-950B-BF24-344346710657}"/>
              </a:ext>
            </a:extLst>
          </p:cNvPr>
          <p:cNvSpPr txBox="1"/>
          <p:nvPr/>
        </p:nvSpPr>
        <p:spPr>
          <a:xfrm>
            <a:off x="5602941" y="768480"/>
            <a:ext cx="284734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65" dirty="0">
                <a:latin typeface="Arial Black"/>
                <a:cs typeface="Arial Black"/>
              </a:rPr>
              <a:t>Hasil dan </a:t>
            </a:r>
            <a:r>
              <a:rPr lang="en-US" spc="-165" dirty="0" err="1">
                <a:latin typeface="Arial Black"/>
                <a:cs typeface="Arial Black"/>
              </a:rPr>
              <a:t>Tampilan</a:t>
            </a:r>
            <a:r>
              <a:rPr lang="en-US" spc="-165" dirty="0">
                <a:latin typeface="Arial Black"/>
                <a:cs typeface="Arial Black"/>
              </a:rPr>
              <a:t> Output</a:t>
            </a:r>
            <a:endParaRPr dirty="0">
              <a:latin typeface="Arial Black"/>
              <a:cs typeface="Arial Black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5ABC8B-4CCF-B6D1-0F46-9F9762DB889B}"/>
              </a:ext>
            </a:extLst>
          </p:cNvPr>
          <p:cNvSpPr/>
          <p:nvPr/>
        </p:nvSpPr>
        <p:spPr>
          <a:xfrm>
            <a:off x="7554128" y="44619"/>
            <a:ext cx="1564473" cy="622131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4FD018-FF6A-72E7-BA31-E95A64BBB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521" y="-43572"/>
            <a:ext cx="1253713" cy="803555"/>
          </a:xfrm>
          <a:prstGeom prst="rect">
            <a:avLst/>
          </a:prstGeom>
        </p:spPr>
      </p:pic>
      <p:sp>
        <p:nvSpPr>
          <p:cNvPr id="17" name="object 7">
            <a:extLst>
              <a:ext uri="{FF2B5EF4-FFF2-40B4-BE49-F238E27FC236}">
                <a16:creationId xmlns:a16="http://schemas.microsoft.com/office/drawing/2014/main" id="{28F92F97-61CD-FA5D-7FEB-76D0F549C294}"/>
              </a:ext>
            </a:extLst>
          </p:cNvPr>
          <p:cNvSpPr txBox="1"/>
          <p:nvPr/>
        </p:nvSpPr>
        <p:spPr>
          <a:xfrm>
            <a:off x="925633" y="2872856"/>
            <a:ext cx="155865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800" b="1" spc="-10" dirty="0" err="1">
                <a:solidFill>
                  <a:srgbClr val="FFFFFF"/>
                </a:solidFill>
                <a:latin typeface="Tahoma"/>
                <a:cs typeface="Tahoma"/>
              </a:rPr>
              <a:t>Lihat</a:t>
            </a:r>
            <a:r>
              <a:rPr lang="en-US" sz="1800" b="1" spc="-10" dirty="0">
                <a:solidFill>
                  <a:srgbClr val="FFFFFF"/>
                </a:solidFill>
                <a:latin typeface="Tahoma"/>
                <a:cs typeface="Tahoma"/>
              </a:rPr>
              <a:t> Daftar Barang</a:t>
            </a:r>
            <a:endParaRPr sz="1800" b="1" dirty="0">
              <a:latin typeface="Tahoma"/>
              <a:cs typeface="Tahoma"/>
            </a:endParaRPr>
          </a:p>
        </p:txBody>
      </p:sp>
      <p:sp>
        <p:nvSpPr>
          <p:cNvPr id="32" name="object 34">
            <a:extLst>
              <a:ext uri="{FF2B5EF4-FFF2-40B4-BE49-F238E27FC236}">
                <a16:creationId xmlns:a16="http://schemas.microsoft.com/office/drawing/2014/main" id="{427C8DF3-92E5-5B8C-73AF-BF65FC55B865}"/>
              </a:ext>
            </a:extLst>
          </p:cNvPr>
          <p:cNvSpPr txBox="1"/>
          <p:nvPr/>
        </p:nvSpPr>
        <p:spPr>
          <a:xfrm>
            <a:off x="8530783" y="4933950"/>
            <a:ext cx="462915" cy="185948"/>
          </a:xfrm>
          <a:prstGeom prst="rect">
            <a:avLst/>
          </a:prstGeom>
          <a:solidFill>
            <a:srgbClr val="FFBF00"/>
          </a:solidFill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lang="en-US" sz="1100" spc="-50" dirty="0">
                <a:latin typeface="Arial Black"/>
                <a:cs typeface="Arial Black"/>
              </a:rPr>
              <a:t>11</a:t>
            </a:r>
            <a:endParaRPr sz="1100" dirty="0">
              <a:latin typeface="Arial Black"/>
              <a:cs typeface="Arial Black"/>
            </a:endParaRPr>
          </a:p>
        </p:txBody>
      </p:sp>
      <p:sp>
        <p:nvSpPr>
          <p:cNvPr id="35" name="object 11">
            <a:extLst>
              <a:ext uri="{FF2B5EF4-FFF2-40B4-BE49-F238E27FC236}">
                <a16:creationId xmlns:a16="http://schemas.microsoft.com/office/drawing/2014/main" id="{3C930216-4C55-8300-947F-44F06562738C}"/>
              </a:ext>
            </a:extLst>
          </p:cNvPr>
          <p:cNvSpPr/>
          <p:nvPr/>
        </p:nvSpPr>
        <p:spPr>
          <a:xfrm flipH="1">
            <a:off x="573013" y="1581150"/>
            <a:ext cx="1840991" cy="1169035"/>
          </a:xfrm>
          <a:custGeom>
            <a:avLst/>
            <a:gdLst/>
            <a:ahLst/>
            <a:cxnLst/>
            <a:rect l="l" t="t" r="r" b="b"/>
            <a:pathLst>
              <a:path w="1640204" h="1169035">
                <a:moveTo>
                  <a:pt x="1639821" y="1168897"/>
                </a:moveTo>
                <a:lnTo>
                  <a:pt x="584448" y="1168897"/>
                </a:lnTo>
                <a:lnTo>
                  <a:pt x="0" y="584448"/>
                </a:lnTo>
                <a:lnTo>
                  <a:pt x="584448" y="0"/>
                </a:lnTo>
                <a:lnTo>
                  <a:pt x="1639821" y="0"/>
                </a:lnTo>
                <a:lnTo>
                  <a:pt x="1639821" y="1168897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7">
            <a:extLst>
              <a:ext uri="{FF2B5EF4-FFF2-40B4-BE49-F238E27FC236}">
                <a16:creationId xmlns:a16="http://schemas.microsoft.com/office/drawing/2014/main" id="{3481B9AB-841E-0F7B-D43B-A8420D238B74}"/>
              </a:ext>
            </a:extLst>
          </p:cNvPr>
          <p:cNvSpPr txBox="1"/>
          <p:nvPr/>
        </p:nvSpPr>
        <p:spPr>
          <a:xfrm>
            <a:off x="573013" y="1778446"/>
            <a:ext cx="1558658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1600" b="1" spc="-10" dirty="0">
                <a:solidFill>
                  <a:srgbClr val="FFFFFF"/>
                </a:solidFill>
                <a:latin typeface="Tahoma"/>
                <a:cs typeface="Tahoma"/>
              </a:rPr>
              <a:t>Data </a:t>
            </a: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1600" b="1" spc="-10" dirty="0" err="1">
                <a:solidFill>
                  <a:srgbClr val="FFFFFF"/>
                </a:solidFill>
                <a:latin typeface="Tahoma"/>
                <a:cs typeface="Tahoma"/>
              </a:rPr>
              <a:t>Pinjam</a:t>
            </a:r>
            <a:r>
              <a:rPr lang="en-US" sz="16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600" b="1" spc="-10" dirty="0" err="1">
                <a:solidFill>
                  <a:srgbClr val="FFFFFF"/>
                </a:solidFill>
                <a:latin typeface="Tahoma"/>
                <a:cs typeface="Tahoma"/>
              </a:rPr>
              <a:t>Buku</a:t>
            </a:r>
            <a:endParaRPr sz="1600" b="1" dirty="0">
              <a:latin typeface="Tahoma"/>
              <a:cs typeface="Tahoma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A7BCFEC4-6FA6-4C0D-5236-C4D9B06D9901}"/>
              </a:ext>
            </a:extLst>
          </p:cNvPr>
          <p:cNvSpPr txBox="1">
            <a:spLocks/>
          </p:cNvSpPr>
          <p:nvPr/>
        </p:nvSpPr>
        <p:spPr>
          <a:xfrm>
            <a:off x="-641743" y="141847"/>
            <a:ext cx="8030555" cy="338937"/>
          </a:xfrm>
          <a:prstGeom prst="rect">
            <a:avLst/>
          </a:prstGeom>
        </p:spPr>
        <p:txBody>
          <a:bodyPr vert="horz" wrap="square" lIns="0" tIns="6133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694690" algn="l">
              <a:spcBef>
                <a:spcPts val="100"/>
              </a:spcBef>
            </a:pPr>
            <a:r>
              <a:rPr lang="en-US" b="1" spc="-105">
                <a:solidFill>
                  <a:srgbClr val="BAD6ED"/>
                </a:solidFill>
                <a:latin typeface="Verdana"/>
                <a:cs typeface="Verdana"/>
              </a:rPr>
              <a:t>PEMROGRAMAN WEB II –</a:t>
            </a:r>
            <a:r>
              <a:rPr lang="en-US" b="1" spc="-65">
                <a:solidFill>
                  <a:srgbClr val="BAD6ED"/>
                </a:solidFill>
                <a:latin typeface="Verdana"/>
                <a:cs typeface="Verdana"/>
              </a:rPr>
              <a:t> </a:t>
            </a:r>
            <a:r>
              <a:rPr lang="en-US" b="1" spc="-40">
                <a:solidFill>
                  <a:srgbClr val="FFBF00"/>
                </a:solidFill>
                <a:latin typeface="Verdana"/>
                <a:cs typeface="Verdana"/>
              </a:rPr>
              <a:t>PERPUSTAKAAN BUKU DIGITAL</a:t>
            </a:r>
            <a:endParaRPr lang="en-US" b="1" dirty="0">
              <a:latin typeface="Times New Roman"/>
              <a:cs typeface="Times New Roman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EEDED48-BABD-72EA-08BA-84BFF6317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344" y="2568934"/>
            <a:ext cx="2833744" cy="24126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ADBB99-8F9B-A39F-DD8A-BC71B4A14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289" y="1388894"/>
            <a:ext cx="6563556" cy="322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24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AE76C-2F62-FCFC-5495-647F8AF2C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8971895-C400-8A71-F03F-FE47C4C507F0}"/>
              </a:ext>
            </a:extLst>
          </p:cNvPr>
          <p:cNvSpPr/>
          <p:nvPr/>
        </p:nvSpPr>
        <p:spPr>
          <a:xfrm>
            <a:off x="8353833" y="908"/>
            <a:ext cx="211454" cy="248285"/>
          </a:xfrm>
          <a:custGeom>
            <a:avLst/>
            <a:gdLst/>
            <a:ahLst/>
            <a:cxnLst/>
            <a:rect l="l" t="t" r="r" b="b"/>
            <a:pathLst>
              <a:path w="211454" h="248285">
                <a:moveTo>
                  <a:pt x="210899" y="248099"/>
                </a:moveTo>
                <a:lnTo>
                  <a:pt x="0" y="248099"/>
                </a:lnTo>
                <a:lnTo>
                  <a:pt x="210899" y="0"/>
                </a:lnTo>
                <a:lnTo>
                  <a:pt x="210899" y="248099"/>
                </a:lnTo>
                <a:close/>
              </a:path>
            </a:pathLst>
          </a:custGeom>
          <a:solidFill>
            <a:srgbClr val="BF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C9C7133-47E6-F9B5-AAEE-EC7BC583B3D1}"/>
              </a:ext>
            </a:extLst>
          </p:cNvPr>
          <p:cNvSpPr/>
          <p:nvPr/>
        </p:nvSpPr>
        <p:spPr>
          <a:xfrm>
            <a:off x="8883332" y="532198"/>
            <a:ext cx="254635" cy="259079"/>
          </a:xfrm>
          <a:custGeom>
            <a:avLst/>
            <a:gdLst/>
            <a:ahLst/>
            <a:cxnLst/>
            <a:rect l="l" t="t" r="r" b="b"/>
            <a:pathLst>
              <a:path w="254634" h="259079">
                <a:moveTo>
                  <a:pt x="0" y="258899"/>
                </a:moveTo>
                <a:lnTo>
                  <a:pt x="0" y="0"/>
                </a:lnTo>
                <a:lnTo>
                  <a:pt x="254399" y="0"/>
                </a:lnTo>
                <a:lnTo>
                  <a:pt x="0" y="258899"/>
                </a:lnTo>
                <a:close/>
              </a:path>
            </a:pathLst>
          </a:custGeom>
          <a:solidFill>
            <a:srgbClr val="BF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7DBE022-22D8-CD84-9A41-C9FB26CFF2E3}"/>
              </a:ext>
            </a:extLst>
          </p:cNvPr>
          <p:cNvSpPr/>
          <p:nvPr/>
        </p:nvSpPr>
        <p:spPr>
          <a:xfrm>
            <a:off x="573013" y="0"/>
            <a:ext cx="211454" cy="248285"/>
          </a:xfrm>
          <a:custGeom>
            <a:avLst/>
            <a:gdLst/>
            <a:ahLst/>
            <a:cxnLst/>
            <a:rect l="l" t="t" r="r" b="b"/>
            <a:pathLst>
              <a:path w="211454" h="248285">
                <a:moveTo>
                  <a:pt x="210899" y="248099"/>
                </a:moveTo>
                <a:lnTo>
                  <a:pt x="0" y="248099"/>
                </a:lnTo>
                <a:lnTo>
                  <a:pt x="0" y="0"/>
                </a:lnTo>
                <a:lnTo>
                  <a:pt x="210899" y="248099"/>
                </a:lnTo>
                <a:close/>
              </a:path>
            </a:pathLst>
          </a:custGeom>
          <a:solidFill>
            <a:srgbClr val="BF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0653479A-2E31-D97C-18D5-60AB5BAB4692}"/>
              </a:ext>
            </a:extLst>
          </p:cNvPr>
          <p:cNvGrpSpPr/>
          <p:nvPr/>
        </p:nvGrpSpPr>
        <p:grpSpPr>
          <a:xfrm>
            <a:off x="0" y="146349"/>
            <a:ext cx="254635" cy="643890"/>
            <a:chOff x="0" y="146349"/>
            <a:chExt cx="254635" cy="643890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26847490-430F-F2AF-FEAE-17007F7E3BBF}"/>
                </a:ext>
              </a:extLst>
            </p:cNvPr>
            <p:cNvSpPr/>
            <p:nvPr/>
          </p:nvSpPr>
          <p:spPr>
            <a:xfrm>
              <a:off x="1" y="531291"/>
              <a:ext cx="254635" cy="259079"/>
            </a:xfrm>
            <a:custGeom>
              <a:avLst/>
              <a:gdLst/>
              <a:ahLst/>
              <a:cxnLst/>
              <a:rect l="l" t="t" r="r" b="b"/>
              <a:pathLst>
                <a:path w="254635" h="259079">
                  <a:moveTo>
                    <a:pt x="254400" y="258899"/>
                  </a:moveTo>
                  <a:lnTo>
                    <a:pt x="0" y="0"/>
                  </a:lnTo>
                  <a:lnTo>
                    <a:pt x="254400" y="0"/>
                  </a:lnTo>
                  <a:lnTo>
                    <a:pt x="254400" y="258899"/>
                  </a:lnTo>
                  <a:close/>
                </a:path>
              </a:pathLst>
            </a:custGeom>
            <a:solidFill>
              <a:srgbClr val="BF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4B76BBE6-96EF-77AE-4902-5CA9C76E4E32}"/>
                </a:ext>
              </a:extLst>
            </p:cNvPr>
            <p:cNvSpPr/>
            <p:nvPr/>
          </p:nvSpPr>
          <p:spPr>
            <a:xfrm>
              <a:off x="0" y="146349"/>
              <a:ext cx="254635" cy="432434"/>
            </a:xfrm>
            <a:custGeom>
              <a:avLst/>
              <a:gdLst/>
              <a:ahLst/>
              <a:cxnLst/>
              <a:rect l="l" t="t" r="r" b="b"/>
              <a:pathLst>
                <a:path w="254635" h="432434">
                  <a:moveTo>
                    <a:pt x="0" y="431999"/>
                  </a:moveTo>
                  <a:lnTo>
                    <a:pt x="254415" y="431999"/>
                  </a:lnTo>
                  <a:lnTo>
                    <a:pt x="254415" y="0"/>
                  </a:lnTo>
                  <a:lnTo>
                    <a:pt x="0" y="0"/>
                  </a:lnTo>
                  <a:lnTo>
                    <a:pt x="0" y="431999"/>
                  </a:lnTo>
                  <a:close/>
                </a:path>
              </a:pathLst>
            </a:custGeom>
            <a:solidFill>
              <a:srgbClr val="1F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0F381A24-5E74-5604-150F-16B3AB42CB18}"/>
              </a:ext>
            </a:extLst>
          </p:cNvPr>
          <p:cNvSpPr/>
          <p:nvPr/>
        </p:nvSpPr>
        <p:spPr>
          <a:xfrm>
            <a:off x="8883332" y="146349"/>
            <a:ext cx="260985" cy="432434"/>
          </a:xfrm>
          <a:custGeom>
            <a:avLst/>
            <a:gdLst/>
            <a:ahLst/>
            <a:cxnLst/>
            <a:rect l="l" t="t" r="r" b="b"/>
            <a:pathLst>
              <a:path w="260984" h="432434">
                <a:moveTo>
                  <a:pt x="0" y="431999"/>
                </a:moveTo>
                <a:lnTo>
                  <a:pt x="260649" y="431999"/>
                </a:lnTo>
                <a:lnTo>
                  <a:pt x="260649" y="0"/>
                </a:lnTo>
                <a:lnTo>
                  <a:pt x="0" y="0"/>
                </a:lnTo>
                <a:lnTo>
                  <a:pt x="0" y="431999"/>
                </a:lnTo>
                <a:close/>
              </a:path>
            </a:pathLst>
          </a:custGeom>
          <a:solidFill>
            <a:srgbClr val="1F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6EBAFF36-3C6B-6673-AB35-51487D5CF7AF}"/>
              </a:ext>
            </a:extLst>
          </p:cNvPr>
          <p:cNvSpPr/>
          <p:nvPr/>
        </p:nvSpPr>
        <p:spPr>
          <a:xfrm>
            <a:off x="254414" y="-53"/>
            <a:ext cx="323215" cy="779780"/>
          </a:xfrm>
          <a:custGeom>
            <a:avLst/>
            <a:gdLst/>
            <a:ahLst/>
            <a:cxnLst/>
            <a:rect l="l" t="t" r="r" b="b"/>
            <a:pathLst>
              <a:path w="323215" h="779780">
                <a:moveTo>
                  <a:pt x="323099" y="779697"/>
                </a:moveTo>
                <a:lnTo>
                  <a:pt x="0" y="779697"/>
                </a:lnTo>
                <a:lnTo>
                  <a:pt x="0" y="0"/>
                </a:lnTo>
                <a:lnTo>
                  <a:pt x="323099" y="0"/>
                </a:lnTo>
                <a:lnTo>
                  <a:pt x="323099" y="779697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27E5DFE-74C3-219E-4442-BEF992CEB221}"/>
              </a:ext>
            </a:extLst>
          </p:cNvPr>
          <p:cNvSpPr/>
          <p:nvPr/>
        </p:nvSpPr>
        <p:spPr>
          <a:xfrm>
            <a:off x="8560232" y="853"/>
            <a:ext cx="323215" cy="779780"/>
          </a:xfrm>
          <a:custGeom>
            <a:avLst/>
            <a:gdLst/>
            <a:ahLst/>
            <a:cxnLst/>
            <a:rect l="l" t="t" r="r" b="b"/>
            <a:pathLst>
              <a:path w="323215" h="779780">
                <a:moveTo>
                  <a:pt x="323099" y="779697"/>
                </a:moveTo>
                <a:lnTo>
                  <a:pt x="0" y="779697"/>
                </a:lnTo>
                <a:lnTo>
                  <a:pt x="0" y="0"/>
                </a:lnTo>
                <a:lnTo>
                  <a:pt x="323099" y="0"/>
                </a:lnTo>
                <a:lnTo>
                  <a:pt x="323099" y="779697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818B32C7-6F53-F6BE-8829-824C4A93950E}"/>
              </a:ext>
            </a:extLst>
          </p:cNvPr>
          <p:cNvSpPr txBox="1"/>
          <p:nvPr/>
        </p:nvSpPr>
        <p:spPr>
          <a:xfrm>
            <a:off x="246380" y="146349"/>
            <a:ext cx="7983220" cy="396262"/>
          </a:xfrm>
          <a:prstGeom prst="rect">
            <a:avLst/>
          </a:prstGeom>
          <a:solidFill>
            <a:srgbClr val="1F3864"/>
          </a:solidFill>
        </p:spPr>
        <p:txBody>
          <a:bodyPr vert="horz" wrap="square" lIns="0" tIns="8763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690"/>
              </a:spcBef>
            </a:pPr>
            <a:endParaRPr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88B20F24-A253-1B53-DA3D-698CD49B65BC}"/>
              </a:ext>
            </a:extLst>
          </p:cNvPr>
          <p:cNvSpPr txBox="1"/>
          <p:nvPr/>
        </p:nvSpPr>
        <p:spPr>
          <a:xfrm>
            <a:off x="5602941" y="768480"/>
            <a:ext cx="284734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65" dirty="0">
                <a:latin typeface="Arial Black"/>
                <a:cs typeface="Arial Black"/>
              </a:rPr>
              <a:t>Hasil dan </a:t>
            </a:r>
            <a:r>
              <a:rPr lang="en-US" spc="-165" dirty="0" err="1">
                <a:latin typeface="Arial Black"/>
                <a:cs typeface="Arial Black"/>
              </a:rPr>
              <a:t>Tampilan</a:t>
            </a:r>
            <a:r>
              <a:rPr lang="en-US" spc="-165" dirty="0">
                <a:latin typeface="Arial Black"/>
                <a:cs typeface="Arial Black"/>
              </a:rPr>
              <a:t> Output</a:t>
            </a:r>
            <a:endParaRPr dirty="0">
              <a:latin typeface="Arial Black"/>
              <a:cs typeface="Arial Black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1853AF-4C0F-47E4-27B7-BBF99DC550C6}"/>
              </a:ext>
            </a:extLst>
          </p:cNvPr>
          <p:cNvSpPr/>
          <p:nvPr/>
        </p:nvSpPr>
        <p:spPr>
          <a:xfrm>
            <a:off x="7554128" y="44619"/>
            <a:ext cx="1564473" cy="622131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B3FB0C0-4C2C-9EBF-004D-ECAA63F9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521" y="-43572"/>
            <a:ext cx="1253713" cy="803555"/>
          </a:xfrm>
          <a:prstGeom prst="rect">
            <a:avLst/>
          </a:prstGeom>
        </p:spPr>
      </p:pic>
      <p:sp>
        <p:nvSpPr>
          <p:cNvPr id="17" name="object 7">
            <a:extLst>
              <a:ext uri="{FF2B5EF4-FFF2-40B4-BE49-F238E27FC236}">
                <a16:creationId xmlns:a16="http://schemas.microsoft.com/office/drawing/2014/main" id="{B77B5CE7-9E89-549D-BB02-157B7533496D}"/>
              </a:ext>
            </a:extLst>
          </p:cNvPr>
          <p:cNvSpPr txBox="1"/>
          <p:nvPr/>
        </p:nvSpPr>
        <p:spPr>
          <a:xfrm>
            <a:off x="925633" y="2872856"/>
            <a:ext cx="155865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800" b="1" spc="-10" dirty="0" err="1">
                <a:solidFill>
                  <a:srgbClr val="FFFFFF"/>
                </a:solidFill>
                <a:latin typeface="Tahoma"/>
                <a:cs typeface="Tahoma"/>
              </a:rPr>
              <a:t>Lihat</a:t>
            </a:r>
            <a:r>
              <a:rPr lang="en-US" sz="1800" b="1" spc="-10" dirty="0">
                <a:solidFill>
                  <a:srgbClr val="FFFFFF"/>
                </a:solidFill>
                <a:latin typeface="Tahoma"/>
                <a:cs typeface="Tahoma"/>
              </a:rPr>
              <a:t> Daftar Barang</a:t>
            </a:r>
            <a:endParaRPr sz="1800" b="1" dirty="0">
              <a:latin typeface="Tahoma"/>
              <a:cs typeface="Tahoma"/>
            </a:endParaRPr>
          </a:p>
        </p:txBody>
      </p:sp>
      <p:sp>
        <p:nvSpPr>
          <p:cNvPr id="32" name="object 34">
            <a:extLst>
              <a:ext uri="{FF2B5EF4-FFF2-40B4-BE49-F238E27FC236}">
                <a16:creationId xmlns:a16="http://schemas.microsoft.com/office/drawing/2014/main" id="{A8F899B6-4DAF-087E-62EC-5D6FA0DC133D}"/>
              </a:ext>
            </a:extLst>
          </p:cNvPr>
          <p:cNvSpPr txBox="1"/>
          <p:nvPr/>
        </p:nvSpPr>
        <p:spPr>
          <a:xfrm>
            <a:off x="8530783" y="4933950"/>
            <a:ext cx="462915" cy="185948"/>
          </a:xfrm>
          <a:prstGeom prst="rect">
            <a:avLst/>
          </a:prstGeom>
          <a:solidFill>
            <a:srgbClr val="FFBF00"/>
          </a:solidFill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lang="en-US" sz="1100" spc="-50" dirty="0">
                <a:latin typeface="Arial Black"/>
                <a:cs typeface="Arial Black"/>
              </a:rPr>
              <a:t>11</a:t>
            </a:r>
            <a:endParaRPr sz="1100" dirty="0">
              <a:latin typeface="Arial Black"/>
              <a:cs typeface="Arial Black"/>
            </a:endParaRPr>
          </a:p>
        </p:txBody>
      </p:sp>
      <p:sp>
        <p:nvSpPr>
          <p:cNvPr id="35" name="object 11">
            <a:extLst>
              <a:ext uri="{FF2B5EF4-FFF2-40B4-BE49-F238E27FC236}">
                <a16:creationId xmlns:a16="http://schemas.microsoft.com/office/drawing/2014/main" id="{FE013233-2652-E738-0931-FEEA95F3428E}"/>
              </a:ext>
            </a:extLst>
          </p:cNvPr>
          <p:cNvSpPr/>
          <p:nvPr/>
        </p:nvSpPr>
        <p:spPr>
          <a:xfrm flipH="1">
            <a:off x="573013" y="1581150"/>
            <a:ext cx="1840991" cy="1169035"/>
          </a:xfrm>
          <a:custGeom>
            <a:avLst/>
            <a:gdLst/>
            <a:ahLst/>
            <a:cxnLst/>
            <a:rect l="l" t="t" r="r" b="b"/>
            <a:pathLst>
              <a:path w="1640204" h="1169035">
                <a:moveTo>
                  <a:pt x="1639821" y="1168897"/>
                </a:moveTo>
                <a:lnTo>
                  <a:pt x="584448" y="1168897"/>
                </a:lnTo>
                <a:lnTo>
                  <a:pt x="0" y="584448"/>
                </a:lnTo>
                <a:lnTo>
                  <a:pt x="584448" y="0"/>
                </a:lnTo>
                <a:lnTo>
                  <a:pt x="1639821" y="0"/>
                </a:lnTo>
                <a:lnTo>
                  <a:pt x="1639821" y="1168897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7">
            <a:extLst>
              <a:ext uri="{FF2B5EF4-FFF2-40B4-BE49-F238E27FC236}">
                <a16:creationId xmlns:a16="http://schemas.microsoft.com/office/drawing/2014/main" id="{734D1554-8956-E152-4226-D4C275AF20E0}"/>
              </a:ext>
            </a:extLst>
          </p:cNvPr>
          <p:cNvSpPr txBox="1"/>
          <p:nvPr/>
        </p:nvSpPr>
        <p:spPr>
          <a:xfrm>
            <a:off x="573013" y="1778446"/>
            <a:ext cx="1558658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1600" b="1" spc="-10" dirty="0">
                <a:solidFill>
                  <a:srgbClr val="FFFFFF"/>
                </a:solidFill>
                <a:latin typeface="Tahoma"/>
                <a:cs typeface="Tahoma"/>
              </a:rPr>
              <a:t>Data </a:t>
            </a: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1600" b="1" spc="-10" dirty="0">
                <a:solidFill>
                  <a:srgbClr val="FFFFFF"/>
                </a:solidFill>
                <a:latin typeface="Tahoma"/>
                <a:cs typeface="Tahoma"/>
              </a:rPr>
              <a:t>Rak </a:t>
            </a:r>
            <a:r>
              <a:rPr lang="en-US" sz="1600" b="1" spc="-10" dirty="0" err="1">
                <a:solidFill>
                  <a:srgbClr val="FFFFFF"/>
                </a:solidFill>
                <a:latin typeface="Tahoma"/>
                <a:cs typeface="Tahoma"/>
              </a:rPr>
              <a:t>Buku</a:t>
            </a:r>
            <a:endParaRPr sz="1600" b="1" dirty="0">
              <a:latin typeface="Tahoma"/>
              <a:cs typeface="Tahoma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3FE8D93D-695D-0B05-3725-D7630EEA4640}"/>
              </a:ext>
            </a:extLst>
          </p:cNvPr>
          <p:cNvSpPr txBox="1">
            <a:spLocks/>
          </p:cNvSpPr>
          <p:nvPr/>
        </p:nvSpPr>
        <p:spPr>
          <a:xfrm>
            <a:off x="-641743" y="141847"/>
            <a:ext cx="8030555" cy="338937"/>
          </a:xfrm>
          <a:prstGeom prst="rect">
            <a:avLst/>
          </a:prstGeom>
        </p:spPr>
        <p:txBody>
          <a:bodyPr vert="horz" wrap="square" lIns="0" tIns="6133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694690" algn="l">
              <a:spcBef>
                <a:spcPts val="100"/>
              </a:spcBef>
            </a:pPr>
            <a:r>
              <a:rPr lang="en-US" b="1" spc="-105" dirty="0">
                <a:solidFill>
                  <a:srgbClr val="BAD6ED"/>
                </a:solidFill>
                <a:latin typeface="Verdana"/>
                <a:cs typeface="Verdana"/>
              </a:rPr>
              <a:t>PEMROGRAMAN WEB II –</a:t>
            </a:r>
            <a:r>
              <a:rPr lang="en-US" b="1" spc="-65" dirty="0">
                <a:solidFill>
                  <a:srgbClr val="BAD6ED"/>
                </a:solidFill>
                <a:latin typeface="Verdana"/>
                <a:cs typeface="Verdana"/>
              </a:rPr>
              <a:t> </a:t>
            </a:r>
            <a:r>
              <a:rPr lang="en-US" b="1" spc="-40" dirty="0">
                <a:solidFill>
                  <a:srgbClr val="FFBF00"/>
                </a:solidFill>
                <a:latin typeface="Verdana"/>
                <a:cs typeface="Verdana"/>
              </a:rPr>
              <a:t>PERPUSTAKAAN BUKU DIGITAL</a:t>
            </a:r>
            <a:endParaRPr lang="en-US" b="1" dirty="0">
              <a:latin typeface="Times New Roman"/>
              <a:cs typeface="Times New Roman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5790059-BAF1-E7CC-8205-596F807C3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344" y="2568934"/>
            <a:ext cx="2833744" cy="24126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77B4E9-45F6-9F03-2D63-AE6CF5D42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7738" y="1439003"/>
            <a:ext cx="6595406" cy="325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09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A8874-338A-9A36-7E22-7274FC6E5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97F600E-9FF3-2E26-A7DF-606E163CA6F7}"/>
              </a:ext>
            </a:extLst>
          </p:cNvPr>
          <p:cNvSpPr/>
          <p:nvPr/>
        </p:nvSpPr>
        <p:spPr>
          <a:xfrm>
            <a:off x="8353833" y="908"/>
            <a:ext cx="211454" cy="248285"/>
          </a:xfrm>
          <a:custGeom>
            <a:avLst/>
            <a:gdLst/>
            <a:ahLst/>
            <a:cxnLst/>
            <a:rect l="l" t="t" r="r" b="b"/>
            <a:pathLst>
              <a:path w="211454" h="248285">
                <a:moveTo>
                  <a:pt x="210899" y="248099"/>
                </a:moveTo>
                <a:lnTo>
                  <a:pt x="0" y="248099"/>
                </a:lnTo>
                <a:lnTo>
                  <a:pt x="210899" y="0"/>
                </a:lnTo>
                <a:lnTo>
                  <a:pt x="210899" y="248099"/>
                </a:lnTo>
                <a:close/>
              </a:path>
            </a:pathLst>
          </a:custGeom>
          <a:solidFill>
            <a:srgbClr val="BF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392D0AB-4705-EE7C-559A-0C24D798D853}"/>
              </a:ext>
            </a:extLst>
          </p:cNvPr>
          <p:cNvSpPr/>
          <p:nvPr/>
        </p:nvSpPr>
        <p:spPr>
          <a:xfrm>
            <a:off x="8883332" y="532198"/>
            <a:ext cx="254635" cy="259079"/>
          </a:xfrm>
          <a:custGeom>
            <a:avLst/>
            <a:gdLst/>
            <a:ahLst/>
            <a:cxnLst/>
            <a:rect l="l" t="t" r="r" b="b"/>
            <a:pathLst>
              <a:path w="254634" h="259079">
                <a:moveTo>
                  <a:pt x="0" y="258899"/>
                </a:moveTo>
                <a:lnTo>
                  <a:pt x="0" y="0"/>
                </a:lnTo>
                <a:lnTo>
                  <a:pt x="254399" y="0"/>
                </a:lnTo>
                <a:lnTo>
                  <a:pt x="0" y="258899"/>
                </a:lnTo>
                <a:close/>
              </a:path>
            </a:pathLst>
          </a:custGeom>
          <a:solidFill>
            <a:srgbClr val="BF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2D1B53F-1ECA-70F5-4B71-9EBF8D40E2A5}"/>
              </a:ext>
            </a:extLst>
          </p:cNvPr>
          <p:cNvSpPr/>
          <p:nvPr/>
        </p:nvSpPr>
        <p:spPr>
          <a:xfrm>
            <a:off x="573013" y="0"/>
            <a:ext cx="211454" cy="248285"/>
          </a:xfrm>
          <a:custGeom>
            <a:avLst/>
            <a:gdLst/>
            <a:ahLst/>
            <a:cxnLst/>
            <a:rect l="l" t="t" r="r" b="b"/>
            <a:pathLst>
              <a:path w="211454" h="248285">
                <a:moveTo>
                  <a:pt x="210899" y="248099"/>
                </a:moveTo>
                <a:lnTo>
                  <a:pt x="0" y="248099"/>
                </a:lnTo>
                <a:lnTo>
                  <a:pt x="0" y="0"/>
                </a:lnTo>
                <a:lnTo>
                  <a:pt x="210899" y="248099"/>
                </a:lnTo>
                <a:close/>
              </a:path>
            </a:pathLst>
          </a:custGeom>
          <a:solidFill>
            <a:srgbClr val="BF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B34E0A43-F6D4-F2C2-6CB1-A80AD6424C30}"/>
              </a:ext>
            </a:extLst>
          </p:cNvPr>
          <p:cNvGrpSpPr/>
          <p:nvPr/>
        </p:nvGrpSpPr>
        <p:grpSpPr>
          <a:xfrm>
            <a:off x="0" y="146349"/>
            <a:ext cx="254635" cy="643890"/>
            <a:chOff x="0" y="146349"/>
            <a:chExt cx="254635" cy="643890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70503468-195A-7DFB-51A0-1BB4389FA446}"/>
                </a:ext>
              </a:extLst>
            </p:cNvPr>
            <p:cNvSpPr/>
            <p:nvPr/>
          </p:nvSpPr>
          <p:spPr>
            <a:xfrm>
              <a:off x="1" y="531291"/>
              <a:ext cx="254635" cy="259079"/>
            </a:xfrm>
            <a:custGeom>
              <a:avLst/>
              <a:gdLst/>
              <a:ahLst/>
              <a:cxnLst/>
              <a:rect l="l" t="t" r="r" b="b"/>
              <a:pathLst>
                <a:path w="254635" h="259079">
                  <a:moveTo>
                    <a:pt x="254400" y="258899"/>
                  </a:moveTo>
                  <a:lnTo>
                    <a:pt x="0" y="0"/>
                  </a:lnTo>
                  <a:lnTo>
                    <a:pt x="254400" y="0"/>
                  </a:lnTo>
                  <a:lnTo>
                    <a:pt x="254400" y="258899"/>
                  </a:lnTo>
                  <a:close/>
                </a:path>
              </a:pathLst>
            </a:custGeom>
            <a:solidFill>
              <a:srgbClr val="BF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8388C349-D625-F64C-9660-C6BF64269C56}"/>
                </a:ext>
              </a:extLst>
            </p:cNvPr>
            <p:cNvSpPr/>
            <p:nvPr/>
          </p:nvSpPr>
          <p:spPr>
            <a:xfrm>
              <a:off x="0" y="146349"/>
              <a:ext cx="254635" cy="432434"/>
            </a:xfrm>
            <a:custGeom>
              <a:avLst/>
              <a:gdLst/>
              <a:ahLst/>
              <a:cxnLst/>
              <a:rect l="l" t="t" r="r" b="b"/>
              <a:pathLst>
                <a:path w="254635" h="432434">
                  <a:moveTo>
                    <a:pt x="0" y="431999"/>
                  </a:moveTo>
                  <a:lnTo>
                    <a:pt x="254415" y="431999"/>
                  </a:lnTo>
                  <a:lnTo>
                    <a:pt x="254415" y="0"/>
                  </a:lnTo>
                  <a:lnTo>
                    <a:pt x="0" y="0"/>
                  </a:lnTo>
                  <a:lnTo>
                    <a:pt x="0" y="431999"/>
                  </a:lnTo>
                  <a:close/>
                </a:path>
              </a:pathLst>
            </a:custGeom>
            <a:solidFill>
              <a:srgbClr val="1F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AC077233-5A29-E4F5-8170-034E050D4F32}"/>
              </a:ext>
            </a:extLst>
          </p:cNvPr>
          <p:cNvSpPr/>
          <p:nvPr/>
        </p:nvSpPr>
        <p:spPr>
          <a:xfrm>
            <a:off x="8883332" y="146349"/>
            <a:ext cx="260985" cy="432434"/>
          </a:xfrm>
          <a:custGeom>
            <a:avLst/>
            <a:gdLst/>
            <a:ahLst/>
            <a:cxnLst/>
            <a:rect l="l" t="t" r="r" b="b"/>
            <a:pathLst>
              <a:path w="260984" h="432434">
                <a:moveTo>
                  <a:pt x="0" y="431999"/>
                </a:moveTo>
                <a:lnTo>
                  <a:pt x="260649" y="431999"/>
                </a:lnTo>
                <a:lnTo>
                  <a:pt x="260649" y="0"/>
                </a:lnTo>
                <a:lnTo>
                  <a:pt x="0" y="0"/>
                </a:lnTo>
                <a:lnTo>
                  <a:pt x="0" y="431999"/>
                </a:lnTo>
                <a:close/>
              </a:path>
            </a:pathLst>
          </a:custGeom>
          <a:solidFill>
            <a:srgbClr val="1F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DCB434FD-7CD7-4717-F9D3-06F99AA7E40C}"/>
              </a:ext>
            </a:extLst>
          </p:cNvPr>
          <p:cNvSpPr/>
          <p:nvPr/>
        </p:nvSpPr>
        <p:spPr>
          <a:xfrm>
            <a:off x="254414" y="-53"/>
            <a:ext cx="323215" cy="779780"/>
          </a:xfrm>
          <a:custGeom>
            <a:avLst/>
            <a:gdLst/>
            <a:ahLst/>
            <a:cxnLst/>
            <a:rect l="l" t="t" r="r" b="b"/>
            <a:pathLst>
              <a:path w="323215" h="779780">
                <a:moveTo>
                  <a:pt x="323099" y="779697"/>
                </a:moveTo>
                <a:lnTo>
                  <a:pt x="0" y="779697"/>
                </a:lnTo>
                <a:lnTo>
                  <a:pt x="0" y="0"/>
                </a:lnTo>
                <a:lnTo>
                  <a:pt x="323099" y="0"/>
                </a:lnTo>
                <a:lnTo>
                  <a:pt x="323099" y="779697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EEEDB2B5-BC09-DF3C-C891-0529D02CBF73}"/>
              </a:ext>
            </a:extLst>
          </p:cNvPr>
          <p:cNvSpPr/>
          <p:nvPr/>
        </p:nvSpPr>
        <p:spPr>
          <a:xfrm>
            <a:off x="8560232" y="853"/>
            <a:ext cx="323215" cy="779780"/>
          </a:xfrm>
          <a:custGeom>
            <a:avLst/>
            <a:gdLst/>
            <a:ahLst/>
            <a:cxnLst/>
            <a:rect l="l" t="t" r="r" b="b"/>
            <a:pathLst>
              <a:path w="323215" h="779780">
                <a:moveTo>
                  <a:pt x="323099" y="779697"/>
                </a:moveTo>
                <a:lnTo>
                  <a:pt x="0" y="779697"/>
                </a:lnTo>
                <a:lnTo>
                  <a:pt x="0" y="0"/>
                </a:lnTo>
                <a:lnTo>
                  <a:pt x="323099" y="0"/>
                </a:lnTo>
                <a:lnTo>
                  <a:pt x="323099" y="779697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48B5D454-9661-A97E-EC41-E7AA6D27D0D3}"/>
              </a:ext>
            </a:extLst>
          </p:cNvPr>
          <p:cNvSpPr txBox="1"/>
          <p:nvPr/>
        </p:nvSpPr>
        <p:spPr>
          <a:xfrm>
            <a:off x="246380" y="146349"/>
            <a:ext cx="7983220" cy="396262"/>
          </a:xfrm>
          <a:prstGeom prst="rect">
            <a:avLst/>
          </a:prstGeom>
          <a:solidFill>
            <a:srgbClr val="1F3864"/>
          </a:solidFill>
        </p:spPr>
        <p:txBody>
          <a:bodyPr vert="horz" wrap="square" lIns="0" tIns="8763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690"/>
              </a:spcBef>
            </a:pPr>
            <a:endParaRPr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6E612379-F25F-7984-E785-14977FC6B245}"/>
              </a:ext>
            </a:extLst>
          </p:cNvPr>
          <p:cNvSpPr txBox="1"/>
          <p:nvPr/>
        </p:nvSpPr>
        <p:spPr>
          <a:xfrm>
            <a:off x="5602941" y="768480"/>
            <a:ext cx="284734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65" dirty="0">
                <a:latin typeface="Arial Black"/>
                <a:cs typeface="Arial Black"/>
              </a:rPr>
              <a:t>Hasil dan </a:t>
            </a:r>
            <a:r>
              <a:rPr lang="en-US" spc="-165" dirty="0" err="1">
                <a:latin typeface="Arial Black"/>
                <a:cs typeface="Arial Black"/>
              </a:rPr>
              <a:t>Tampilan</a:t>
            </a:r>
            <a:r>
              <a:rPr lang="en-US" spc="-165" dirty="0">
                <a:latin typeface="Arial Black"/>
                <a:cs typeface="Arial Black"/>
              </a:rPr>
              <a:t> Output</a:t>
            </a:r>
            <a:endParaRPr dirty="0">
              <a:latin typeface="Arial Black"/>
              <a:cs typeface="Arial Black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E98A85-9489-53EF-15FB-A6543AD09311}"/>
              </a:ext>
            </a:extLst>
          </p:cNvPr>
          <p:cNvSpPr/>
          <p:nvPr/>
        </p:nvSpPr>
        <p:spPr>
          <a:xfrm>
            <a:off x="7554128" y="44619"/>
            <a:ext cx="1564473" cy="622131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5BA46D-B417-12A0-8201-CD6741DA6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521" y="-43572"/>
            <a:ext cx="1253713" cy="803555"/>
          </a:xfrm>
          <a:prstGeom prst="rect">
            <a:avLst/>
          </a:prstGeom>
        </p:spPr>
      </p:pic>
      <p:sp>
        <p:nvSpPr>
          <p:cNvPr id="17" name="object 7">
            <a:extLst>
              <a:ext uri="{FF2B5EF4-FFF2-40B4-BE49-F238E27FC236}">
                <a16:creationId xmlns:a16="http://schemas.microsoft.com/office/drawing/2014/main" id="{27EEB36C-A1E3-A7C2-34A7-D55F00A91998}"/>
              </a:ext>
            </a:extLst>
          </p:cNvPr>
          <p:cNvSpPr txBox="1"/>
          <p:nvPr/>
        </p:nvSpPr>
        <p:spPr>
          <a:xfrm>
            <a:off x="925633" y="2872856"/>
            <a:ext cx="155865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800" b="1" spc="-10" dirty="0" err="1">
                <a:solidFill>
                  <a:srgbClr val="FFFFFF"/>
                </a:solidFill>
                <a:latin typeface="Tahoma"/>
                <a:cs typeface="Tahoma"/>
              </a:rPr>
              <a:t>Lihat</a:t>
            </a:r>
            <a:r>
              <a:rPr lang="en-US" sz="1800" b="1" spc="-10" dirty="0">
                <a:solidFill>
                  <a:srgbClr val="FFFFFF"/>
                </a:solidFill>
                <a:latin typeface="Tahoma"/>
                <a:cs typeface="Tahoma"/>
              </a:rPr>
              <a:t> Daftar Barang</a:t>
            </a:r>
            <a:endParaRPr sz="1800" b="1" dirty="0">
              <a:latin typeface="Tahoma"/>
              <a:cs typeface="Tahoma"/>
            </a:endParaRPr>
          </a:p>
        </p:txBody>
      </p:sp>
      <p:sp>
        <p:nvSpPr>
          <p:cNvPr id="32" name="object 34">
            <a:extLst>
              <a:ext uri="{FF2B5EF4-FFF2-40B4-BE49-F238E27FC236}">
                <a16:creationId xmlns:a16="http://schemas.microsoft.com/office/drawing/2014/main" id="{661D81AA-0E12-6360-6613-0754CDFEDECC}"/>
              </a:ext>
            </a:extLst>
          </p:cNvPr>
          <p:cNvSpPr txBox="1"/>
          <p:nvPr/>
        </p:nvSpPr>
        <p:spPr>
          <a:xfrm>
            <a:off x="8530783" y="4933950"/>
            <a:ext cx="462915" cy="185948"/>
          </a:xfrm>
          <a:prstGeom prst="rect">
            <a:avLst/>
          </a:prstGeom>
          <a:solidFill>
            <a:srgbClr val="FFBF00"/>
          </a:solidFill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lang="en-US" sz="1100" spc="-50" dirty="0">
                <a:latin typeface="Arial Black"/>
                <a:cs typeface="Arial Black"/>
              </a:rPr>
              <a:t>11</a:t>
            </a:r>
            <a:endParaRPr sz="1100" dirty="0">
              <a:latin typeface="Arial Black"/>
              <a:cs typeface="Arial Black"/>
            </a:endParaRPr>
          </a:p>
        </p:txBody>
      </p:sp>
      <p:sp>
        <p:nvSpPr>
          <p:cNvPr id="35" name="object 11">
            <a:extLst>
              <a:ext uri="{FF2B5EF4-FFF2-40B4-BE49-F238E27FC236}">
                <a16:creationId xmlns:a16="http://schemas.microsoft.com/office/drawing/2014/main" id="{A5B574C1-F44E-FB77-D167-E07CACB7EC82}"/>
              </a:ext>
            </a:extLst>
          </p:cNvPr>
          <p:cNvSpPr/>
          <p:nvPr/>
        </p:nvSpPr>
        <p:spPr>
          <a:xfrm flipH="1">
            <a:off x="573013" y="1581150"/>
            <a:ext cx="1840991" cy="1169035"/>
          </a:xfrm>
          <a:custGeom>
            <a:avLst/>
            <a:gdLst/>
            <a:ahLst/>
            <a:cxnLst/>
            <a:rect l="l" t="t" r="r" b="b"/>
            <a:pathLst>
              <a:path w="1640204" h="1169035">
                <a:moveTo>
                  <a:pt x="1639821" y="1168897"/>
                </a:moveTo>
                <a:lnTo>
                  <a:pt x="584448" y="1168897"/>
                </a:lnTo>
                <a:lnTo>
                  <a:pt x="0" y="584448"/>
                </a:lnTo>
                <a:lnTo>
                  <a:pt x="584448" y="0"/>
                </a:lnTo>
                <a:lnTo>
                  <a:pt x="1639821" y="0"/>
                </a:lnTo>
                <a:lnTo>
                  <a:pt x="1639821" y="1168897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7">
            <a:extLst>
              <a:ext uri="{FF2B5EF4-FFF2-40B4-BE49-F238E27FC236}">
                <a16:creationId xmlns:a16="http://schemas.microsoft.com/office/drawing/2014/main" id="{1915A7A0-FC7F-C66F-3F40-6AC7CA300F28}"/>
              </a:ext>
            </a:extLst>
          </p:cNvPr>
          <p:cNvSpPr txBox="1"/>
          <p:nvPr/>
        </p:nvSpPr>
        <p:spPr>
          <a:xfrm>
            <a:off x="573013" y="1778446"/>
            <a:ext cx="155865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1600" b="1" spc="-10" dirty="0" err="1">
                <a:solidFill>
                  <a:srgbClr val="FFFFFF"/>
                </a:solidFill>
                <a:latin typeface="Tahoma"/>
                <a:cs typeface="Tahoma"/>
              </a:rPr>
              <a:t>Tambah</a:t>
            </a:r>
            <a:r>
              <a:rPr lang="en-US" sz="16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600" b="1" spc="-10" dirty="0" err="1">
                <a:solidFill>
                  <a:srgbClr val="FFFFFF"/>
                </a:solidFill>
                <a:latin typeface="Tahoma"/>
                <a:cs typeface="Tahoma"/>
              </a:rPr>
              <a:t>Pinjam</a:t>
            </a:r>
            <a:r>
              <a:rPr lang="en-US" sz="16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600" b="1" spc="-10" dirty="0" err="1">
                <a:solidFill>
                  <a:srgbClr val="FFFFFF"/>
                </a:solidFill>
                <a:latin typeface="Tahoma"/>
                <a:cs typeface="Tahoma"/>
              </a:rPr>
              <a:t>Buku</a:t>
            </a:r>
            <a:endParaRPr sz="1600" b="1" dirty="0">
              <a:latin typeface="Tahoma"/>
              <a:cs typeface="Tahoma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D99128CE-DE28-52CB-7CEA-E6670D97A627}"/>
              </a:ext>
            </a:extLst>
          </p:cNvPr>
          <p:cNvSpPr txBox="1">
            <a:spLocks/>
          </p:cNvSpPr>
          <p:nvPr/>
        </p:nvSpPr>
        <p:spPr>
          <a:xfrm>
            <a:off x="-641743" y="141847"/>
            <a:ext cx="8030555" cy="338937"/>
          </a:xfrm>
          <a:prstGeom prst="rect">
            <a:avLst/>
          </a:prstGeom>
        </p:spPr>
        <p:txBody>
          <a:bodyPr vert="horz" wrap="square" lIns="0" tIns="6133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694690" algn="l">
              <a:spcBef>
                <a:spcPts val="100"/>
              </a:spcBef>
            </a:pPr>
            <a:r>
              <a:rPr lang="en-US" b="1" spc="-105" dirty="0">
                <a:solidFill>
                  <a:srgbClr val="BAD6ED"/>
                </a:solidFill>
                <a:latin typeface="Verdana"/>
                <a:cs typeface="Verdana"/>
              </a:rPr>
              <a:t>PEMROGRAMAN WEB II –</a:t>
            </a:r>
            <a:r>
              <a:rPr lang="en-US" b="1" spc="-65" dirty="0">
                <a:solidFill>
                  <a:srgbClr val="BAD6ED"/>
                </a:solidFill>
                <a:latin typeface="Verdana"/>
                <a:cs typeface="Verdana"/>
              </a:rPr>
              <a:t> </a:t>
            </a:r>
            <a:r>
              <a:rPr lang="en-US" b="1" spc="-40" dirty="0">
                <a:solidFill>
                  <a:srgbClr val="FFBF00"/>
                </a:solidFill>
                <a:latin typeface="Verdana"/>
                <a:cs typeface="Verdana"/>
              </a:rPr>
              <a:t>PERPUSTAKAAN BUKU DIGITAL</a:t>
            </a:r>
            <a:endParaRPr lang="en-US" b="1" dirty="0">
              <a:latin typeface="Times New Roman"/>
              <a:cs typeface="Times New Roman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8202655-A17A-51B5-3726-421D679A6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344" y="2568934"/>
            <a:ext cx="2833744" cy="24126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C49D53-1B2E-C8D9-ED31-4547B4070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291" y="1284172"/>
            <a:ext cx="6575478" cy="326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24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67312-E1DE-6C62-7B43-5AC03EB45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7CDCDDB-9DAD-946B-6E9D-AF9B1A6F8353}"/>
              </a:ext>
            </a:extLst>
          </p:cNvPr>
          <p:cNvSpPr/>
          <p:nvPr/>
        </p:nvSpPr>
        <p:spPr>
          <a:xfrm>
            <a:off x="8353833" y="908"/>
            <a:ext cx="211454" cy="248285"/>
          </a:xfrm>
          <a:custGeom>
            <a:avLst/>
            <a:gdLst/>
            <a:ahLst/>
            <a:cxnLst/>
            <a:rect l="l" t="t" r="r" b="b"/>
            <a:pathLst>
              <a:path w="211454" h="248285">
                <a:moveTo>
                  <a:pt x="210899" y="248099"/>
                </a:moveTo>
                <a:lnTo>
                  <a:pt x="0" y="248099"/>
                </a:lnTo>
                <a:lnTo>
                  <a:pt x="210899" y="0"/>
                </a:lnTo>
                <a:lnTo>
                  <a:pt x="210899" y="248099"/>
                </a:lnTo>
                <a:close/>
              </a:path>
            </a:pathLst>
          </a:custGeom>
          <a:solidFill>
            <a:srgbClr val="BF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EB5B5CF-1CAE-8045-0060-C5BB6FCFA448}"/>
              </a:ext>
            </a:extLst>
          </p:cNvPr>
          <p:cNvSpPr/>
          <p:nvPr/>
        </p:nvSpPr>
        <p:spPr>
          <a:xfrm>
            <a:off x="8883332" y="532198"/>
            <a:ext cx="254635" cy="259079"/>
          </a:xfrm>
          <a:custGeom>
            <a:avLst/>
            <a:gdLst/>
            <a:ahLst/>
            <a:cxnLst/>
            <a:rect l="l" t="t" r="r" b="b"/>
            <a:pathLst>
              <a:path w="254634" h="259079">
                <a:moveTo>
                  <a:pt x="0" y="258899"/>
                </a:moveTo>
                <a:lnTo>
                  <a:pt x="0" y="0"/>
                </a:lnTo>
                <a:lnTo>
                  <a:pt x="254399" y="0"/>
                </a:lnTo>
                <a:lnTo>
                  <a:pt x="0" y="258899"/>
                </a:lnTo>
                <a:close/>
              </a:path>
            </a:pathLst>
          </a:custGeom>
          <a:solidFill>
            <a:srgbClr val="BF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4CE7EB7-D0F7-C8C5-A684-72FE3DBCDE0A}"/>
              </a:ext>
            </a:extLst>
          </p:cNvPr>
          <p:cNvSpPr/>
          <p:nvPr/>
        </p:nvSpPr>
        <p:spPr>
          <a:xfrm>
            <a:off x="573013" y="0"/>
            <a:ext cx="211454" cy="248285"/>
          </a:xfrm>
          <a:custGeom>
            <a:avLst/>
            <a:gdLst/>
            <a:ahLst/>
            <a:cxnLst/>
            <a:rect l="l" t="t" r="r" b="b"/>
            <a:pathLst>
              <a:path w="211454" h="248285">
                <a:moveTo>
                  <a:pt x="210899" y="248099"/>
                </a:moveTo>
                <a:lnTo>
                  <a:pt x="0" y="248099"/>
                </a:lnTo>
                <a:lnTo>
                  <a:pt x="0" y="0"/>
                </a:lnTo>
                <a:lnTo>
                  <a:pt x="210899" y="248099"/>
                </a:lnTo>
                <a:close/>
              </a:path>
            </a:pathLst>
          </a:custGeom>
          <a:solidFill>
            <a:srgbClr val="BF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CB2A7700-1F42-748E-C336-ACDA24C64810}"/>
              </a:ext>
            </a:extLst>
          </p:cNvPr>
          <p:cNvGrpSpPr/>
          <p:nvPr/>
        </p:nvGrpSpPr>
        <p:grpSpPr>
          <a:xfrm>
            <a:off x="0" y="146349"/>
            <a:ext cx="254635" cy="643890"/>
            <a:chOff x="0" y="146349"/>
            <a:chExt cx="254635" cy="643890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0BFA035C-6CFE-5CBD-835F-DA6CCEF26F02}"/>
                </a:ext>
              </a:extLst>
            </p:cNvPr>
            <p:cNvSpPr/>
            <p:nvPr/>
          </p:nvSpPr>
          <p:spPr>
            <a:xfrm>
              <a:off x="1" y="531291"/>
              <a:ext cx="254635" cy="259079"/>
            </a:xfrm>
            <a:custGeom>
              <a:avLst/>
              <a:gdLst/>
              <a:ahLst/>
              <a:cxnLst/>
              <a:rect l="l" t="t" r="r" b="b"/>
              <a:pathLst>
                <a:path w="254635" h="259079">
                  <a:moveTo>
                    <a:pt x="254400" y="258899"/>
                  </a:moveTo>
                  <a:lnTo>
                    <a:pt x="0" y="0"/>
                  </a:lnTo>
                  <a:lnTo>
                    <a:pt x="254400" y="0"/>
                  </a:lnTo>
                  <a:lnTo>
                    <a:pt x="254400" y="258899"/>
                  </a:lnTo>
                  <a:close/>
                </a:path>
              </a:pathLst>
            </a:custGeom>
            <a:solidFill>
              <a:srgbClr val="BF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06163D6F-390A-2387-56F8-2D1E2288A2A4}"/>
                </a:ext>
              </a:extLst>
            </p:cNvPr>
            <p:cNvSpPr/>
            <p:nvPr/>
          </p:nvSpPr>
          <p:spPr>
            <a:xfrm>
              <a:off x="0" y="146349"/>
              <a:ext cx="254635" cy="432434"/>
            </a:xfrm>
            <a:custGeom>
              <a:avLst/>
              <a:gdLst/>
              <a:ahLst/>
              <a:cxnLst/>
              <a:rect l="l" t="t" r="r" b="b"/>
              <a:pathLst>
                <a:path w="254635" h="432434">
                  <a:moveTo>
                    <a:pt x="0" y="431999"/>
                  </a:moveTo>
                  <a:lnTo>
                    <a:pt x="254415" y="431999"/>
                  </a:lnTo>
                  <a:lnTo>
                    <a:pt x="254415" y="0"/>
                  </a:lnTo>
                  <a:lnTo>
                    <a:pt x="0" y="0"/>
                  </a:lnTo>
                  <a:lnTo>
                    <a:pt x="0" y="431999"/>
                  </a:lnTo>
                  <a:close/>
                </a:path>
              </a:pathLst>
            </a:custGeom>
            <a:solidFill>
              <a:srgbClr val="1F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D4F96076-315B-FE72-5E8E-93C40E83232E}"/>
              </a:ext>
            </a:extLst>
          </p:cNvPr>
          <p:cNvSpPr/>
          <p:nvPr/>
        </p:nvSpPr>
        <p:spPr>
          <a:xfrm>
            <a:off x="8883332" y="146349"/>
            <a:ext cx="260985" cy="432434"/>
          </a:xfrm>
          <a:custGeom>
            <a:avLst/>
            <a:gdLst/>
            <a:ahLst/>
            <a:cxnLst/>
            <a:rect l="l" t="t" r="r" b="b"/>
            <a:pathLst>
              <a:path w="260984" h="432434">
                <a:moveTo>
                  <a:pt x="0" y="431999"/>
                </a:moveTo>
                <a:lnTo>
                  <a:pt x="260649" y="431999"/>
                </a:lnTo>
                <a:lnTo>
                  <a:pt x="260649" y="0"/>
                </a:lnTo>
                <a:lnTo>
                  <a:pt x="0" y="0"/>
                </a:lnTo>
                <a:lnTo>
                  <a:pt x="0" y="431999"/>
                </a:lnTo>
                <a:close/>
              </a:path>
            </a:pathLst>
          </a:custGeom>
          <a:solidFill>
            <a:srgbClr val="1F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60F87A42-3DA5-B8E5-AF39-FCE37411CFE9}"/>
              </a:ext>
            </a:extLst>
          </p:cNvPr>
          <p:cNvSpPr/>
          <p:nvPr/>
        </p:nvSpPr>
        <p:spPr>
          <a:xfrm>
            <a:off x="254414" y="-53"/>
            <a:ext cx="323215" cy="779780"/>
          </a:xfrm>
          <a:custGeom>
            <a:avLst/>
            <a:gdLst/>
            <a:ahLst/>
            <a:cxnLst/>
            <a:rect l="l" t="t" r="r" b="b"/>
            <a:pathLst>
              <a:path w="323215" h="779780">
                <a:moveTo>
                  <a:pt x="323099" y="779697"/>
                </a:moveTo>
                <a:lnTo>
                  <a:pt x="0" y="779697"/>
                </a:lnTo>
                <a:lnTo>
                  <a:pt x="0" y="0"/>
                </a:lnTo>
                <a:lnTo>
                  <a:pt x="323099" y="0"/>
                </a:lnTo>
                <a:lnTo>
                  <a:pt x="323099" y="779697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F4F79DA8-980E-7FC2-80A5-B02A67E61B1D}"/>
              </a:ext>
            </a:extLst>
          </p:cNvPr>
          <p:cNvSpPr/>
          <p:nvPr/>
        </p:nvSpPr>
        <p:spPr>
          <a:xfrm>
            <a:off x="8560232" y="853"/>
            <a:ext cx="323215" cy="779780"/>
          </a:xfrm>
          <a:custGeom>
            <a:avLst/>
            <a:gdLst/>
            <a:ahLst/>
            <a:cxnLst/>
            <a:rect l="l" t="t" r="r" b="b"/>
            <a:pathLst>
              <a:path w="323215" h="779780">
                <a:moveTo>
                  <a:pt x="323099" y="779697"/>
                </a:moveTo>
                <a:lnTo>
                  <a:pt x="0" y="779697"/>
                </a:lnTo>
                <a:lnTo>
                  <a:pt x="0" y="0"/>
                </a:lnTo>
                <a:lnTo>
                  <a:pt x="323099" y="0"/>
                </a:lnTo>
                <a:lnTo>
                  <a:pt x="323099" y="779697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DD8629D-4B83-B782-6B0B-A3AA06DC04E1}"/>
              </a:ext>
            </a:extLst>
          </p:cNvPr>
          <p:cNvSpPr txBox="1"/>
          <p:nvPr/>
        </p:nvSpPr>
        <p:spPr>
          <a:xfrm>
            <a:off x="246380" y="146349"/>
            <a:ext cx="7983220" cy="396262"/>
          </a:xfrm>
          <a:prstGeom prst="rect">
            <a:avLst/>
          </a:prstGeom>
          <a:solidFill>
            <a:srgbClr val="1F3864"/>
          </a:solidFill>
        </p:spPr>
        <p:txBody>
          <a:bodyPr vert="horz" wrap="square" lIns="0" tIns="8763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690"/>
              </a:spcBef>
            </a:pPr>
            <a:endParaRPr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3DD15596-7800-FD6B-8B69-7CDF68974F21}"/>
              </a:ext>
            </a:extLst>
          </p:cNvPr>
          <p:cNvSpPr txBox="1"/>
          <p:nvPr/>
        </p:nvSpPr>
        <p:spPr>
          <a:xfrm>
            <a:off x="5602941" y="768480"/>
            <a:ext cx="284734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65" dirty="0">
                <a:latin typeface="Arial Black"/>
                <a:cs typeface="Arial Black"/>
              </a:rPr>
              <a:t>Hasil dan </a:t>
            </a:r>
            <a:r>
              <a:rPr lang="en-US" spc="-165" dirty="0" err="1">
                <a:latin typeface="Arial Black"/>
                <a:cs typeface="Arial Black"/>
              </a:rPr>
              <a:t>Tampilan</a:t>
            </a:r>
            <a:r>
              <a:rPr lang="en-US" spc="-165" dirty="0">
                <a:latin typeface="Arial Black"/>
                <a:cs typeface="Arial Black"/>
              </a:rPr>
              <a:t> Output</a:t>
            </a:r>
            <a:endParaRPr dirty="0">
              <a:latin typeface="Arial Black"/>
              <a:cs typeface="Arial Black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1E9A5E-B00C-4F98-ABD3-E4812BD21A03}"/>
              </a:ext>
            </a:extLst>
          </p:cNvPr>
          <p:cNvSpPr/>
          <p:nvPr/>
        </p:nvSpPr>
        <p:spPr>
          <a:xfrm>
            <a:off x="7554128" y="44619"/>
            <a:ext cx="1564473" cy="622131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FB2BE3-FDFE-9B39-E6A8-AC6A9F205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521" y="-43572"/>
            <a:ext cx="1253713" cy="803555"/>
          </a:xfrm>
          <a:prstGeom prst="rect">
            <a:avLst/>
          </a:prstGeom>
        </p:spPr>
      </p:pic>
      <p:sp>
        <p:nvSpPr>
          <p:cNvPr id="17" name="object 7">
            <a:extLst>
              <a:ext uri="{FF2B5EF4-FFF2-40B4-BE49-F238E27FC236}">
                <a16:creationId xmlns:a16="http://schemas.microsoft.com/office/drawing/2014/main" id="{3C54D1FB-9DE5-782B-E1C0-E9BDD9F29F84}"/>
              </a:ext>
            </a:extLst>
          </p:cNvPr>
          <p:cNvSpPr txBox="1"/>
          <p:nvPr/>
        </p:nvSpPr>
        <p:spPr>
          <a:xfrm>
            <a:off x="925633" y="2872856"/>
            <a:ext cx="155865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800" b="1" spc="-10" dirty="0" err="1">
                <a:solidFill>
                  <a:srgbClr val="FFFFFF"/>
                </a:solidFill>
                <a:latin typeface="Tahoma"/>
                <a:cs typeface="Tahoma"/>
              </a:rPr>
              <a:t>Lihat</a:t>
            </a:r>
            <a:r>
              <a:rPr lang="en-US" sz="1800" b="1" spc="-10" dirty="0">
                <a:solidFill>
                  <a:srgbClr val="FFFFFF"/>
                </a:solidFill>
                <a:latin typeface="Tahoma"/>
                <a:cs typeface="Tahoma"/>
              </a:rPr>
              <a:t> Daftar Barang</a:t>
            </a:r>
            <a:endParaRPr sz="1800" b="1" dirty="0">
              <a:latin typeface="Tahoma"/>
              <a:cs typeface="Tahoma"/>
            </a:endParaRPr>
          </a:p>
        </p:txBody>
      </p:sp>
      <p:sp>
        <p:nvSpPr>
          <p:cNvPr id="32" name="object 34">
            <a:extLst>
              <a:ext uri="{FF2B5EF4-FFF2-40B4-BE49-F238E27FC236}">
                <a16:creationId xmlns:a16="http://schemas.microsoft.com/office/drawing/2014/main" id="{725D4413-3AE2-E878-7585-DA4B998FFB87}"/>
              </a:ext>
            </a:extLst>
          </p:cNvPr>
          <p:cNvSpPr txBox="1"/>
          <p:nvPr/>
        </p:nvSpPr>
        <p:spPr>
          <a:xfrm>
            <a:off x="8530783" y="4933950"/>
            <a:ext cx="462915" cy="185948"/>
          </a:xfrm>
          <a:prstGeom prst="rect">
            <a:avLst/>
          </a:prstGeom>
          <a:solidFill>
            <a:srgbClr val="FFBF00"/>
          </a:solidFill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lang="en-US" sz="1100" spc="-50" dirty="0">
                <a:latin typeface="Arial Black"/>
                <a:cs typeface="Arial Black"/>
              </a:rPr>
              <a:t>11</a:t>
            </a:r>
            <a:endParaRPr sz="1100" dirty="0">
              <a:latin typeface="Arial Black"/>
              <a:cs typeface="Arial Black"/>
            </a:endParaRPr>
          </a:p>
        </p:txBody>
      </p:sp>
      <p:sp>
        <p:nvSpPr>
          <p:cNvPr id="35" name="object 11">
            <a:extLst>
              <a:ext uri="{FF2B5EF4-FFF2-40B4-BE49-F238E27FC236}">
                <a16:creationId xmlns:a16="http://schemas.microsoft.com/office/drawing/2014/main" id="{EB8FB985-BC33-06DC-8796-42A388273A53}"/>
              </a:ext>
            </a:extLst>
          </p:cNvPr>
          <p:cNvSpPr/>
          <p:nvPr/>
        </p:nvSpPr>
        <p:spPr>
          <a:xfrm flipH="1">
            <a:off x="573013" y="1581150"/>
            <a:ext cx="1840991" cy="1169035"/>
          </a:xfrm>
          <a:custGeom>
            <a:avLst/>
            <a:gdLst/>
            <a:ahLst/>
            <a:cxnLst/>
            <a:rect l="l" t="t" r="r" b="b"/>
            <a:pathLst>
              <a:path w="1640204" h="1169035">
                <a:moveTo>
                  <a:pt x="1639821" y="1168897"/>
                </a:moveTo>
                <a:lnTo>
                  <a:pt x="584448" y="1168897"/>
                </a:lnTo>
                <a:lnTo>
                  <a:pt x="0" y="584448"/>
                </a:lnTo>
                <a:lnTo>
                  <a:pt x="584448" y="0"/>
                </a:lnTo>
                <a:lnTo>
                  <a:pt x="1639821" y="0"/>
                </a:lnTo>
                <a:lnTo>
                  <a:pt x="1639821" y="1168897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7">
            <a:extLst>
              <a:ext uri="{FF2B5EF4-FFF2-40B4-BE49-F238E27FC236}">
                <a16:creationId xmlns:a16="http://schemas.microsoft.com/office/drawing/2014/main" id="{5DB88781-767E-4C46-D600-43FDE1E29C41}"/>
              </a:ext>
            </a:extLst>
          </p:cNvPr>
          <p:cNvSpPr txBox="1"/>
          <p:nvPr/>
        </p:nvSpPr>
        <p:spPr>
          <a:xfrm>
            <a:off x="585564" y="2000303"/>
            <a:ext cx="155865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1600" b="1" spc="-10" dirty="0">
                <a:solidFill>
                  <a:srgbClr val="FFFFFF"/>
                </a:solidFill>
                <a:latin typeface="Tahoma"/>
                <a:cs typeface="Tahoma"/>
              </a:rPr>
              <a:t>Denda</a:t>
            </a:r>
            <a:endParaRPr sz="1600" b="1" dirty="0">
              <a:latin typeface="Tahoma"/>
              <a:cs typeface="Tahoma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759C618B-CB08-B5A9-ECEB-25EB101025D5}"/>
              </a:ext>
            </a:extLst>
          </p:cNvPr>
          <p:cNvSpPr txBox="1">
            <a:spLocks/>
          </p:cNvSpPr>
          <p:nvPr/>
        </p:nvSpPr>
        <p:spPr>
          <a:xfrm>
            <a:off x="-641743" y="141847"/>
            <a:ext cx="8030555" cy="338937"/>
          </a:xfrm>
          <a:prstGeom prst="rect">
            <a:avLst/>
          </a:prstGeom>
        </p:spPr>
        <p:txBody>
          <a:bodyPr vert="horz" wrap="square" lIns="0" tIns="6133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694690" algn="l">
              <a:spcBef>
                <a:spcPts val="100"/>
              </a:spcBef>
            </a:pPr>
            <a:r>
              <a:rPr lang="en-US" b="1" spc="-105" dirty="0">
                <a:solidFill>
                  <a:srgbClr val="BAD6ED"/>
                </a:solidFill>
                <a:latin typeface="Verdana"/>
                <a:cs typeface="Verdana"/>
              </a:rPr>
              <a:t>PEMROGRAMAN WEB II –</a:t>
            </a:r>
            <a:r>
              <a:rPr lang="en-US" b="1" spc="-65" dirty="0">
                <a:solidFill>
                  <a:srgbClr val="BAD6ED"/>
                </a:solidFill>
                <a:latin typeface="Verdana"/>
                <a:cs typeface="Verdana"/>
              </a:rPr>
              <a:t> </a:t>
            </a:r>
            <a:r>
              <a:rPr lang="en-US" b="1" spc="-40" dirty="0">
                <a:solidFill>
                  <a:srgbClr val="FFBF00"/>
                </a:solidFill>
                <a:latin typeface="Verdana"/>
                <a:cs typeface="Verdana"/>
              </a:rPr>
              <a:t>PERPUSTAKAAN BUKU DIGITAL</a:t>
            </a:r>
            <a:endParaRPr lang="en-US" b="1" dirty="0">
              <a:latin typeface="Times New Roman"/>
              <a:cs typeface="Times New Roman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697EECA-5C86-6EF5-6DB4-C8DB4DA5E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344" y="2568934"/>
            <a:ext cx="2833744" cy="24126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B99AD22-14CE-BC0E-9ADA-BE958F2D9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554" y="1624370"/>
            <a:ext cx="6754517" cy="268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07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8A8E0-F388-76C9-D4DA-41CE42B58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911393E8-D1F8-E7AE-59D2-EDEBDBEC1193}"/>
              </a:ext>
            </a:extLst>
          </p:cNvPr>
          <p:cNvGrpSpPr/>
          <p:nvPr/>
        </p:nvGrpSpPr>
        <p:grpSpPr>
          <a:xfrm>
            <a:off x="-224" y="0"/>
            <a:ext cx="9144505" cy="793300"/>
            <a:chOff x="-224" y="0"/>
            <a:chExt cx="9144505" cy="79330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9D2CAB8F-C984-008F-040F-FD454167B25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081"/>
              <a:ext cx="7403910" cy="199499"/>
            </a:xfrm>
            <a:prstGeom prst="rect">
              <a:avLst/>
            </a:prstGeom>
          </p:spPr>
        </p:pic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FD184E1-4700-529B-C0A1-A4DBAC212199}"/>
                </a:ext>
              </a:extLst>
            </p:cNvPr>
            <p:cNvSpPr/>
            <p:nvPr/>
          </p:nvSpPr>
          <p:spPr>
            <a:xfrm>
              <a:off x="-224" y="495181"/>
              <a:ext cx="7347584" cy="85725"/>
            </a:xfrm>
            <a:custGeom>
              <a:avLst/>
              <a:gdLst/>
              <a:ahLst/>
              <a:cxnLst/>
              <a:rect l="l" t="t" r="r" b="b"/>
              <a:pathLst>
                <a:path w="7347584" h="85725">
                  <a:moveTo>
                    <a:pt x="7346985" y="85199"/>
                  </a:moveTo>
                  <a:lnTo>
                    <a:pt x="0" y="85199"/>
                  </a:lnTo>
                  <a:lnTo>
                    <a:pt x="0" y="0"/>
                  </a:lnTo>
                  <a:lnTo>
                    <a:pt x="7346985" y="0"/>
                  </a:lnTo>
                  <a:lnTo>
                    <a:pt x="7346985" y="85199"/>
                  </a:lnTo>
                  <a:close/>
                </a:path>
              </a:pathLst>
            </a:custGeom>
            <a:solidFill>
              <a:srgbClr val="FDC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5229FC5E-203D-8D6A-00B7-FC3A114AC4F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3981" cy="571501"/>
            </a:xfrm>
            <a:prstGeom prst="rect">
              <a:avLst/>
            </a:prstGeom>
          </p:spPr>
        </p:pic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48C4C78C-292D-7174-1043-F01F2BEFAE12}"/>
                </a:ext>
              </a:extLst>
            </p:cNvPr>
            <p:cNvSpPr/>
            <p:nvPr/>
          </p:nvSpPr>
          <p:spPr>
            <a:xfrm>
              <a:off x="-224" y="1"/>
              <a:ext cx="9143365" cy="495300"/>
            </a:xfrm>
            <a:custGeom>
              <a:avLst/>
              <a:gdLst/>
              <a:ahLst/>
              <a:cxnLst/>
              <a:rect l="l" t="t" r="r" b="b"/>
              <a:pathLst>
                <a:path w="9143365" h="495300">
                  <a:moveTo>
                    <a:pt x="9143081" y="495300"/>
                  </a:moveTo>
                  <a:lnTo>
                    <a:pt x="0" y="495300"/>
                  </a:lnTo>
                  <a:lnTo>
                    <a:pt x="0" y="0"/>
                  </a:lnTo>
                  <a:lnTo>
                    <a:pt x="9143081" y="0"/>
                  </a:lnTo>
                  <a:lnTo>
                    <a:pt x="9143081" y="495300"/>
                  </a:lnTo>
                  <a:close/>
                </a:path>
              </a:pathLst>
            </a:custGeom>
            <a:solidFill>
              <a:srgbClr val="1F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>
              <a:extLst>
                <a:ext uri="{FF2B5EF4-FFF2-40B4-BE49-F238E27FC236}">
                  <a16:creationId xmlns:a16="http://schemas.microsoft.com/office/drawing/2014/main" id="{87B5B63E-4689-4019-CEFD-2CFCAABCC0C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8261" y="431694"/>
              <a:ext cx="2445719" cy="361606"/>
            </a:xfrm>
            <a:prstGeom prst="rect">
              <a:avLst/>
            </a:prstGeom>
          </p:spPr>
        </p:pic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DF7C9F76-A77F-DF1B-CF54-672264AE23BD}"/>
                </a:ext>
              </a:extLst>
            </p:cNvPr>
            <p:cNvSpPr/>
            <p:nvPr/>
          </p:nvSpPr>
          <p:spPr>
            <a:xfrm>
              <a:off x="6755411" y="469794"/>
              <a:ext cx="2388870" cy="247650"/>
            </a:xfrm>
            <a:custGeom>
              <a:avLst/>
              <a:gdLst/>
              <a:ahLst/>
              <a:cxnLst/>
              <a:rect l="l" t="t" r="r" b="b"/>
              <a:pathLst>
                <a:path w="2388870" h="247650">
                  <a:moveTo>
                    <a:pt x="2388520" y="247307"/>
                  </a:moveTo>
                  <a:lnTo>
                    <a:pt x="550223" y="247307"/>
                  </a:lnTo>
                  <a:lnTo>
                    <a:pt x="523443" y="246184"/>
                  </a:lnTo>
                  <a:lnTo>
                    <a:pt x="498505" y="242964"/>
                  </a:lnTo>
                  <a:lnTo>
                    <a:pt x="475938" y="237870"/>
                  </a:lnTo>
                  <a:lnTo>
                    <a:pt x="456274" y="231124"/>
                  </a:lnTo>
                  <a:lnTo>
                    <a:pt x="438099" y="219902"/>
                  </a:lnTo>
                  <a:lnTo>
                    <a:pt x="432949" y="222544"/>
                  </a:lnTo>
                  <a:lnTo>
                    <a:pt x="0" y="0"/>
                  </a:lnTo>
                  <a:lnTo>
                    <a:pt x="2388520" y="0"/>
                  </a:lnTo>
                  <a:lnTo>
                    <a:pt x="2388520" y="247307"/>
                  </a:lnTo>
                  <a:close/>
                </a:path>
              </a:pathLst>
            </a:custGeom>
            <a:solidFill>
              <a:srgbClr val="1F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>
            <a:extLst>
              <a:ext uri="{FF2B5EF4-FFF2-40B4-BE49-F238E27FC236}">
                <a16:creationId xmlns:a16="http://schemas.microsoft.com/office/drawing/2014/main" id="{6A04EDFE-D4BC-4DAF-D8FB-E6F8F1DA52D1}"/>
              </a:ext>
            </a:extLst>
          </p:cNvPr>
          <p:cNvGrpSpPr/>
          <p:nvPr/>
        </p:nvGrpSpPr>
        <p:grpSpPr>
          <a:xfrm>
            <a:off x="167224" y="4885640"/>
            <a:ext cx="8983345" cy="264795"/>
            <a:chOff x="167224" y="4885640"/>
            <a:chExt cx="8983345" cy="264795"/>
          </a:xfrm>
        </p:grpSpPr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72C20B09-69E6-9DF7-F4A6-02C14621C2A2}"/>
                </a:ext>
              </a:extLst>
            </p:cNvPr>
            <p:cNvSpPr/>
            <p:nvPr/>
          </p:nvSpPr>
          <p:spPr>
            <a:xfrm>
              <a:off x="9143931" y="4905415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238099"/>
                  </a:moveTo>
                  <a:lnTo>
                    <a:pt x="0" y="0"/>
                  </a:lnTo>
                </a:path>
              </a:pathLst>
            </a:custGeom>
            <a:solidFill>
              <a:srgbClr val="001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4DA9DD29-B37E-F2EC-19C3-3DEA9BBF6EAA}"/>
                </a:ext>
              </a:extLst>
            </p:cNvPr>
            <p:cNvSpPr/>
            <p:nvPr/>
          </p:nvSpPr>
          <p:spPr>
            <a:xfrm>
              <a:off x="9143931" y="4905415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8099"/>
                  </a:lnTo>
                </a:path>
              </a:pathLst>
            </a:custGeom>
            <a:ln w="12674">
              <a:solidFill>
                <a:srgbClr val="1D4D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6644E10C-B91C-04C4-CB94-C5F2116F2551}"/>
                </a:ext>
              </a:extLst>
            </p:cNvPr>
            <p:cNvSpPr/>
            <p:nvPr/>
          </p:nvSpPr>
          <p:spPr>
            <a:xfrm>
              <a:off x="8530783" y="4905415"/>
              <a:ext cx="462915" cy="238125"/>
            </a:xfrm>
            <a:custGeom>
              <a:avLst/>
              <a:gdLst/>
              <a:ahLst/>
              <a:cxnLst/>
              <a:rect l="l" t="t" r="r" b="b"/>
              <a:pathLst>
                <a:path w="462915" h="238125">
                  <a:moveTo>
                    <a:pt x="0" y="0"/>
                  </a:moveTo>
                  <a:lnTo>
                    <a:pt x="462324" y="0"/>
                  </a:lnTo>
                  <a:lnTo>
                    <a:pt x="462324" y="238099"/>
                  </a:lnTo>
                  <a:lnTo>
                    <a:pt x="0" y="238099"/>
                  </a:lnTo>
                  <a:lnTo>
                    <a:pt x="0" y="0"/>
                  </a:lnTo>
                  <a:close/>
                </a:path>
              </a:pathLst>
            </a:custGeom>
            <a:ln w="12674">
              <a:solidFill>
                <a:srgbClr val="FFB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D4EFD7AD-7DC4-9FEA-523B-73E20A60ACA1}"/>
                </a:ext>
              </a:extLst>
            </p:cNvPr>
            <p:cNvSpPr/>
            <p:nvPr/>
          </p:nvSpPr>
          <p:spPr>
            <a:xfrm>
              <a:off x="167224" y="4895640"/>
              <a:ext cx="4420870" cy="248285"/>
            </a:xfrm>
            <a:custGeom>
              <a:avLst/>
              <a:gdLst/>
              <a:ahLst/>
              <a:cxnLst/>
              <a:rect l="l" t="t" r="r" b="b"/>
              <a:pathLst>
                <a:path w="4420870" h="248285">
                  <a:moveTo>
                    <a:pt x="4336591" y="247849"/>
                  </a:moveTo>
                  <a:lnTo>
                    <a:pt x="0" y="247849"/>
                  </a:lnTo>
                  <a:lnTo>
                    <a:pt x="0" y="0"/>
                  </a:lnTo>
                  <a:lnTo>
                    <a:pt x="4286816" y="0"/>
                  </a:lnTo>
                  <a:lnTo>
                    <a:pt x="4338891" y="10124"/>
                  </a:lnTo>
                  <a:lnTo>
                    <a:pt x="4381391" y="37699"/>
                  </a:lnTo>
                  <a:lnTo>
                    <a:pt x="4410041" y="78649"/>
                  </a:lnTo>
                  <a:lnTo>
                    <a:pt x="4420566" y="128749"/>
                  </a:lnTo>
                  <a:lnTo>
                    <a:pt x="4410041" y="178874"/>
                  </a:lnTo>
                  <a:lnTo>
                    <a:pt x="4381391" y="219799"/>
                  </a:lnTo>
                  <a:lnTo>
                    <a:pt x="4338866" y="247399"/>
                  </a:lnTo>
                  <a:lnTo>
                    <a:pt x="4336591" y="247849"/>
                  </a:lnTo>
                  <a:close/>
                </a:path>
              </a:pathLst>
            </a:custGeom>
            <a:solidFill>
              <a:srgbClr val="FDC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>
              <a:extLst>
                <a:ext uri="{FF2B5EF4-FFF2-40B4-BE49-F238E27FC236}">
                  <a16:creationId xmlns:a16="http://schemas.microsoft.com/office/drawing/2014/main" id="{6BF3239E-6528-4A8F-A06B-60918E15D74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493" y="4916641"/>
              <a:ext cx="4318766" cy="204798"/>
            </a:xfrm>
            <a:prstGeom prst="rect">
              <a:avLst/>
            </a:prstGeom>
          </p:spPr>
        </p:pic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CC413DD9-66A1-1673-7CD3-762C91CAFA18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65661" y="4885640"/>
              <a:ext cx="1612416" cy="257849"/>
            </a:xfrm>
            <a:prstGeom prst="rect">
              <a:avLst/>
            </a:prstGeom>
          </p:spPr>
        </p:pic>
      </p:grpSp>
      <p:sp>
        <p:nvSpPr>
          <p:cNvPr id="32" name="object 32">
            <a:extLst>
              <a:ext uri="{FF2B5EF4-FFF2-40B4-BE49-F238E27FC236}">
                <a16:creationId xmlns:a16="http://schemas.microsoft.com/office/drawing/2014/main" id="{47D58904-C590-9B42-10EB-05D0B7840FD1}"/>
              </a:ext>
            </a:extLst>
          </p:cNvPr>
          <p:cNvSpPr txBox="1"/>
          <p:nvPr/>
        </p:nvSpPr>
        <p:spPr>
          <a:xfrm>
            <a:off x="2922693" y="1126373"/>
            <a:ext cx="6221307" cy="1798954"/>
          </a:xfrm>
          <a:prstGeom prst="rect">
            <a:avLst/>
          </a:prstGeom>
          <a:solidFill>
            <a:schemeClr val="accent3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7900"/>
              </a:lnSpc>
              <a:spcBef>
                <a:spcPts val="100"/>
              </a:spcBef>
              <a:tabLst>
                <a:tab pos="231140" algn="l"/>
              </a:tabLst>
            </a:pPr>
            <a:r>
              <a:rPr lang="en-ID" b="1" dirty="0">
                <a:latin typeface="Arial" panose="020B0604020202020204" pitchFamily="34" charset="0"/>
                <a:cs typeface="Arial" panose="020B0604020202020204" pitchFamily="34" charset="0"/>
              </a:rPr>
              <a:t>KESIMPULAN</a:t>
            </a:r>
          </a:p>
          <a:p>
            <a:pPr marL="12065" marR="5080" algn="just">
              <a:lnSpc>
                <a:spcPct val="107900"/>
              </a:lnSpc>
              <a:spcBef>
                <a:spcPts val="100"/>
              </a:spcBef>
              <a:tabLst>
                <a:tab pos="231140" algn="l"/>
              </a:tabLst>
            </a:pPr>
            <a:endParaRPr lang="en-ID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400" dirty="0">
                <a:latin typeface="Arial" panose="020B0604020202020204" pitchFamily="34" charset="0"/>
                <a:cs typeface="Arial" panose="020B0604020202020204" pitchFamily="34" charset="0"/>
              </a:rPr>
              <a:t>Aplikasi ini dapat digunakan sebagai dasar pengelolaan perpustakaan sederhana berbasis digital.</a:t>
            </a:r>
            <a:endParaRPr lang="en-ID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400" dirty="0">
                <a:latin typeface="Arial" panose="020B0604020202020204" pitchFamily="34" charset="0"/>
                <a:cs typeface="Arial" panose="020B0604020202020204" pitchFamily="34" charset="0"/>
              </a:rPr>
              <a:t>Fitur-fitur yang tersedia cukup untuk memenuhi kebutuhan operasional dasar, seperti pencatatan</a:t>
            </a:r>
            <a:endParaRPr lang="en-ID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400" dirty="0">
                <a:latin typeface="Arial" panose="020B0604020202020204" pitchFamily="34" charset="0"/>
                <a:cs typeface="Arial" panose="020B0604020202020204" pitchFamily="34" charset="0"/>
              </a:rPr>
              <a:t>buku, peminjaman, dan pengembalian. </a:t>
            </a:r>
            <a:endParaRPr lang="en-ID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3515" marR="5080" indent="-171450" algn="just">
              <a:lnSpc>
                <a:spcPct val="1079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31140" algn="l"/>
              </a:tabLst>
            </a:pPr>
            <a:endParaRPr lang="en-ID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D69CAB38-6206-F678-EE1D-A69F75D48BC8}"/>
              </a:ext>
            </a:extLst>
          </p:cNvPr>
          <p:cNvSpPr txBox="1"/>
          <p:nvPr/>
        </p:nvSpPr>
        <p:spPr>
          <a:xfrm>
            <a:off x="8820835" y="4927812"/>
            <a:ext cx="71120" cy="14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000" spc="-50" dirty="0">
                <a:solidFill>
                  <a:srgbClr val="878787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4" name="object 34">
            <a:extLst>
              <a:ext uri="{FF2B5EF4-FFF2-40B4-BE49-F238E27FC236}">
                <a16:creationId xmlns:a16="http://schemas.microsoft.com/office/drawing/2014/main" id="{31BA1AC1-A345-BF3B-1457-5680BF5F46CC}"/>
              </a:ext>
            </a:extLst>
          </p:cNvPr>
          <p:cNvGrpSpPr/>
          <p:nvPr/>
        </p:nvGrpSpPr>
        <p:grpSpPr>
          <a:xfrm>
            <a:off x="-6350" y="4899065"/>
            <a:ext cx="9156700" cy="250825"/>
            <a:chOff x="-6350" y="4899065"/>
            <a:chExt cx="9156700" cy="250825"/>
          </a:xfrm>
        </p:grpSpPr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300EE4BE-2BA0-9EAD-840E-AD6ECF5F3325}"/>
                </a:ext>
              </a:extLst>
            </p:cNvPr>
            <p:cNvSpPr/>
            <p:nvPr/>
          </p:nvSpPr>
          <p:spPr>
            <a:xfrm>
              <a:off x="0" y="4905425"/>
              <a:ext cx="9144000" cy="238125"/>
            </a:xfrm>
            <a:custGeom>
              <a:avLst/>
              <a:gdLst/>
              <a:ahLst/>
              <a:cxnLst/>
              <a:rect l="l" t="t" r="r" b="b"/>
              <a:pathLst>
                <a:path w="9144000" h="238125">
                  <a:moveTo>
                    <a:pt x="8530780" y="0"/>
                  </a:moveTo>
                  <a:lnTo>
                    <a:pt x="0" y="0"/>
                  </a:lnTo>
                  <a:lnTo>
                    <a:pt x="0" y="238086"/>
                  </a:lnTo>
                  <a:lnTo>
                    <a:pt x="8530780" y="238086"/>
                  </a:lnTo>
                  <a:lnTo>
                    <a:pt x="8530780" y="0"/>
                  </a:lnTo>
                  <a:close/>
                </a:path>
                <a:path w="9144000" h="238125">
                  <a:moveTo>
                    <a:pt x="9143924" y="0"/>
                  </a:moveTo>
                  <a:lnTo>
                    <a:pt x="8993099" y="0"/>
                  </a:lnTo>
                  <a:lnTo>
                    <a:pt x="8993099" y="238086"/>
                  </a:lnTo>
                  <a:lnTo>
                    <a:pt x="9143924" y="238086"/>
                  </a:lnTo>
                  <a:lnTo>
                    <a:pt x="9143924" y="0"/>
                  </a:lnTo>
                  <a:close/>
                </a:path>
              </a:pathLst>
            </a:custGeom>
            <a:solidFill>
              <a:srgbClr val="001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5AF52402-2528-A9A1-D970-703772A68688}"/>
                </a:ext>
              </a:extLst>
            </p:cNvPr>
            <p:cNvSpPr/>
            <p:nvPr/>
          </p:nvSpPr>
          <p:spPr>
            <a:xfrm>
              <a:off x="0" y="4905415"/>
              <a:ext cx="9144000" cy="238125"/>
            </a:xfrm>
            <a:custGeom>
              <a:avLst/>
              <a:gdLst/>
              <a:ahLst/>
              <a:cxnLst/>
              <a:rect l="l" t="t" r="r" b="b"/>
              <a:pathLst>
                <a:path w="9144000" h="238125">
                  <a:moveTo>
                    <a:pt x="0" y="0"/>
                  </a:moveTo>
                  <a:lnTo>
                    <a:pt x="9143931" y="0"/>
                  </a:lnTo>
                  <a:lnTo>
                    <a:pt x="9143931" y="238099"/>
                  </a:lnTo>
                  <a:lnTo>
                    <a:pt x="0" y="2380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1D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3887D384-DCDB-6146-EDEF-656113A1CF4A}"/>
                </a:ext>
              </a:extLst>
            </p:cNvPr>
            <p:cNvSpPr/>
            <p:nvPr/>
          </p:nvSpPr>
          <p:spPr>
            <a:xfrm>
              <a:off x="8530783" y="4905440"/>
              <a:ext cx="462915" cy="238125"/>
            </a:xfrm>
            <a:custGeom>
              <a:avLst/>
              <a:gdLst/>
              <a:ahLst/>
              <a:cxnLst/>
              <a:rect l="l" t="t" r="r" b="b"/>
              <a:pathLst>
                <a:path w="462915" h="238125">
                  <a:moveTo>
                    <a:pt x="0" y="0"/>
                  </a:moveTo>
                  <a:lnTo>
                    <a:pt x="462324" y="0"/>
                  </a:lnTo>
                  <a:lnTo>
                    <a:pt x="462324" y="238074"/>
                  </a:lnTo>
                  <a:lnTo>
                    <a:pt x="0" y="23807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FB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>
            <a:extLst>
              <a:ext uri="{FF2B5EF4-FFF2-40B4-BE49-F238E27FC236}">
                <a16:creationId xmlns:a16="http://schemas.microsoft.com/office/drawing/2014/main" id="{3B52B359-3841-1FF1-6F05-B186F7860C0D}"/>
              </a:ext>
            </a:extLst>
          </p:cNvPr>
          <p:cNvSpPr txBox="1"/>
          <p:nvPr/>
        </p:nvSpPr>
        <p:spPr>
          <a:xfrm>
            <a:off x="8530783" y="4933950"/>
            <a:ext cx="462915" cy="185948"/>
          </a:xfrm>
          <a:prstGeom prst="rect">
            <a:avLst/>
          </a:prstGeom>
          <a:solidFill>
            <a:srgbClr val="FFBF00"/>
          </a:solidFill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lang="en-US" sz="1100" spc="-50" dirty="0">
                <a:latin typeface="Arial Black"/>
                <a:cs typeface="Arial Black"/>
              </a:rPr>
              <a:t>14</a:t>
            </a:r>
            <a:endParaRPr sz="1100" dirty="0">
              <a:latin typeface="Arial Black"/>
              <a:cs typeface="Arial Black"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40AC7EAF-93C5-79BD-0790-FA2FDF20E7DB}"/>
              </a:ext>
            </a:extLst>
          </p:cNvPr>
          <p:cNvSpPr/>
          <p:nvPr/>
        </p:nvSpPr>
        <p:spPr>
          <a:xfrm>
            <a:off x="167224" y="4895640"/>
            <a:ext cx="4420870" cy="248285"/>
          </a:xfrm>
          <a:custGeom>
            <a:avLst/>
            <a:gdLst/>
            <a:ahLst/>
            <a:cxnLst/>
            <a:rect l="l" t="t" r="r" b="b"/>
            <a:pathLst>
              <a:path w="4420870" h="248285">
                <a:moveTo>
                  <a:pt x="4336595" y="247849"/>
                </a:moveTo>
                <a:lnTo>
                  <a:pt x="0" y="247849"/>
                </a:lnTo>
                <a:lnTo>
                  <a:pt x="0" y="0"/>
                </a:lnTo>
                <a:lnTo>
                  <a:pt x="4286816" y="0"/>
                </a:lnTo>
                <a:lnTo>
                  <a:pt x="4338880" y="10118"/>
                </a:lnTo>
                <a:lnTo>
                  <a:pt x="4381394" y="37712"/>
                </a:lnTo>
                <a:lnTo>
                  <a:pt x="4410056" y="78637"/>
                </a:lnTo>
                <a:lnTo>
                  <a:pt x="4420565" y="128749"/>
                </a:lnTo>
                <a:lnTo>
                  <a:pt x="4410056" y="178876"/>
                </a:lnTo>
                <a:lnTo>
                  <a:pt x="4381394" y="219808"/>
                </a:lnTo>
                <a:lnTo>
                  <a:pt x="4338880" y="247405"/>
                </a:lnTo>
                <a:lnTo>
                  <a:pt x="4336595" y="247849"/>
                </a:lnTo>
                <a:close/>
              </a:path>
            </a:pathLst>
          </a:custGeom>
          <a:solidFill>
            <a:srgbClr val="FDC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39A5BFE-A174-5A76-6C03-6E3621E2A1A2}"/>
              </a:ext>
            </a:extLst>
          </p:cNvPr>
          <p:cNvSpPr/>
          <p:nvPr/>
        </p:nvSpPr>
        <p:spPr>
          <a:xfrm>
            <a:off x="7554128" y="44619"/>
            <a:ext cx="1564473" cy="622131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A12AB7F-B36F-1339-D5DF-2FF10BB121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7521" y="-43572"/>
            <a:ext cx="1253713" cy="80355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1132B0-6F07-1BA5-78FD-20C261A7A3D6}"/>
              </a:ext>
            </a:extLst>
          </p:cNvPr>
          <p:cNvSpPr/>
          <p:nvPr/>
        </p:nvSpPr>
        <p:spPr>
          <a:xfrm>
            <a:off x="6698261" y="4718649"/>
            <a:ext cx="2927898" cy="618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00" b="0" spc="-155" dirty="0" err="1">
                <a:solidFill>
                  <a:srgbClr val="FFC000"/>
                </a:solidFill>
                <a:latin typeface="Verdana"/>
                <a:cs typeface="Times New Roman" panose="02020603050405020304" pitchFamily="18" charset="0"/>
              </a:rPr>
              <a:t>Struktur</a:t>
            </a:r>
            <a:r>
              <a:rPr lang="en-ID" sz="1200" b="0" spc="-155" dirty="0">
                <a:solidFill>
                  <a:srgbClr val="FFC000"/>
                </a:solidFill>
                <a:latin typeface="Verdana"/>
                <a:cs typeface="Times New Roman" panose="02020603050405020304" pitchFamily="18" charset="0"/>
              </a:rPr>
              <a:t> Data dan </a:t>
            </a:r>
            <a:r>
              <a:rPr lang="en-ID" sz="1200" b="0" spc="-155" dirty="0" err="1">
                <a:solidFill>
                  <a:srgbClr val="FFC000"/>
                </a:solidFill>
                <a:latin typeface="Verdana"/>
                <a:cs typeface="Times New Roman" panose="02020603050405020304" pitchFamily="18" charset="0"/>
              </a:rPr>
              <a:t>Algoritma</a:t>
            </a:r>
            <a:endParaRPr lang="en-ID" sz="1200" dirty="0">
              <a:solidFill>
                <a:srgbClr val="FFC000"/>
              </a:solidFill>
            </a:endParaRPr>
          </a:p>
        </p:txBody>
      </p:sp>
      <p:sp>
        <p:nvSpPr>
          <p:cNvPr id="22" name="object 12">
            <a:extLst>
              <a:ext uri="{FF2B5EF4-FFF2-40B4-BE49-F238E27FC236}">
                <a16:creationId xmlns:a16="http://schemas.microsoft.com/office/drawing/2014/main" id="{608B2CB7-B436-1957-50F7-73FD3AF9C294}"/>
              </a:ext>
            </a:extLst>
          </p:cNvPr>
          <p:cNvSpPr txBox="1">
            <a:spLocks/>
          </p:cNvSpPr>
          <p:nvPr/>
        </p:nvSpPr>
        <p:spPr>
          <a:xfrm>
            <a:off x="-528124" y="46379"/>
            <a:ext cx="8030555" cy="338937"/>
          </a:xfrm>
          <a:prstGeom prst="rect">
            <a:avLst/>
          </a:prstGeom>
        </p:spPr>
        <p:txBody>
          <a:bodyPr vert="horz" wrap="square" lIns="0" tIns="6133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694690" algn="l">
              <a:spcBef>
                <a:spcPts val="100"/>
              </a:spcBef>
            </a:pPr>
            <a:r>
              <a:rPr lang="en-US" b="1" spc="-105" dirty="0">
                <a:solidFill>
                  <a:srgbClr val="BAD6ED"/>
                </a:solidFill>
                <a:latin typeface="Verdana"/>
                <a:cs typeface="Verdana"/>
              </a:rPr>
              <a:t>PEMROGRAMAN WEB II –</a:t>
            </a:r>
            <a:r>
              <a:rPr lang="en-US" b="1" spc="-65" dirty="0">
                <a:solidFill>
                  <a:srgbClr val="BAD6ED"/>
                </a:solidFill>
                <a:latin typeface="Verdana"/>
                <a:cs typeface="Verdana"/>
              </a:rPr>
              <a:t> </a:t>
            </a:r>
            <a:r>
              <a:rPr lang="en-US" b="1" spc="-40" dirty="0">
                <a:solidFill>
                  <a:srgbClr val="FFBF00"/>
                </a:solidFill>
                <a:latin typeface="Verdana"/>
                <a:cs typeface="Verdana"/>
              </a:rPr>
              <a:t>PERPUSTAKAAN BUKU DIGITAL</a:t>
            </a:r>
            <a:endParaRPr lang="en-US" b="1" dirty="0">
              <a:latin typeface="Times New Roman"/>
              <a:cs typeface="Times New Roman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72A4D74-CA1F-EBCB-93A5-71502F28D2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247" y="1797292"/>
            <a:ext cx="3581400" cy="304925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4E599B6-1AE2-A44A-5543-ED2AF27181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979" y="3776978"/>
            <a:ext cx="1919288" cy="106957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67ABDC2-1DC9-A20D-E33C-52A62966A8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795" y="3157815"/>
            <a:ext cx="1206368" cy="126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00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57942" y="916013"/>
            <a:ext cx="5286375" cy="3311525"/>
            <a:chOff x="3857942" y="916013"/>
            <a:chExt cx="5286375" cy="3311525"/>
          </a:xfrm>
        </p:grpSpPr>
        <p:sp>
          <p:nvSpPr>
            <p:cNvPr id="3" name="object 3"/>
            <p:cNvSpPr/>
            <p:nvPr/>
          </p:nvSpPr>
          <p:spPr>
            <a:xfrm>
              <a:off x="3857942" y="916013"/>
              <a:ext cx="3853815" cy="3311525"/>
            </a:xfrm>
            <a:custGeom>
              <a:avLst/>
              <a:gdLst/>
              <a:ahLst/>
              <a:cxnLst/>
              <a:rect l="l" t="t" r="r" b="b"/>
              <a:pathLst>
                <a:path w="3853815" h="3311525">
                  <a:moveTo>
                    <a:pt x="2890044" y="3311503"/>
                  </a:moveTo>
                  <a:lnTo>
                    <a:pt x="963348" y="3311503"/>
                  </a:lnTo>
                  <a:lnTo>
                    <a:pt x="0" y="1655756"/>
                  </a:lnTo>
                  <a:lnTo>
                    <a:pt x="963348" y="0"/>
                  </a:lnTo>
                  <a:lnTo>
                    <a:pt x="2890044" y="0"/>
                  </a:lnTo>
                  <a:lnTo>
                    <a:pt x="3853392" y="1655756"/>
                  </a:lnTo>
                  <a:lnTo>
                    <a:pt x="2890044" y="3311503"/>
                  </a:lnTo>
                  <a:close/>
                </a:path>
              </a:pathLst>
            </a:custGeom>
            <a:solidFill>
              <a:srgbClr val="EDC4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78337" y="1193912"/>
              <a:ext cx="2966085" cy="2755900"/>
            </a:xfrm>
            <a:custGeom>
              <a:avLst/>
              <a:gdLst/>
              <a:ahLst/>
              <a:cxnLst/>
              <a:rect l="l" t="t" r="r" b="b"/>
              <a:pathLst>
                <a:path w="2966084" h="2755900">
                  <a:moveTo>
                    <a:pt x="0" y="0"/>
                  </a:moveTo>
                  <a:lnTo>
                    <a:pt x="2965644" y="0"/>
                  </a:lnTo>
                  <a:lnTo>
                    <a:pt x="2965644" y="2755754"/>
                  </a:lnTo>
                  <a:lnTo>
                    <a:pt x="0" y="2755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3D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4723865"/>
            <a:ext cx="1677670" cy="419734"/>
          </a:xfrm>
          <a:custGeom>
            <a:avLst/>
            <a:gdLst/>
            <a:ahLst/>
            <a:cxnLst/>
            <a:rect l="l" t="t" r="r" b="b"/>
            <a:pathLst>
              <a:path w="1677670" h="419735">
                <a:moveTo>
                  <a:pt x="1291560" y="419624"/>
                </a:moveTo>
                <a:lnTo>
                  <a:pt x="0" y="419624"/>
                </a:lnTo>
                <a:lnTo>
                  <a:pt x="0" y="0"/>
                </a:lnTo>
                <a:lnTo>
                  <a:pt x="1677311" y="0"/>
                </a:lnTo>
                <a:lnTo>
                  <a:pt x="1291560" y="419624"/>
                </a:lnTo>
                <a:close/>
              </a:path>
            </a:pathLst>
          </a:custGeom>
          <a:solidFill>
            <a:srgbClr val="173D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59188" y="0"/>
            <a:ext cx="2197100" cy="419734"/>
          </a:xfrm>
          <a:custGeom>
            <a:avLst/>
            <a:gdLst/>
            <a:ahLst/>
            <a:cxnLst/>
            <a:rect l="l" t="t" r="r" b="b"/>
            <a:pathLst>
              <a:path w="2197100" h="419734">
                <a:moveTo>
                  <a:pt x="1811021" y="419626"/>
                </a:moveTo>
                <a:lnTo>
                  <a:pt x="0" y="419626"/>
                </a:lnTo>
                <a:lnTo>
                  <a:pt x="385774" y="0"/>
                </a:lnTo>
                <a:lnTo>
                  <a:pt x="2196795" y="0"/>
                </a:lnTo>
                <a:lnTo>
                  <a:pt x="1811021" y="419626"/>
                </a:lnTo>
                <a:close/>
              </a:path>
            </a:pathLst>
          </a:custGeom>
          <a:solidFill>
            <a:srgbClr val="173D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6203" y="4629140"/>
            <a:ext cx="1245235" cy="514350"/>
          </a:xfrm>
          <a:custGeom>
            <a:avLst/>
            <a:gdLst/>
            <a:ahLst/>
            <a:cxnLst/>
            <a:rect l="l" t="t" r="r" b="b"/>
            <a:pathLst>
              <a:path w="1245235" h="514350">
                <a:moveTo>
                  <a:pt x="772271" y="514348"/>
                </a:moveTo>
                <a:lnTo>
                  <a:pt x="0" y="514348"/>
                </a:lnTo>
                <a:lnTo>
                  <a:pt x="472853" y="0"/>
                </a:lnTo>
                <a:lnTo>
                  <a:pt x="1245116" y="0"/>
                </a:lnTo>
                <a:lnTo>
                  <a:pt x="772271" y="514348"/>
                </a:lnTo>
                <a:close/>
              </a:path>
            </a:pathLst>
          </a:custGeom>
          <a:solidFill>
            <a:srgbClr val="EDC4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7784" y="0"/>
            <a:ext cx="1245235" cy="514984"/>
          </a:xfrm>
          <a:custGeom>
            <a:avLst/>
            <a:gdLst/>
            <a:ahLst/>
            <a:cxnLst/>
            <a:rect l="l" t="t" r="r" b="b"/>
            <a:pathLst>
              <a:path w="1245234" h="514984">
                <a:moveTo>
                  <a:pt x="772273" y="514358"/>
                </a:moveTo>
                <a:lnTo>
                  <a:pt x="0" y="514358"/>
                </a:lnTo>
                <a:lnTo>
                  <a:pt x="472856" y="0"/>
                </a:lnTo>
                <a:lnTo>
                  <a:pt x="1245130" y="0"/>
                </a:lnTo>
                <a:lnTo>
                  <a:pt x="772273" y="514358"/>
                </a:lnTo>
                <a:close/>
              </a:path>
            </a:pathLst>
          </a:custGeom>
          <a:solidFill>
            <a:srgbClr val="EDC4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31408" y="4629140"/>
            <a:ext cx="1245235" cy="514350"/>
          </a:xfrm>
          <a:custGeom>
            <a:avLst/>
            <a:gdLst/>
            <a:ahLst/>
            <a:cxnLst/>
            <a:rect l="l" t="t" r="r" b="b"/>
            <a:pathLst>
              <a:path w="1245235" h="514350">
                <a:moveTo>
                  <a:pt x="772269" y="514348"/>
                </a:moveTo>
                <a:lnTo>
                  <a:pt x="0" y="514348"/>
                </a:lnTo>
                <a:lnTo>
                  <a:pt x="472861" y="0"/>
                </a:lnTo>
                <a:lnTo>
                  <a:pt x="1245135" y="0"/>
                </a:lnTo>
                <a:lnTo>
                  <a:pt x="772269" y="514348"/>
                </a:lnTo>
                <a:close/>
              </a:path>
            </a:pathLst>
          </a:custGeom>
          <a:solidFill>
            <a:srgbClr val="173D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22982" y="0"/>
            <a:ext cx="721360" cy="514984"/>
          </a:xfrm>
          <a:custGeom>
            <a:avLst/>
            <a:gdLst/>
            <a:ahLst/>
            <a:cxnLst/>
            <a:rect l="l" t="t" r="r" b="b"/>
            <a:pathLst>
              <a:path w="721359" h="514984">
                <a:moveTo>
                  <a:pt x="720998" y="514358"/>
                </a:moveTo>
                <a:lnTo>
                  <a:pt x="0" y="514358"/>
                </a:lnTo>
                <a:lnTo>
                  <a:pt x="472856" y="0"/>
                </a:lnTo>
                <a:lnTo>
                  <a:pt x="720998" y="0"/>
                </a:lnTo>
                <a:lnTo>
                  <a:pt x="720998" y="514358"/>
                </a:lnTo>
                <a:close/>
              </a:path>
            </a:pathLst>
          </a:custGeom>
          <a:solidFill>
            <a:srgbClr val="173D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107291" y="1110472"/>
            <a:ext cx="3365500" cy="2932430"/>
            <a:chOff x="4107291" y="1110472"/>
            <a:chExt cx="3365500" cy="2932430"/>
          </a:xfrm>
        </p:grpSpPr>
        <p:sp>
          <p:nvSpPr>
            <p:cNvPr id="12" name="object 12"/>
            <p:cNvSpPr/>
            <p:nvPr/>
          </p:nvSpPr>
          <p:spPr>
            <a:xfrm>
              <a:off x="4107291" y="1110472"/>
              <a:ext cx="3365500" cy="2932430"/>
            </a:xfrm>
            <a:custGeom>
              <a:avLst/>
              <a:gdLst/>
              <a:ahLst/>
              <a:cxnLst/>
              <a:rect l="l" t="t" r="r" b="b"/>
              <a:pathLst>
                <a:path w="3365500" h="2932429">
                  <a:moveTo>
                    <a:pt x="2524119" y="2932019"/>
                  </a:moveTo>
                  <a:lnTo>
                    <a:pt x="841373" y="2932019"/>
                  </a:lnTo>
                  <a:lnTo>
                    <a:pt x="0" y="1465997"/>
                  </a:lnTo>
                  <a:lnTo>
                    <a:pt x="841373" y="0"/>
                  </a:lnTo>
                  <a:lnTo>
                    <a:pt x="2524119" y="0"/>
                  </a:lnTo>
                  <a:lnTo>
                    <a:pt x="2569703" y="79424"/>
                  </a:lnTo>
                  <a:lnTo>
                    <a:pt x="887148" y="79424"/>
                  </a:lnTo>
                  <a:lnTo>
                    <a:pt x="91549" y="1465997"/>
                  </a:lnTo>
                  <a:lnTo>
                    <a:pt x="887148" y="2852594"/>
                  </a:lnTo>
                  <a:lnTo>
                    <a:pt x="2569703" y="2852594"/>
                  </a:lnTo>
                  <a:lnTo>
                    <a:pt x="2524119" y="2932019"/>
                  </a:lnTo>
                  <a:close/>
                </a:path>
                <a:path w="3365500" h="2932429">
                  <a:moveTo>
                    <a:pt x="2569703" y="2852594"/>
                  </a:moveTo>
                  <a:lnTo>
                    <a:pt x="2478345" y="2852594"/>
                  </a:lnTo>
                  <a:lnTo>
                    <a:pt x="3273968" y="1465997"/>
                  </a:lnTo>
                  <a:lnTo>
                    <a:pt x="2478345" y="79424"/>
                  </a:lnTo>
                  <a:lnTo>
                    <a:pt x="2569703" y="79424"/>
                  </a:lnTo>
                  <a:lnTo>
                    <a:pt x="3365493" y="1465997"/>
                  </a:lnTo>
                  <a:lnTo>
                    <a:pt x="2569703" y="28525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9991" y="1260154"/>
              <a:ext cx="3029818" cy="2623687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7549160" y="1109300"/>
            <a:ext cx="824230" cy="2882900"/>
          </a:xfrm>
          <a:custGeom>
            <a:avLst/>
            <a:gdLst/>
            <a:ahLst/>
            <a:cxnLst/>
            <a:rect l="l" t="t" r="r" b="b"/>
            <a:pathLst>
              <a:path w="824229" h="2882900">
                <a:moveTo>
                  <a:pt x="38399" y="2882616"/>
                </a:moveTo>
                <a:lnTo>
                  <a:pt x="823498" y="1421319"/>
                </a:lnTo>
              </a:path>
              <a:path w="824229" h="2882900">
                <a:moveTo>
                  <a:pt x="823798" y="1439694"/>
                </a:moveTo>
                <a:lnTo>
                  <a:pt x="0" y="0"/>
                </a:lnTo>
              </a:path>
            </a:pathLst>
          </a:custGeom>
          <a:ln w="857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66807" y="1807364"/>
            <a:ext cx="327787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220" dirty="0">
                <a:solidFill>
                  <a:srgbClr val="000000"/>
                </a:solidFill>
                <a:latin typeface="Verdana"/>
                <a:cs typeface="Verdana"/>
              </a:rPr>
              <a:t>Terima</a:t>
            </a:r>
            <a:r>
              <a:rPr sz="3800" spc="-19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800" spc="-150" dirty="0">
                <a:solidFill>
                  <a:srgbClr val="000000"/>
                </a:solidFill>
                <a:latin typeface="Verdana"/>
                <a:cs typeface="Verdana"/>
              </a:rPr>
              <a:t>Kasih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600530-A5D0-C3C3-6C37-17386AD44446}"/>
              </a:ext>
            </a:extLst>
          </p:cNvPr>
          <p:cNvSpPr/>
          <p:nvPr/>
        </p:nvSpPr>
        <p:spPr>
          <a:xfrm rot="1054842">
            <a:off x="5887482" y="1655107"/>
            <a:ext cx="905239" cy="76773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0D4F5F4-0069-0D30-2713-C59E28722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01"/>
          <a:stretch>
            <a:fillRect/>
          </a:stretch>
        </p:blipFill>
        <p:spPr>
          <a:xfrm rot="1145712">
            <a:off x="6097330" y="1587575"/>
            <a:ext cx="485541" cy="10238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06FA1AB-3B72-52FC-4841-21D61598E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56" y="-84331"/>
            <a:ext cx="1862312" cy="11936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24" y="0"/>
            <a:ext cx="9144505" cy="793300"/>
            <a:chOff x="-224" y="0"/>
            <a:chExt cx="9144505" cy="793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081"/>
              <a:ext cx="7403910" cy="199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-224" y="495181"/>
              <a:ext cx="7347584" cy="85725"/>
            </a:xfrm>
            <a:custGeom>
              <a:avLst/>
              <a:gdLst/>
              <a:ahLst/>
              <a:cxnLst/>
              <a:rect l="l" t="t" r="r" b="b"/>
              <a:pathLst>
                <a:path w="7347584" h="85725">
                  <a:moveTo>
                    <a:pt x="7346985" y="85199"/>
                  </a:moveTo>
                  <a:lnTo>
                    <a:pt x="0" y="85199"/>
                  </a:lnTo>
                  <a:lnTo>
                    <a:pt x="0" y="0"/>
                  </a:lnTo>
                  <a:lnTo>
                    <a:pt x="7346985" y="0"/>
                  </a:lnTo>
                  <a:lnTo>
                    <a:pt x="7346985" y="85199"/>
                  </a:lnTo>
                  <a:close/>
                </a:path>
              </a:pathLst>
            </a:custGeom>
            <a:solidFill>
              <a:srgbClr val="FDC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3981" cy="57150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-224" y="1"/>
              <a:ext cx="9143365" cy="495300"/>
            </a:xfrm>
            <a:custGeom>
              <a:avLst/>
              <a:gdLst/>
              <a:ahLst/>
              <a:cxnLst/>
              <a:rect l="l" t="t" r="r" b="b"/>
              <a:pathLst>
                <a:path w="9143365" h="495300">
                  <a:moveTo>
                    <a:pt x="9143081" y="495300"/>
                  </a:moveTo>
                  <a:lnTo>
                    <a:pt x="0" y="495300"/>
                  </a:lnTo>
                  <a:lnTo>
                    <a:pt x="0" y="0"/>
                  </a:lnTo>
                  <a:lnTo>
                    <a:pt x="9143081" y="0"/>
                  </a:lnTo>
                  <a:lnTo>
                    <a:pt x="9143081" y="495300"/>
                  </a:lnTo>
                  <a:close/>
                </a:path>
              </a:pathLst>
            </a:custGeom>
            <a:solidFill>
              <a:srgbClr val="1F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8261" y="431694"/>
              <a:ext cx="2445719" cy="36160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755411" y="469794"/>
              <a:ext cx="2388870" cy="247650"/>
            </a:xfrm>
            <a:custGeom>
              <a:avLst/>
              <a:gdLst/>
              <a:ahLst/>
              <a:cxnLst/>
              <a:rect l="l" t="t" r="r" b="b"/>
              <a:pathLst>
                <a:path w="2388870" h="247650">
                  <a:moveTo>
                    <a:pt x="2388520" y="247307"/>
                  </a:moveTo>
                  <a:lnTo>
                    <a:pt x="550223" y="247307"/>
                  </a:lnTo>
                  <a:lnTo>
                    <a:pt x="523443" y="246184"/>
                  </a:lnTo>
                  <a:lnTo>
                    <a:pt x="498505" y="242964"/>
                  </a:lnTo>
                  <a:lnTo>
                    <a:pt x="475938" y="237870"/>
                  </a:lnTo>
                  <a:lnTo>
                    <a:pt x="456274" y="231124"/>
                  </a:lnTo>
                  <a:lnTo>
                    <a:pt x="438099" y="219902"/>
                  </a:lnTo>
                  <a:lnTo>
                    <a:pt x="432949" y="222544"/>
                  </a:lnTo>
                  <a:lnTo>
                    <a:pt x="0" y="0"/>
                  </a:lnTo>
                  <a:lnTo>
                    <a:pt x="2388520" y="0"/>
                  </a:lnTo>
                  <a:lnTo>
                    <a:pt x="2388520" y="247307"/>
                  </a:lnTo>
                  <a:close/>
                </a:path>
              </a:pathLst>
            </a:custGeom>
            <a:solidFill>
              <a:srgbClr val="1F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-606399" y="14636"/>
            <a:ext cx="8030555" cy="338937"/>
          </a:xfrm>
          <a:prstGeom prst="rect">
            <a:avLst/>
          </a:prstGeom>
        </p:spPr>
        <p:txBody>
          <a:bodyPr vert="horz" wrap="square" lIns="0" tIns="61339" rIns="0" bIns="0" rtlCol="0">
            <a:spAutoFit/>
          </a:bodyPr>
          <a:lstStyle/>
          <a:p>
            <a:pPr marL="694690" algn="l">
              <a:lnSpc>
                <a:spcPct val="100000"/>
              </a:lnSpc>
              <a:spcBef>
                <a:spcPts val="100"/>
              </a:spcBef>
            </a:pPr>
            <a:r>
              <a:rPr lang="en-US" sz="1800" spc="-105" dirty="0">
                <a:solidFill>
                  <a:srgbClr val="BAD6ED"/>
                </a:solidFill>
                <a:latin typeface="Verdana"/>
                <a:cs typeface="Verdana"/>
              </a:rPr>
              <a:t>PEMROGRAMAN WEB II –</a:t>
            </a:r>
            <a:r>
              <a:rPr lang="en-US" sz="1800" spc="-65" dirty="0">
                <a:solidFill>
                  <a:srgbClr val="BAD6ED"/>
                </a:solidFill>
                <a:latin typeface="Verdana"/>
                <a:cs typeface="Verdana"/>
              </a:rPr>
              <a:t> </a:t>
            </a:r>
            <a:r>
              <a:rPr lang="en-US" sz="1800" spc="-40" dirty="0">
                <a:solidFill>
                  <a:srgbClr val="FFBF00"/>
                </a:solidFill>
                <a:latin typeface="Verdana"/>
                <a:cs typeface="Verdana"/>
              </a:rPr>
              <a:t>PERPUSTAKAAN BUKU DIGITAL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7224" y="4885640"/>
            <a:ext cx="8983345" cy="264795"/>
            <a:chOff x="167224" y="4885640"/>
            <a:chExt cx="8983345" cy="264795"/>
          </a:xfrm>
        </p:grpSpPr>
        <p:sp>
          <p:nvSpPr>
            <p:cNvPr id="14" name="object 14"/>
            <p:cNvSpPr/>
            <p:nvPr/>
          </p:nvSpPr>
          <p:spPr>
            <a:xfrm>
              <a:off x="9143931" y="4905415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238099"/>
                  </a:moveTo>
                  <a:lnTo>
                    <a:pt x="0" y="0"/>
                  </a:lnTo>
                </a:path>
              </a:pathLst>
            </a:custGeom>
            <a:solidFill>
              <a:srgbClr val="001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43931" y="4905415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8099"/>
                  </a:lnTo>
                </a:path>
              </a:pathLst>
            </a:custGeom>
            <a:ln w="12674">
              <a:solidFill>
                <a:srgbClr val="1D4D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30783" y="4905415"/>
              <a:ext cx="462915" cy="238125"/>
            </a:xfrm>
            <a:custGeom>
              <a:avLst/>
              <a:gdLst/>
              <a:ahLst/>
              <a:cxnLst/>
              <a:rect l="l" t="t" r="r" b="b"/>
              <a:pathLst>
                <a:path w="462915" h="238125">
                  <a:moveTo>
                    <a:pt x="0" y="0"/>
                  </a:moveTo>
                  <a:lnTo>
                    <a:pt x="462324" y="0"/>
                  </a:lnTo>
                  <a:lnTo>
                    <a:pt x="462324" y="238099"/>
                  </a:lnTo>
                  <a:lnTo>
                    <a:pt x="0" y="238099"/>
                  </a:lnTo>
                  <a:lnTo>
                    <a:pt x="0" y="0"/>
                  </a:lnTo>
                  <a:close/>
                </a:path>
              </a:pathLst>
            </a:custGeom>
            <a:ln w="12674">
              <a:solidFill>
                <a:srgbClr val="FFB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7224" y="4895640"/>
              <a:ext cx="4420870" cy="248285"/>
            </a:xfrm>
            <a:custGeom>
              <a:avLst/>
              <a:gdLst/>
              <a:ahLst/>
              <a:cxnLst/>
              <a:rect l="l" t="t" r="r" b="b"/>
              <a:pathLst>
                <a:path w="4420870" h="248285">
                  <a:moveTo>
                    <a:pt x="4336591" y="247849"/>
                  </a:moveTo>
                  <a:lnTo>
                    <a:pt x="0" y="247849"/>
                  </a:lnTo>
                  <a:lnTo>
                    <a:pt x="0" y="0"/>
                  </a:lnTo>
                  <a:lnTo>
                    <a:pt x="4286816" y="0"/>
                  </a:lnTo>
                  <a:lnTo>
                    <a:pt x="4338891" y="10124"/>
                  </a:lnTo>
                  <a:lnTo>
                    <a:pt x="4381391" y="37699"/>
                  </a:lnTo>
                  <a:lnTo>
                    <a:pt x="4410041" y="78649"/>
                  </a:lnTo>
                  <a:lnTo>
                    <a:pt x="4420566" y="128749"/>
                  </a:lnTo>
                  <a:lnTo>
                    <a:pt x="4410041" y="178874"/>
                  </a:lnTo>
                  <a:lnTo>
                    <a:pt x="4381391" y="219799"/>
                  </a:lnTo>
                  <a:lnTo>
                    <a:pt x="4338866" y="247399"/>
                  </a:lnTo>
                  <a:lnTo>
                    <a:pt x="4336591" y="247849"/>
                  </a:lnTo>
                  <a:close/>
                </a:path>
              </a:pathLst>
            </a:custGeom>
            <a:solidFill>
              <a:srgbClr val="FDC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493" y="4916641"/>
              <a:ext cx="4318766" cy="20479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65661" y="4885640"/>
              <a:ext cx="1612416" cy="25784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-297693" y="4271863"/>
            <a:ext cx="4633375" cy="303288"/>
          </a:xfrm>
          <a:prstGeom prst="rect">
            <a:avLst/>
          </a:prstGeom>
          <a:solidFill>
            <a:srgbClr val="F4EDE8"/>
          </a:solidFill>
        </p:spPr>
        <p:txBody>
          <a:bodyPr vert="horz" wrap="square" lIns="0" tIns="56515" rIns="0" bIns="0" rtlCol="0">
            <a:spAutoFit/>
          </a:bodyPr>
          <a:lstStyle/>
          <a:p>
            <a:pPr marL="1181100" algn="l">
              <a:lnSpc>
                <a:spcPct val="100000"/>
              </a:lnSpc>
              <a:spcBef>
                <a:spcPts val="445"/>
              </a:spcBef>
            </a:pPr>
            <a:r>
              <a:rPr lang="en-US" sz="1600" b="1" dirty="0" err="1">
                <a:solidFill>
                  <a:srgbClr val="C82626"/>
                </a:solidFill>
                <a:latin typeface="Liberation Sans Narrow"/>
                <a:cs typeface="Liberation Sans Narrow"/>
              </a:rPr>
              <a:t>Perpustakaan</a:t>
            </a:r>
            <a:r>
              <a:rPr lang="en-US" sz="1600" b="1" dirty="0">
                <a:solidFill>
                  <a:srgbClr val="C82626"/>
                </a:solidFill>
                <a:latin typeface="Liberation Sans Narrow"/>
                <a:cs typeface="Liberation Sans Narrow"/>
              </a:rPr>
              <a:t> </a:t>
            </a:r>
            <a:r>
              <a:rPr lang="en-US" sz="1600" b="1" dirty="0" err="1">
                <a:solidFill>
                  <a:srgbClr val="C82626"/>
                </a:solidFill>
                <a:latin typeface="Liberation Sans Narrow"/>
                <a:cs typeface="Liberation Sans Narrow"/>
              </a:rPr>
              <a:t>Buku</a:t>
            </a:r>
            <a:r>
              <a:rPr lang="en-US" sz="1600" b="1" dirty="0">
                <a:solidFill>
                  <a:srgbClr val="C82626"/>
                </a:solidFill>
                <a:latin typeface="Liberation Sans Narrow"/>
                <a:cs typeface="Liberation Sans Narrow"/>
              </a:rPr>
              <a:t> Digital</a:t>
            </a:r>
            <a:endParaRPr sz="1600" dirty="0">
              <a:latin typeface="Liberation Sans Narrow"/>
              <a:cs typeface="Liberation Sans Narro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30381" y="2685847"/>
            <a:ext cx="4534680" cy="1746632"/>
          </a:xfrm>
          <a:prstGeom prst="rect">
            <a:avLst/>
          </a:prstGeom>
          <a:solidFill>
            <a:srgbClr val="FFCACA"/>
          </a:solidFill>
        </p:spPr>
        <p:txBody>
          <a:bodyPr vert="horz" wrap="square" lIns="0" tIns="2286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180"/>
              </a:spcBef>
            </a:pPr>
            <a:r>
              <a:rPr lang="en-US" sz="1400" b="1" spc="-10" dirty="0">
                <a:latin typeface="Arial" panose="020B0604020202020204" pitchFamily="34" charset="0"/>
                <a:cs typeface="Arial" panose="020B0604020202020204" pitchFamily="34" charset="0"/>
              </a:rPr>
              <a:t>FITUR APLIKASI :</a:t>
            </a:r>
          </a:p>
          <a:p>
            <a:pPr algn="just"/>
            <a:r>
              <a:rPr lang="id-ID" sz="1400" dirty="0"/>
              <a:t>Aplikasi ini memiliki fitur dasar sistem </a:t>
            </a:r>
            <a:r>
              <a:rPr lang="en-ID" sz="1400" dirty="0" err="1"/>
              <a:t>i</a:t>
            </a:r>
            <a:r>
              <a:rPr lang="id-ID" sz="1400" dirty="0"/>
              <a:t>nformasi perpustakaan, seperti:</a:t>
            </a:r>
            <a:endParaRPr lang="en-US" sz="1400" dirty="0"/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ID" sz="1400" dirty="0"/>
              <a:t>CRUD data </a:t>
            </a:r>
            <a:r>
              <a:rPr lang="en-ID" sz="1400" dirty="0" err="1"/>
              <a:t>buku</a:t>
            </a:r>
            <a:endParaRPr lang="en-ID" sz="1400" dirty="0"/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ID" sz="1400" dirty="0"/>
              <a:t>CRUD </a:t>
            </a:r>
            <a:r>
              <a:rPr lang="en-ID" sz="1400" dirty="0" err="1"/>
              <a:t>transaksi</a:t>
            </a:r>
            <a:r>
              <a:rPr lang="en-ID" sz="1400" dirty="0"/>
              <a:t> </a:t>
            </a:r>
            <a:r>
              <a:rPr lang="en-ID" sz="1400" dirty="0" err="1"/>
              <a:t>peminjaman</a:t>
            </a:r>
            <a:endParaRPr lang="en-ID" sz="1400" dirty="0"/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ID" sz="1400" dirty="0" err="1"/>
              <a:t>Manajemen</a:t>
            </a:r>
            <a:r>
              <a:rPr lang="en-ID" sz="1400" dirty="0"/>
              <a:t> </a:t>
            </a:r>
            <a:r>
              <a:rPr lang="en-ID" sz="1400" dirty="0" err="1"/>
              <a:t>pengguna</a:t>
            </a:r>
            <a:r>
              <a:rPr lang="en-ID" sz="1400" dirty="0"/>
              <a:t> (admin dan </a:t>
            </a:r>
            <a:r>
              <a:rPr lang="en-ID" sz="1400" dirty="0" err="1"/>
              <a:t>anggota</a:t>
            </a:r>
            <a:r>
              <a:rPr lang="en-ID" sz="1400" dirty="0"/>
              <a:t>)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ID" sz="1400" dirty="0"/>
              <a:t>Fitur </a:t>
            </a:r>
            <a:r>
              <a:rPr lang="en-ID" sz="1400" dirty="0" err="1"/>
              <a:t>pencarian</a:t>
            </a:r>
            <a:r>
              <a:rPr lang="en-ID" sz="1400" dirty="0"/>
              <a:t>, pagination, dan session login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ID" sz="1400" dirty="0" err="1"/>
              <a:t>Tampilan</a:t>
            </a:r>
            <a:r>
              <a:rPr lang="en-ID" sz="1400" dirty="0"/>
              <a:t> frontend yang </a:t>
            </a:r>
            <a:r>
              <a:rPr lang="en-ID" sz="1400" dirty="0" err="1"/>
              <a:t>menarik</a:t>
            </a:r>
            <a:r>
              <a:rPr lang="en-ID" sz="1400" dirty="0"/>
              <a:t> dan </a:t>
            </a:r>
            <a:r>
              <a:rPr lang="en-ID" sz="1400" dirty="0" err="1"/>
              <a:t>responsif</a:t>
            </a:r>
            <a:endParaRPr lang="en-ID" sz="1400" dirty="0"/>
          </a:p>
        </p:txBody>
      </p:sp>
      <p:sp>
        <p:nvSpPr>
          <p:cNvPr id="32" name="object 32"/>
          <p:cNvSpPr txBox="1"/>
          <p:nvPr/>
        </p:nvSpPr>
        <p:spPr>
          <a:xfrm>
            <a:off x="4330381" y="1168439"/>
            <a:ext cx="4490454" cy="11072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07900"/>
              </a:lnSpc>
              <a:spcBef>
                <a:spcPts val="100"/>
              </a:spcBef>
              <a:tabLst>
                <a:tab pos="231140" algn="l"/>
              </a:tabLst>
            </a:pPr>
            <a:r>
              <a:rPr lang="en-ID" sz="1400" b="1" dirty="0">
                <a:latin typeface="Arial"/>
                <a:cs typeface="Arial"/>
              </a:rPr>
              <a:t>DESKRIPSI APLIKASI 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id-ID" sz="1400" dirty="0"/>
              <a:t>Aplikasi ini merupakan sistem perpustakaan digital berbasis web yang dibangun menggunakan framework CodeIgniter 3 dan database MySQL. </a:t>
            </a:r>
            <a:endParaRPr lang="en-US" sz="1400" dirty="0"/>
          </a:p>
          <a:p>
            <a:endParaRPr lang="en-ID" sz="1400" dirty="0"/>
          </a:p>
        </p:txBody>
      </p:sp>
      <p:sp>
        <p:nvSpPr>
          <p:cNvPr id="33" name="object 33"/>
          <p:cNvSpPr txBox="1"/>
          <p:nvPr/>
        </p:nvSpPr>
        <p:spPr>
          <a:xfrm>
            <a:off x="8820835" y="4927812"/>
            <a:ext cx="71120" cy="14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000" spc="-50" dirty="0">
                <a:solidFill>
                  <a:srgbClr val="878787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-6350" y="4899065"/>
            <a:ext cx="9156700" cy="250825"/>
            <a:chOff x="-6350" y="4899065"/>
            <a:chExt cx="9156700" cy="250825"/>
          </a:xfrm>
        </p:grpSpPr>
        <p:sp>
          <p:nvSpPr>
            <p:cNvPr id="35" name="object 35"/>
            <p:cNvSpPr/>
            <p:nvPr/>
          </p:nvSpPr>
          <p:spPr>
            <a:xfrm>
              <a:off x="0" y="4905425"/>
              <a:ext cx="9144000" cy="238125"/>
            </a:xfrm>
            <a:custGeom>
              <a:avLst/>
              <a:gdLst/>
              <a:ahLst/>
              <a:cxnLst/>
              <a:rect l="l" t="t" r="r" b="b"/>
              <a:pathLst>
                <a:path w="9144000" h="238125">
                  <a:moveTo>
                    <a:pt x="8530780" y="0"/>
                  </a:moveTo>
                  <a:lnTo>
                    <a:pt x="0" y="0"/>
                  </a:lnTo>
                  <a:lnTo>
                    <a:pt x="0" y="238086"/>
                  </a:lnTo>
                  <a:lnTo>
                    <a:pt x="8530780" y="238086"/>
                  </a:lnTo>
                  <a:lnTo>
                    <a:pt x="8530780" y="0"/>
                  </a:lnTo>
                  <a:close/>
                </a:path>
                <a:path w="9144000" h="238125">
                  <a:moveTo>
                    <a:pt x="9143924" y="0"/>
                  </a:moveTo>
                  <a:lnTo>
                    <a:pt x="8993099" y="0"/>
                  </a:lnTo>
                  <a:lnTo>
                    <a:pt x="8993099" y="238086"/>
                  </a:lnTo>
                  <a:lnTo>
                    <a:pt x="9143924" y="238086"/>
                  </a:lnTo>
                  <a:lnTo>
                    <a:pt x="9143924" y="0"/>
                  </a:lnTo>
                  <a:close/>
                </a:path>
              </a:pathLst>
            </a:custGeom>
            <a:solidFill>
              <a:srgbClr val="001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4905415"/>
              <a:ext cx="9144000" cy="238125"/>
            </a:xfrm>
            <a:custGeom>
              <a:avLst/>
              <a:gdLst/>
              <a:ahLst/>
              <a:cxnLst/>
              <a:rect l="l" t="t" r="r" b="b"/>
              <a:pathLst>
                <a:path w="9144000" h="238125">
                  <a:moveTo>
                    <a:pt x="0" y="0"/>
                  </a:moveTo>
                  <a:lnTo>
                    <a:pt x="9143931" y="0"/>
                  </a:lnTo>
                  <a:lnTo>
                    <a:pt x="9143931" y="238099"/>
                  </a:lnTo>
                  <a:lnTo>
                    <a:pt x="0" y="2380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1D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30783" y="4905440"/>
              <a:ext cx="462915" cy="238125"/>
            </a:xfrm>
            <a:custGeom>
              <a:avLst/>
              <a:gdLst/>
              <a:ahLst/>
              <a:cxnLst/>
              <a:rect l="l" t="t" r="r" b="b"/>
              <a:pathLst>
                <a:path w="462915" h="238125">
                  <a:moveTo>
                    <a:pt x="0" y="0"/>
                  </a:moveTo>
                  <a:lnTo>
                    <a:pt x="462324" y="0"/>
                  </a:lnTo>
                  <a:lnTo>
                    <a:pt x="462324" y="238074"/>
                  </a:lnTo>
                  <a:lnTo>
                    <a:pt x="0" y="23807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FB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530783" y="4905440"/>
            <a:ext cx="462915" cy="238125"/>
          </a:xfrm>
          <a:prstGeom prst="rect">
            <a:avLst/>
          </a:prstGeom>
          <a:solidFill>
            <a:srgbClr val="FFBF00"/>
          </a:solidFill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100" spc="-50" dirty="0">
                <a:latin typeface="Arial Black"/>
                <a:cs typeface="Arial Black"/>
              </a:rPr>
              <a:t>3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67224" y="4895640"/>
            <a:ext cx="4420870" cy="248285"/>
          </a:xfrm>
          <a:custGeom>
            <a:avLst/>
            <a:gdLst/>
            <a:ahLst/>
            <a:cxnLst/>
            <a:rect l="l" t="t" r="r" b="b"/>
            <a:pathLst>
              <a:path w="4420870" h="248285">
                <a:moveTo>
                  <a:pt x="4336595" y="247849"/>
                </a:moveTo>
                <a:lnTo>
                  <a:pt x="0" y="247849"/>
                </a:lnTo>
                <a:lnTo>
                  <a:pt x="0" y="0"/>
                </a:lnTo>
                <a:lnTo>
                  <a:pt x="4286816" y="0"/>
                </a:lnTo>
                <a:lnTo>
                  <a:pt x="4338880" y="10118"/>
                </a:lnTo>
                <a:lnTo>
                  <a:pt x="4381394" y="37712"/>
                </a:lnTo>
                <a:lnTo>
                  <a:pt x="4410056" y="78637"/>
                </a:lnTo>
                <a:lnTo>
                  <a:pt x="4420565" y="128749"/>
                </a:lnTo>
                <a:lnTo>
                  <a:pt x="4410056" y="178876"/>
                </a:lnTo>
                <a:lnTo>
                  <a:pt x="4381394" y="219808"/>
                </a:lnTo>
                <a:lnTo>
                  <a:pt x="4338880" y="247405"/>
                </a:lnTo>
                <a:lnTo>
                  <a:pt x="4336595" y="247849"/>
                </a:lnTo>
                <a:close/>
              </a:path>
            </a:pathLst>
          </a:custGeom>
          <a:solidFill>
            <a:srgbClr val="FDC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726D267-AE91-D029-FB10-2CD27A2C4A4F}"/>
              </a:ext>
            </a:extLst>
          </p:cNvPr>
          <p:cNvSpPr/>
          <p:nvPr/>
        </p:nvSpPr>
        <p:spPr>
          <a:xfrm>
            <a:off x="7554128" y="44619"/>
            <a:ext cx="1564473" cy="622131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564E0F75-CF75-5F1F-8760-101A67DF45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7521" y="-43572"/>
            <a:ext cx="1253713" cy="803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C06832-1E69-F985-D8F7-5E8B65BF1AA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30447" t="22975" r="32485" b="9872"/>
          <a:stretch>
            <a:fillRect/>
          </a:stretch>
        </p:blipFill>
        <p:spPr>
          <a:xfrm>
            <a:off x="533400" y="784722"/>
            <a:ext cx="3276600" cy="35106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A36E9-144D-2DCE-9D61-B758FD654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98ACB758-E664-DEF1-5FC7-19BE2B744503}"/>
              </a:ext>
            </a:extLst>
          </p:cNvPr>
          <p:cNvGrpSpPr/>
          <p:nvPr/>
        </p:nvGrpSpPr>
        <p:grpSpPr>
          <a:xfrm>
            <a:off x="-224" y="0"/>
            <a:ext cx="9144505" cy="793300"/>
            <a:chOff x="-224" y="0"/>
            <a:chExt cx="9144505" cy="79330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B5D0B7CD-2B08-2C85-F555-A91CDD4B773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081"/>
              <a:ext cx="7403910" cy="199499"/>
            </a:xfrm>
            <a:prstGeom prst="rect">
              <a:avLst/>
            </a:prstGeom>
          </p:spPr>
        </p:pic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864155C-C553-E277-9E17-3AA39A29F50E}"/>
                </a:ext>
              </a:extLst>
            </p:cNvPr>
            <p:cNvSpPr/>
            <p:nvPr/>
          </p:nvSpPr>
          <p:spPr>
            <a:xfrm>
              <a:off x="-224" y="495181"/>
              <a:ext cx="7347584" cy="85725"/>
            </a:xfrm>
            <a:custGeom>
              <a:avLst/>
              <a:gdLst/>
              <a:ahLst/>
              <a:cxnLst/>
              <a:rect l="l" t="t" r="r" b="b"/>
              <a:pathLst>
                <a:path w="7347584" h="85725">
                  <a:moveTo>
                    <a:pt x="7346985" y="85199"/>
                  </a:moveTo>
                  <a:lnTo>
                    <a:pt x="0" y="85199"/>
                  </a:lnTo>
                  <a:lnTo>
                    <a:pt x="0" y="0"/>
                  </a:lnTo>
                  <a:lnTo>
                    <a:pt x="7346985" y="0"/>
                  </a:lnTo>
                  <a:lnTo>
                    <a:pt x="7346985" y="85199"/>
                  </a:lnTo>
                  <a:close/>
                </a:path>
              </a:pathLst>
            </a:custGeom>
            <a:solidFill>
              <a:srgbClr val="FDC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74A5FA38-56E2-D77D-55F4-11F5A922632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3981" cy="571501"/>
            </a:xfrm>
            <a:prstGeom prst="rect">
              <a:avLst/>
            </a:prstGeom>
          </p:spPr>
        </p:pic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C1CE9EF7-AA21-54D3-29F7-7BBE40CC3F47}"/>
                </a:ext>
              </a:extLst>
            </p:cNvPr>
            <p:cNvSpPr/>
            <p:nvPr/>
          </p:nvSpPr>
          <p:spPr>
            <a:xfrm>
              <a:off x="-224" y="1"/>
              <a:ext cx="9143365" cy="495300"/>
            </a:xfrm>
            <a:custGeom>
              <a:avLst/>
              <a:gdLst/>
              <a:ahLst/>
              <a:cxnLst/>
              <a:rect l="l" t="t" r="r" b="b"/>
              <a:pathLst>
                <a:path w="9143365" h="495300">
                  <a:moveTo>
                    <a:pt x="9143081" y="495300"/>
                  </a:moveTo>
                  <a:lnTo>
                    <a:pt x="0" y="495300"/>
                  </a:lnTo>
                  <a:lnTo>
                    <a:pt x="0" y="0"/>
                  </a:lnTo>
                  <a:lnTo>
                    <a:pt x="9143081" y="0"/>
                  </a:lnTo>
                  <a:lnTo>
                    <a:pt x="9143081" y="495300"/>
                  </a:lnTo>
                  <a:close/>
                </a:path>
              </a:pathLst>
            </a:custGeom>
            <a:solidFill>
              <a:srgbClr val="1F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>
              <a:extLst>
                <a:ext uri="{FF2B5EF4-FFF2-40B4-BE49-F238E27FC236}">
                  <a16:creationId xmlns:a16="http://schemas.microsoft.com/office/drawing/2014/main" id="{65607413-0B30-8622-3C8B-C85A2E96CBF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8261" y="431694"/>
              <a:ext cx="2445719" cy="361606"/>
            </a:xfrm>
            <a:prstGeom prst="rect">
              <a:avLst/>
            </a:prstGeom>
          </p:spPr>
        </p:pic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25ABB9E1-305D-75E3-1D8A-420582729D97}"/>
                </a:ext>
              </a:extLst>
            </p:cNvPr>
            <p:cNvSpPr/>
            <p:nvPr/>
          </p:nvSpPr>
          <p:spPr>
            <a:xfrm>
              <a:off x="6755411" y="469794"/>
              <a:ext cx="2388870" cy="247650"/>
            </a:xfrm>
            <a:custGeom>
              <a:avLst/>
              <a:gdLst/>
              <a:ahLst/>
              <a:cxnLst/>
              <a:rect l="l" t="t" r="r" b="b"/>
              <a:pathLst>
                <a:path w="2388870" h="247650">
                  <a:moveTo>
                    <a:pt x="2388520" y="247307"/>
                  </a:moveTo>
                  <a:lnTo>
                    <a:pt x="550223" y="247307"/>
                  </a:lnTo>
                  <a:lnTo>
                    <a:pt x="523443" y="246184"/>
                  </a:lnTo>
                  <a:lnTo>
                    <a:pt x="498505" y="242964"/>
                  </a:lnTo>
                  <a:lnTo>
                    <a:pt x="475938" y="237870"/>
                  </a:lnTo>
                  <a:lnTo>
                    <a:pt x="456274" y="231124"/>
                  </a:lnTo>
                  <a:lnTo>
                    <a:pt x="438099" y="219902"/>
                  </a:lnTo>
                  <a:lnTo>
                    <a:pt x="432949" y="222544"/>
                  </a:lnTo>
                  <a:lnTo>
                    <a:pt x="0" y="0"/>
                  </a:lnTo>
                  <a:lnTo>
                    <a:pt x="2388520" y="0"/>
                  </a:lnTo>
                  <a:lnTo>
                    <a:pt x="2388520" y="247307"/>
                  </a:lnTo>
                  <a:close/>
                </a:path>
              </a:pathLst>
            </a:custGeom>
            <a:solidFill>
              <a:srgbClr val="1F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>
            <a:extLst>
              <a:ext uri="{FF2B5EF4-FFF2-40B4-BE49-F238E27FC236}">
                <a16:creationId xmlns:a16="http://schemas.microsoft.com/office/drawing/2014/main" id="{E107A406-8642-EB87-F37B-0C8E72FD8833}"/>
              </a:ext>
            </a:extLst>
          </p:cNvPr>
          <p:cNvGrpSpPr/>
          <p:nvPr/>
        </p:nvGrpSpPr>
        <p:grpSpPr>
          <a:xfrm>
            <a:off x="167224" y="4885640"/>
            <a:ext cx="8983345" cy="264795"/>
            <a:chOff x="167224" y="4885640"/>
            <a:chExt cx="8983345" cy="264795"/>
          </a:xfrm>
        </p:grpSpPr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F998FDE2-BEDE-63CC-B55C-DBA78F2490D2}"/>
                </a:ext>
              </a:extLst>
            </p:cNvPr>
            <p:cNvSpPr/>
            <p:nvPr/>
          </p:nvSpPr>
          <p:spPr>
            <a:xfrm>
              <a:off x="9143931" y="4905415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238099"/>
                  </a:moveTo>
                  <a:lnTo>
                    <a:pt x="0" y="0"/>
                  </a:lnTo>
                </a:path>
              </a:pathLst>
            </a:custGeom>
            <a:solidFill>
              <a:srgbClr val="001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CAE31F8E-31AE-00A0-0813-5D1E74F1FC6E}"/>
                </a:ext>
              </a:extLst>
            </p:cNvPr>
            <p:cNvSpPr/>
            <p:nvPr/>
          </p:nvSpPr>
          <p:spPr>
            <a:xfrm>
              <a:off x="9143931" y="4905415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8099"/>
                  </a:lnTo>
                </a:path>
              </a:pathLst>
            </a:custGeom>
            <a:ln w="12674">
              <a:solidFill>
                <a:srgbClr val="1D4D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3D747A5B-71AC-4BC1-D4DD-943ED9145B99}"/>
                </a:ext>
              </a:extLst>
            </p:cNvPr>
            <p:cNvSpPr/>
            <p:nvPr/>
          </p:nvSpPr>
          <p:spPr>
            <a:xfrm>
              <a:off x="8530783" y="4905415"/>
              <a:ext cx="462915" cy="238125"/>
            </a:xfrm>
            <a:custGeom>
              <a:avLst/>
              <a:gdLst/>
              <a:ahLst/>
              <a:cxnLst/>
              <a:rect l="l" t="t" r="r" b="b"/>
              <a:pathLst>
                <a:path w="462915" h="238125">
                  <a:moveTo>
                    <a:pt x="0" y="0"/>
                  </a:moveTo>
                  <a:lnTo>
                    <a:pt x="462324" y="0"/>
                  </a:lnTo>
                  <a:lnTo>
                    <a:pt x="462324" y="238099"/>
                  </a:lnTo>
                  <a:lnTo>
                    <a:pt x="0" y="238099"/>
                  </a:lnTo>
                  <a:lnTo>
                    <a:pt x="0" y="0"/>
                  </a:lnTo>
                  <a:close/>
                </a:path>
              </a:pathLst>
            </a:custGeom>
            <a:ln w="12674">
              <a:solidFill>
                <a:srgbClr val="FFB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DE7FE572-B6AA-580E-8825-E6CCF2209CC6}"/>
                </a:ext>
              </a:extLst>
            </p:cNvPr>
            <p:cNvSpPr/>
            <p:nvPr/>
          </p:nvSpPr>
          <p:spPr>
            <a:xfrm>
              <a:off x="167224" y="4895640"/>
              <a:ext cx="4420870" cy="248285"/>
            </a:xfrm>
            <a:custGeom>
              <a:avLst/>
              <a:gdLst/>
              <a:ahLst/>
              <a:cxnLst/>
              <a:rect l="l" t="t" r="r" b="b"/>
              <a:pathLst>
                <a:path w="4420870" h="248285">
                  <a:moveTo>
                    <a:pt x="4336591" y="247849"/>
                  </a:moveTo>
                  <a:lnTo>
                    <a:pt x="0" y="247849"/>
                  </a:lnTo>
                  <a:lnTo>
                    <a:pt x="0" y="0"/>
                  </a:lnTo>
                  <a:lnTo>
                    <a:pt x="4286816" y="0"/>
                  </a:lnTo>
                  <a:lnTo>
                    <a:pt x="4338891" y="10124"/>
                  </a:lnTo>
                  <a:lnTo>
                    <a:pt x="4381391" y="37699"/>
                  </a:lnTo>
                  <a:lnTo>
                    <a:pt x="4410041" y="78649"/>
                  </a:lnTo>
                  <a:lnTo>
                    <a:pt x="4420566" y="128749"/>
                  </a:lnTo>
                  <a:lnTo>
                    <a:pt x="4410041" y="178874"/>
                  </a:lnTo>
                  <a:lnTo>
                    <a:pt x="4381391" y="219799"/>
                  </a:lnTo>
                  <a:lnTo>
                    <a:pt x="4338866" y="247399"/>
                  </a:lnTo>
                  <a:lnTo>
                    <a:pt x="4336591" y="247849"/>
                  </a:lnTo>
                  <a:close/>
                </a:path>
              </a:pathLst>
            </a:custGeom>
            <a:solidFill>
              <a:srgbClr val="FDC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>
              <a:extLst>
                <a:ext uri="{FF2B5EF4-FFF2-40B4-BE49-F238E27FC236}">
                  <a16:creationId xmlns:a16="http://schemas.microsoft.com/office/drawing/2014/main" id="{EAC12A71-564F-BE15-D7F7-BC0976F0B10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493" y="4916641"/>
              <a:ext cx="4318766" cy="204798"/>
            </a:xfrm>
            <a:prstGeom prst="rect">
              <a:avLst/>
            </a:prstGeom>
          </p:spPr>
        </p:pic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AF1344D3-A286-AED7-1B7E-B7805FB9D7E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65661" y="4885640"/>
              <a:ext cx="1612416" cy="257849"/>
            </a:xfrm>
            <a:prstGeom prst="rect">
              <a:avLst/>
            </a:prstGeom>
          </p:spPr>
        </p:pic>
      </p:grpSp>
      <p:sp>
        <p:nvSpPr>
          <p:cNvPr id="20" name="object 20">
            <a:extLst>
              <a:ext uri="{FF2B5EF4-FFF2-40B4-BE49-F238E27FC236}">
                <a16:creationId xmlns:a16="http://schemas.microsoft.com/office/drawing/2014/main" id="{F215EC8F-78FD-1F82-D8CD-F35D9FA4E017}"/>
              </a:ext>
            </a:extLst>
          </p:cNvPr>
          <p:cNvSpPr txBox="1"/>
          <p:nvPr/>
        </p:nvSpPr>
        <p:spPr>
          <a:xfrm>
            <a:off x="28985" y="764962"/>
            <a:ext cx="4141277" cy="272510"/>
          </a:xfrm>
          <a:prstGeom prst="rect">
            <a:avLst/>
          </a:prstGeom>
          <a:solidFill>
            <a:srgbClr val="F4EDE8"/>
          </a:solidFill>
        </p:spPr>
        <p:txBody>
          <a:bodyPr vert="horz" wrap="square" lIns="0" tIns="56515" rIns="0" bIns="0" rtlCol="0">
            <a:spAutoFit/>
          </a:bodyPr>
          <a:lstStyle/>
          <a:p>
            <a:pPr marL="1181100" algn="r">
              <a:lnSpc>
                <a:spcPct val="100000"/>
              </a:lnSpc>
              <a:spcBef>
                <a:spcPts val="445"/>
              </a:spcBef>
            </a:pPr>
            <a:r>
              <a:rPr lang="en-US" sz="1400" b="1" dirty="0" err="1">
                <a:solidFill>
                  <a:schemeClr val="tx2"/>
                </a:solidFill>
                <a:latin typeface="Liberation Sans Narrow"/>
                <a:cs typeface="Liberation Sans Narrow"/>
              </a:rPr>
              <a:t>Struktur</a:t>
            </a:r>
            <a:r>
              <a:rPr lang="en-US" sz="1400" b="1" dirty="0">
                <a:solidFill>
                  <a:schemeClr val="tx2"/>
                </a:solidFill>
                <a:latin typeface="Liberation Sans Narrow"/>
                <a:cs typeface="Liberation Sans Narrow"/>
              </a:rPr>
              <a:t> File</a:t>
            </a:r>
            <a:endParaRPr sz="1400" dirty="0">
              <a:solidFill>
                <a:schemeClr val="tx2"/>
              </a:solidFill>
              <a:latin typeface="Liberation Sans Narrow"/>
              <a:cs typeface="Liberation Sans Narrow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FE359E88-D1F7-5853-BF63-8391D4CA5347}"/>
              </a:ext>
            </a:extLst>
          </p:cNvPr>
          <p:cNvSpPr txBox="1"/>
          <p:nvPr/>
        </p:nvSpPr>
        <p:spPr>
          <a:xfrm>
            <a:off x="111811" y="1047750"/>
            <a:ext cx="408766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Tabel yang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buku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(id,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judul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pengarang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penerbit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tahun_terbit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deskripsi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users (id, username, password, level)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pinjam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(id,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anggota_id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buku_id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tgl_pinjam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tgl_kembali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, status)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anggota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(id, nama,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alamat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telepon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, email)</a:t>
            </a: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C76CD886-59B7-D502-3EF5-CB7FCE77A40E}"/>
              </a:ext>
            </a:extLst>
          </p:cNvPr>
          <p:cNvSpPr txBox="1"/>
          <p:nvPr/>
        </p:nvSpPr>
        <p:spPr>
          <a:xfrm>
            <a:off x="8820835" y="4927812"/>
            <a:ext cx="71120" cy="14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000" spc="-50" dirty="0">
                <a:solidFill>
                  <a:srgbClr val="878787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4" name="object 34">
            <a:extLst>
              <a:ext uri="{FF2B5EF4-FFF2-40B4-BE49-F238E27FC236}">
                <a16:creationId xmlns:a16="http://schemas.microsoft.com/office/drawing/2014/main" id="{5A178C03-8AD7-88FE-FE92-DBB0B94744C7}"/>
              </a:ext>
            </a:extLst>
          </p:cNvPr>
          <p:cNvGrpSpPr/>
          <p:nvPr/>
        </p:nvGrpSpPr>
        <p:grpSpPr>
          <a:xfrm>
            <a:off x="25399" y="4905415"/>
            <a:ext cx="9156700" cy="250825"/>
            <a:chOff x="-6350" y="4899065"/>
            <a:chExt cx="9156700" cy="250825"/>
          </a:xfrm>
        </p:grpSpPr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5AEF1DC6-7210-C676-0A7D-0CB9D3C06664}"/>
                </a:ext>
              </a:extLst>
            </p:cNvPr>
            <p:cNvSpPr/>
            <p:nvPr/>
          </p:nvSpPr>
          <p:spPr>
            <a:xfrm>
              <a:off x="0" y="4905425"/>
              <a:ext cx="9144000" cy="238125"/>
            </a:xfrm>
            <a:custGeom>
              <a:avLst/>
              <a:gdLst/>
              <a:ahLst/>
              <a:cxnLst/>
              <a:rect l="l" t="t" r="r" b="b"/>
              <a:pathLst>
                <a:path w="9144000" h="238125">
                  <a:moveTo>
                    <a:pt x="8530780" y="0"/>
                  </a:moveTo>
                  <a:lnTo>
                    <a:pt x="0" y="0"/>
                  </a:lnTo>
                  <a:lnTo>
                    <a:pt x="0" y="238086"/>
                  </a:lnTo>
                  <a:lnTo>
                    <a:pt x="8530780" y="238086"/>
                  </a:lnTo>
                  <a:lnTo>
                    <a:pt x="8530780" y="0"/>
                  </a:lnTo>
                  <a:close/>
                </a:path>
                <a:path w="9144000" h="238125">
                  <a:moveTo>
                    <a:pt x="9143924" y="0"/>
                  </a:moveTo>
                  <a:lnTo>
                    <a:pt x="8993099" y="0"/>
                  </a:lnTo>
                  <a:lnTo>
                    <a:pt x="8993099" y="238086"/>
                  </a:lnTo>
                  <a:lnTo>
                    <a:pt x="9143924" y="238086"/>
                  </a:lnTo>
                  <a:lnTo>
                    <a:pt x="9143924" y="0"/>
                  </a:lnTo>
                  <a:close/>
                </a:path>
              </a:pathLst>
            </a:custGeom>
            <a:solidFill>
              <a:srgbClr val="001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C642DEBC-CEA2-8960-7B3D-3AA102A42460}"/>
                </a:ext>
              </a:extLst>
            </p:cNvPr>
            <p:cNvSpPr/>
            <p:nvPr/>
          </p:nvSpPr>
          <p:spPr>
            <a:xfrm>
              <a:off x="0" y="4905415"/>
              <a:ext cx="9144000" cy="238125"/>
            </a:xfrm>
            <a:custGeom>
              <a:avLst/>
              <a:gdLst/>
              <a:ahLst/>
              <a:cxnLst/>
              <a:rect l="l" t="t" r="r" b="b"/>
              <a:pathLst>
                <a:path w="9144000" h="238125">
                  <a:moveTo>
                    <a:pt x="0" y="0"/>
                  </a:moveTo>
                  <a:lnTo>
                    <a:pt x="9143931" y="0"/>
                  </a:lnTo>
                  <a:lnTo>
                    <a:pt x="9143931" y="238099"/>
                  </a:lnTo>
                  <a:lnTo>
                    <a:pt x="0" y="2380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1D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FACD2544-7EEF-9503-7A31-FBF6656B0B37}"/>
                </a:ext>
              </a:extLst>
            </p:cNvPr>
            <p:cNvSpPr/>
            <p:nvPr/>
          </p:nvSpPr>
          <p:spPr>
            <a:xfrm>
              <a:off x="8530783" y="4905440"/>
              <a:ext cx="462915" cy="238125"/>
            </a:xfrm>
            <a:custGeom>
              <a:avLst/>
              <a:gdLst/>
              <a:ahLst/>
              <a:cxnLst/>
              <a:rect l="l" t="t" r="r" b="b"/>
              <a:pathLst>
                <a:path w="462915" h="238125">
                  <a:moveTo>
                    <a:pt x="0" y="0"/>
                  </a:moveTo>
                  <a:lnTo>
                    <a:pt x="462324" y="0"/>
                  </a:lnTo>
                  <a:lnTo>
                    <a:pt x="462324" y="238074"/>
                  </a:lnTo>
                  <a:lnTo>
                    <a:pt x="0" y="23807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FB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>
            <a:extLst>
              <a:ext uri="{FF2B5EF4-FFF2-40B4-BE49-F238E27FC236}">
                <a16:creationId xmlns:a16="http://schemas.microsoft.com/office/drawing/2014/main" id="{23D76DAD-6551-CB7A-3AEE-8F0BA96236EC}"/>
              </a:ext>
            </a:extLst>
          </p:cNvPr>
          <p:cNvSpPr txBox="1"/>
          <p:nvPr/>
        </p:nvSpPr>
        <p:spPr>
          <a:xfrm>
            <a:off x="8530783" y="4905440"/>
            <a:ext cx="462915" cy="185948"/>
          </a:xfrm>
          <a:prstGeom prst="rect">
            <a:avLst/>
          </a:prstGeom>
          <a:solidFill>
            <a:srgbClr val="FFBF00"/>
          </a:solidFill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lang="en-US" sz="1100" spc="-50" dirty="0">
                <a:latin typeface="Arial Black"/>
                <a:cs typeface="Arial Black"/>
              </a:rPr>
              <a:t>5</a:t>
            </a:r>
            <a:endParaRPr sz="1100" dirty="0">
              <a:latin typeface="Arial Black"/>
              <a:cs typeface="Arial Black"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1A22EE1C-5CDB-222C-FD62-0021F2E2B182}"/>
              </a:ext>
            </a:extLst>
          </p:cNvPr>
          <p:cNvSpPr/>
          <p:nvPr/>
        </p:nvSpPr>
        <p:spPr>
          <a:xfrm>
            <a:off x="167224" y="4895640"/>
            <a:ext cx="4420870" cy="248285"/>
          </a:xfrm>
          <a:custGeom>
            <a:avLst/>
            <a:gdLst/>
            <a:ahLst/>
            <a:cxnLst/>
            <a:rect l="l" t="t" r="r" b="b"/>
            <a:pathLst>
              <a:path w="4420870" h="248285">
                <a:moveTo>
                  <a:pt x="4336595" y="247849"/>
                </a:moveTo>
                <a:lnTo>
                  <a:pt x="0" y="247849"/>
                </a:lnTo>
                <a:lnTo>
                  <a:pt x="0" y="0"/>
                </a:lnTo>
                <a:lnTo>
                  <a:pt x="4286816" y="0"/>
                </a:lnTo>
                <a:lnTo>
                  <a:pt x="4338880" y="10118"/>
                </a:lnTo>
                <a:lnTo>
                  <a:pt x="4381394" y="37712"/>
                </a:lnTo>
                <a:lnTo>
                  <a:pt x="4410056" y="78637"/>
                </a:lnTo>
                <a:lnTo>
                  <a:pt x="4420565" y="128749"/>
                </a:lnTo>
                <a:lnTo>
                  <a:pt x="4410056" y="178876"/>
                </a:lnTo>
                <a:lnTo>
                  <a:pt x="4381394" y="219808"/>
                </a:lnTo>
                <a:lnTo>
                  <a:pt x="4338880" y="247405"/>
                </a:lnTo>
                <a:lnTo>
                  <a:pt x="4336595" y="247849"/>
                </a:lnTo>
                <a:close/>
              </a:path>
            </a:pathLst>
          </a:custGeom>
          <a:solidFill>
            <a:srgbClr val="FDC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83DF2583-B53D-0788-DE0C-B8E96CD86D3B}"/>
              </a:ext>
            </a:extLst>
          </p:cNvPr>
          <p:cNvSpPr txBox="1"/>
          <p:nvPr/>
        </p:nvSpPr>
        <p:spPr>
          <a:xfrm>
            <a:off x="-18826" y="2687724"/>
            <a:ext cx="4170487" cy="257122"/>
          </a:xfrm>
          <a:prstGeom prst="rect">
            <a:avLst/>
          </a:prstGeom>
          <a:solidFill>
            <a:srgbClr val="F4EDE8"/>
          </a:solidFill>
        </p:spPr>
        <p:txBody>
          <a:bodyPr vert="horz" wrap="square" lIns="0" tIns="56515" rIns="0" bIns="0" rtlCol="0">
            <a:spAutoFit/>
          </a:bodyPr>
          <a:lstStyle/>
          <a:p>
            <a:pPr marL="1181100" algn="r">
              <a:lnSpc>
                <a:spcPct val="100000"/>
              </a:lnSpc>
              <a:spcBef>
                <a:spcPts val="445"/>
              </a:spcBef>
            </a:pPr>
            <a:r>
              <a:rPr lang="en-US" sz="1300" b="1" dirty="0" err="1">
                <a:solidFill>
                  <a:schemeClr val="accent6">
                    <a:lumMod val="75000"/>
                  </a:schemeClr>
                </a:solidFill>
                <a:latin typeface="Liberation Sans Narrow"/>
                <a:cs typeface="Liberation Sans Narrow"/>
              </a:rPr>
              <a:t>Struktur</a:t>
            </a: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  <a:latin typeface="Liberation Sans Narrow"/>
                <a:cs typeface="Liberation Sans Narrow"/>
              </a:rPr>
              <a:t> Database</a:t>
            </a:r>
            <a:endParaRPr sz="1300" b="1" dirty="0">
              <a:solidFill>
                <a:schemeClr val="accent6">
                  <a:lumMod val="75000"/>
                </a:schemeClr>
              </a:solidFill>
              <a:latin typeface="Liberation Sans Narrow"/>
              <a:cs typeface="Liberation Sans Narrow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D343D0E-552C-331B-2571-81A278F7CE56}"/>
              </a:ext>
            </a:extLst>
          </p:cNvPr>
          <p:cNvSpPr/>
          <p:nvPr/>
        </p:nvSpPr>
        <p:spPr>
          <a:xfrm>
            <a:off x="7554128" y="44619"/>
            <a:ext cx="1564473" cy="622131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A3150DB-B7A5-68D2-7FAD-41B60EC56D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7521" y="-43572"/>
            <a:ext cx="1253713" cy="803555"/>
          </a:xfrm>
          <a:prstGeom prst="rect">
            <a:avLst/>
          </a:prstGeom>
        </p:spPr>
      </p:pic>
      <p:sp>
        <p:nvSpPr>
          <p:cNvPr id="11" name="object 20">
            <a:extLst>
              <a:ext uri="{FF2B5EF4-FFF2-40B4-BE49-F238E27FC236}">
                <a16:creationId xmlns:a16="http://schemas.microsoft.com/office/drawing/2014/main" id="{B8063685-FE36-CE7A-4805-83C02DA7F186}"/>
              </a:ext>
            </a:extLst>
          </p:cNvPr>
          <p:cNvSpPr txBox="1"/>
          <p:nvPr/>
        </p:nvSpPr>
        <p:spPr>
          <a:xfrm>
            <a:off x="4336774" y="788096"/>
            <a:ext cx="4484061" cy="303288"/>
          </a:xfrm>
          <a:prstGeom prst="rect">
            <a:avLst/>
          </a:prstGeom>
          <a:solidFill>
            <a:srgbClr val="F4EDE8"/>
          </a:solidFill>
        </p:spPr>
        <p:txBody>
          <a:bodyPr vert="horz" wrap="square" lIns="0" tIns="56515" rIns="0" bIns="0" rtlCol="0">
            <a:spAutoFit/>
          </a:bodyPr>
          <a:lstStyle/>
          <a:p>
            <a:pPr marL="1181100" algn="r">
              <a:lnSpc>
                <a:spcPct val="100000"/>
              </a:lnSpc>
              <a:spcBef>
                <a:spcPts val="445"/>
              </a:spcBef>
            </a:pPr>
            <a:r>
              <a:rPr lang="en-US" sz="1600" b="1" dirty="0">
                <a:solidFill>
                  <a:schemeClr val="tx2"/>
                </a:solidFill>
                <a:latin typeface="Liberation Sans Narrow"/>
                <a:cs typeface="Liberation Sans Narrow"/>
              </a:rPr>
              <a:t>FITUR APLIKASI...</a:t>
            </a:r>
            <a:endParaRPr sz="1600" dirty="0">
              <a:solidFill>
                <a:schemeClr val="tx2"/>
              </a:solidFill>
              <a:latin typeface="Liberation Sans Narrow"/>
              <a:cs typeface="Liberation Sans Narrow"/>
            </a:endParaRPr>
          </a:p>
        </p:txBody>
      </p:sp>
      <p:sp>
        <p:nvSpPr>
          <p:cNvPr id="31" name="object 21">
            <a:extLst>
              <a:ext uri="{FF2B5EF4-FFF2-40B4-BE49-F238E27FC236}">
                <a16:creationId xmlns:a16="http://schemas.microsoft.com/office/drawing/2014/main" id="{1FBB3C56-15B6-8D32-F6B3-8E1A7050C906}"/>
              </a:ext>
            </a:extLst>
          </p:cNvPr>
          <p:cNvSpPr txBox="1"/>
          <p:nvPr/>
        </p:nvSpPr>
        <p:spPr>
          <a:xfrm>
            <a:off x="4304084" y="1178185"/>
            <a:ext cx="4587871" cy="3531736"/>
          </a:xfrm>
          <a:prstGeom prst="rect">
            <a:avLst/>
          </a:prstGeom>
          <a:solidFill>
            <a:srgbClr val="FFCACA"/>
          </a:solidFill>
        </p:spPr>
        <p:txBody>
          <a:bodyPr vert="horz" wrap="square" lIns="0" tIns="22860" rIns="0" bIns="0" rtlCol="0">
            <a:spAutoFit/>
          </a:bodyPr>
          <a:lstStyle/>
          <a:p>
            <a:pPr marL="351790" marR="158750" indent="-1714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1790" marR="158750" indent="-1714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1790" marR="158750" indent="-1714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1790" marR="158750" indent="-1714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1790" marR="158750" indent="-1714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340" marR="158750" algn="just">
              <a:lnSpc>
                <a:spcPct val="10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1790" marR="158750" indent="-1714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1790" marR="158750" indent="-1714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1790" marR="158750" indent="-1714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1790" marR="158750" indent="-1714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1790" marR="158750" indent="-1714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1790" marR="158750" indent="-1714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1790" marR="158750" indent="-1714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1790" marR="158750" indent="-1714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1790" marR="158750" indent="-1714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1790" marR="158750" indent="-1714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1790" marR="158750" indent="-1714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1790" marR="158750" indent="-1714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340" marR="158750" algn="just">
              <a:lnSpc>
                <a:spcPct val="10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6C56CA2-B965-C155-C700-7B04FE8C2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14273"/>
              </p:ext>
            </p:extLst>
          </p:nvPr>
        </p:nvGraphicFramePr>
        <p:xfrm>
          <a:off x="4493259" y="1380128"/>
          <a:ext cx="4193541" cy="30966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8972">
                  <a:extLst>
                    <a:ext uri="{9D8B030D-6E8A-4147-A177-3AD203B41FA5}">
                      <a16:colId xmlns:a16="http://schemas.microsoft.com/office/drawing/2014/main" val="4247501004"/>
                    </a:ext>
                  </a:extLst>
                </a:gridCol>
                <a:gridCol w="2904569">
                  <a:extLst>
                    <a:ext uri="{9D8B030D-6E8A-4147-A177-3AD203B41FA5}">
                      <a16:colId xmlns:a16="http://schemas.microsoft.com/office/drawing/2014/main" val="2745041439"/>
                    </a:ext>
                  </a:extLst>
                </a:gridCol>
              </a:tblGrid>
              <a:tr h="2870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buNone/>
                      </a:pPr>
                      <a:r>
                        <a:rPr lang="en-ID" sz="1050">
                          <a:effectLst/>
                        </a:rPr>
                        <a:t>Fitur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190" marR="371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buNone/>
                      </a:pPr>
                      <a:r>
                        <a:rPr lang="en-ID" sz="1050">
                          <a:effectLst/>
                        </a:rPr>
                        <a:t>Deskripsi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190" marR="37190" marT="0" marB="0" anchor="ctr"/>
                </a:tc>
                <a:extLst>
                  <a:ext uri="{0D108BD9-81ED-4DB2-BD59-A6C34878D82A}">
                    <a16:rowId xmlns:a16="http://schemas.microsoft.com/office/drawing/2014/main" val="467276507"/>
                  </a:ext>
                </a:extLst>
              </a:tr>
              <a:tr h="2732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buNone/>
                      </a:pPr>
                      <a:r>
                        <a:rPr lang="en-ID" sz="1050">
                          <a:effectLst/>
                        </a:rPr>
                        <a:t>Login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190" marR="371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buNone/>
                      </a:pPr>
                      <a:r>
                        <a:rPr lang="en-ID" sz="1050">
                          <a:effectLst/>
                        </a:rPr>
                        <a:t>Autentikasi admin/anggota untuk akses sistem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190" marR="37190" marT="0" marB="0" anchor="ctr"/>
                </a:tc>
                <a:extLst>
                  <a:ext uri="{0D108BD9-81ED-4DB2-BD59-A6C34878D82A}">
                    <a16:rowId xmlns:a16="http://schemas.microsoft.com/office/drawing/2014/main" val="1210688040"/>
                  </a:ext>
                </a:extLst>
              </a:tr>
              <a:tr h="50820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buNone/>
                      </a:pPr>
                      <a:r>
                        <a:rPr lang="en-ID" sz="1050">
                          <a:effectLst/>
                        </a:rPr>
                        <a:t>Kelola Buku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190" marR="371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buNone/>
                      </a:pPr>
                      <a:r>
                        <a:rPr lang="en-ID" sz="1050">
                          <a:effectLst/>
                        </a:rPr>
                        <a:t>Tambah, ubah, hapus, lihat daftar buku beserta deskripsinya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190" marR="37190" marT="0" marB="0" anchor="ctr"/>
                </a:tc>
                <a:extLst>
                  <a:ext uri="{0D108BD9-81ED-4DB2-BD59-A6C34878D82A}">
                    <a16:rowId xmlns:a16="http://schemas.microsoft.com/office/drawing/2014/main" val="165724558"/>
                  </a:ext>
                </a:extLst>
              </a:tr>
              <a:tr h="2732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buNone/>
                      </a:pPr>
                      <a:r>
                        <a:rPr lang="en-ID" sz="1050">
                          <a:effectLst/>
                        </a:rPr>
                        <a:t>Peminjaman Buku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190" marR="371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buNone/>
                      </a:pPr>
                      <a:r>
                        <a:rPr lang="en-ID" sz="1050">
                          <a:effectLst/>
                        </a:rPr>
                        <a:t>Admin mencatat peminjaman buku dari anggota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190" marR="37190" marT="0" marB="0" anchor="ctr"/>
                </a:tc>
                <a:extLst>
                  <a:ext uri="{0D108BD9-81ED-4DB2-BD59-A6C34878D82A}">
                    <a16:rowId xmlns:a16="http://schemas.microsoft.com/office/drawing/2014/main" val="3535570494"/>
                  </a:ext>
                </a:extLst>
              </a:tr>
              <a:tr h="48674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buNone/>
                      </a:pPr>
                      <a:r>
                        <a:rPr lang="en-ID" sz="1050">
                          <a:effectLst/>
                        </a:rPr>
                        <a:t>Pengembalian Buku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190" marR="371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buNone/>
                      </a:pPr>
                      <a:r>
                        <a:rPr lang="en-ID" sz="1050">
                          <a:effectLst/>
                        </a:rPr>
                        <a:t>Pencatatan pengembalian buku dan perhitungan denda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190" marR="37190" marT="0" marB="0" anchor="ctr"/>
                </a:tc>
                <a:extLst>
                  <a:ext uri="{0D108BD9-81ED-4DB2-BD59-A6C34878D82A}">
                    <a16:rowId xmlns:a16="http://schemas.microsoft.com/office/drawing/2014/main" val="780906940"/>
                  </a:ext>
                </a:extLst>
              </a:tr>
              <a:tr h="2732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buNone/>
                      </a:pPr>
                      <a:r>
                        <a:rPr lang="en-ID" sz="1050">
                          <a:effectLst/>
                        </a:rPr>
                        <a:t>Pencarian Buku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190" marR="371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buNone/>
                      </a:pPr>
                      <a:r>
                        <a:rPr lang="en-ID" sz="1050">
                          <a:effectLst/>
                        </a:rPr>
                        <a:t>Cari buku berdasarkan judul atau pengarang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190" marR="37190" marT="0" marB="0" anchor="ctr"/>
                </a:tc>
                <a:extLst>
                  <a:ext uri="{0D108BD9-81ED-4DB2-BD59-A6C34878D82A}">
                    <a16:rowId xmlns:a16="http://schemas.microsoft.com/office/drawing/2014/main" val="3793440558"/>
                  </a:ext>
                </a:extLst>
              </a:tr>
              <a:tr h="48674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buNone/>
                      </a:pPr>
                      <a:r>
                        <a:rPr lang="en-ID" sz="1050">
                          <a:effectLst/>
                        </a:rPr>
                        <a:t>Pagination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190" marR="371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buNone/>
                      </a:pPr>
                      <a:r>
                        <a:rPr lang="en-ID" sz="1050">
                          <a:effectLst/>
                        </a:rPr>
                        <a:t>Navigasi daftar buku berdasarkan jumlah per halaman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190" marR="37190" marT="0" marB="0" anchor="ctr"/>
                </a:tc>
                <a:extLst>
                  <a:ext uri="{0D108BD9-81ED-4DB2-BD59-A6C34878D82A}">
                    <a16:rowId xmlns:a16="http://schemas.microsoft.com/office/drawing/2014/main" val="2704037917"/>
                  </a:ext>
                </a:extLst>
              </a:tr>
              <a:tr h="50820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buNone/>
                      </a:pPr>
                      <a:r>
                        <a:rPr lang="en-ID" sz="1050">
                          <a:effectLst/>
                        </a:rPr>
                        <a:t>Dashboard &amp; Statistik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190" marR="3719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buNone/>
                      </a:pPr>
                      <a:r>
                        <a:rPr lang="en-ID" sz="1050" dirty="0">
                          <a:effectLst/>
                        </a:rPr>
                        <a:t>(</a:t>
                      </a:r>
                      <a:r>
                        <a:rPr lang="en-ID" sz="1050" dirty="0" err="1">
                          <a:effectLst/>
                        </a:rPr>
                        <a:t>opsional</a:t>
                      </a:r>
                      <a:r>
                        <a:rPr lang="en-ID" sz="1050" dirty="0">
                          <a:effectLst/>
                        </a:rPr>
                        <a:t>) </a:t>
                      </a:r>
                      <a:r>
                        <a:rPr lang="en-ID" sz="1050" dirty="0" err="1">
                          <a:effectLst/>
                        </a:rPr>
                        <a:t>Menampilkan</a:t>
                      </a:r>
                      <a:r>
                        <a:rPr lang="en-ID" sz="1050" dirty="0">
                          <a:effectLst/>
                        </a:rPr>
                        <a:t> </a:t>
                      </a:r>
                      <a:r>
                        <a:rPr lang="en-ID" sz="1050" dirty="0" err="1">
                          <a:effectLst/>
                        </a:rPr>
                        <a:t>ringkasan</a:t>
                      </a:r>
                      <a:r>
                        <a:rPr lang="en-ID" sz="1050" dirty="0">
                          <a:effectLst/>
                        </a:rPr>
                        <a:t> </a:t>
                      </a:r>
                      <a:r>
                        <a:rPr lang="en-ID" sz="1050" dirty="0" err="1">
                          <a:effectLst/>
                        </a:rPr>
                        <a:t>jumlah</a:t>
                      </a:r>
                      <a:r>
                        <a:rPr lang="en-ID" sz="1050" dirty="0">
                          <a:effectLst/>
                        </a:rPr>
                        <a:t> </a:t>
                      </a:r>
                      <a:r>
                        <a:rPr lang="en-ID" sz="1050" dirty="0" err="1">
                          <a:effectLst/>
                        </a:rPr>
                        <a:t>buku</a:t>
                      </a:r>
                      <a:r>
                        <a:rPr lang="en-ID" sz="1050" dirty="0">
                          <a:effectLst/>
                        </a:rPr>
                        <a:t>, </a:t>
                      </a:r>
                      <a:r>
                        <a:rPr lang="en-ID" sz="1050" dirty="0" err="1">
                          <a:effectLst/>
                        </a:rPr>
                        <a:t>peminjam</a:t>
                      </a:r>
                      <a:r>
                        <a:rPr lang="en-ID" sz="1050" dirty="0">
                          <a:effectLst/>
                        </a:rPr>
                        <a:t>..</a:t>
                      </a:r>
                      <a:endParaRPr lang="en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190" marR="37190" marT="0" marB="0" anchor="ctr"/>
                </a:tc>
                <a:extLst>
                  <a:ext uri="{0D108BD9-81ED-4DB2-BD59-A6C34878D82A}">
                    <a16:rowId xmlns:a16="http://schemas.microsoft.com/office/drawing/2014/main" val="3615438611"/>
                  </a:ext>
                </a:extLst>
              </a:tr>
            </a:tbl>
          </a:graphicData>
        </a:graphic>
      </p:graphicFrame>
      <p:sp>
        <p:nvSpPr>
          <p:cNvPr id="26" name="object 32">
            <a:extLst>
              <a:ext uri="{FF2B5EF4-FFF2-40B4-BE49-F238E27FC236}">
                <a16:creationId xmlns:a16="http://schemas.microsoft.com/office/drawing/2014/main" id="{062FE2DA-AC4B-C57D-F3EE-785A9BE9DA62}"/>
              </a:ext>
            </a:extLst>
          </p:cNvPr>
          <p:cNvSpPr txBox="1"/>
          <p:nvPr/>
        </p:nvSpPr>
        <p:spPr>
          <a:xfrm>
            <a:off x="111811" y="3037705"/>
            <a:ext cx="408766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/>
            <a:r>
              <a:rPr lang="en-ID" sz="1200" dirty="0"/>
              <a:t>Nama database: </a:t>
            </a:r>
            <a:r>
              <a:rPr lang="id-ID" sz="1200" dirty="0"/>
              <a:t>projek_perpus</a:t>
            </a:r>
            <a:endParaRPr lang="en-ID" sz="1200" dirty="0"/>
          </a:p>
          <a:p>
            <a:pPr lvl="0"/>
            <a:r>
              <a:rPr lang="en-ID" sz="1200" dirty="0"/>
              <a:t>Tabel :</a:t>
            </a:r>
          </a:p>
          <a:p>
            <a:pPr lvl="0"/>
            <a:endParaRPr lang="en-ID" sz="1200" dirty="0"/>
          </a:p>
          <a:p>
            <a:pPr lvl="0"/>
            <a:r>
              <a:rPr lang="en-ID" sz="1200" dirty="0"/>
              <a:t>Tabel users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D" sz="1200" dirty="0"/>
              <a:t>id (INT, PRIMARY KEY, AUTO_INCREMENT)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D" sz="1200" dirty="0"/>
              <a:t>username VARCHAR(50),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D" sz="1200" dirty="0"/>
              <a:t>password VARCHAR(255),</a:t>
            </a:r>
          </a:p>
          <a:p>
            <a:pPr lvl="0"/>
            <a:endParaRPr lang="en-ID" sz="1200" dirty="0"/>
          </a:p>
        </p:txBody>
      </p:sp>
      <p:sp>
        <p:nvSpPr>
          <p:cNvPr id="39" name="object 12">
            <a:extLst>
              <a:ext uri="{FF2B5EF4-FFF2-40B4-BE49-F238E27FC236}">
                <a16:creationId xmlns:a16="http://schemas.microsoft.com/office/drawing/2014/main" id="{574C7803-5200-C5ED-620A-83DDBF6731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606399" y="14636"/>
            <a:ext cx="8030555" cy="338937"/>
          </a:xfrm>
          <a:prstGeom prst="rect">
            <a:avLst/>
          </a:prstGeom>
        </p:spPr>
        <p:txBody>
          <a:bodyPr vert="horz" wrap="square" lIns="0" tIns="61339" rIns="0" bIns="0" rtlCol="0">
            <a:spAutoFit/>
          </a:bodyPr>
          <a:lstStyle/>
          <a:p>
            <a:pPr marL="694690" algn="l">
              <a:lnSpc>
                <a:spcPct val="100000"/>
              </a:lnSpc>
              <a:spcBef>
                <a:spcPts val="100"/>
              </a:spcBef>
            </a:pPr>
            <a:r>
              <a:rPr lang="en-US" sz="1800" spc="-105" dirty="0">
                <a:solidFill>
                  <a:srgbClr val="BAD6ED"/>
                </a:solidFill>
                <a:latin typeface="Verdana"/>
                <a:cs typeface="Verdana"/>
              </a:rPr>
              <a:t>PEMROGRAMAN WEB II –</a:t>
            </a:r>
            <a:r>
              <a:rPr lang="en-US" sz="1800" spc="-65" dirty="0">
                <a:solidFill>
                  <a:srgbClr val="BAD6ED"/>
                </a:solidFill>
                <a:latin typeface="Verdana"/>
                <a:cs typeface="Verdana"/>
              </a:rPr>
              <a:t> </a:t>
            </a:r>
            <a:r>
              <a:rPr lang="en-US" sz="1800" spc="-40" dirty="0">
                <a:solidFill>
                  <a:srgbClr val="FFBF00"/>
                </a:solidFill>
                <a:latin typeface="Verdana"/>
                <a:cs typeface="Verdana"/>
              </a:rPr>
              <a:t>PERPUSTAKAAN BUKU DIGITAL</a:t>
            </a:r>
            <a:endParaRPr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9359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3C32E-07F6-2C67-522A-87E61872D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067A25CD-A029-FC20-DC29-C9A9F9422E52}"/>
              </a:ext>
            </a:extLst>
          </p:cNvPr>
          <p:cNvGrpSpPr/>
          <p:nvPr/>
        </p:nvGrpSpPr>
        <p:grpSpPr>
          <a:xfrm>
            <a:off x="-224" y="0"/>
            <a:ext cx="9144505" cy="793300"/>
            <a:chOff x="-224" y="0"/>
            <a:chExt cx="9144505" cy="79330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B25FEA1F-D483-93B2-348B-4D8015010EC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081"/>
              <a:ext cx="7403910" cy="199499"/>
            </a:xfrm>
            <a:prstGeom prst="rect">
              <a:avLst/>
            </a:prstGeom>
          </p:spPr>
        </p:pic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613EE1A-8696-C1F4-D36C-23801350CA93}"/>
                </a:ext>
              </a:extLst>
            </p:cNvPr>
            <p:cNvSpPr/>
            <p:nvPr/>
          </p:nvSpPr>
          <p:spPr>
            <a:xfrm>
              <a:off x="-224" y="495181"/>
              <a:ext cx="7347584" cy="85725"/>
            </a:xfrm>
            <a:custGeom>
              <a:avLst/>
              <a:gdLst/>
              <a:ahLst/>
              <a:cxnLst/>
              <a:rect l="l" t="t" r="r" b="b"/>
              <a:pathLst>
                <a:path w="7347584" h="85725">
                  <a:moveTo>
                    <a:pt x="7346985" y="85199"/>
                  </a:moveTo>
                  <a:lnTo>
                    <a:pt x="0" y="85199"/>
                  </a:lnTo>
                  <a:lnTo>
                    <a:pt x="0" y="0"/>
                  </a:lnTo>
                  <a:lnTo>
                    <a:pt x="7346985" y="0"/>
                  </a:lnTo>
                  <a:lnTo>
                    <a:pt x="7346985" y="85199"/>
                  </a:lnTo>
                  <a:close/>
                </a:path>
              </a:pathLst>
            </a:custGeom>
            <a:solidFill>
              <a:srgbClr val="FDC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34E4A71B-8E55-D0E0-4E6D-B5DBC9600D7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3981" cy="571501"/>
            </a:xfrm>
            <a:prstGeom prst="rect">
              <a:avLst/>
            </a:prstGeom>
          </p:spPr>
        </p:pic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A50EF109-B5EA-3BAD-1325-36640A8C3841}"/>
                </a:ext>
              </a:extLst>
            </p:cNvPr>
            <p:cNvSpPr/>
            <p:nvPr/>
          </p:nvSpPr>
          <p:spPr>
            <a:xfrm>
              <a:off x="-224" y="1"/>
              <a:ext cx="9143365" cy="495300"/>
            </a:xfrm>
            <a:custGeom>
              <a:avLst/>
              <a:gdLst/>
              <a:ahLst/>
              <a:cxnLst/>
              <a:rect l="l" t="t" r="r" b="b"/>
              <a:pathLst>
                <a:path w="9143365" h="495300">
                  <a:moveTo>
                    <a:pt x="9143081" y="495300"/>
                  </a:moveTo>
                  <a:lnTo>
                    <a:pt x="0" y="495300"/>
                  </a:lnTo>
                  <a:lnTo>
                    <a:pt x="0" y="0"/>
                  </a:lnTo>
                  <a:lnTo>
                    <a:pt x="9143081" y="0"/>
                  </a:lnTo>
                  <a:lnTo>
                    <a:pt x="9143081" y="495300"/>
                  </a:lnTo>
                  <a:close/>
                </a:path>
              </a:pathLst>
            </a:custGeom>
            <a:solidFill>
              <a:srgbClr val="1F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>
              <a:extLst>
                <a:ext uri="{FF2B5EF4-FFF2-40B4-BE49-F238E27FC236}">
                  <a16:creationId xmlns:a16="http://schemas.microsoft.com/office/drawing/2014/main" id="{EAEA7713-4646-3872-74D0-0A6F24FA366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8261" y="431694"/>
              <a:ext cx="2445719" cy="361606"/>
            </a:xfrm>
            <a:prstGeom prst="rect">
              <a:avLst/>
            </a:prstGeom>
          </p:spPr>
        </p:pic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971A0C58-D001-3DA2-882C-8015CCC1AB70}"/>
                </a:ext>
              </a:extLst>
            </p:cNvPr>
            <p:cNvSpPr/>
            <p:nvPr/>
          </p:nvSpPr>
          <p:spPr>
            <a:xfrm>
              <a:off x="6755411" y="469794"/>
              <a:ext cx="2388870" cy="247650"/>
            </a:xfrm>
            <a:custGeom>
              <a:avLst/>
              <a:gdLst/>
              <a:ahLst/>
              <a:cxnLst/>
              <a:rect l="l" t="t" r="r" b="b"/>
              <a:pathLst>
                <a:path w="2388870" h="247650">
                  <a:moveTo>
                    <a:pt x="2388520" y="247307"/>
                  </a:moveTo>
                  <a:lnTo>
                    <a:pt x="550223" y="247307"/>
                  </a:lnTo>
                  <a:lnTo>
                    <a:pt x="523443" y="246184"/>
                  </a:lnTo>
                  <a:lnTo>
                    <a:pt x="498505" y="242964"/>
                  </a:lnTo>
                  <a:lnTo>
                    <a:pt x="475938" y="237870"/>
                  </a:lnTo>
                  <a:lnTo>
                    <a:pt x="456274" y="231124"/>
                  </a:lnTo>
                  <a:lnTo>
                    <a:pt x="438099" y="219902"/>
                  </a:lnTo>
                  <a:lnTo>
                    <a:pt x="432949" y="222544"/>
                  </a:lnTo>
                  <a:lnTo>
                    <a:pt x="0" y="0"/>
                  </a:lnTo>
                  <a:lnTo>
                    <a:pt x="2388520" y="0"/>
                  </a:lnTo>
                  <a:lnTo>
                    <a:pt x="2388520" y="247307"/>
                  </a:lnTo>
                  <a:close/>
                </a:path>
              </a:pathLst>
            </a:custGeom>
            <a:solidFill>
              <a:srgbClr val="1F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771F1278-7423-5A89-688F-4DF33CC998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387209" y="1115"/>
            <a:ext cx="8535333" cy="369715"/>
          </a:xfrm>
          <a:prstGeom prst="rect">
            <a:avLst/>
          </a:prstGeom>
        </p:spPr>
        <p:txBody>
          <a:bodyPr vert="horz" wrap="square" lIns="0" tIns="61339" rIns="0" bIns="0" rtlCol="0">
            <a:spAutoFit/>
          </a:bodyPr>
          <a:lstStyle/>
          <a:p>
            <a:pPr marL="694690">
              <a:lnSpc>
                <a:spcPct val="100000"/>
              </a:lnSpc>
              <a:spcBef>
                <a:spcPts val="100"/>
              </a:spcBef>
            </a:pPr>
            <a:r>
              <a:rPr lang="en-US" sz="2000" b="0" dirty="0">
                <a:solidFill>
                  <a:srgbClr val="FFFFFF"/>
                </a:solidFill>
                <a:latin typeface="Times New Roman"/>
                <a:cs typeface="Times New Roman"/>
              </a:rPr>
              <a:t>St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13" name="object 13">
            <a:extLst>
              <a:ext uri="{FF2B5EF4-FFF2-40B4-BE49-F238E27FC236}">
                <a16:creationId xmlns:a16="http://schemas.microsoft.com/office/drawing/2014/main" id="{382B19A8-1CF2-3624-607C-E2F64C2E92FB}"/>
              </a:ext>
            </a:extLst>
          </p:cNvPr>
          <p:cNvGrpSpPr/>
          <p:nvPr/>
        </p:nvGrpSpPr>
        <p:grpSpPr>
          <a:xfrm>
            <a:off x="167224" y="4885640"/>
            <a:ext cx="8983345" cy="264795"/>
            <a:chOff x="167224" y="4885640"/>
            <a:chExt cx="8983345" cy="264795"/>
          </a:xfrm>
        </p:grpSpPr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8C130640-A800-4A5C-25C7-7F12F6F9DA09}"/>
                </a:ext>
              </a:extLst>
            </p:cNvPr>
            <p:cNvSpPr/>
            <p:nvPr/>
          </p:nvSpPr>
          <p:spPr>
            <a:xfrm>
              <a:off x="9143931" y="4905415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238099"/>
                  </a:moveTo>
                  <a:lnTo>
                    <a:pt x="0" y="0"/>
                  </a:lnTo>
                </a:path>
              </a:pathLst>
            </a:custGeom>
            <a:solidFill>
              <a:srgbClr val="001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A43883AE-D305-BEA2-535E-DD93FB632590}"/>
                </a:ext>
              </a:extLst>
            </p:cNvPr>
            <p:cNvSpPr/>
            <p:nvPr/>
          </p:nvSpPr>
          <p:spPr>
            <a:xfrm>
              <a:off x="9143931" y="4905415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8099"/>
                  </a:lnTo>
                </a:path>
              </a:pathLst>
            </a:custGeom>
            <a:ln w="12674">
              <a:solidFill>
                <a:srgbClr val="1D4D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98ABEF2F-516E-297F-3964-716E35380D27}"/>
                </a:ext>
              </a:extLst>
            </p:cNvPr>
            <p:cNvSpPr/>
            <p:nvPr/>
          </p:nvSpPr>
          <p:spPr>
            <a:xfrm>
              <a:off x="8530783" y="4905415"/>
              <a:ext cx="462915" cy="238125"/>
            </a:xfrm>
            <a:custGeom>
              <a:avLst/>
              <a:gdLst/>
              <a:ahLst/>
              <a:cxnLst/>
              <a:rect l="l" t="t" r="r" b="b"/>
              <a:pathLst>
                <a:path w="462915" h="238125">
                  <a:moveTo>
                    <a:pt x="0" y="0"/>
                  </a:moveTo>
                  <a:lnTo>
                    <a:pt x="462324" y="0"/>
                  </a:lnTo>
                  <a:lnTo>
                    <a:pt x="462324" y="238099"/>
                  </a:lnTo>
                  <a:lnTo>
                    <a:pt x="0" y="238099"/>
                  </a:lnTo>
                  <a:lnTo>
                    <a:pt x="0" y="0"/>
                  </a:lnTo>
                  <a:close/>
                </a:path>
              </a:pathLst>
            </a:custGeom>
            <a:ln w="12674">
              <a:solidFill>
                <a:srgbClr val="FFB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1950E09C-2537-5D93-86AC-F8C4A7B62CEA}"/>
                </a:ext>
              </a:extLst>
            </p:cNvPr>
            <p:cNvSpPr/>
            <p:nvPr/>
          </p:nvSpPr>
          <p:spPr>
            <a:xfrm>
              <a:off x="167224" y="4895640"/>
              <a:ext cx="4420870" cy="248285"/>
            </a:xfrm>
            <a:custGeom>
              <a:avLst/>
              <a:gdLst/>
              <a:ahLst/>
              <a:cxnLst/>
              <a:rect l="l" t="t" r="r" b="b"/>
              <a:pathLst>
                <a:path w="4420870" h="248285">
                  <a:moveTo>
                    <a:pt x="4336591" y="247849"/>
                  </a:moveTo>
                  <a:lnTo>
                    <a:pt x="0" y="247849"/>
                  </a:lnTo>
                  <a:lnTo>
                    <a:pt x="0" y="0"/>
                  </a:lnTo>
                  <a:lnTo>
                    <a:pt x="4286816" y="0"/>
                  </a:lnTo>
                  <a:lnTo>
                    <a:pt x="4338891" y="10124"/>
                  </a:lnTo>
                  <a:lnTo>
                    <a:pt x="4381391" y="37699"/>
                  </a:lnTo>
                  <a:lnTo>
                    <a:pt x="4410041" y="78649"/>
                  </a:lnTo>
                  <a:lnTo>
                    <a:pt x="4420566" y="128749"/>
                  </a:lnTo>
                  <a:lnTo>
                    <a:pt x="4410041" y="178874"/>
                  </a:lnTo>
                  <a:lnTo>
                    <a:pt x="4381391" y="219799"/>
                  </a:lnTo>
                  <a:lnTo>
                    <a:pt x="4338866" y="247399"/>
                  </a:lnTo>
                  <a:lnTo>
                    <a:pt x="4336591" y="247849"/>
                  </a:lnTo>
                  <a:close/>
                </a:path>
              </a:pathLst>
            </a:custGeom>
            <a:solidFill>
              <a:srgbClr val="FDC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>
              <a:extLst>
                <a:ext uri="{FF2B5EF4-FFF2-40B4-BE49-F238E27FC236}">
                  <a16:creationId xmlns:a16="http://schemas.microsoft.com/office/drawing/2014/main" id="{731897DC-BA12-CB73-BDD5-5A57E477F69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493" y="4916641"/>
              <a:ext cx="4318766" cy="204798"/>
            </a:xfrm>
            <a:prstGeom prst="rect">
              <a:avLst/>
            </a:prstGeom>
          </p:spPr>
        </p:pic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C212097E-30DA-4F0B-2161-813CAFC099E2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65661" y="4885640"/>
              <a:ext cx="1612416" cy="257849"/>
            </a:xfrm>
            <a:prstGeom prst="rect">
              <a:avLst/>
            </a:prstGeom>
          </p:spPr>
        </p:pic>
      </p:grpSp>
      <p:sp>
        <p:nvSpPr>
          <p:cNvPr id="32" name="object 32">
            <a:extLst>
              <a:ext uri="{FF2B5EF4-FFF2-40B4-BE49-F238E27FC236}">
                <a16:creationId xmlns:a16="http://schemas.microsoft.com/office/drawing/2014/main" id="{AFEEEE60-B51F-93B6-B72D-788DB689176F}"/>
              </a:ext>
            </a:extLst>
          </p:cNvPr>
          <p:cNvSpPr txBox="1"/>
          <p:nvPr/>
        </p:nvSpPr>
        <p:spPr>
          <a:xfrm>
            <a:off x="990600" y="3370120"/>
            <a:ext cx="3851224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ID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id (INT, PRIMARY KEY, AUTO_INCREMENT)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nama VARCHAR(100),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alamat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TEXT,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telepon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VARCHAR(20),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email VARCHAR(100),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ID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A8630207-C910-216B-1917-1E10AFE13D63}"/>
              </a:ext>
            </a:extLst>
          </p:cNvPr>
          <p:cNvSpPr txBox="1"/>
          <p:nvPr/>
        </p:nvSpPr>
        <p:spPr>
          <a:xfrm>
            <a:off x="8820835" y="4927812"/>
            <a:ext cx="71120" cy="14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000" spc="-50" dirty="0">
                <a:solidFill>
                  <a:srgbClr val="878787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4" name="object 34">
            <a:extLst>
              <a:ext uri="{FF2B5EF4-FFF2-40B4-BE49-F238E27FC236}">
                <a16:creationId xmlns:a16="http://schemas.microsoft.com/office/drawing/2014/main" id="{01D30BAF-9479-7CC8-22ED-6585C8EA5833}"/>
              </a:ext>
            </a:extLst>
          </p:cNvPr>
          <p:cNvGrpSpPr/>
          <p:nvPr/>
        </p:nvGrpSpPr>
        <p:grpSpPr>
          <a:xfrm>
            <a:off x="-6350" y="4899065"/>
            <a:ext cx="9156700" cy="250825"/>
            <a:chOff x="-6350" y="4899065"/>
            <a:chExt cx="9156700" cy="250825"/>
          </a:xfrm>
        </p:grpSpPr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52F9F976-4F1F-76A4-5C81-00BEC8DFC50E}"/>
                </a:ext>
              </a:extLst>
            </p:cNvPr>
            <p:cNvSpPr/>
            <p:nvPr/>
          </p:nvSpPr>
          <p:spPr>
            <a:xfrm>
              <a:off x="0" y="4905425"/>
              <a:ext cx="9144000" cy="238125"/>
            </a:xfrm>
            <a:custGeom>
              <a:avLst/>
              <a:gdLst/>
              <a:ahLst/>
              <a:cxnLst/>
              <a:rect l="l" t="t" r="r" b="b"/>
              <a:pathLst>
                <a:path w="9144000" h="238125">
                  <a:moveTo>
                    <a:pt x="8530780" y="0"/>
                  </a:moveTo>
                  <a:lnTo>
                    <a:pt x="0" y="0"/>
                  </a:lnTo>
                  <a:lnTo>
                    <a:pt x="0" y="238086"/>
                  </a:lnTo>
                  <a:lnTo>
                    <a:pt x="8530780" y="238086"/>
                  </a:lnTo>
                  <a:lnTo>
                    <a:pt x="8530780" y="0"/>
                  </a:lnTo>
                  <a:close/>
                </a:path>
                <a:path w="9144000" h="238125">
                  <a:moveTo>
                    <a:pt x="9143924" y="0"/>
                  </a:moveTo>
                  <a:lnTo>
                    <a:pt x="8993099" y="0"/>
                  </a:lnTo>
                  <a:lnTo>
                    <a:pt x="8993099" y="238086"/>
                  </a:lnTo>
                  <a:lnTo>
                    <a:pt x="9143924" y="238086"/>
                  </a:lnTo>
                  <a:lnTo>
                    <a:pt x="9143924" y="0"/>
                  </a:lnTo>
                  <a:close/>
                </a:path>
              </a:pathLst>
            </a:custGeom>
            <a:solidFill>
              <a:srgbClr val="001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1E7815E4-189E-5D9C-B2A5-52EC929FB1F0}"/>
                </a:ext>
              </a:extLst>
            </p:cNvPr>
            <p:cNvSpPr/>
            <p:nvPr/>
          </p:nvSpPr>
          <p:spPr>
            <a:xfrm>
              <a:off x="0" y="4905415"/>
              <a:ext cx="9144000" cy="238125"/>
            </a:xfrm>
            <a:custGeom>
              <a:avLst/>
              <a:gdLst/>
              <a:ahLst/>
              <a:cxnLst/>
              <a:rect l="l" t="t" r="r" b="b"/>
              <a:pathLst>
                <a:path w="9144000" h="238125">
                  <a:moveTo>
                    <a:pt x="0" y="0"/>
                  </a:moveTo>
                  <a:lnTo>
                    <a:pt x="9143931" y="0"/>
                  </a:lnTo>
                  <a:lnTo>
                    <a:pt x="9143931" y="238099"/>
                  </a:lnTo>
                  <a:lnTo>
                    <a:pt x="0" y="2380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1D4D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3EFACE2E-1861-CB37-D5A9-2EC41CB9FD48}"/>
                </a:ext>
              </a:extLst>
            </p:cNvPr>
            <p:cNvSpPr/>
            <p:nvPr/>
          </p:nvSpPr>
          <p:spPr>
            <a:xfrm>
              <a:off x="8530783" y="4905440"/>
              <a:ext cx="462915" cy="238125"/>
            </a:xfrm>
            <a:custGeom>
              <a:avLst/>
              <a:gdLst/>
              <a:ahLst/>
              <a:cxnLst/>
              <a:rect l="l" t="t" r="r" b="b"/>
              <a:pathLst>
                <a:path w="462915" h="238125">
                  <a:moveTo>
                    <a:pt x="0" y="0"/>
                  </a:moveTo>
                  <a:lnTo>
                    <a:pt x="462324" y="0"/>
                  </a:lnTo>
                  <a:lnTo>
                    <a:pt x="462324" y="238074"/>
                  </a:lnTo>
                  <a:lnTo>
                    <a:pt x="0" y="23807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FB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>
            <a:extLst>
              <a:ext uri="{FF2B5EF4-FFF2-40B4-BE49-F238E27FC236}">
                <a16:creationId xmlns:a16="http://schemas.microsoft.com/office/drawing/2014/main" id="{FBE44BA7-4CC6-B16B-B784-1CB3E0F88C54}"/>
              </a:ext>
            </a:extLst>
          </p:cNvPr>
          <p:cNvSpPr txBox="1"/>
          <p:nvPr/>
        </p:nvSpPr>
        <p:spPr>
          <a:xfrm>
            <a:off x="8530783" y="4933950"/>
            <a:ext cx="462915" cy="185948"/>
          </a:xfrm>
          <a:prstGeom prst="rect">
            <a:avLst/>
          </a:prstGeom>
          <a:solidFill>
            <a:srgbClr val="FFBF00"/>
          </a:solidFill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lang="en-US" sz="1100" spc="-50" dirty="0">
                <a:latin typeface="Arial Black"/>
                <a:cs typeface="Arial Black"/>
              </a:rPr>
              <a:t>13</a:t>
            </a:r>
            <a:endParaRPr sz="1100" dirty="0">
              <a:latin typeface="Arial Black"/>
              <a:cs typeface="Arial Black"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241A88A6-19A4-F588-F1AC-303C83CE118F}"/>
              </a:ext>
            </a:extLst>
          </p:cNvPr>
          <p:cNvSpPr/>
          <p:nvPr/>
        </p:nvSpPr>
        <p:spPr>
          <a:xfrm>
            <a:off x="167224" y="4895640"/>
            <a:ext cx="4420870" cy="248285"/>
          </a:xfrm>
          <a:custGeom>
            <a:avLst/>
            <a:gdLst/>
            <a:ahLst/>
            <a:cxnLst/>
            <a:rect l="l" t="t" r="r" b="b"/>
            <a:pathLst>
              <a:path w="4420870" h="248285">
                <a:moveTo>
                  <a:pt x="4336595" y="247849"/>
                </a:moveTo>
                <a:lnTo>
                  <a:pt x="0" y="247849"/>
                </a:lnTo>
                <a:lnTo>
                  <a:pt x="0" y="0"/>
                </a:lnTo>
                <a:lnTo>
                  <a:pt x="4286816" y="0"/>
                </a:lnTo>
                <a:lnTo>
                  <a:pt x="4338880" y="10118"/>
                </a:lnTo>
                <a:lnTo>
                  <a:pt x="4381394" y="37712"/>
                </a:lnTo>
                <a:lnTo>
                  <a:pt x="4410056" y="78637"/>
                </a:lnTo>
                <a:lnTo>
                  <a:pt x="4420565" y="128749"/>
                </a:lnTo>
                <a:lnTo>
                  <a:pt x="4410056" y="178876"/>
                </a:lnTo>
                <a:lnTo>
                  <a:pt x="4381394" y="219808"/>
                </a:lnTo>
                <a:lnTo>
                  <a:pt x="4338880" y="247405"/>
                </a:lnTo>
                <a:lnTo>
                  <a:pt x="4336595" y="247849"/>
                </a:lnTo>
                <a:close/>
              </a:path>
            </a:pathLst>
          </a:custGeom>
          <a:solidFill>
            <a:srgbClr val="FDC1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39864E-FF91-24D5-48A1-C5380EC96ED6}"/>
              </a:ext>
            </a:extLst>
          </p:cNvPr>
          <p:cNvSpPr/>
          <p:nvPr/>
        </p:nvSpPr>
        <p:spPr>
          <a:xfrm>
            <a:off x="7554128" y="44619"/>
            <a:ext cx="1564473" cy="622131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15BB5AD-373D-4056-4668-764CD6387A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7521" y="-43572"/>
            <a:ext cx="1253713" cy="803555"/>
          </a:xfrm>
          <a:prstGeom prst="rect">
            <a:avLst/>
          </a:prstGeom>
        </p:spPr>
      </p:pic>
      <p:sp>
        <p:nvSpPr>
          <p:cNvPr id="9" name="object 12">
            <a:extLst>
              <a:ext uri="{FF2B5EF4-FFF2-40B4-BE49-F238E27FC236}">
                <a16:creationId xmlns:a16="http://schemas.microsoft.com/office/drawing/2014/main" id="{FDA1F860-5DC5-F6CB-7187-A8DCF6F8E09E}"/>
              </a:ext>
            </a:extLst>
          </p:cNvPr>
          <p:cNvSpPr txBox="1">
            <a:spLocks/>
          </p:cNvSpPr>
          <p:nvPr/>
        </p:nvSpPr>
        <p:spPr>
          <a:xfrm>
            <a:off x="-606399" y="14636"/>
            <a:ext cx="8030555" cy="338937"/>
          </a:xfrm>
          <a:prstGeom prst="rect">
            <a:avLst/>
          </a:prstGeom>
        </p:spPr>
        <p:txBody>
          <a:bodyPr vert="horz" wrap="square" lIns="0" tIns="61339" rIns="0" bIns="0" rtlCol="0">
            <a:spAutoFit/>
          </a:bodyPr>
          <a:lstStyle>
            <a:lvl1pPr>
              <a:defRPr sz="2100" b="1" i="0">
                <a:solidFill>
                  <a:srgbClr val="0B0B0B"/>
                </a:solidFill>
                <a:latin typeface="Arial"/>
                <a:ea typeface="+mj-ea"/>
                <a:cs typeface="Arial"/>
              </a:defRPr>
            </a:lvl1pPr>
          </a:lstStyle>
          <a:p>
            <a:pPr marL="694690" algn="l">
              <a:spcBef>
                <a:spcPts val="100"/>
              </a:spcBef>
            </a:pPr>
            <a:r>
              <a:rPr lang="en-US" sz="1800" spc="-105">
                <a:solidFill>
                  <a:srgbClr val="BAD6ED"/>
                </a:solidFill>
                <a:latin typeface="Verdana"/>
                <a:cs typeface="Verdana"/>
              </a:rPr>
              <a:t>PEMROGRAMAN WEB II –</a:t>
            </a:r>
            <a:r>
              <a:rPr lang="en-US" sz="1800" spc="-65">
                <a:solidFill>
                  <a:srgbClr val="BAD6ED"/>
                </a:solidFill>
                <a:latin typeface="Verdana"/>
                <a:cs typeface="Verdana"/>
              </a:rPr>
              <a:t> </a:t>
            </a:r>
            <a:r>
              <a:rPr lang="en-US" sz="1800" spc="-40">
                <a:solidFill>
                  <a:srgbClr val="FFBF00"/>
                </a:solidFill>
                <a:latin typeface="Verdana"/>
                <a:cs typeface="Verdana"/>
              </a:rPr>
              <a:t>PERPUSTAKAAN BUKU DIGITAL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23" name="object 32">
            <a:extLst>
              <a:ext uri="{FF2B5EF4-FFF2-40B4-BE49-F238E27FC236}">
                <a16:creationId xmlns:a16="http://schemas.microsoft.com/office/drawing/2014/main" id="{C0519C67-A980-D461-5034-E01D9318BFFC}"/>
              </a:ext>
            </a:extLst>
          </p:cNvPr>
          <p:cNvSpPr txBox="1"/>
          <p:nvPr/>
        </p:nvSpPr>
        <p:spPr>
          <a:xfrm>
            <a:off x="4043300" y="2254972"/>
            <a:ext cx="3851224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id (INT, PRIMARY KEY, AUTO_INCREMENT)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anggota_id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INT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buku_id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INT,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tgl_pinjam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DATE,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tgl_kembali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DATE,</a:t>
            </a:r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15DD220D-59E2-2BFC-D804-559919432DBB}"/>
              </a:ext>
            </a:extLst>
          </p:cNvPr>
          <p:cNvSpPr txBox="1"/>
          <p:nvPr/>
        </p:nvSpPr>
        <p:spPr>
          <a:xfrm>
            <a:off x="1539108" y="873076"/>
            <a:ext cx="5166360" cy="316112"/>
          </a:xfrm>
          <a:prstGeom prst="rect">
            <a:avLst/>
          </a:prstGeom>
          <a:solidFill>
            <a:srgbClr val="C82626"/>
          </a:solidFill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lang="en-US" sz="1600" b="1" spc="-10" dirty="0" err="1">
                <a:solidFill>
                  <a:srgbClr val="FFFFFF"/>
                </a:solidFill>
                <a:latin typeface="Tahoma"/>
                <a:cs typeface="Tahoma"/>
              </a:rPr>
              <a:t>Struktur</a:t>
            </a:r>
            <a:r>
              <a:rPr lang="en-US" sz="1600" b="1" spc="-10" dirty="0">
                <a:solidFill>
                  <a:srgbClr val="FFFFFF"/>
                </a:solidFill>
                <a:latin typeface="Tahoma"/>
                <a:cs typeface="Tahoma"/>
              </a:rPr>
              <a:t> Database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25" name="object 11">
            <a:extLst>
              <a:ext uri="{FF2B5EF4-FFF2-40B4-BE49-F238E27FC236}">
                <a16:creationId xmlns:a16="http://schemas.microsoft.com/office/drawing/2014/main" id="{00856BBC-3C93-AC45-C03D-13BAFB5F62EB}"/>
              </a:ext>
            </a:extLst>
          </p:cNvPr>
          <p:cNvSpPr txBox="1"/>
          <p:nvPr/>
        </p:nvSpPr>
        <p:spPr>
          <a:xfrm>
            <a:off x="1616168" y="1613158"/>
            <a:ext cx="2057400" cy="176330"/>
          </a:xfrm>
          <a:prstGeom prst="rect">
            <a:avLst/>
          </a:prstGeom>
          <a:solidFill>
            <a:srgbClr val="F4E4A8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75"/>
              </a:lnSpc>
            </a:pPr>
            <a:r>
              <a:rPr lang="en-US" sz="1600" b="1" dirty="0">
                <a:latin typeface="Roboto"/>
                <a:cs typeface="Roboto"/>
              </a:rPr>
              <a:t>Tabel </a:t>
            </a:r>
            <a:r>
              <a:rPr lang="en-US" sz="1600" b="1" dirty="0" err="1">
                <a:latin typeface="Roboto"/>
                <a:cs typeface="Roboto"/>
              </a:rPr>
              <a:t>Buku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CF5797-EE9E-9EA1-0FAE-57C4DFBF5023}"/>
              </a:ext>
            </a:extLst>
          </p:cNvPr>
          <p:cNvSpPr txBox="1"/>
          <p:nvPr/>
        </p:nvSpPr>
        <p:spPr>
          <a:xfrm>
            <a:off x="762000" y="1873895"/>
            <a:ext cx="48785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id (INT, PRIMARY KEY, AUTO_INCREMENT)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judul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VARCHAR(255),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pengarang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VARCHAR(100),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penerbit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VARCHAR(100),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D" sz="1200" dirty="0" err="1">
                <a:latin typeface="Arial" panose="020B0604020202020204" pitchFamily="34" charset="0"/>
                <a:cs typeface="Arial" panose="020B0604020202020204" pitchFamily="34" charset="0"/>
              </a:rPr>
              <a:t>tahun_terbit</a:t>
            </a:r>
            <a:r>
              <a:rPr lang="en-ID" sz="1200" dirty="0">
                <a:latin typeface="Arial" panose="020B0604020202020204" pitchFamily="34" charset="0"/>
                <a:cs typeface="Arial" panose="020B0604020202020204" pitchFamily="34" charset="0"/>
              </a:rPr>
              <a:t> Year,</a:t>
            </a:r>
          </a:p>
        </p:txBody>
      </p:sp>
      <p:sp>
        <p:nvSpPr>
          <p:cNvPr id="30" name="object 11">
            <a:extLst>
              <a:ext uri="{FF2B5EF4-FFF2-40B4-BE49-F238E27FC236}">
                <a16:creationId xmlns:a16="http://schemas.microsoft.com/office/drawing/2014/main" id="{FF0900B1-9EEF-2849-E002-39FED21BC42E}"/>
              </a:ext>
            </a:extLst>
          </p:cNvPr>
          <p:cNvSpPr txBox="1"/>
          <p:nvPr/>
        </p:nvSpPr>
        <p:spPr>
          <a:xfrm>
            <a:off x="1556141" y="3359720"/>
            <a:ext cx="2057400" cy="176330"/>
          </a:xfrm>
          <a:prstGeom prst="rect">
            <a:avLst/>
          </a:prstGeom>
          <a:solidFill>
            <a:srgbClr val="F4E4A8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75"/>
              </a:lnSpc>
            </a:pPr>
            <a:r>
              <a:rPr lang="en-US" sz="1600" b="1" dirty="0">
                <a:latin typeface="Roboto"/>
                <a:cs typeface="Roboto"/>
              </a:rPr>
              <a:t>Tabel </a:t>
            </a:r>
            <a:r>
              <a:rPr lang="en-US" sz="1600" b="1" dirty="0" err="1">
                <a:latin typeface="Roboto"/>
                <a:cs typeface="Roboto"/>
              </a:rPr>
              <a:t>Anggota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D5650C49-BE50-AB0A-AB68-E5F11876353A}"/>
              </a:ext>
            </a:extLst>
          </p:cNvPr>
          <p:cNvSpPr txBox="1"/>
          <p:nvPr/>
        </p:nvSpPr>
        <p:spPr>
          <a:xfrm>
            <a:off x="4764839" y="1912594"/>
            <a:ext cx="2057400" cy="176330"/>
          </a:xfrm>
          <a:prstGeom prst="rect">
            <a:avLst/>
          </a:prstGeom>
          <a:solidFill>
            <a:srgbClr val="F4E4A8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75"/>
              </a:lnSpc>
            </a:pPr>
            <a:r>
              <a:rPr lang="en-US" sz="1600" b="1" dirty="0">
                <a:latin typeface="Roboto"/>
                <a:cs typeface="Roboto"/>
              </a:rPr>
              <a:t>Tabel </a:t>
            </a:r>
            <a:r>
              <a:rPr lang="en-US" sz="1600" b="1" dirty="0" err="1">
                <a:latin typeface="Roboto"/>
                <a:cs typeface="Roboto"/>
              </a:rPr>
              <a:t>Pinjam</a:t>
            </a:r>
            <a:endParaRPr sz="1600" dirty="0">
              <a:latin typeface="Roboto"/>
              <a:cs typeface="Roboto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FE5CE1E-B2FE-E743-DC3C-C8916F19AD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59160" y="1478117"/>
            <a:ext cx="2752063" cy="342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6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53833" y="908"/>
            <a:ext cx="211454" cy="248285"/>
          </a:xfrm>
          <a:custGeom>
            <a:avLst/>
            <a:gdLst/>
            <a:ahLst/>
            <a:cxnLst/>
            <a:rect l="l" t="t" r="r" b="b"/>
            <a:pathLst>
              <a:path w="211454" h="248285">
                <a:moveTo>
                  <a:pt x="210899" y="248099"/>
                </a:moveTo>
                <a:lnTo>
                  <a:pt x="0" y="248099"/>
                </a:lnTo>
                <a:lnTo>
                  <a:pt x="210899" y="0"/>
                </a:lnTo>
                <a:lnTo>
                  <a:pt x="210899" y="248099"/>
                </a:lnTo>
                <a:close/>
              </a:path>
            </a:pathLst>
          </a:custGeom>
          <a:solidFill>
            <a:srgbClr val="BF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83332" y="532198"/>
            <a:ext cx="254635" cy="259079"/>
          </a:xfrm>
          <a:custGeom>
            <a:avLst/>
            <a:gdLst/>
            <a:ahLst/>
            <a:cxnLst/>
            <a:rect l="l" t="t" r="r" b="b"/>
            <a:pathLst>
              <a:path w="254634" h="259079">
                <a:moveTo>
                  <a:pt x="0" y="258899"/>
                </a:moveTo>
                <a:lnTo>
                  <a:pt x="0" y="0"/>
                </a:lnTo>
                <a:lnTo>
                  <a:pt x="254399" y="0"/>
                </a:lnTo>
                <a:lnTo>
                  <a:pt x="0" y="258899"/>
                </a:lnTo>
                <a:close/>
              </a:path>
            </a:pathLst>
          </a:custGeom>
          <a:solidFill>
            <a:srgbClr val="BF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3013" y="0"/>
            <a:ext cx="211454" cy="248285"/>
          </a:xfrm>
          <a:custGeom>
            <a:avLst/>
            <a:gdLst/>
            <a:ahLst/>
            <a:cxnLst/>
            <a:rect l="l" t="t" r="r" b="b"/>
            <a:pathLst>
              <a:path w="211454" h="248285">
                <a:moveTo>
                  <a:pt x="210899" y="248099"/>
                </a:moveTo>
                <a:lnTo>
                  <a:pt x="0" y="248099"/>
                </a:lnTo>
                <a:lnTo>
                  <a:pt x="0" y="0"/>
                </a:lnTo>
                <a:lnTo>
                  <a:pt x="210899" y="248099"/>
                </a:lnTo>
                <a:close/>
              </a:path>
            </a:pathLst>
          </a:custGeom>
          <a:solidFill>
            <a:srgbClr val="BF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146349"/>
            <a:ext cx="254635" cy="643890"/>
            <a:chOff x="0" y="146349"/>
            <a:chExt cx="254635" cy="643890"/>
          </a:xfrm>
        </p:grpSpPr>
        <p:sp>
          <p:nvSpPr>
            <p:cNvPr id="6" name="object 6"/>
            <p:cNvSpPr/>
            <p:nvPr/>
          </p:nvSpPr>
          <p:spPr>
            <a:xfrm>
              <a:off x="1" y="531291"/>
              <a:ext cx="254635" cy="259079"/>
            </a:xfrm>
            <a:custGeom>
              <a:avLst/>
              <a:gdLst/>
              <a:ahLst/>
              <a:cxnLst/>
              <a:rect l="l" t="t" r="r" b="b"/>
              <a:pathLst>
                <a:path w="254635" h="259079">
                  <a:moveTo>
                    <a:pt x="254400" y="258899"/>
                  </a:moveTo>
                  <a:lnTo>
                    <a:pt x="0" y="0"/>
                  </a:lnTo>
                  <a:lnTo>
                    <a:pt x="254400" y="0"/>
                  </a:lnTo>
                  <a:lnTo>
                    <a:pt x="254400" y="258899"/>
                  </a:lnTo>
                  <a:close/>
                </a:path>
              </a:pathLst>
            </a:custGeom>
            <a:solidFill>
              <a:srgbClr val="BF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46349"/>
              <a:ext cx="254635" cy="432434"/>
            </a:xfrm>
            <a:custGeom>
              <a:avLst/>
              <a:gdLst/>
              <a:ahLst/>
              <a:cxnLst/>
              <a:rect l="l" t="t" r="r" b="b"/>
              <a:pathLst>
                <a:path w="254635" h="432434">
                  <a:moveTo>
                    <a:pt x="0" y="431999"/>
                  </a:moveTo>
                  <a:lnTo>
                    <a:pt x="254415" y="431999"/>
                  </a:lnTo>
                  <a:lnTo>
                    <a:pt x="254415" y="0"/>
                  </a:lnTo>
                  <a:lnTo>
                    <a:pt x="0" y="0"/>
                  </a:lnTo>
                  <a:lnTo>
                    <a:pt x="0" y="431999"/>
                  </a:lnTo>
                  <a:close/>
                </a:path>
              </a:pathLst>
            </a:custGeom>
            <a:solidFill>
              <a:srgbClr val="1F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883332" y="146349"/>
            <a:ext cx="260985" cy="432434"/>
          </a:xfrm>
          <a:custGeom>
            <a:avLst/>
            <a:gdLst/>
            <a:ahLst/>
            <a:cxnLst/>
            <a:rect l="l" t="t" r="r" b="b"/>
            <a:pathLst>
              <a:path w="260984" h="432434">
                <a:moveTo>
                  <a:pt x="0" y="431999"/>
                </a:moveTo>
                <a:lnTo>
                  <a:pt x="260649" y="431999"/>
                </a:lnTo>
                <a:lnTo>
                  <a:pt x="260649" y="0"/>
                </a:lnTo>
                <a:lnTo>
                  <a:pt x="0" y="0"/>
                </a:lnTo>
                <a:lnTo>
                  <a:pt x="0" y="431999"/>
                </a:lnTo>
                <a:close/>
              </a:path>
            </a:pathLst>
          </a:custGeom>
          <a:solidFill>
            <a:srgbClr val="1F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4414" y="-53"/>
            <a:ext cx="323215" cy="779780"/>
          </a:xfrm>
          <a:custGeom>
            <a:avLst/>
            <a:gdLst/>
            <a:ahLst/>
            <a:cxnLst/>
            <a:rect l="l" t="t" r="r" b="b"/>
            <a:pathLst>
              <a:path w="323215" h="779780">
                <a:moveTo>
                  <a:pt x="323099" y="779697"/>
                </a:moveTo>
                <a:lnTo>
                  <a:pt x="0" y="779697"/>
                </a:lnTo>
                <a:lnTo>
                  <a:pt x="0" y="0"/>
                </a:lnTo>
                <a:lnTo>
                  <a:pt x="323099" y="0"/>
                </a:lnTo>
                <a:lnTo>
                  <a:pt x="323099" y="779697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60232" y="853"/>
            <a:ext cx="323215" cy="779780"/>
          </a:xfrm>
          <a:custGeom>
            <a:avLst/>
            <a:gdLst/>
            <a:ahLst/>
            <a:cxnLst/>
            <a:rect l="l" t="t" r="r" b="b"/>
            <a:pathLst>
              <a:path w="323215" h="779780">
                <a:moveTo>
                  <a:pt x="323099" y="779697"/>
                </a:moveTo>
                <a:lnTo>
                  <a:pt x="0" y="779697"/>
                </a:lnTo>
                <a:lnTo>
                  <a:pt x="0" y="0"/>
                </a:lnTo>
                <a:lnTo>
                  <a:pt x="323099" y="0"/>
                </a:lnTo>
                <a:lnTo>
                  <a:pt x="323099" y="779697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6380" y="146349"/>
            <a:ext cx="7983220" cy="396262"/>
          </a:xfrm>
          <a:prstGeom prst="rect">
            <a:avLst/>
          </a:prstGeom>
          <a:solidFill>
            <a:srgbClr val="1F3864"/>
          </a:solidFill>
        </p:spPr>
        <p:txBody>
          <a:bodyPr vert="horz" wrap="square" lIns="0" tIns="8763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690"/>
              </a:spcBef>
            </a:pPr>
            <a:endParaRPr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02941" y="768480"/>
            <a:ext cx="284734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65" dirty="0">
                <a:latin typeface="Arial Black"/>
                <a:cs typeface="Arial Black"/>
              </a:rPr>
              <a:t>Hasil dan </a:t>
            </a:r>
            <a:r>
              <a:rPr lang="en-US" spc="-165" dirty="0" err="1">
                <a:latin typeface="Arial Black"/>
                <a:cs typeface="Arial Black"/>
              </a:rPr>
              <a:t>Tampilan</a:t>
            </a:r>
            <a:r>
              <a:rPr lang="en-US" spc="-165" dirty="0">
                <a:latin typeface="Arial Black"/>
                <a:cs typeface="Arial Black"/>
              </a:rPr>
              <a:t> Output</a:t>
            </a:r>
            <a:endParaRPr dirty="0">
              <a:latin typeface="Arial Black"/>
              <a:cs typeface="Arial Black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DC89B93-25AB-CEF9-FAE2-708BAEFB2B8B}"/>
              </a:ext>
            </a:extLst>
          </p:cNvPr>
          <p:cNvSpPr/>
          <p:nvPr/>
        </p:nvSpPr>
        <p:spPr>
          <a:xfrm>
            <a:off x="7554128" y="44619"/>
            <a:ext cx="1564473" cy="622131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D93E59-D05B-B61C-8D96-CD3D5608C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521" y="-43572"/>
            <a:ext cx="1253713" cy="803555"/>
          </a:xfrm>
          <a:prstGeom prst="rect">
            <a:avLst/>
          </a:prstGeom>
        </p:spPr>
      </p:pic>
      <p:sp>
        <p:nvSpPr>
          <p:cNvPr id="17" name="object 7">
            <a:extLst>
              <a:ext uri="{FF2B5EF4-FFF2-40B4-BE49-F238E27FC236}">
                <a16:creationId xmlns:a16="http://schemas.microsoft.com/office/drawing/2014/main" id="{D1957257-F7A6-C729-89BC-9392DF80E5B0}"/>
              </a:ext>
            </a:extLst>
          </p:cNvPr>
          <p:cNvSpPr txBox="1"/>
          <p:nvPr/>
        </p:nvSpPr>
        <p:spPr>
          <a:xfrm>
            <a:off x="925633" y="2872856"/>
            <a:ext cx="155865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800" b="1" spc="-10" dirty="0" err="1">
                <a:solidFill>
                  <a:srgbClr val="FFFFFF"/>
                </a:solidFill>
                <a:latin typeface="Tahoma"/>
                <a:cs typeface="Tahoma"/>
              </a:rPr>
              <a:t>Lihat</a:t>
            </a:r>
            <a:r>
              <a:rPr lang="en-US" sz="1800" b="1" spc="-10" dirty="0">
                <a:solidFill>
                  <a:srgbClr val="FFFFFF"/>
                </a:solidFill>
                <a:latin typeface="Tahoma"/>
                <a:cs typeface="Tahoma"/>
              </a:rPr>
              <a:t> Daftar Barang</a:t>
            </a:r>
            <a:endParaRPr sz="1800" b="1" dirty="0">
              <a:latin typeface="Tahoma"/>
              <a:cs typeface="Tahoma"/>
            </a:endParaRPr>
          </a:p>
        </p:txBody>
      </p:sp>
      <p:sp>
        <p:nvSpPr>
          <p:cNvPr id="32" name="object 34">
            <a:extLst>
              <a:ext uri="{FF2B5EF4-FFF2-40B4-BE49-F238E27FC236}">
                <a16:creationId xmlns:a16="http://schemas.microsoft.com/office/drawing/2014/main" id="{E2ED1F6B-EE09-700B-4236-FBE9DDD76270}"/>
              </a:ext>
            </a:extLst>
          </p:cNvPr>
          <p:cNvSpPr txBox="1"/>
          <p:nvPr/>
        </p:nvSpPr>
        <p:spPr>
          <a:xfrm>
            <a:off x="8530783" y="4933950"/>
            <a:ext cx="462915" cy="185948"/>
          </a:xfrm>
          <a:prstGeom prst="rect">
            <a:avLst/>
          </a:prstGeom>
          <a:solidFill>
            <a:srgbClr val="FFBF00"/>
          </a:solidFill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lang="en-US" sz="1100" spc="-50" dirty="0">
                <a:latin typeface="Arial Black"/>
                <a:cs typeface="Arial Black"/>
              </a:rPr>
              <a:t>11</a:t>
            </a:r>
            <a:endParaRPr sz="1100" dirty="0">
              <a:latin typeface="Arial Black"/>
              <a:cs typeface="Arial Black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3449CE5-3627-1BC4-5E98-BDA243D01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344" y="2568934"/>
            <a:ext cx="2833744" cy="2412692"/>
          </a:xfrm>
          <a:prstGeom prst="rect">
            <a:avLst/>
          </a:prstGeom>
        </p:spPr>
      </p:pic>
      <p:sp>
        <p:nvSpPr>
          <p:cNvPr id="35" name="object 11">
            <a:extLst>
              <a:ext uri="{FF2B5EF4-FFF2-40B4-BE49-F238E27FC236}">
                <a16:creationId xmlns:a16="http://schemas.microsoft.com/office/drawing/2014/main" id="{058B4C6E-C353-53CE-8105-C7E7C73169F0}"/>
              </a:ext>
            </a:extLst>
          </p:cNvPr>
          <p:cNvSpPr/>
          <p:nvPr/>
        </p:nvSpPr>
        <p:spPr>
          <a:xfrm flipH="1">
            <a:off x="573013" y="1581150"/>
            <a:ext cx="1840991" cy="1169035"/>
          </a:xfrm>
          <a:custGeom>
            <a:avLst/>
            <a:gdLst/>
            <a:ahLst/>
            <a:cxnLst/>
            <a:rect l="l" t="t" r="r" b="b"/>
            <a:pathLst>
              <a:path w="1640204" h="1169035">
                <a:moveTo>
                  <a:pt x="1639821" y="1168897"/>
                </a:moveTo>
                <a:lnTo>
                  <a:pt x="584448" y="1168897"/>
                </a:lnTo>
                <a:lnTo>
                  <a:pt x="0" y="584448"/>
                </a:lnTo>
                <a:lnTo>
                  <a:pt x="584448" y="0"/>
                </a:lnTo>
                <a:lnTo>
                  <a:pt x="1639821" y="0"/>
                </a:lnTo>
                <a:lnTo>
                  <a:pt x="1639821" y="1168897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7">
            <a:extLst>
              <a:ext uri="{FF2B5EF4-FFF2-40B4-BE49-F238E27FC236}">
                <a16:creationId xmlns:a16="http://schemas.microsoft.com/office/drawing/2014/main" id="{1790FF1B-E4FA-C454-1D4A-CB403351146C}"/>
              </a:ext>
            </a:extLst>
          </p:cNvPr>
          <p:cNvSpPr txBox="1"/>
          <p:nvPr/>
        </p:nvSpPr>
        <p:spPr>
          <a:xfrm>
            <a:off x="574942" y="1885950"/>
            <a:ext cx="155865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1800" b="1" spc="-10" dirty="0">
                <a:solidFill>
                  <a:srgbClr val="FFFFFF"/>
                </a:solidFill>
                <a:latin typeface="Tahoma"/>
                <a:cs typeface="Tahoma"/>
              </a:rPr>
              <a:t>Form Login</a:t>
            </a:r>
            <a:endParaRPr sz="1800" b="1" dirty="0">
              <a:latin typeface="Tahoma"/>
              <a:cs typeface="Tahoma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BDD3A935-E57A-6F6B-E91E-B135E6AAE6E3}"/>
              </a:ext>
            </a:extLst>
          </p:cNvPr>
          <p:cNvSpPr txBox="1">
            <a:spLocks/>
          </p:cNvSpPr>
          <p:nvPr/>
        </p:nvSpPr>
        <p:spPr>
          <a:xfrm>
            <a:off x="-641743" y="141847"/>
            <a:ext cx="8030555" cy="338937"/>
          </a:xfrm>
          <a:prstGeom prst="rect">
            <a:avLst/>
          </a:prstGeom>
        </p:spPr>
        <p:txBody>
          <a:bodyPr vert="horz" wrap="square" lIns="0" tIns="6133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694690" algn="l">
              <a:spcBef>
                <a:spcPts val="100"/>
              </a:spcBef>
            </a:pPr>
            <a:r>
              <a:rPr lang="en-US" b="1" spc="-105" dirty="0">
                <a:solidFill>
                  <a:srgbClr val="BAD6ED"/>
                </a:solidFill>
                <a:latin typeface="Verdana"/>
                <a:cs typeface="Verdana"/>
              </a:rPr>
              <a:t>PEMROGRAMAN WEB II –</a:t>
            </a:r>
            <a:r>
              <a:rPr lang="en-US" b="1" spc="-65" dirty="0">
                <a:solidFill>
                  <a:srgbClr val="BAD6ED"/>
                </a:solidFill>
                <a:latin typeface="Verdana"/>
                <a:cs typeface="Verdana"/>
              </a:rPr>
              <a:t> </a:t>
            </a:r>
            <a:r>
              <a:rPr lang="en-US" b="1" spc="-40" dirty="0">
                <a:solidFill>
                  <a:srgbClr val="FFBF00"/>
                </a:solidFill>
                <a:latin typeface="Verdana"/>
                <a:cs typeface="Verdana"/>
              </a:rPr>
              <a:t>PERPUSTAKAAN BUKU DIGITAL</a:t>
            </a:r>
            <a:endParaRPr lang="en-US" b="1" dirty="0">
              <a:latin typeface="Times New Roman"/>
              <a:cs typeface="Times New Roman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F52D02D-F294-9AB3-6562-7F3D70C3D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4467" y="1217662"/>
            <a:ext cx="5793184" cy="34260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7AFCC-620D-9705-013A-74932121D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6CBF60C-16FD-CE5C-B4F5-3209B0D656B9}"/>
              </a:ext>
            </a:extLst>
          </p:cNvPr>
          <p:cNvSpPr/>
          <p:nvPr/>
        </p:nvSpPr>
        <p:spPr>
          <a:xfrm>
            <a:off x="8353833" y="908"/>
            <a:ext cx="211454" cy="248285"/>
          </a:xfrm>
          <a:custGeom>
            <a:avLst/>
            <a:gdLst/>
            <a:ahLst/>
            <a:cxnLst/>
            <a:rect l="l" t="t" r="r" b="b"/>
            <a:pathLst>
              <a:path w="211454" h="248285">
                <a:moveTo>
                  <a:pt x="210899" y="248099"/>
                </a:moveTo>
                <a:lnTo>
                  <a:pt x="0" y="248099"/>
                </a:lnTo>
                <a:lnTo>
                  <a:pt x="210899" y="0"/>
                </a:lnTo>
                <a:lnTo>
                  <a:pt x="210899" y="248099"/>
                </a:lnTo>
                <a:close/>
              </a:path>
            </a:pathLst>
          </a:custGeom>
          <a:solidFill>
            <a:srgbClr val="BF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7C07FB9-72C7-BE86-E636-67113E42EC04}"/>
              </a:ext>
            </a:extLst>
          </p:cNvPr>
          <p:cNvSpPr/>
          <p:nvPr/>
        </p:nvSpPr>
        <p:spPr>
          <a:xfrm>
            <a:off x="8883332" y="532198"/>
            <a:ext cx="254635" cy="259079"/>
          </a:xfrm>
          <a:custGeom>
            <a:avLst/>
            <a:gdLst/>
            <a:ahLst/>
            <a:cxnLst/>
            <a:rect l="l" t="t" r="r" b="b"/>
            <a:pathLst>
              <a:path w="254634" h="259079">
                <a:moveTo>
                  <a:pt x="0" y="258899"/>
                </a:moveTo>
                <a:lnTo>
                  <a:pt x="0" y="0"/>
                </a:lnTo>
                <a:lnTo>
                  <a:pt x="254399" y="0"/>
                </a:lnTo>
                <a:lnTo>
                  <a:pt x="0" y="258899"/>
                </a:lnTo>
                <a:close/>
              </a:path>
            </a:pathLst>
          </a:custGeom>
          <a:solidFill>
            <a:srgbClr val="BF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6BD6291-F9E7-89C3-927D-EF11B1B8CD54}"/>
              </a:ext>
            </a:extLst>
          </p:cNvPr>
          <p:cNvSpPr/>
          <p:nvPr/>
        </p:nvSpPr>
        <p:spPr>
          <a:xfrm>
            <a:off x="573013" y="0"/>
            <a:ext cx="211454" cy="248285"/>
          </a:xfrm>
          <a:custGeom>
            <a:avLst/>
            <a:gdLst/>
            <a:ahLst/>
            <a:cxnLst/>
            <a:rect l="l" t="t" r="r" b="b"/>
            <a:pathLst>
              <a:path w="211454" h="248285">
                <a:moveTo>
                  <a:pt x="210899" y="248099"/>
                </a:moveTo>
                <a:lnTo>
                  <a:pt x="0" y="248099"/>
                </a:lnTo>
                <a:lnTo>
                  <a:pt x="0" y="0"/>
                </a:lnTo>
                <a:lnTo>
                  <a:pt x="210899" y="248099"/>
                </a:lnTo>
                <a:close/>
              </a:path>
            </a:pathLst>
          </a:custGeom>
          <a:solidFill>
            <a:srgbClr val="BF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A8F9B117-2509-6CFE-69DA-CCA7BF4454B8}"/>
              </a:ext>
            </a:extLst>
          </p:cNvPr>
          <p:cNvGrpSpPr/>
          <p:nvPr/>
        </p:nvGrpSpPr>
        <p:grpSpPr>
          <a:xfrm>
            <a:off x="0" y="146349"/>
            <a:ext cx="254635" cy="643890"/>
            <a:chOff x="0" y="146349"/>
            <a:chExt cx="254635" cy="643890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7FB00B32-35E8-B356-25C9-40E4DD94906E}"/>
                </a:ext>
              </a:extLst>
            </p:cNvPr>
            <p:cNvSpPr/>
            <p:nvPr/>
          </p:nvSpPr>
          <p:spPr>
            <a:xfrm>
              <a:off x="1" y="531291"/>
              <a:ext cx="254635" cy="259079"/>
            </a:xfrm>
            <a:custGeom>
              <a:avLst/>
              <a:gdLst/>
              <a:ahLst/>
              <a:cxnLst/>
              <a:rect l="l" t="t" r="r" b="b"/>
              <a:pathLst>
                <a:path w="254635" h="259079">
                  <a:moveTo>
                    <a:pt x="254400" y="258899"/>
                  </a:moveTo>
                  <a:lnTo>
                    <a:pt x="0" y="0"/>
                  </a:lnTo>
                  <a:lnTo>
                    <a:pt x="254400" y="0"/>
                  </a:lnTo>
                  <a:lnTo>
                    <a:pt x="254400" y="258899"/>
                  </a:lnTo>
                  <a:close/>
                </a:path>
              </a:pathLst>
            </a:custGeom>
            <a:solidFill>
              <a:srgbClr val="BF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03C27847-9F3E-F294-0865-CA9038797C20}"/>
                </a:ext>
              </a:extLst>
            </p:cNvPr>
            <p:cNvSpPr/>
            <p:nvPr/>
          </p:nvSpPr>
          <p:spPr>
            <a:xfrm>
              <a:off x="0" y="146349"/>
              <a:ext cx="254635" cy="432434"/>
            </a:xfrm>
            <a:custGeom>
              <a:avLst/>
              <a:gdLst/>
              <a:ahLst/>
              <a:cxnLst/>
              <a:rect l="l" t="t" r="r" b="b"/>
              <a:pathLst>
                <a:path w="254635" h="432434">
                  <a:moveTo>
                    <a:pt x="0" y="431999"/>
                  </a:moveTo>
                  <a:lnTo>
                    <a:pt x="254415" y="431999"/>
                  </a:lnTo>
                  <a:lnTo>
                    <a:pt x="254415" y="0"/>
                  </a:lnTo>
                  <a:lnTo>
                    <a:pt x="0" y="0"/>
                  </a:lnTo>
                  <a:lnTo>
                    <a:pt x="0" y="431999"/>
                  </a:lnTo>
                  <a:close/>
                </a:path>
              </a:pathLst>
            </a:custGeom>
            <a:solidFill>
              <a:srgbClr val="1F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FDFF9518-F33F-99D0-3D3B-9519BA777C2F}"/>
              </a:ext>
            </a:extLst>
          </p:cNvPr>
          <p:cNvSpPr/>
          <p:nvPr/>
        </p:nvSpPr>
        <p:spPr>
          <a:xfrm>
            <a:off x="8883332" y="146349"/>
            <a:ext cx="260985" cy="432434"/>
          </a:xfrm>
          <a:custGeom>
            <a:avLst/>
            <a:gdLst/>
            <a:ahLst/>
            <a:cxnLst/>
            <a:rect l="l" t="t" r="r" b="b"/>
            <a:pathLst>
              <a:path w="260984" h="432434">
                <a:moveTo>
                  <a:pt x="0" y="431999"/>
                </a:moveTo>
                <a:lnTo>
                  <a:pt x="260649" y="431999"/>
                </a:lnTo>
                <a:lnTo>
                  <a:pt x="260649" y="0"/>
                </a:lnTo>
                <a:lnTo>
                  <a:pt x="0" y="0"/>
                </a:lnTo>
                <a:lnTo>
                  <a:pt x="0" y="431999"/>
                </a:lnTo>
                <a:close/>
              </a:path>
            </a:pathLst>
          </a:custGeom>
          <a:solidFill>
            <a:srgbClr val="1F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477B6621-F7F2-71D8-1EF7-A6BE2B37332F}"/>
              </a:ext>
            </a:extLst>
          </p:cNvPr>
          <p:cNvSpPr/>
          <p:nvPr/>
        </p:nvSpPr>
        <p:spPr>
          <a:xfrm>
            <a:off x="254414" y="-53"/>
            <a:ext cx="323215" cy="779780"/>
          </a:xfrm>
          <a:custGeom>
            <a:avLst/>
            <a:gdLst/>
            <a:ahLst/>
            <a:cxnLst/>
            <a:rect l="l" t="t" r="r" b="b"/>
            <a:pathLst>
              <a:path w="323215" h="779780">
                <a:moveTo>
                  <a:pt x="323099" y="779697"/>
                </a:moveTo>
                <a:lnTo>
                  <a:pt x="0" y="779697"/>
                </a:lnTo>
                <a:lnTo>
                  <a:pt x="0" y="0"/>
                </a:lnTo>
                <a:lnTo>
                  <a:pt x="323099" y="0"/>
                </a:lnTo>
                <a:lnTo>
                  <a:pt x="323099" y="779697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CDE2646C-8EC2-273C-DC36-24C9ACA6DF69}"/>
              </a:ext>
            </a:extLst>
          </p:cNvPr>
          <p:cNvSpPr/>
          <p:nvPr/>
        </p:nvSpPr>
        <p:spPr>
          <a:xfrm>
            <a:off x="8560232" y="853"/>
            <a:ext cx="323215" cy="779780"/>
          </a:xfrm>
          <a:custGeom>
            <a:avLst/>
            <a:gdLst/>
            <a:ahLst/>
            <a:cxnLst/>
            <a:rect l="l" t="t" r="r" b="b"/>
            <a:pathLst>
              <a:path w="323215" h="779780">
                <a:moveTo>
                  <a:pt x="323099" y="779697"/>
                </a:moveTo>
                <a:lnTo>
                  <a:pt x="0" y="779697"/>
                </a:lnTo>
                <a:lnTo>
                  <a:pt x="0" y="0"/>
                </a:lnTo>
                <a:lnTo>
                  <a:pt x="323099" y="0"/>
                </a:lnTo>
                <a:lnTo>
                  <a:pt x="323099" y="779697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54FEFF0D-7B20-9D46-B491-F27FE16151E6}"/>
              </a:ext>
            </a:extLst>
          </p:cNvPr>
          <p:cNvSpPr txBox="1"/>
          <p:nvPr/>
        </p:nvSpPr>
        <p:spPr>
          <a:xfrm>
            <a:off x="246380" y="146349"/>
            <a:ext cx="7983220" cy="396262"/>
          </a:xfrm>
          <a:prstGeom prst="rect">
            <a:avLst/>
          </a:prstGeom>
          <a:solidFill>
            <a:srgbClr val="1F3864"/>
          </a:solidFill>
        </p:spPr>
        <p:txBody>
          <a:bodyPr vert="horz" wrap="square" lIns="0" tIns="8763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690"/>
              </a:spcBef>
            </a:pPr>
            <a:endParaRPr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C8F5E396-1B80-EF36-E7DF-E3E5B4021244}"/>
              </a:ext>
            </a:extLst>
          </p:cNvPr>
          <p:cNvSpPr txBox="1"/>
          <p:nvPr/>
        </p:nvSpPr>
        <p:spPr>
          <a:xfrm>
            <a:off x="5602941" y="768480"/>
            <a:ext cx="284734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65" dirty="0">
                <a:latin typeface="Arial Black"/>
                <a:cs typeface="Arial Black"/>
              </a:rPr>
              <a:t>Hasil dan </a:t>
            </a:r>
            <a:r>
              <a:rPr lang="en-US" spc="-165" dirty="0" err="1">
                <a:latin typeface="Arial Black"/>
                <a:cs typeface="Arial Black"/>
              </a:rPr>
              <a:t>Tampilan</a:t>
            </a:r>
            <a:r>
              <a:rPr lang="en-US" spc="-165" dirty="0">
                <a:latin typeface="Arial Black"/>
                <a:cs typeface="Arial Black"/>
              </a:rPr>
              <a:t> Output</a:t>
            </a:r>
            <a:endParaRPr dirty="0">
              <a:latin typeface="Arial Black"/>
              <a:cs typeface="Arial Black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FE4FD9-3318-1A7D-A3A2-88C715E78A4A}"/>
              </a:ext>
            </a:extLst>
          </p:cNvPr>
          <p:cNvSpPr/>
          <p:nvPr/>
        </p:nvSpPr>
        <p:spPr>
          <a:xfrm>
            <a:off x="7554128" y="44619"/>
            <a:ext cx="1564473" cy="622131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4ED8A0-E87D-1AB3-44C4-DD2D83C17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521" y="-43572"/>
            <a:ext cx="1253713" cy="803555"/>
          </a:xfrm>
          <a:prstGeom prst="rect">
            <a:avLst/>
          </a:prstGeom>
        </p:spPr>
      </p:pic>
      <p:sp>
        <p:nvSpPr>
          <p:cNvPr id="17" name="object 7">
            <a:extLst>
              <a:ext uri="{FF2B5EF4-FFF2-40B4-BE49-F238E27FC236}">
                <a16:creationId xmlns:a16="http://schemas.microsoft.com/office/drawing/2014/main" id="{E86EF554-EE61-97FB-3C91-ED64CD7BC96C}"/>
              </a:ext>
            </a:extLst>
          </p:cNvPr>
          <p:cNvSpPr txBox="1"/>
          <p:nvPr/>
        </p:nvSpPr>
        <p:spPr>
          <a:xfrm>
            <a:off x="925633" y="2872856"/>
            <a:ext cx="155865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800" b="1" spc="-10" dirty="0" err="1">
                <a:solidFill>
                  <a:srgbClr val="FFFFFF"/>
                </a:solidFill>
                <a:latin typeface="Tahoma"/>
                <a:cs typeface="Tahoma"/>
              </a:rPr>
              <a:t>Lihat</a:t>
            </a:r>
            <a:r>
              <a:rPr lang="en-US" sz="1800" b="1" spc="-10" dirty="0">
                <a:solidFill>
                  <a:srgbClr val="FFFFFF"/>
                </a:solidFill>
                <a:latin typeface="Tahoma"/>
                <a:cs typeface="Tahoma"/>
              </a:rPr>
              <a:t> Daftar Barang</a:t>
            </a:r>
            <a:endParaRPr sz="1800" b="1" dirty="0">
              <a:latin typeface="Tahoma"/>
              <a:cs typeface="Tahoma"/>
            </a:endParaRPr>
          </a:p>
        </p:txBody>
      </p:sp>
      <p:sp>
        <p:nvSpPr>
          <p:cNvPr id="32" name="object 34">
            <a:extLst>
              <a:ext uri="{FF2B5EF4-FFF2-40B4-BE49-F238E27FC236}">
                <a16:creationId xmlns:a16="http://schemas.microsoft.com/office/drawing/2014/main" id="{AFF74EB8-2905-0986-67E6-251765871582}"/>
              </a:ext>
            </a:extLst>
          </p:cNvPr>
          <p:cNvSpPr txBox="1"/>
          <p:nvPr/>
        </p:nvSpPr>
        <p:spPr>
          <a:xfrm>
            <a:off x="8530783" y="4933950"/>
            <a:ext cx="462915" cy="185948"/>
          </a:xfrm>
          <a:prstGeom prst="rect">
            <a:avLst/>
          </a:prstGeom>
          <a:solidFill>
            <a:srgbClr val="FFBF00"/>
          </a:solidFill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lang="en-US" sz="1100" spc="-50" dirty="0">
                <a:latin typeface="Arial Black"/>
                <a:cs typeface="Arial Black"/>
              </a:rPr>
              <a:t>11</a:t>
            </a:r>
            <a:endParaRPr sz="1100" dirty="0">
              <a:latin typeface="Arial Black"/>
              <a:cs typeface="Arial Black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A89A8F8-6EEB-0EC1-D248-70B8CB730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344" y="2568934"/>
            <a:ext cx="2833744" cy="2412692"/>
          </a:xfrm>
          <a:prstGeom prst="rect">
            <a:avLst/>
          </a:prstGeom>
        </p:spPr>
      </p:pic>
      <p:sp>
        <p:nvSpPr>
          <p:cNvPr id="35" name="object 11">
            <a:extLst>
              <a:ext uri="{FF2B5EF4-FFF2-40B4-BE49-F238E27FC236}">
                <a16:creationId xmlns:a16="http://schemas.microsoft.com/office/drawing/2014/main" id="{C0E1615C-CF14-5C34-A0E1-7B372C54A2FE}"/>
              </a:ext>
            </a:extLst>
          </p:cNvPr>
          <p:cNvSpPr/>
          <p:nvPr/>
        </p:nvSpPr>
        <p:spPr>
          <a:xfrm flipH="1">
            <a:off x="573013" y="1581150"/>
            <a:ext cx="1840991" cy="1169035"/>
          </a:xfrm>
          <a:custGeom>
            <a:avLst/>
            <a:gdLst/>
            <a:ahLst/>
            <a:cxnLst/>
            <a:rect l="l" t="t" r="r" b="b"/>
            <a:pathLst>
              <a:path w="1640204" h="1169035">
                <a:moveTo>
                  <a:pt x="1639821" y="1168897"/>
                </a:moveTo>
                <a:lnTo>
                  <a:pt x="584448" y="1168897"/>
                </a:lnTo>
                <a:lnTo>
                  <a:pt x="0" y="584448"/>
                </a:lnTo>
                <a:lnTo>
                  <a:pt x="584448" y="0"/>
                </a:lnTo>
                <a:lnTo>
                  <a:pt x="1639821" y="0"/>
                </a:lnTo>
                <a:lnTo>
                  <a:pt x="1639821" y="1168897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7">
            <a:extLst>
              <a:ext uri="{FF2B5EF4-FFF2-40B4-BE49-F238E27FC236}">
                <a16:creationId xmlns:a16="http://schemas.microsoft.com/office/drawing/2014/main" id="{8A93F1B4-B710-4ED8-0608-917D881FC01F}"/>
              </a:ext>
            </a:extLst>
          </p:cNvPr>
          <p:cNvSpPr txBox="1"/>
          <p:nvPr/>
        </p:nvSpPr>
        <p:spPr>
          <a:xfrm>
            <a:off x="574942" y="1885950"/>
            <a:ext cx="155865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1800" b="1" spc="-10" dirty="0" err="1">
                <a:solidFill>
                  <a:srgbClr val="FFFFFF"/>
                </a:solidFill>
                <a:latin typeface="Tahoma"/>
                <a:cs typeface="Tahoma"/>
              </a:rPr>
              <a:t>Tampilan</a:t>
            </a:r>
            <a:r>
              <a:rPr lang="en-US" sz="1800" b="1" spc="-10" dirty="0">
                <a:solidFill>
                  <a:srgbClr val="FFFFFF"/>
                </a:solidFill>
                <a:latin typeface="Tahoma"/>
                <a:cs typeface="Tahoma"/>
              </a:rPr>
              <a:t> Dashboard</a:t>
            </a:r>
            <a:endParaRPr sz="1800" b="1" dirty="0">
              <a:latin typeface="Tahoma"/>
              <a:cs typeface="Tahoma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C1495668-B61E-D79C-D9A1-F52E76860B45}"/>
              </a:ext>
            </a:extLst>
          </p:cNvPr>
          <p:cNvSpPr txBox="1">
            <a:spLocks/>
          </p:cNvSpPr>
          <p:nvPr/>
        </p:nvSpPr>
        <p:spPr>
          <a:xfrm>
            <a:off x="-641743" y="141847"/>
            <a:ext cx="8030555" cy="338937"/>
          </a:xfrm>
          <a:prstGeom prst="rect">
            <a:avLst/>
          </a:prstGeom>
        </p:spPr>
        <p:txBody>
          <a:bodyPr vert="horz" wrap="square" lIns="0" tIns="6133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694690" algn="l">
              <a:spcBef>
                <a:spcPts val="100"/>
              </a:spcBef>
            </a:pPr>
            <a:r>
              <a:rPr lang="en-US" b="1" spc="-105" dirty="0">
                <a:solidFill>
                  <a:srgbClr val="BAD6ED"/>
                </a:solidFill>
                <a:latin typeface="Verdana"/>
                <a:cs typeface="Verdana"/>
              </a:rPr>
              <a:t>PEMROGRAMAN WEB II –</a:t>
            </a:r>
            <a:r>
              <a:rPr lang="en-US" b="1" spc="-65" dirty="0">
                <a:solidFill>
                  <a:srgbClr val="BAD6ED"/>
                </a:solidFill>
                <a:latin typeface="Verdana"/>
                <a:cs typeface="Verdana"/>
              </a:rPr>
              <a:t> </a:t>
            </a:r>
            <a:r>
              <a:rPr lang="en-US" b="1" spc="-40" dirty="0">
                <a:solidFill>
                  <a:srgbClr val="FFBF00"/>
                </a:solidFill>
                <a:latin typeface="Verdana"/>
                <a:cs typeface="Verdana"/>
              </a:rPr>
              <a:t>PERPUSTAKAAN BUKU DIGITAL</a:t>
            </a:r>
            <a:endParaRPr lang="en-US" b="1" dirty="0">
              <a:latin typeface="Times New Roman"/>
              <a:cs typeface="Times New Roman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F7116E-4E63-DE68-C33E-186535CD0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411" y="1174465"/>
            <a:ext cx="6222823" cy="357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764C1-7703-3CFC-0ECC-C72D9B2B7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01E9F05-CAE6-8C4C-443F-A6576C509503}"/>
              </a:ext>
            </a:extLst>
          </p:cNvPr>
          <p:cNvSpPr/>
          <p:nvPr/>
        </p:nvSpPr>
        <p:spPr>
          <a:xfrm>
            <a:off x="8353833" y="908"/>
            <a:ext cx="211454" cy="248285"/>
          </a:xfrm>
          <a:custGeom>
            <a:avLst/>
            <a:gdLst/>
            <a:ahLst/>
            <a:cxnLst/>
            <a:rect l="l" t="t" r="r" b="b"/>
            <a:pathLst>
              <a:path w="211454" h="248285">
                <a:moveTo>
                  <a:pt x="210899" y="248099"/>
                </a:moveTo>
                <a:lnTo>
                  <a:pt x="0" y="248099"/>
                </a:lnTo>
                <a:lnTo>
                  <a:pt x="210899" y="0"/>
                </a:lnTo>
                <a:lnTo>
                  <a:pt x="210899" y="248099"/>
                </a:lnTo>
                <a:close/>
              </a:path>
            </a:pathLst>
          </a:custGeom>
          <a:solidFill>
            <a:srgbClr val="BF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822838C-2BDA-D717-A199-9726CE2FC2B1}"/>
              </a:ext>
            </a:extLst>
          </p:cNvPr>
          <p:cNvSpPr/>
          <p:nvPr/>
        </p:nvSpPr>
        <p:spPr>
          <a:xfrm>
            <a:off x="8883332" y="532198"/>
            <a:ext cx="254635" cy="259079"/>
          </a:xfrm>
          <a:custGeom>
            <a:avLst/>
            <a:gdLst/>
            <a:ahLst/>
            <a:cxnLst/>
            <a:rect l="l" t="t" r="r" b="b"/>
            <a:pathLst>
              <a:path w="254634" h="259079">
                <a:moveTo>
                  <a:pt x="0" y="258899"/>
                </a:moveTo>
                <a:lnTo>
                  <a:pt x="0" y="0"/>
                </a:lnTo>
                <a:lnTo>
                  <a:pt x="254399" y="0"/>
                </a:lnTo>
                <a:lnTo>
                  <a:pt x="0" y="258899"/>
                </a:lnTo>
                <a:close/>
              </a:path>
            </a:pathLst>
          </a:custGeom>
          <a:solidFill>
            <a:srgbClr val="BF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69D8BC3-C2AD-8736-ED66-65F92AC3528D}"/>
              </a:ext>
            </a:extLst>
          </p:cNvPr>
          <p:cNvSpPr/>
          <p:nvPr/>
        </p:nvSpPr>
        <p:spPr>
          <a:xfrm>
            <a:off x="573013" y="0"/>
            <a:ext cx="211454" cy="248285"/>
          </a:xfrm>
          <a:custGeom>
            <a:avLst/>
            <a:gdLst/>
            <a:ahLst/>
            <a:cxnLst/>
            <a:rect l="l" t="t" r="r" b="b"/>
            <a:pathLst>
              <a:path w="211454" h="248285">
                <a:moveTo>
                  <a:pt x="210899" y="248099"/>
                </a:moveTo>
                <a:lnTo>
                  <a:pt x="0" y="248099"/>
                </a:lnTo>
                <a:lnTo>
                  <a:pt x="0" y="0"/>
                </a:lnTo>
                <a:lnTo>
                  <a:pt x="210899" y="248099"/>
                </a:lnTo>
                <a:close/>
              </a:path>
            </a:pathLst>
          </a:custGeom>
          <a:solidFill>
            <a:srgbClr val="BF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CAB32983-1E09-E98B-1102-02553C4355DF}"/>
              </a:ext>
            </a:extLst>
          </p:cNvPr>
          <p:cNvGrpSpPr/>
          <p:nvPr/>
        </p:nvGrpSpPr>
        <p:grpSpPr>
          <a:xfrm>
            <a:off x="0" y="146349"/>
            <a:ext cx="254635" cy="643890"/>
            <a:chOff x="0" y="146349"/>
            <a:chExt cx="254635" cy="643890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E3798FDB-264A-0423-1F7E-2DE2ADAE4BF0}"/>
                </a:ext>
              </a:extLst>
            </p:cNvPr>
            <p:cNvSpPr/>
            <p:nvPr/>
          </p:nvSpPr>
          <p:spPr>
            <a:xfrm>
              <a:off x="1" y="531291"/>
              <a:ext cx="254635" cy="259079"/>
            </a:xfrm>
            <a:custGeom>
              <a:avLst/>
              <a:gdLst/>
              <a:ahLst/>
              <a:cxnLst/>
              <a:rect l="l" t="t" r="r" b="b"/>
              <a:pathLst>
                <a:path w="254635" h="259079">
                  <a:moveTo>
                    <a:pt x="254400" y="258899"/>
                  </a:moveTo>
                  <a:lnTo>
                    <a:pt x="0" y="0"/>
                  </a:lnTo>
                  <a:lnTo>
                    <a:pt x="254400" y="0"/>
                  </a:lnTo>
                  <a:lnTo>
                    <a:pt x="254400" y="258899"/>
                  </a:lnTo>
                  <a:close/>
                </a:path>
              </a:pathLst>
            </a:custGeom>
            <a:solidFill>
              <a:srgbClr val="BF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F8D77A47-164E-AB54-05B8-F2EDF195FDB1}"/>
                </a:ext>
              </a:extLst>
            </p:cNvPr>
            <p:cNvSpPr/>
            <p:nvPr/>
          </p:nvSpPr>
          <p:spPr>
            <a:xfrm>
              <a:off x="0" y="146349"/>
              <a:ext cx="254635" cy="432434"/>
            </a:xfrm>
            <a:custGeom>
              <a:avLst/>
              <a:gdLst/>
              <a:ahLst/>
              <a:cxnLst/>
              <a:rect l="l" t="t" r="r" b="b"/>
              <a:pathLst>
                <a:path w="254635" h="432434">
                  <a:moveTo>
                    <a:pt x="0" y="431999"/>
                  </a:moveTo>
                  <a:lnTo>
                    <a:pt x="254415" y="431999"/>
                  </a:lnTo>
                  <a:lnTo>
                    <a:pt x="254415" y="0"/>
                  </a:lnTo>
                  <a:lnTo>
                    <a:pt x="0" y="0"/>
                  </a:lnTo>
                  <a:lnTo>
                    <a:pt x="0" y="431999"/>
                  </a:lnTo>
                  <a:close/>
                </a:path>
              </a:pathLst>
            </a:custGeom>
            <a:solidFill>
              <a:srgbClr val="1F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3AC1D868-F0C1-5D5A-B4E0-942B99638A3B}"/>
              </a:ext>
            </a:extLst>
          </p:cNvPr>
          <p:cNvSpPr/>
          <p:nvPr/>
        </p:nvSpPr>
        <p:spPr>
          <a:xfrm>
            <a:off x="8883332" y="146349"/>
            <a:ext cx="260985" cy="432434"/>
          </a:xfrm>
          <a:custGeom>
            <a:avLst/>
            <a:gdLst/>
            <a:ahLst/>
            <a:cxnLst/>
            <a:rect l="l" t="t" r="r" b="b"/>
            <a:pathLst>
              <a:path w="260984" h="432434">
                <a:moveTo>
                  <a:pt x="0" y="431999"/>
                </a:moveTo>
                <a:lnTo>
                  <a:pt x="260649" y="431999"/>
                </a:lnTo>
                <a:lnTo>
                  <a:pt x="260649" y="0"/>
                </a:lnTo>
                <a:lnTo>
                  <a:pt x="0" y="0"/>
                </a:lnTo>
                <a:lnTo>
                  <a:pt x="0" y="431999"/>
                </a:lnTo>
                <a:close/>
              </a:path>
            </a:pathLst>
          </a:custGeom>
          <a:solidFill>
            <a:srgbClr val="1F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435D191-E12D-39BC-FB73-ACA91FE28002}"/>
              </a:ext>
            </a:extLst>
          </p:cNvPr>
          <p:cNvSpPr/>
          <p:nvPr/>
        </p:nvSpPr>
        <p:spPr>
          <a:xfrm>
            <a:off x="254414" y="-53"/>
            <a:ext cx="323215" cy="779780"/>
          </a:xfrm>
          <a:custGeom>
            <a:avLst/>
            <a:gdLst/>
            <a:ahLst/>
            <a:cxnLst/>
            <a:rect l="l" t="t" r="r" b="b"/>
            <a:pathLst>
              <a:path w="323215" h="779780">
                <a:moveTo>
                  <a:pt x="323099" y="779697"/>
                </a:moveTo>
                <a:lnTo>
                  <a:pt x="0" y="779697"/>
                </a:lnTo>
                <a:lnTo>
                  <a:pt x="0" y="0"/>
                </a:lnTo>
                <a:lnTo>
                  <a:pt x="323099" y="0"/>
                </a:lnTo>
                <a:lnTo>
                  <a:pt x="323099" y="779697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534CC240-3356-40DA-424A-C1A8581CEBDC}"/>
              </a:ext>
            </a:extLst>
          </p:cNvPr>
          <p:cNvSpPr/>
          <p:nvPr/>
        </p:nvSpPr>
        <p:spPr>
          <a:xfrm>
            <a:off x="8560232" y="853"/>
            <a:ext cx="323215" cy="779780"/>
          </a:xfrm>
          <a:custGeom>
            <a:avLst/>
            <a:gdLst/>
            <a:ahLst/>
            <a:cxnLst/>
            <a:rect l="l" t="t" r="r" b="b"/>
            <a:pathLst>
              <a:path w="323215" h="779780">
                <a:moveTo>
                  <a:pt x="323099" y="779697"/>
                </a:moveTo>
                <a:lnTo>
                  <a:pt x="0" y="779697"/>
                </a:lnTo>
                <a:lnTo>
                  <a:pt x="0" y="0"/>
                </a:lnTo>
                <a:lnTo>
                  <a:pt x="323099" y="0"/>
                </a:lnTo>
                <a:lnTo>
                  <a:pt x="323099" y="779697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3E659928-F119-599C-FFE9-6CDB1623F9AC}"/>
              </a:ext>
            </a:extLst>
          </p:cNvPr>
          <p:cNvSpPr txBox="1"/>
          <p:nvPr/>
        </p:nvSpPr>
        <p:spPr>
          <a:xfrm>
            <a:off x="246380" y="146349"/>
            <a:ext cx="7983220" cy="396262"/>
          </a:xfrm>
          <a:prstGeom prst="rect">
            <a:avLst/>
          </a:prstGeom>
          <a:solidFill>
            <a:srgbClr val="1F3864"/>
          </a:solidFill>
        </p:spPr>
        <p:txBody>
          <a:bodyPr vert="horz" wrap="square" lIns="0" tIns="8763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690"/>
              </a:spcBef>
            </a:pPr>
            <a:endParaRPr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05CB0E67-5D57-6AEC-A534-A9388EF70D53}"/>
              </a:ext>
            </a:extLst>
          </p:cNvPr>
          <p:cNvSpPr txBox="1"/>
          <p:nvPr/>
        </p:nvSpPr>
        <p:spPr>
          <a:xfrm>
            <a:off x="5602941" y="768480"/>
            <a:ext cx="284734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65" dirty="0">
                <a:latin typeface="Arial Black"/>
                <a:cs typeface="Arial Black"/>
              </a:rPr>
              <a:t>Hasil dan </a:t>
            </a:r>
            <a:r>
              <a:rPr lang="en-US" spc="-165" dirty="0" err="1">
                <a:latin typeface="Arial Black"/>
                <a:cs typeface="Arial Black"/>
              </a:rPr>
              <a:t>Tampilan</a:t>
            </a:r>
            <a:r>
              <a:rPr lang="en-US" spc="-165" dirty="0">
                <a:latin typeface="Arial Black"/>
                <a:cs typeface="Arial Black"/>
              </a:rPr>
              <a:t> Output</a:t>
            </a:r>
            <a:endParaRPr dirty="0">
              <a:latin typeface="Arial Black"/>
              <a:cs typeface="Arial Black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F539F7E-EF9C-0BEF-F363-AE0D7CE4266F}"/>
              </a:ext>
            </a:extLst>
          </p:cNvPr>
          <p:cNvSpPr/>
          <p:nvPr/>
        </p:nvSpPr>
        <p:spPr>
          <a:xfrm>
            <a:off x="7554128" y="44619"/>
            <a:ext cx="1564473" cy="622131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EB780D-EE81-5B1E-C276-D5A07999B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521" y="-43572"/>
            <a:ext cx="1253713" cy="803555"/>
          </a:xfrm>
          <a:prstGeom prst="rect">
            <a:avLst/>
          </a:prstGeom>
        </p:spPr>
      </p:pic>
      <p:sp>
        <p:nvSpPr>
          <p:cNvPr id="17" name="object 7">
            <a:extLst>
              <a:ext uri="{FF2B5EF4-FFF2-40B4-BE49-F238E27FC236}">
                <a16:creationId xmlns:a16="http://schemas.microsoft.com/office/drawing/2014/main" id="{B86E57B8-3675-69F5-3C0C-B5E312943EF9}"/>
              </a:ext>
            </a:extLst>
          </p:cNvPr>
          <p:cNvSpPr txBox="1"/>
          <p:nvPr/>
        </p:nvSpPr>
        <p:spPr>
          <a:xfrm>
            <a:off x="925633" y="2872856"/>
            <a:ext cx="155865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800" b="1" spc="-10" dirty="0" err="1">
                <a:solidFill>
                  <a:srgbClr val="FFFFFF"/>
                </a:solidFill>
                <a:latin typeface="Tahoma"/>
                <a:cs typeface="Tahoma"/>
              </a:rPr>
              <a:t>Lihat</a:t>
            </a:r>
            <a:r>
              <a:rPr lang="en-US" sz="1800" b="1" spc="-10" dirty="0">
                <a:solidFill>
                  <a:srgbClr val="FFFFFF"/>
                </a:solidFill>
                <a:latin typeface="Tahoma"/>
                <a:cs typeface="Tahoma"/>
              </a:rPr>
              <a:t> Daftar Barang</a:t>
            </a:r>
            <a:endParaRPr sz="1800" b="1" dirty="0">
              <a:latin typeface="Tahoma"/>
              <a:cs typeface="Tahoma"/>
            </a:endParaRPr>
          </a:p>
        </p:txBody>
      </p:sp>
      <p:sp>
        <p:nvSpPr>
          <p:cNvPr id="32" name="object 34">
            <a:extLst>
              <a:ext uri="{FF2B5EF4-FFF2-40B4-BE49-F238E27FC236}">
                <a16:creationId xmlns:a16="http://schemas.microsoft.com/office/drawing/2014/main" id="{D02D16C9-C666-1DC9-7496-2279B73A77C0}"/>
              </a:ext>
            </a:extLst>
          </p:cNvPr>
          <p:cNvSpPr txBox="1"/>
          <p:nvPr/>
        </p:nvSpPr>
        <p:spPr>
          <a:xfrm>
            <a:off x="8530783" y="4933950"/>
            <a:ext cx="462915" cy="185948"/>
          </a:xfrm>
          <a:prstGeom prst="rect">
            <a:avLst/>
          </a:prstGeom>
          <a:solidFill>
            <a:srgbClr val="FFBF00"/>
          </a:solidFill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lang="en-US" sz="1100" spc="-50" dirty="0">
                <a:latin typeface="Arial Black"/>
                <a:cs typeface="Arial Black"/>
              </a:rPr>
              <a:t>11</a:t>
            </a:r>
            <a:endParaRPr sz="1100" dirty="0">
              <a:latin typeface="Arial Black"/>
              <a:cs typeface="Arial Black"/>
            </a:endParaRPr>
          </a:p>
        </p:txBody>
      </p:sp>
      <p:sp>
        <p:nvSpPr>
          <p:cNvPr id="35" name="object 11">
            <a:extLst>
              <a:ext uri="{FF2B5EF4-FFF2-40B4-BE49-F238E27FC236}">
                <a16:creationId xmlns:a16="http://schemas.microsoft.com/office/drawing/2014/main" id="{CFC7A04D-35D3-FCBB-4293-EA99C088CF24}"/>
              </a:ext>
            </a:extLst>
          </p:cNvPr>
          <p:cNvSpPr/>
          <p:nvPr/>
        </p:nvSpPr>
        <p:spPr>
          <a:xfrm flipH="1">
            <a:off x="573013" y="1581150"/>
            <a:ext cx="1840991" cy="1169035"/>
          </a:xfrm>
          <a:custGeom>
            <a:avLst/>
            <a:gdLst/>
            <a:ahLst/>
            <a:cxnLst/>
            <a:rect l="l" t="t" r="r" b="b"/>
            <a:pathLst>
              <a:path w="1640204" h="1169035">
                <a:moveTo>
                  <a:pt x="1639821" y="1168897"/>
                </a:moveTo>
                <a:lnTo>
                  <a:pt x="584448" y="1168897"/>
                </a:lnTo>
                <a:lnTo>
                  <a:pt x="0" y="584448"/>
                </a:lnTo>
                <a:lnTo>
                  <a:pt x="584448" y="0"/>
                </a:lnTo>
                <a:lnTo>
                  <a:pt x="1639821" y="0"/>
                </a:lnTo>
                <a:lnTo>
                  <a:pt x="1639821" y="1168897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7">
            <a:extLst>
              <a:ext uri="{FF2B5EF4-FFF2-40B4-BE49-F238E27FC236}">
                <a16:creationId xmlns:a16="http://schemas.microsoft.com/office/drawing/2014/main" id="{59B86216-2EE9-C745-B5F6-F6829C80A257}"/>
              </a:ext>
            </a:extLst>
          </p:cNvPr>
          <p:cNvSpPr txBox="1"/>
          <p:nvPr/>
        </p:nvSpPr>
        <p:spPr>
          <a:xfrm>
            <a:off x="573013" y="1795608"/>
            <a:ext cx="155865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1800" b="1" spc="-10" dirty="0">
                <a:solidFill>
                  <a:srgbClr val="FFFFFF"/>
                </a:solidFill>
                <a:latin typeface="Tahoma"/>
                <a:cs typeface="Tahoma"/>
              </a:rPr>
              <a:t>Data </a:t>
            </a:r>
            <a:r>
              <a:rPr lang="en-US" sz="1800" b="1" spc="-10" dirty="0" err="1">
                <a:solidFill>
                  <a:srgbClr val="FFFFFF"/>
                </a:solidFill>
                <a:latin typeface="Tahoma"/>
                <a:cs typeface="Tahoma"/>
              </a:rPr>
              <a:t>Pengguna</a:t>
            </a:r>
            <a:endParaRPr sz="1800" b="1" dirty="0">
              <a:latin typeface="Tahoma"/>
              <a:cs typeface="Tahoma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9EEF185F-EA96-23CA-F610-A958CB9D6807}"/>
              </a:ext>
            </a:extLst>
          </p:cNvPr>
          <p:cNvSpPr txBox="1">
            <a:spLocks/>
          </p:cNvSpPr>
          <p:nvPr/>
        </p:nvSpPr>
        <p:spPr>
          <a:xfrm>
            <a:off x="-641743" y="141847"/>
            <a:ext cx="8030555" cy="338937"/>
          </a:xfrm>
          <a:prstGeom prst="rect">
            <a:avLst/>
          </a:prstGeom>
        </p:spPr>
        <p:txBody>
          <a:bodyPr vert="horz" wrap="square" lIns="0" tIns="6133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694690" algn="l">
              <a:spcBef>
                <a:spcPts val="100"/>
              </a:spcBef>
            </a:pPr>
            <a:r>
              <a:rPr lang="en-US" b="1" spc="-105" dirty="0">
                <a:solidFill>
                  <a:srgbClr val="BAD6ED"/>
                </a:solidFill>
                <a:latin typeface="Verdana"/>
                <a:cs typeface="Verdana"/>
              </a:rPr>
              <a:t>PEMROGRAMAN WEB II –</a:t>
            </a:r>
            <a:r>
              <a:rPr lang="en-US" b="1" spc="-65" dirty="0">
                <a:solidFill>
                  <a:srgbClr val="BAD6ED"/>
                </a:solidFill>
                <a:latin typeface="Verdana"/>
                <a:cs typeface="Verdana"/>
              </a:rPr>
              <a:t> </a:t>
            </a:r>
            <a:r>
              <a:rPr lang="en-US" b="1" spc="-40" dirty="0">
                <a:solidFill>
                  <a:srgbClr val="FFBF00"/>
                </a:solidFill>
                <a:latin typeface="Verdana"/>
                <a:cs typeface="Verdana"/>
              </a:rPr>
              <a:t>PERPUSTAKAAN BUKU DIGITAL</a:t>
            </a:r>
            <a:endParaRPr lang="en-US" b="1" dirty="0">
              <a:latin typeface="Times New Roman"/>
              <a:cs typeface="Times New Roman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5FA6928-B4C0-1E7B-2F67-0DBABEBA2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344" y="2568934"/>
            <a:ext cx="2833744" cy="24126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BA29815-1566-15D3-B70E-34D7CDC9A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291" y="1269642"/>
            <a:ext cx="6503394" cy="317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24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8BF74-1F0E-75EA-0489-D5DE8CB29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C904006-29DF-AABA-9FC9-62412FE2D418}"/>
              </a:ext>
            </a:extLst>
          </p:cNvPr>
          <p:cNvSpPr/>
          <p:nvPr/>
        </p:nvSpPr>
        <p:spPr>
          <a:xfrm>
            <a:off x="8353833" y="908"/>
            <a:ext cx="211454" cy="248285"/>
          </a:xfrm>
          <a:custGeom>
            <a:avLst/>
            <a:gdLst/>
            <a:ahLst/>
            <a:cxnLst/>
            <a:rect l="l" t="t" r="r" b="b"/>
            <a:pathLst>
              <a:path w="211454" h="248285">
                <a:moveTo>
                  <a:pt x="210899" y="248099"/>
                </a:moveTo>
                <a:lnTo>
                  <a:pt x="0" y="248099"/>
                </a:lnTo>
                <a:lnTo>
                  <a:pt x="210899" y="0"/>
                </a:lnTo>
                <a:lnTo>
                  <a:pt x="210899" y="248099"/>
                </a:lnTo>
                <a:close/>
              </a:path>
            </a:pathLst>
          </a:custGeom>
          <a:solidFill>
            <a:srgbClr val="BF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9BE11D8-5172-DDF1-CF53-EA98A3F7AB9E}"/>
              </a:ext>
            </a:extLst>
          </p:cNvPr>
          <p:cNvSpPr/>
          <p:nvPr/>
        </p:nvSpPr>
        <p:spPr>
          <a:xfrm>
            <a:off x="8883332" y="532198"/>
            <a:ext cx="254635" cy="259079"/>
          </a:xfrm>
          <a:custGeom>
            <a:avLst/>
            <a:gdLst/>
            <a:ahLst/>
            <a:cxnLst/>
            <a:rect l="l" t="t" r="r" b="b"/>
            <a:pathLst>
              <a:path w="254634" h="259079">
                <a:moveTo>
                  <a:pt x="0" y="258899"/>
                </a:moveTo>
                <a:lnTo>
                  <a:pt x="0" y="0"/>
                </a:lnTo>
                <a:lnTo>
                  <a:pt x="254399" y="0"/>
                </a:lnTo>
                <a:lnTo>
                  <a:pt x="0" y="258899"/>
                </a:lnTo>
                <a:close/>
              </a:path>
            </a:pathLst>
          </a:custGeom>
          <a:solidFill>
            <a:srgbClr val="BF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7351DC1-30B8-5D72-ADCB-7E11E5D18579}"/>
              </a:ext>
            </a:extLst>
          </p:cNvPr>
          <p:cNvSpPr/>
          <p:nvPr/>
        </p:nvSpPr>
        <p:spPr>
          <a:xfrm>
            <a:off x="573013" y="0"/>
            <a:ext cx="211454" cy="248285"/>
          </a:xfrm>
          <a:custGeom>
            <a:avLst/>
            <a:gdLst/>
            <a:ahLst/>
            <a:cxnLst/>
            <a:rect l="l" t="t" r="r" b="b"/>
            <a:pathLst>
              <a:path w="211454" h="248285">
                <a:moveTo>
                  <a:pt x="210899" y="248099"/>
                </a:moveTo>
                <a:lnTo>
                  <a:pt x="0" y="248099"/>
                </a:lnTo>
                <a:lnTo>
                  <a:pt x="0" y="0"/>
                </a:lnTo>
                <a:lnTo>
                  <a:pt x="210899" y="248099"/>
                </a:lnTo>
                <a:close/>
              </a:path>
            </a:pathLst>
          </a:custGeom>
          <a:solidFill>
            <a:srgbClr val="BF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AD675012-A4F6-16BC-3AEA-148D5A42A552}"/>
              </a:ext>
            </a:extLst>
          </p:cNvPr>
          <p:cNvGrpSpPr/>
          <p:nvPr/>
        </p:nvGrpSpPr>
        <p:grpSpPr>
          <a:xfrm>
            <a:off x="0" y="146349"/>
            <a:ext cx="254635" cy="643890"/>
            <a:chOff x="0" y="146349"/>
            <a:chExt cx="254635" cy="643890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B8BAC51A-D49B-44C1-2D5D-8BAA3EBB4563}"/>
                </a:ext>
              </a:extLst>
            </p:cNvPr>
            <p:cNvSpPr/>
            <p:nvPr/>
          </p:nvSpPr>
          <p:spPr>
            <a:xfrm>
              <a:off x="1" y="531291"/>
              <a:ext cx="254635" cy="259079"/>
            </a:xfrm>
            <a:custGeom>
              <a:avLst/>
              <a:gdLst/>
              <a:ahLst/>
              <a:cxnLst/>
              <a:rect l="l" t="t" r="r" b="b"/>
              <a:pathLst>
                <a:path w="254635" h="259079">
                  <a:moveTo>
                    <a:pt x="254400" y="258899"/>
                  </a:moveTo>
                  <a:lnTo>
                    <a:pt x="0" y="0"/>
                  </a:lnTo>
                  <a:lnTo>
                    <a:pt x="254400" y="0"/>
                  </a:lnTo>
                  <a:lnTo>
                    <a:pt x="254400" y="258899"/>
                  </a:lnTo>
                  <a:close/>
                </a:path>
              </a:pathLst>
            </a:custGeom>
            <a:solidFill>
              <a:srgbClr val="BF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1891871D-3D51-AFF5-39A3-7D779CB9C7D3}"/>
                </a:ext>
              </a:extLst>
            </p:cNvPr>
            <p:cNvSpPr/>
            <p:nvPr/>
          </p:nvSpPr>
          <p:spPr>
            <a:xfrm>
              <a:off x="0" y="146349"/>
              <a:ext cx="254635" cy="432434"/>
            </a:xfrm>
            <a:custGeom>
              <a:avLst/>
              <a:gdLst/>
              <a:ahLst/>
              <a:cxnLst/>
              <a:rect l="l" t="t" r="r" b="b"/>
              <a:pathLst>
                <a:path w="254635" h="432434">
                  <a:moveTo>
                    <a:pt x="0" y="431999"/>
                  </a:moveTo>
                  <a:lnTo>
                    <a:pt x="254415" y="431999"/>
                  </a:lnTo>
                  <a:lnTo>
                    <a:pt x="254415" y="0"/>
                  </a:lnTo>
                  <a:lnTo>
                    <a:pt x="0" y="0"/>
                  </a:lnTo>
                  <a:lnTo>
                    <a:pt x="0" y="431999"/>
                  </a:lnTo>
                  <a:close/>
                </a:path>
              </a:pathLst>
            </a:custGeom>
            <a:solidFill>
              <a:srgbClr val="1F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A01B3A01-0B3C-91BF-F7A1-C27EADDB8CF7}"/>
              </a:ext>
            </a:extLst>
          </p:cNvPr>
          <p:cNvSpPr/>
          <p:nvPr/>
        </p:nvSpPr>
        <p:spPr>
          <a:xfrm>
            <a:off x="8883332" y="146349"/>
            <a:ext cx="260985" cy="432434"/>
          </a:xfrm>
          <a:custGeom>
            <a:avLst/>
            <a:gdLst/>
            <a:ahLst/>
            <a:cxnLst/>
            <a:rect l="l" t="t" r="r" b="b"/>
            <a:pathLst>
              <a:path w="260984" h="432434">
                <a:moveTo>
                  <a:pt x="0" y="431999"/>
                </a:moveTo>
                <a:lnTo>
                  <a:pt x="260649" y="431999"/>
                </a:lnTo>
                <a:lnTo>
                  <a:pt x="260649" y="0"/>
                </a:lnTo>
                <a:lnTo>
                  <a:pt x="0" y="0"/>
                </a:lnTo>
                <a:lnTo>
                  <a:pt x="0" y="431999"/>
                </a:lnTo>
                <a:close/>
              </a:path>
            </a:pathLst>
          </a:custGeom>
          <a:solidFill>
            <a:srgbClr val="1F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65C0AD65-6D7C-6610-29A8-5116090FA6E4}"/>
              </a:ext>
            </a:extLst>
          </p:cNvPr>
          <p:cNvSpPr/>
          <p:nvPr/>
        </p:nvSpPr>
        <p:spPr>
          <a:xfrm>
            <a:off x="254414" y="-53"/>
            <a:ext cx="323215" cy="779780"/>
          </a:xfrm>
          <a:custGeom>
            <a:avLst/>
            <a:gdLst/>
            <a:ahLst/>
            <a:cxnLst/>
            <a:rect l="l" t="t" r="r" b="b"/>
            <a:pathLst>
              <a:path w="323215" h="779780">
                <a:moveTo>
                  <a:pt x="323099" y="779697"/>
                </a:moveTo>
                <a:lnTo>
                  <a:pt x="0" y="779697"/>
                </a:lnTo>
                <a:lnTo>
                  <a:pt x="0" y="0"/>
                </a:lnTo>
                <a:lnTo>
                  <a:pt x="323099" y="0"/>
                </a:lnTo>
                <a:lnTo>
                  <a:pt x="323099" y="779697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1122497-3EC8-6C1C-76E9-183BE37FCC06}"/>
              </a:ext>
            </a:extLst>
          </p:cNvPr>
          <p:cNvSpPr/>
          <p:nvPr/>
        </p:nvSpPr>
        <p:spPr>
          <a:xfrm>
            <a:off x="8560232" y="853"/>
            <a:ext cx="323215" cy="779780"/>
          </a:xfrm>
          <a:custGeom>
            <a:avLst/>
            <a:gdLst/>
            <a:ahLst/>
            <a:cxnLst/>
            <a:rect l="l" t="t" r="r" b="b"/>
            <a:pathLst>
              <a:path w="323215" h="779780">
                <a:moveTo>
                  <a:pt x="323099" y="779697"/>
                </a:moveTo>
                <a:lnTo>
                  <a:pt x="0" y="779697"/>
                </a:lnTo>
                <a:lnTo>
                  <a:pt x="0" y="0"/>
                </a:lnTo>
                <a:lnTo>
                  <a:pt x="323099" y="0"/>
                </a:lnTo>
                <a:lnTo>
                  <a:pt x="323099" y="779697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6BC5A49A-9599-28EC-492F-84E14F17C900}"/>
              </a:ext>
            </a:extLst>
          </p:cNvPr>
          <p:cNvSpPr txBox="1"/>
          <p:nvPr/>
        </p:nvSpPr>
        <p:spPr>
          <a:xfrm>
            <a:off x="246380" y="146349"/>
            <a:ext cx="7983220" cy="396262"/>
          </a:xfrm>
          <a:prstGeom prst="rect">
            <a:avLst/>
          </a:prstGeom>
          <a:solidFill>
            <a:srgbClr val="1F3864"/>
          </a:solidFill>
        </p:spPr>
        <p:txBody>
          <a:bodyPr vert="horz" wrap="square" lIns="0" tIns="8763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690"/>
              </a:spcBef>
            </a:pPr>
            <a:endParaRPr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C6FCB3EB-AB4A-3CA7-C444-44632E2C8E61}"/>
              </a:ext>
            </a:extLst>
          </p:cNvPr>
          <p:cNvSpPr txBox="1"/>
          <p:nvPr/>
        </p:nvSpPr>
        <p:spPr>
          <a:xfrm>
            <a:off x="5602941" y="768480"/>
            <a:ext cx="284734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65" dirty="0">
                <a:latin typeface="Arial Black"/>
                <a:cs typeface="Arial Black"/>
              </a:rPr>
              <a:t>Hasil dan </a:t>
            </a:r>
            <a:r>
              <a:rPr lang="en-US" spc="-165" dirty="0" err="1">
                <a:latin typeface="Arial Black"/>
                <a:cs typeface="Arial Black"/>
              </a:rPr>
              <a:t>Tampilan</a:t>
            </a:r>
            <a:r>
              <a:rPr lang="en-US" spc="-165" dirty="0">
                <a:latin typeface="Arial Black"/>
                <a:cs typeface="Arial Black"/>
              </a:rPr>
              <a:t> Output</a:t>
            </a:r>
            <a:endParaRPr dirty="0">
              <a:latin typeface="Arial Black"/>
              <a:cs typeface="Arial Black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7C7E31-68AC-86FC-F7E8-C0BB3BC1054B}"/>
              </a:ext>
            </a:extLst>
          </p:cNvPr>
          <p:cNvSpPr/>
          <p:nvPr/>
        </p:nvSpPr>
        <p:spPr>
          <a:xfrm>
            <a:off x="7554128" y="44619"/>
            <a:ext cx="1564473" cy="622131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67F4E4-E59D-65EC-71A0-69AE5CED3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521" y="-43572"/>
            <a:ext cx="1253713" cy="803555"/>
          </a:xfrm>
          <a:prstGeom prst="rect">
            <a:avLst/>
          </a:prstGeom>
        </p:spPr>
      </p:pic>
      <p:sp>
        <p:nvSpPr>
          <p:cNvPr id="17" name="object 7">
            <a:extLst>
              <a:ext uri="{FF2B5EF4-FFF2-40B4-BE49-F238E27FC236}">
                <a16:creationId xmlns:a16="http://schemas.microsoft.com/office/drawing/2014/main" id="{CABAA034-2919-DDB7-A386-BE166F23AAE1}"/>
              </a:ext>
            </a:extLst>
          </p:cNvPr>
          <p:cNvSpPr txBox="1"/>
          <p:nvPr/>
        </p:nvSpPr>
        <p:spPr>
          <a:xfrm>
            <a:off x="925633" y="2872856"/>
            <a:ext cx="155865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800" b="1" spc="-10" dirty="0" err="1">
                <a:solidFill>
                  <a:srgbClr val="FFFFFF"/>
                </a:solidFill>
                <a:latin typeface="Tahoma"/>
                <a:cs typeface="Tahoma"/>
              </a:rPr>
              <a:t>Lihat</a:t>
            </a:r>
            <a:r>
              <a:rPr lang="en-US" sz="1800" b="1" spc="-10" dirty="0">
                <a:solidFill>
                  <a:srgbClr val="FFFFFF"/>
                </a:solidFill>
                <a:latin typeface="Tahoma"/>
                <a:cs typeface="Tahoma"/>
              </a:rPr>
              <a:t> Daftar Barang</a:t>
            </a:r>
            <a:endParaRPr sz="1800" b="1" dirty="0">
              <a:latin typeface="Tahoma"/>
              <a:cs typeface="Tahoma"/>
            </a:endParaRPr>
          </a:p>
        </p:txBody>
      </p:sp>
      <p:sp>
        <p:nvSpPr>
          <p:cNvPr id="32" name="object 34">
            <a:extLst>
              <a:ext uri="{FF2B5EF4-FFF2-40B4-BE49-F238E27FC236}">
                <a16:creationId xmlns:a16="http://schemas.microsoft.com/office/drawing/2014/main" id="{BE9E02CB-ED57-8C40-B59B-54ADB90629A9}"/>
              </a:ext>
            </a:extLst>
          </p:cNvPr>
          <p:cNvSpPr txBox="1"/>
          <p:nvPr/>
        </p:nvSpPr>
        <p:spPr>
          <a:xfrm>
            <a:off x="8530783" y="4933950"/>
            <a:ext cx="462915" cy="185948"/>
          </a:xfrm>
          <a:prstGeom prst="rect">
            <a:avLst/>
          </a:prstGeom>
          <a:solidFill>
            <a:srgbClr val="FFBF00"/>
          </a:solidFill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lang="en-US" sz="1100" spc="-50" dirty="0">
                <a:latin typeface="Arial Black"/>
                <a:cs typeface="Arial Black"/>
              </a:rPr>
              <a:t>11</a:t>
            </a:r>
            <a:endParaRPr sz="1100" dirty="0">
              <a:latin typeface="Arial Black"/>
              <a:cs typeface="Arial Black"/>
            </a:endParaRPr>
          </a:p>
        </p:txBody>
      </p:sp>
      <p:sp>
        <p:nvSpPr>
          <p:cNvPr id="35" name="object 11">
            <a:extLst>
              <a:ext uri="{FF2B5EF4-FFF2-40B4-BE49-F238E27FC236}">
                <a16:creationId xmlns:a16="http://schemas.microsoft.com/office/drawing/2014/main" id="{96016EC7-0189-ADB1-9440-2F028C2EB297}"/>
              </a:ext>
            </a:extLst>
          </p:cNvPr>
          <p:cNvSpPr/>
          <p:nvPr/>
        </p:nvSpPr>
        <p:spPr>
          <a:xfrm flipH="1">
            <a:off x="573013" y="1581150"/>
            <a:ext cx="1840991" cy="1169035"/>
          </a:xfrm>
          <a:custGeom>
            <a:avLst/>
            <a:gdLst/>
            <a:ahLst/>
            <a:cxnLst/>
            <a:rect l="l" t="t" r="r" b="b"/>
            <a:pathLst>
              <a:path w="1640204" h="1169035">
                <a:moveTo>
                  <a:pt x="1639821" y="1168897"/>
                </a:moveTo>
                <a:lnTo>
                  <a:pt x="584448" y="1168897"/>
                </a:lnTo>
                <a:lnTo>
                  <a:pt x="0" y="584448"/>
                </a:lnTo>
                <a:lnTo>
                  <a:pt x="584448" y="0"/>
                </a:lnTo>
                <a:lnTo>
                  <a:pt x="1639821" y="0"/>
                </a:lnTo>
                <a:lnTo>
                  <a:pt x="1639821" y="1168897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7">
            <a:extLst>
              <a:ext uri="{FF2B5EF4-FFF2-40B4-BE49-F238E27FC236}">
                <a16:creationId xmlns:a16="http://schemas.microsoft.com/office/drawing/2014/main" id="{BECB53A3-4C49-7F55-504E-CF0FE1ECE3E6}"/>
              </a:ext>
            </a:extLst>
          </p:cNvPr>
          <p:cNvSpPr txBox="1"/>
          <p:nvPr/>
        </p:nvSpPr>
        <p:spPr>
          <a:xfrm>
            <a:off x="557773" y="1777823"/>
            <a:ext cx="1558658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1800" b="1" spc="-10" dirty="0">
                <a:solidFill>
                  <a:srgbClr val="FFFFFF"/>
                </a:solidFill>
                <a:latin typeface="Tahoma"/>
                <a:cs typeface="Tahoma"/>
              </a:rPr>
              <a:t>Data </a:t>
            </a: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1800" b="1" spc="-10" dirty="0" err="1">
                <a:solidFill>
                  <a:srgbClr val="FFFFFF"/>
                </a:solidFill>
                <a:latin typeface="Tahoma"/>
                <a:cs typeface="Tahoma"/>
              </a:rPr>
              <a:t>Buku</a:t>
            </a:r>
            <a:endParaRPr sz="1800" b="1" dirty="0">
              <a:latin typeface="Tahoma"/>
              <a:cs typeface="Tahoma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00CD7694-6447-7827-5775-9CED6FC719D3}"/>
              </a:ext>
            </a:extLst>
          </p:cNvPr>
          <p:cNvSpPr txBox="1">
            <a:spLocks/>
          </p:cNvSpPr>
          <p:nvPr/>
        </p:nvSpPr>
        <p:spPr>
          <a:xfrm>
            <a:off x="-641743" y="141847"/>
            <a:ext cx="8030555" cy="338937"/>
          </a:xfrm>
          <a:prstGeom prst="rect">
            <a:avLst/>
          </a:prstGeom>
        </p:spPr>
        <p:txBody>
          <a:bodyPr vert="horz" wrap="square" lIns="0" tIns="6133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694690" algn="l">
              <a:spcBef>
                <a:spcPts val="100"/>
              </a:spcBef>
            </a:pPr>
            <a:r>
              <a:rPr lang="en-US" b="1" spc="-105" dirty="0">
                <a:solidFill>
                  <a:srgbClr val="BAD6ED"/>
                </a:solidFill>
                <a:latin typeface="Verdana"/>
                <a:cs typeface="Verdana"/>
              </a:rPr>
              <a:t>PEMROGRAMAN WEB II –</a:t>
            </a:r>
            <a:r>
              <a:rPr lang="en-US" b="1" spc="-65" dirty="0">
                <a:solidFill>
                  <a:srgbClr val="BAD6ED"/>
                </a:solidFill>
                <a:latin typeface="Verdana"/>
                <a:cs typeface="Verdana"/>
              </a:rPr>
              <a:t> </a:t>
            </a:r>
            <a:r>
              <a:rPr lang="en-US" b="1" spc="-40" dirty="0">
                <a:solidFill>
                  <a:srgbClr val="FFBF00"/>
                </a:solidFill>
                <a:latin typeface="Verdana"/>
                <a:cs typeface="Verdana"/>
              </a:rPr>
              <a:t>PERPUSTAKAAN BUKU DIGITAL</a:t>
            </a:r>
            <a:endParaRPr lang="en-US" b="1" dirty="0">
              <a:latin typeface="Times New Roman"/>
              <a:cs typeface="Times New Roman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4F1CDE8-19C4-7A3D-7E4B-80A54CA3A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344" y="2568934"/>
            <a:ext cx="2833744" cy="24126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F3EDD3-259F-BA73-C34B-A39F4DA7F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895" y="1236977"/>
            <a:ext cx="6372339" cy="335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1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8413B-B412-A07E-A61F-4E681EE19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776B4D6-3D48-3F87-A5BB-A8AF8CD6EF5F}"/>
              </a:ext>
            </a:extLst>
          </p:cNvPr>
          <p:cNvSpPr/>
          <p:nvPr/>
        </p:nvSpPr>
        <p:spPr>
          <a:xfrm>
            <a:off x="8353833" y="908"/>
            <a:ext cx="211454" cy="248285"/>
          </a:xfrm>
          <a:custGeom>
            <a:avLst/>
            <a:gdLst/>
            <a:ahLst/>
            <a:cxnLst/>
            <a:rect l="l" t="t" r="r" b="b"/>
            <a:pathLst>
              <a:path w="211454" h="248285">
                <a:moveTo>
                  <a:pt x="210899" y="248099"/>
                </a:moveTo>
                <a:lnTo>
                  <a:pt x="0" y="248099"/>
                </a:lnTo>
                <a:lnTo>
                  <a:pt x="210899" y="0"/>
                </a:lnTo>
                <a:lnTo>
                  <a:pt x="210899" y="248099"/>
                </a:lnTo>
                <a:close/>
              </a:path>
            </a:pathLst>
          </a:custGeom>
          <a:solidFill>
            <a:srgbClr val="BF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1D59FFB-4364-B303-FD99-0138E02EA7F4}"/>
              </a:ext>
            </a:extLst>
          </p:cNvPr>
          <p:cNvSpPr/>
          <p:nvPr/>
        </p:nvSpPr>
        <p:spPr>
          <a:xfrm>
            <a:off x="8883332" y="532198"/>
            <a:ext cx="254635" cy="259079"/>
          </a:xfrm>
          <a:custGeom>
            <a:avLst/>
            <a:gdLst/>
            <a:ahLst/>
            <a:cxnLst/>
            <a:rect l="l" t="t" r="r" b="b"/>
            <a:pathLst>
              <a:path w="254634" h="259079">
                <a:moveTo>
                  <a:pt x="0" y="258899"/>
                </a:moveTo>
                <a:lnTo>
                  <a:pt x="0" y="0"/>
                </a:lnTo>
                <a:lnTo>
                  <a:pt x="254399" y="0"/>
                </a:lnTo>
                <a:lnTo>
                  <a:pt x="0" y="258899"/>
                </a:lnTo>
                <a:close/>
              </a:path>
            </a:pathLst>
          </a:custGeom>
          <a:solidFill>
            <a:srgbClr val="BF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B34C105-ED61-0476-9F21-17D6299FCCFA}"/>
              </a:ext>
            </a:extLst>
          </p:cNvPr>
          <p:cNvSpPr/>
          <p:nvPr/>
        </p:nvSpPr>
        <p:spPr>
          <a:xfrm>
            <a:off x="573013" y="0"/>
            <a:ext cx="211454" cy="248285"/>
          </a:xfrm>
          <a:custGeom>
            <a:avLst/>
            <a:gdLst/>
            <a:ahLst/>
            <a:cxnLst/>
            <a:rect l="l" t="t" r="r" b="b"/>
            <a:pathLst>
              <a:path w="211454" h="248285">
                <a:moveTo>
                  <a:pt x="210899" y="248099"/>
                </a:moveTo>
                <a:lnTo>
                  <a:pt x="0" y="248099"/>
                </a:lnTo>
                <a:lnTo>
                  <a:pt x="0" y="0"/>
                </a:lnTo>
                <a:lnTo>
                  <a:pt x="210899" y="248099"/>
                </a:lnTo>
                <a:close/>
              </a:path>
            </a:pathLst>
          </a:custGeom>
          <a:solidFill>
            <a:srgbClr val="BF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B811AB8C-79B2-B4B7-4500-8918EDA6A6AE}"/>
              </a:ext>
            </a:extLst>
          </p:cNvPr>
          <p:cNvGrpSpPr/>
          <p:nvPr/>
        </p:nvGrpSpPr>
        <p:grpSpPr>
          <a:xfrm>
            <a:off x="0" y="146349"/>
            <a:ext cx="254635" cy="643890"/>
            <a:chOff x="0" y="146349"/>
            <a:chExt cx="254635" cy="643890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D0E76837-559B-37C8-69A6-9CBE312419FA}"/>
                </a:ext>
              </a:extLst>
            </p:cNvPr>
            <p:cNvSpPr/>
            <p:nvPr/>
          </p:nvSpPr>
          <p:spPr>
            <a:xfrm>
              <a:off x="1" y="531291"/>
              <a:ext cx="254635" cy="259079"/>
            </a:xfrm>
            <a:custGeom>
              <a:avLst/>
              <a:gdLst/>
              <a:ahLst/>
              <a:cxnLst/>
              <a:rect l="l" t="t" r="r" b="b"/>
              <a:pathLst>
                <a:path w="254635" h="259079">
                  <a:moveTo>
                    <a:pt x="254400" y="258899"/>
                  </a:moveTo>
                  <a:lnTo>
                    <a:pt x="0" y="0"/>
                  </a:lnTo>
                  <a:lnTo>
                    <a:pt x="254400" y="0"/>
                  </a:lnTo>
                  <a:lnTo>
                    <a:pt x="254400" y="258899"/>
                  </a:lnTo>
                  <a:close/>
                </a:path>
              </a:pathLst>
            </a:custGeom>
            <a:solidFill>
              <a:srgbClr val="BF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1C60FB06-CBB9-6D81-04BF-4BCF161E3029}"/>
                </a:ext>
              </a:extLst>
            </p:cNvPr>
            <p:cNvSpPr/>
            <p:nvPr/>
          </p:nvSpPr>
          <p:spPr>
            <a:xfrm>
              <a:off x="0" y="146349"/>
              <a:ext cx="254635" cy="432434"/>
            </a:xfrm>
            <a:custGeom>
              <a:avLst/>
              <a:gdLst/>
              <a:ahLst/>
              <a:cxnLst/>
              <a:rect l="l" t="t" r="r" b="b"/>
              <a:pathLst>
                <a:path w="254635" h="432434">
                  <a:moveTo>
                    <a:pt x="0" y="431999"/>
                  </a:moveTo>
                  <a:lnTo>
                    <a:pt x="254415" y="431999"/>
                  </a:lnTo>
                  <a:lnTo>
                    <a:pt x="254415" y="0"/>
                  </a:lnTo>
                  <a:lnTo>
                    <a:pt x="0" y="0"/>
                  </a:lnTo>
                  <a:lnTo>
                    <a:pt x="0" y="431999"/>
                  </a:lnTo>
                  <a:close/>
                </a:path>
              </a:pathLst>
            </a:custGeom>
            <a:solidFill>
              <a:srgbClr val="1F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38B8DB63-40B2-99D1-5F7F-233CA4F95001}"/>
              </a:ext>
            </a:extLst>
          </p:cNvPr>
          <p:cNvSpPr/>
          <p:nvPr/>
        </p:nvSpPr>
        <p:spPr>
          <a:xfrm>
            <a:off x="8883332" y="146349"/>
            <a:ext cx="260985" cy="432434"/>
          </a:xfrm>
          <a:custGeom>
            <a:avLst/>
            <a:gdLst/>
            <a:ahLst/>
            <a:cxnLst/>
            <a:rect l="l" t="t" r="r" b="b"/>
            <a:pathLst>
              <a:path w="260984" h="432434">
                <a:moveTo>
                  <a:pt x="0" y="431999"/>
                </a:moveTo>
                <a:lnTo>
                  <a:pt x="260649" y="431999"/>
                </a:lnTo>
                <a:lnTo>
                  <a:pt x="260649" y="0"/>
                </a:lnTo>
                <a:lnTo>
                  <a:pt x="0" y="0"/>
                </a:lnTo>
                <a:lnTo>
                  <a:pt x="0" y="431999"/>
                </a:lnTo>
                <a:close/>
              </a:path>
            </a:pathLst>
          </a:custGeom>
          <a:solidFill>
            <a:srgbClr val="1F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46E94F46-DCB1-ACCB-D3F3-B9A665FCC672}"/>
              </a:ext>
            </a:extLst>
          </p:cNvPr>
          <p:cNvSpPr/>
          <p:nvPr/>
        </p:nvSpPr>
        <p:spPr>
          <a:xfrm>
            <a:off x="254414" y="-53"/>
            <a:ext cx="323215" cy="779780"/>
          </a:xfrm>
          <a:custGeom>
            <a:avLst/>
            <a:gdLst/>
            <a:ahLst/>
            <a:cxnLst/>
            <a:rect l="l" t="t" r="r" b="b"/>
            <a:pathLst>
              <a:path w="323215" h="779780">
                <a:moveTo>
                  <a:pt x="323099" y="779697"/>
                </a:moveTo>
                <a:lnTo>
                  <a:pt x="0" y="779697"/>
                </a:lnTo>
                <a:lnTo>
                  <a:pt x="0" y="0"/>
                </a:lnTo>
                <a:lnTo>
                  <a:pt x="323099" y="0"/>
                </a:lnTo>
                <a:lnTo>
                  <a:pt x="323099" y="779697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4E8A02EC-25FC-BB2E-C1F2-803DB1AA1036}"/>
              </a:ext>
            </a:extLst>
          </p:cNvPr>
          <p:cNvSpPr/>
          <p:nvPr/>
        </p:nvSpPr>
        <p:spPr>
          <a:xfrm>
            <a:off x="8560232" y="853"/>
            <a:ext cx="323215" cy="779780"/>
          </a:xfrm>
          <a:custGeom>
            <a:avLst/>
            <a:gdLst/>
            <a:ahLst/>
            <a:cxnLst/>
            <a:rect l="l" t="t" r="r" b="b"/>
            <a:pathLst>
              <a:path w="323215" h="779780">
                <a:moveTo>
                  <a:pt x="323099" y="779697"/>
                </a:moveTo>
                <a:lnTo>
                  <a:pt x="0" y="779697"/>
                </a:lnTo>
                <a:lnTo>
                  <a:pt x="0" y="0"/>
                </a:lnTo>
                <a:lnTo>
                  <a:pt x="323099" y="0"/>
                </a:lnTo>
                <a:lnTo>
                  <a:pt x="323099" y="779697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5A32B800-4BDA-FEEF-427C-16CA2659A9AF}"/>
              </a:ext>
            </a:extLst>
          </p:cNvPr>
          <p:cNvSpPr txBox="1"/>
          <p:nvPr/>
        </p:nvSpPr>
        <p:spPr>
          <a:xfrm>
            <a:off x="246380" y="146349"/>
            <a:ext cx="7983220" cy="396262"/>
          </a:xfrm>
          <a:prstGeom prst="rect">
            <a:avLst/>
          </a:prstGeom>
          <a:solidFill>
            <a:srgbClr val="1F3864"/>
          </a:solidFill>
        </p:spPr>
        <p:txBody>
          <a:bodyPr vert="horz" wrap="square" lIns="0" tIns="8763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690"/>
              </a:spcBef>
            </a:pPr>
            <a:endParaRPr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DE2D2D9F-128E-53EE-F9F7-3214CB5D0CD2}"/>
              </a:ext>
            </a:extLst>
          </p:cNvPr>
          <p:cNvSpPr txBox="1"/>
          <p:nvPr/>
        </p:nvSpPr>
        <p:spPr>
          <a:xfrm>
            <a:off x="5602941" y="768480"/>
            <a:ext cx="284734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65" dirty="0">
                <a:latin typeface="Arial Black"/>
                <a:cs typeface="Arial Black"/>
              </a:rPr>
              <a:t>Hasil dan </a:t>
            </a:r>
            <a:r>
              <a:rPr lang="en-US" spc="-165" dirty="0" err="1">
                <a:latin typeface="Arial Black"/>
                <a:cs typeface="Arial Black"/>
              </a:rPr>
              <a:t>Tampilan</a:t>
            </a:r>
            <a:r>
              <a:rPr lang="en-US" spc="-165" dirty="0">
                <a:latin typeface="Arial Black"/>
                <a:cs typeface="Arial Black"/>
              </a:rPr>
              <a:t> Output</a:t>
            </a:r>
            <a:endParaRPr dirty="0">
              <a:latin typeface="Arial Black"/>
              <a:cs typeface="Arial Black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FA29B7-9CA1-A060-533E-FFF2C2A5300F}"/>
              </a:ext>
            </a:extLst>
          </p:cNvPr>
          <p:cNvSpPr/>
          <p:nvPr/>
        </p:nvSpPr>
        <p:spPr>
          <a:xfrm>
            <a:off x="7554128" y="44619"/>
            <a:ext cx="1564473" cy="622131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5D5D1D-266D-BBE1-EDD8-D34C01C2C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521" y="-43572"/>
            <a:ext cx="1253713" cy="803555"/>
          </a:xfrm>
          <a:prstGeom prst="rect">
            <a:avLst/>
          </a:prstGeom>
        </p:spPr>
      </p:pic>
      <p:sp>
        <p:nvSpPr>
          <p:cNvPr id="17" name="object 7">
            <a:extLst>
              <a:ext uri="{FF2B5EF4-FFF2-40B4-BE49-F238E27FC236}">
                <a16:creationId xmlns:a16="http://schemas.microsoft.com/office/drawing/2014/main" id="{4519A32A-2307-746E-13BB-3EDBF66980D1}"/>
              </a:ext>
            </a:extLst>
          </p:cNvPr>
          <p:cNvSpPr txBox="1"/>
          <p:nvPr/>
        </p:nvSpPr>
        <p:spPr>
          <a:xfrm>
            <a:off x="925633" y="2872856"/>
            <a:ext cx="155865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800" b="1" spc="-10" dirty="0" err="1">
                <a:solidFill>
                  <a:srgbClr val="FFFFFF"/>
                </a:solidFill>
                <a:latin typeface="Tahoma"/>
                <a:cs typeface="Tahoma"/>
              </a:rPr>
              <a:t>Lihat</a:t>
            </a:r>
            <a:r>
              <a:rPr lang="en-US" sz="1800" b="1" spc="-10" dirty="0">
                <a:solidFill>
                  <a:srgbClr val="FFFFFF"/>
                </a:solidFill>
                <a:latin typeface="Tahoma"/>
                <a:cs typeface="Tahoma"/>
              </a:rPr>
              <a:t> Daftar Barang</a:t>
            </a:r>
            <a:endParaRPr sz="1800" b="1" dirty="0">
              <a:latin typeface="Tahoma"/>
              <a:cs typeface="Tahoma"/>
            </a:endParaRPr>
          </a:p>
        </p:txBody>
      </p:sp>
      <p:sp>
        <p:nvSpPr>
          <p:cNvPr id="32" name="object 34">
            <a:extLst>
              <a:ext uri="{FF2B5EF4-FFF2-40B4-BE49-F238E27FC236}">
                <a16:creationId xmlns:a16="http://schemas.microsoft.com/office/drawing/2014/main" id="{D83A422D-47F4-9F13-5622-225D2CA19128}"/>
              </a:ext>
            </a:extLst>
          </p:cNvPr>
          <p:cNvSpPr txBox="1"/>
          <p:nvPr/>
        </p:nvSpPr>
        <p:spPr>
          <a:xfrm>
            <a:off x="8530783" y="4933950"/>
            <a:ext cx="462915" cy="185948"/>
          </a:xfrm>
          <a:prstGeom prst="rect">
            <a:avLst/>
          </a:prstGeom>
          <a:solidFill>
            <a:srgbClr val="FFBF00"/>
          </a:solidFill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lang="en-US" sz="1100" spc="-50" dirty="0">
                <a:latin typeface="Arial Black"/>
                <a:cs typeface="Arial Black"/>
              </a:rPr>
              <a:t>11</a:t>
            </a:r>
            <a:endParaRPr sz="1100" dirty="0">
              <a:latin typeface="Arial Black"/>
              <a:cs typeface="Arial Black"/>
            </a:endParaRPr>
          </a:p>
        </p:txBody>
      </p:sp>
      <p:sp>
        <p:nvSpPr>
          <p:cNvPr id="35" name="object 11">
            <a:extLst>
              <a:ext uri="{FF2B5EF4-FFF2-40B4-BE49-F238E27FC236}">
                <a16:creationId xmlns:a16="http://schemas.microsoft.com/office/drawing/2014/main" id="{686BC6F4-62E9-F448-9641-39BCFA1875DA}"/>
              </a:ext>
            </a:extLst>
          </p:cNvPr>
          <p:cNvSpPr/>
          <p:nvPr/>
        </p:nvSpPr>
        <p:spPr>
          <a:xfrm flipH="1">
            <a:off x="573013" y="1581150"/>
            <a:ext cx="1840991" cy="1169035"/>
          </a:xfrm>
          <a:custGeom>
            <a:avLst/>
            <a:gdLst/>
            <a:ahLst/>
            <a:cxnLst/>
            <a:rect l="l" t="t" r="r" b="b"/>
            <a:pathLst>
              <a:path w="1640204" h="1169035">
                <a:moveTo>
                  <a:pt x="1639821" y="1168897"/>
                </a:moveTo>
                <a:lnTo>
                  <a:pt x="584448" y="1168897"/>
                </a:lnTo>
                <a:lnTo>
                  <a:pt x="0" y="584448"/>
                </a:lnTo>
                <a:lnTo>
                  <a:pt x="584448" y="0"/>
                </a:lnTo>
                <a:lnTo>
                  <a:pt x="1639821" y="0"/>
                </a:lnTo>
                <a:lnTo>
                  <a:pt x="1639821" y="1168897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7">
            <a:extLst>
              <a:ext uri="{FF2B5EF4-FFF2-40B4-BE49-F238E27FC236}">
                <a16:creationId xmlns:a16="http://schemas.microsoft.com/office/drawing/2014/main" id="{D5172F8F-D272-E19E-A464-B94EA634C74D}"/>
              </a:ext>
            </a:extLst>
          </p:cNvPr>
          <p:cNvSpPr txBox="1"/>
          <p:nvPr/>
        </p:nvSpPr>
        <p:spPr>
          <a:xfrm>
            <a:off x="573013" y="1778446"/>
            <a:ext cx="1558658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1600" b="1" spc="-10" dirty="0">
                <a:solidFill>
                  <a:srgbClr val="FFFFFF"/>
                </a:solidFill>
                <a:latin typeface="Tahoma"/>
                <a:cs typeface="Tahoma"/>
              </a:rPr>
              <a:t>Form </a:t>
            </a: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1600" b="1" spc="-10" dirty="0" err="1">
                <a:solidFill>
                  <a:srgbClr val="FFFFFF"/>
                </a:solidFill>
                <a:latin typeface="Tahoma"/>
                <a:cs typeface="Tahoma"/>
              </a:rPr>
              <a:t>Tambah</a:t>
            </a:r>
            <a:r>
              <a:rPr lang="en-US" sz="16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600" b="1" spc="-10" dirty="0" err="1">
                <a:solidFill>
                  <a:srgbClr val="FFFFFF"/>
                </a:solidFill>
                <a:latin typeface="Tahoma"/>
                <a:cs typeface="Tahoma"/>
              </a:rPr>
              <a:t>Buku</a:t>
            </a:r>
            <a:endParaRPr sz="1600" b="1" dirty="0">
              <a:latin typeface="Tahoma"/>
              <a:cs typeface="Tahoma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C5348D1F-E62F-A42F-D7F0-3175718D69C9}"/>
              </a:ext>
            </a:extLst>
          </p:cNvPr>
          <p:cNvSpPr txBox="1">
            <a:spLocks/>
          </p:cNvSpPr>
          <p:nvPr/>
        </p:nvSpPr>
        <p:spPr>
          <a:xfrm>
            <a:off x="-641743" y="141847"/>
            <a:ext cx="8030555" cy="338937"/>
          </a:xfrm>
          <a:prstGeom prst="rect">
            <a:avLst/>
          </a:prstGeom>
        </p:spPr>
        <p:txBody>
          <a:bodyPr vert="horz" wrap="square" lIns="0" tIns="6133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694690" algn="l">
              <a:spcBef>
                <a:spcPts val="100"/>
              </a:spcBef>
            </a:pPr>
            <a:r>
              <a:rPr lang="en-US" b="1" spc="-105" dirty="0">
                <a:solidFill>
                  <a:srgbClr val="BAD6ED"/>
                </a:solidFill>
                <a:latin typeface="Verdana"/>
                <a:cs typeface="Verdana"/>
              </a:rPr>
              <a:t>PEMROGRAMAN WEB II –</a:t>
            </a:r>
            <a:r>
              <a:rPr lang="en-US" b="1" spc="-65" dirty="0">
                <a:solidFill>
                  <a:srgbClr val="BAD6ED"/>
                </a:solidFill>
                <a:latin typeface="Verdana"/>
                <a:cs typeface="Verdana"/>
              </a:rPr>
              <a:t> </a:t>
            </a:r>
            <a:r>
              <a:rPr lang="en-US" b="1" spc="-40" dirty="0">
                <a:solidFill>
                  <a:srgbClr val="FFBF00"/>
                </a:solidFill>
                <a:latin typeface="Verdana"/>
                <a:cs typeface="Verdana"/>
              </a:rPr>
              <a:t>PERPUSTAKAAN BUKU DIGITAL</a:t>
            </a:r>
            <a:endParaRPr lang="en-US" b="1" dirty="0">
              <a:latin typeface="Times New Roman"/>
              <a:cs typeface="Times New Roman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4BBB852-FCF8-758E-0123-E369DB315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344" y="2568934"/>
            <a:ext cx="2833744" cy="24126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4CC02E-B05C-B9D0-78C8-3E3D38132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166" y="1330700"/>
            <a:ext cx="6489532" cy="324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94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</TotalTime>
  <Words>634</Words>
  <Application>Microsoft Office PowerPoint</Application>
  <PresentationFormat>On-screen Show (16:9)</PresentationFormat>
  <Paragraphs>167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Arial Black</vt:lpstr>
      <vt:lpstr>Calibri</vt:lpstr>
      <vt:lpstr>Liberation Sans Narrow</vt:lpstr>
      <vt:lpstr>Roboto</vt:lpstr>
      <vt:lpstr>Tahoma</vt:lpstr>
      <vt:lpstr>Times New Roman</vt:lpstr>
      <vt:lpstr>Trebuchet MS</vt:lpstr>
      <vt:lpstr>Verdana</vt:lpstr>
      <vt:lpstr>Wingdings</vt:lpstr>
      <vt:lpstr>Office Theme</vt:lpstr>
      <vt:lpstr>PERPUSTAKAAN BUKU DIGITAL</vt:lpstr>
      <vt:lpstr>PEMROGRAMAN WEB II – PERPUSTAKAAN BUKU DIGITAL</vt:lpstr>
      <vt:lpstr>PEMROGRAMAN WEB II – PERPUSTAKAAN BUKU DIGITAL</vt:lpstr>
      <vt:lpstr>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Sertel Sulbar</dc:title>
  <dc:creator>User</dc:creator>
  <cp:lastModifiedBy>Anwar Muhammad</cp:lastModifiedBy>
  <cp:revision>221</cp:revision>
  <dcterms:created xsi:type="dcterms:W3CDTF">2024-07-10T04:05:17Z</dcterms:created>
  <dcterms:modified xsi:type="dcterms:W3CDTF">2025-07-27T06:24:04Z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2024-07-10T00:00:00Z</vt:filetime>
  </property>
  <property fmtid="{D5CDD505-2E9C-101B-9397-08002B2CF9AE}" pid="4" name="Producer">
    <vt:lpwstr>3-Heights(TM) PDF Security Shell 4.8.25.2 (http://www.pdf-tools.com)</vt:lpwstr>
  </property>
</Properties>
</file>