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37534bd86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f37534bd86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f37534bd86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7534bd86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f37534bd86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f37534bd86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7534bd86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f37534bd86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f37534bd86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7534bd8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37534bd8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f37534bd8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7534bd86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f37534bd86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f37534bd86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7534bd86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f37534bd86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f37534bd86_1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7534bd86_1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f37534bd86_1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f37534bd86_1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7534bd86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f37534bd86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f37534bd86_1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37534bd86_1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f37534bd86_1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f37534bd86_1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375353c9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375353c9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f375353c9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375353c99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f375353c99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375353c99_1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f375353c99_1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375353c99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375353c99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f375353c99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37534bd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f37534bd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logit函数是什么？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NN.linear是线性还是非线性的？</a:t>
            </a:r>
            <a:endParaRPr/>
          </a:p>
        </p:txBody>
      </p:sp>
      <p:sp>
        <p:nvSpPr>
          <p:cNvPr id="56" name="Google Shape;56;gf37534bd8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37534bd8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f37534bd8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sparse matrix </a:t>
            </a:r>
            <a:r>
              <a:rPr lang="en-US"/>
              <a:t>稀疏矩阵。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nuclear norm 是奇异值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Singular Value</a:t>
            </a:r>
            <a:r>
              <a:rPr lang="en-US" sz="11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的和，rank是非零奇异值的个数。nuclear norm能近似rank就跟 l1 norm能近似l0 norm一样。</a:t>
            </a:r>
            <a:endParaRPr/>
          </a:p>
        </p:txBody>
      </p:sp>
      <p:sp>
        <p:nvSpPr>
          <p:cNvPr id="68" name="Google Shape;68;gf37534bd86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37534bd86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37534bd86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f37534bd86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37534bd86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f37534bd86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f37534bd86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375353c99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f375353c99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f375353c99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7534bd86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f37534bd86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f37534bd86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U_White_Image with text">
  <p:cSld name="UU_White_Image with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U_White_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83426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U_White_Title with Image">
  <p:cSld name="UU_White_Title with Imag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>
            <p:ph idx="2" type="pic"/>
          </p:nvPr>
        </p:nvSpPr>
        <p:spPr>
          <a:xfrm>
            <a:off x="1524000" y="2265681"/>
            <a:ext cx="9144000" cy="310896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1524000" y="461963"/>
            <a:ext cx="9144000" cy="1417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524000" y="5760722"/>
            <a:ext cx="9144000" cy="25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U_White_Text with Image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9788" y="987425"/>
            <a:ext cx="8852852" cy="445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/>
          <p:nvPr>
            <p:ph idx="2" type="pic"/>
          </p:nvPr>
        </p:nvSpPr>
        <p:spPr>
          <a:xfrm>
            <a:off x="6096000" y="1778001"/>
            <a:ext cx="3596640" cy="408305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39788" y="1785939"/>
            <a:ext cx="4900612" cy="408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U_white_text with placeholder">
  <p:cSld name="UU_white_text with placehol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9788" y="987425"/>
            <a:ext cx="8852852" cy="445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9788" y="1785938"/>
            <a:ext cx="8853487" cy="408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23494" y="0"/>
            <a:ext cx="2268506" cy="251615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  <a:defRPr b="0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1818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81818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02848" y="5806123"/>
            <a:ext cx="863600" cy="86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hyperlink" Target="https://drive.google.com/drive/folders/1tI3RLGwdQ20H2Dp7NkzA6Hl9dPJehknF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10" Type="http://schemas.openxmlformats.org/officeDocument/2006/relationships/image" Target="../media/image38.png"/><Relationship Id="rId9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Relationship Id="rId5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48.png"/><Relationship Id="rId9" Type="http://schemas.openxmlformats.org/officeDocument/2006/relationships/image" Target="../media/image36.png"/><Relationship Id="rId5" Type="http://schemas.openxmlformats.org/officeDocument/2006/relationships/image" Target="../media/image43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Relationship Id="rId4" Type="http://schemas.openxmlformats.org/officeDocument/2006/relationships/image" Target="../media/image61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8.png"/><Relationship Id="rId4" Type="http://schemas.openxmlformats.org/officeDocument/2006/relationships/image" Target="../media/image54.png"/><Relationship Id="rId5" Type="http://schemas.openxmlformats.org/officeDocument/2006/relationships/image" Target="../media/image53.png"/><Relationship Id="rId6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5.png"/><Relationship Id="rId4" Type="http://schemas.openxmlformats.org/officeDocument/2006/relationships/image" Target="../media/image60.png"/><Relationship Id="rId5" Type="http://schemas.openxmlformats.org/officeDocument/2006/relationships/image" Target="../media/image5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88175" y="-151150"/>
            <a:ext cx="12192000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1075" y="4220975"/>
            <a:ext cx="1691525" cy="16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/>
        </p:nvSpPr>
        <p:spPr>
          <a:xfrm>
            <a:off x="1517725" y="1244800"/>
            <a:ext cx="97782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chemeClr val="dk1"/>
                </a:solidFill>
              </a:rPr>
              <a:t>Anomaly Detection with Robust Deep Autoencoders</a:t>
            </a:r>
            <a:endParaRPr b="1" i="1" sz="2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dk1"/>
                </a:solidFill>
              </a:rPr>
              <a:t>Group Member: 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dk1"/>
                </a:solidFill>
              </a:rPr>
              <a:t>Ying Peng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dk1"/>
                </a:solidFill>
              </a:rPr>
              <a:t>Ye Leng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100">
                <a:solidFill>
                  <a:schemeClr val="dk1"/>
                </a:solidFill>
              </a:rPr>
              <a:t>Junjie Chu 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5512125" y="2812025"/>
            <a:ext cx="15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Group 10</a:t>
            </a:r>
            <a:endParaRPr sz="2000"/>
          </a:p>
        </p:txBody>
      </p:sp>
      <p:sp>
        <p:nvSpPr>
          <p:cNvPr id="38" name="Google Shape;38;p7"/>
          <p:cNvSpPr txBox="1"/>
          <p:nvPr/>
        </p:nvSpPr>
        <p:spPr>
          <a:xfrm>
            <a:off x="7409600" y="6165875"/>
            <a:ext cx="62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The project content can be viewed in </a:t>
            </a:r>
            <a:r>
              <a:rPr i="1" lang="en-US" u="sng">
                <a:solidFill>
                  <a:schemeClr val="hlink"/>
                </a:solidFill>
                <a:hlinkClick r:id="rId4"/>
              </a:rPr>
              <a:t>Google colab</a:t>
            </a:r>
            <a:r>
              <a:rPr i="1" lang="en-US"/>
              <a:t>.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152176" y="70800"/>
            <a:ext cx="922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1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800">
                <a:solidFill>
                  <a:schemeClr val="dk2"/>
                </a:solidFill>
              </a:rPr>
              <a:t>2.3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chemeClr val="dk2"/>
                </a:solidFill>
              </a:rPr>
              <a:t>Training and more details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(1/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497025" y="1152000"/>
            <a:ext cx="11499000" cy="5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Introduction to theory-Introduction to RDAE-Training and more details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Training:</a:t>
            </a:r>
            <a:endParaRPr b="1" sz="1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Borrow the idea of ADMM that training each part of an complex object separately with other parts fixed.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Training the autoencoder with S fixed.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Shrink S with the autoencoder fixed.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125" y="3870963"/>
            <a:ext cx="41433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/>
        </p:nvSpPr>
        <p:spPr>
          <a:xfrm>
            <a:off x="152176" y="70800"/>
            <a:ext cx="922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1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800">
                <a:solidFill>
                  <a:schemeClr val="dk2"/>
                </a:solidFill>
              </a:rPr>
              <a:t>2.3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chemeClr val="dk2"/>
                </a:solidFill>
              </a:rPr>
              <a:t>Training and more details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97025" y="1152000"/>
            <a:ext cx="11499000" cy="5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Introduction to theory-Introduction to RDAE-Training and more details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More details</a:t>
            </a:r>
            <a:r>
              <a:rPr b="1" lang="en-US" sz="2400">
                <a:solidFill>
                  <a:schemeClr val="dk1"/>
                </a:solidFill>
              </a:rPr>
              <a:t>:</a:t>
            </a:r>
            <a:endParaRPr b="1" sz="1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Minimize L with S fixed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000">
                <a:solidFill>
                  <a:schemeClr val="dk1"/>
                </a:solidFill>
              </a:rPr>
              <a:t>Just a call to a standard autoencoder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Project onto constraint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Minimize S with L fixed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000">
                <a:solidFill>
                  <a:schemeClr val="dk1"/>
                </a:solidFill>
              </a:rPr>
              <a:t>Proximal gradient problem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Project onto constraint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Key points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000">
                <a:solidFill>
                  <a:schemeClr val="dk1"/>
                </a:solidFill>
              </a:rPr>
              <a:t>Theoretical justification (the author still worked in progress)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750" y="4072350"/>
            <a:ext cx="37909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800" y="4018925"/>
            <a:ext cx="353113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152176" y="70800"/>
            <a:ext cx="922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1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800">
                <a:solidFill>
                  <a:schemeClr val="dk2"/>
                </a:solidFill>
              </a:rPr>
              <a:t>2.4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chemeClr val="dk2"/>
                </a:solidFill>
              </a:rPr>
              <a:t>Advantages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(1/</a:t>
            </a:r>
            <a:r>
              <a:rPr lang="en-US" sz="3800">
                <a:solidFill>
                  <a:schemeClr val="dk2"/>
                </a:solidFill>
              </a:rPr>
              <a:t>1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97025" y="1152000"/>
            <a:ext cx="11499000" cy="4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Introduction to theory-Introduction to RDAE-</a:t>
            </a:r>
            <a:r>
              <a:rPr b="1" lang="en-US" sz="1800">
                <a:solidFill>
                  <a:schemeClr val="dk1"/>
                </a:solidFill>
              </a:rPr>
              <a:t>Advantages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B192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B192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B192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B192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B192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B192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B192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B192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B192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B192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B192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B192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AB192D"/>
                </a:solidFill>
              </a:rPr>
              <a:t>•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Important point 1: Both problems can be handled in the </a:t>
            </a:r>
            <a:r>
              <a:rPr b="1" i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same framework</a:t>
            </a:r>
            <a:endParaRPr b="1" i="1" sz="20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AB192D"/>
                </a:solidFill>
              </a:rPr>
              <a:t>•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Important point 2: Do </a:t>
            </a:r>
            <a:r>
              <a:rPr b="1" i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not need any noise/outlier free training samples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0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113" y="1655063"/>
            <a:ext cx="58769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ctrTitle"/>
          </p:nvPr>
        </p:nvSpPr>
        <p:spPr>
          <a:xfrm>
            <a:off x="1524000" y="1293164"/>
            <a:ext cx="9031800" cy="301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Code Demostration</a:t>
            </a:r>
            <a:endParaRPr/>
          </a:p>
          <a:p>
            <a:pPr indent="-336550" lvl="1" marL="9144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Structure of the Program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Deep autoencoder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Variational autoencoder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Robust Deep autoencoder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Other Methods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152176" y="70800"/>
            <a:ext cx="922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2.1 Structure of the Program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380000" y="1630250"/>
            <a:ext cx="10164600" cy="4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Language:</a:t>
            </a:r>
            <a:endParaRPr b="1" sz="200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Python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Tools: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Google Colab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Models: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Deep autoencoder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Variational autoencoder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Robust Deep autoencoder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Other methods: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	</a:t>
            </a:r>
            <a:r>
              <a:rPr lang="en-US" sz="2000">
                <a:solidFill>
                  <a:schemeClr val="dk1"/>
                </a:solidFill>
              </a:rPr>
              <a:t>shrink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add_noise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compute_f1_score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Imshow(MNIST tutorial)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146051" y="0"/>
            <a:ext cx="922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2.2 Deep autoencoder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34100" y="1188950"/>
            <a:ext cx="1887600" cy="25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1"/>
          <p:cNvCxnSpPr/>
          <p:nvPr/>
        </p:nvCxnSpPr>
        <p:spPr>
          <a:xfrm>
            <a:off x="337075" y="1587325"/>
            <a:ext cx="18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1"/>
          <p:cNvSpPr txBox="1"/>
          <p:nvPr/>
        </p:nvSpPr>
        <p:spPr>
          <a:xfrm>
            <a:off x="337075" y="1188950"/>
            <a:ext cx="192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700">
                <a:solidFill>
                  <a:schemeClr val="dk1"/>
                </a:solidFill>
              </a:rPr>
              <a:t>Class DAE(nn)</a:t>
            </a:r>
            <a:endParaRPr i="1" sz="1100"/>
          </a:p>
        </p:txBody>
      </p:sp>
      <p:sp>
        <p:nvSpPr>
          <p:cNvPr id="174" name="Google Shape;174;p21"/>
          <p:cNvSpPr txBox="1"/>
          <p:nvPr/>
        </p:nvSpPr>
        <p:spPr>
          <a:xfrm>
            <a:off x="373850" y="1587325"/>
            <a:ext cx="180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__init__()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encoder()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decoder()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forward()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cost_function()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fit()</a:t>
            </a:r>
            <a:endParaRPr i="1"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050" y="1081200"/>
            <a:ext cx="2236975" cy="20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875" y="1199721"/>
            <a:ext cx="1924500" cy="100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4350" y="2560163"/>
            <a:ext cx="2236975" cy="1019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9875" y="5325425"/>
            <a:ext cx="2288525" cy="82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8162" y="3569625"/>
            <a:ext cx="2208750" cy="22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9875" y="3732100"/>
            <a:ext cx="1767100" cy="14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36150" y="1081188"/>
            <a:ext cx="3589749" cy="250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146051" y="0"/>
            <a:ext cx="922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2.</a:t>
            </a:r>
            <a:r>
              <a:rPr lang="en-US" sz="3800">
                <a:solidFill>
                  <a:schemeClr val="dk2"/>
                </a:solidFill>
              </a:rPr>
              <a:t>3</a:t>
            </a:r>
            <a:r>
              <a:rPr lang="en-US" sz="3800">
                <a:solidFill>
                  <a:schemeClr val="dk2"/>
                </a:solidFill>
              </a:rPr>
              <a:t> Variational autoencoder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272800" y="1268625"/>
            <a:ext cx="1887600" cy="25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2"/>
          <p:cNvCxnSpPr/>
          <p:nvPr/>
        </p:nvCxnSpPr>
        <p:spPr>
          <a:xfrm>
            <a:off x="275775" y="1667000"/>
            <a:ext cx="18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2"/>
          <p:cNvSpPr txBox="1"/>
          <p:nvPr/>
        </p:nvSpPr>
        <p:spPr>
          <a:xfrm>
            <a:off x="275775" y="1268625"/>
            <a:ext cx="192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</a:rPr>
              <a:t>Class VAE(nn)</a:t>
            </a:r>
            <a:endParaRPr i="1" sz="1100"/>
          </a:p>
        </p:txBody>
      </p:sp>
      <p:sp>
        <p:nvSpPr>
          <p:cNvPr id="191" name="Google Shape;191;p22"/>
          <p:cNvSpPr txBox="1"/>
          <p:nvPr/>
        </p:nvSpPr>
        <p:spPr>
          <a:xfrm>
            <a:off x="312550" y="1667000"/>
            <a:ext cx="180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__init__()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encoder()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reparameterize()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decoder()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forward()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cost_function()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fit()</a:t>
            </a:r>
            <a:endParaRPr i="1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662" y="3760650"/>
            <a:ext cx="2208750" cy="22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650" y="2259050"/>
            <a:ext cx="3414341" cy="11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425" y="2007514"/>
            <a:ext cx="2677750" cy="6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1413" y="3680950"/>
            <a:ext cx="2288525" cy="629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1425" y="2807538"/>
            <a:ext cx="2487150" cy="7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5821" y="4606515"/>
            <a:ext cx="2678503" cy="7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1425" y="5407650"/>
            <a:ext cx="2487150" cy="91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13588" y="977812"/>
            <a:ext cx="7047325" cy="9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>
            <a:off x="164426" y="-168200"/>
            <a:ext cx="922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2.</a:t>
            </a:r>
            <a:r>
              <a:rPr lang="en-US" sz="3800">
                <a:solidFill>
                  <a:schemeClr val="dk2"/>
                </a:solidFill>
              </a:rPr>
              <a:t>4</a:t>
            </a:r>
            <a:r>
              <a:rPr lang="en-US" sz="3800">
                <a:solidFill>
                  <a:schemeClr val="dk2"/>
                </a:solidFill>
              </a:rPr>
              <a:t> Robust Deep autoencoder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309600" y="974450"/>
            <a:ext cx="1887600" cy="10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>
            <a:off x="312575" y="1372825"/>
            <a:ext cx="18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3"/>
          <p:cNvSpPr txBox="1"/>
          <p:nvPr/>
        </p:nvSpPr>
        <p:spPr>
          <a:xfrm>
            <a:off x="312575" y="974450"/>
            <a:ext cx="280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</a:rPr>
              <a:t>Class RDAE(</a:t>
            </a:r>
            <a:r>
              <a:rPr i="1" lang="en-US" sz="1500">
                <a:solidFill>
                  <a:schemeClr val="dk1"/>
                </a:solidFill>
              </a:rPr>
              <a:t>object</a:t>
            </a:r>
            <a:r>
              <a:rPr i="1" lang="en-US" sz="1500">
                <a:solidFill>
                  <a:schemeClr val="dk1"/>
                </a:solidFill>
              </a:rPr>
              <a:t>)</a:t>
            </a:r>
            <a:endParaRPr i="1" sz="900"/>
          </a:p>
        </p:txBody>
      </p:sp>
      <p:sp>
        <p:nvSpPr>
          <p:cNvPr id="209" name="Google Shape;209;p23"/>
          <p:cNvSpPr txBox="1"/>
          <p:nvPr/>
        </p:nvSpPr>
        <p:spPr>
          <a:xfrm>
            <a:off x="343225" y="1427975"/>
            <a:ext cx="180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__init__()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fit()</a:t>
            </a:r>
            <a:endParaRPr i="1"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50" y="2558550"/>
            <a:ext cx="2646981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601" y="753788"/>
            <a:ext cx="3481917" cy="56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0525" y="913000"/>
            <a:ext cx="5280901" cy="557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/>
        </p:nvSpPr>
        <p:spPr>
          <a:xfrm>
            <a:off x="164426" y="-168200"/>
            <a:ext cx="922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2.</a:t>
            </a:r>
            <a:r>
              <a:rPr lang="en-US" sz="3800">
                <a:solidFill>
                  <a:schemeClr val="dk2"/>
                </a:solidFill>
              </a:rPr>
              <a:t>5</a:t>
            </a:r>
            <a:r>
              <a:rPr lang="en-US" sz="3800">
                <a:solidFill>
                  <a:schemeClr val="dk2"/>
                </a:solidFill>
              </a:rPr>
              <a:t> Other Methods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309600" y="974450"/>
            <a:ext cx="1887600" cy="164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4"/>
          <p:cNvCxnSpPr/>
          <p:nvPr/>
        </p:nvCxnSpPr>
        <p:spPr>
          <a:xfrm>
            <a:off x="312575" y="1372825"/>
            <a:ext cx="18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4"/>
          <p:cNvSpPr txBox="1"/>
          <p:nvPr/>
        </p:nvSpPr>
        <p:spPr>
          <a:xfrm>
            <a:off x="312575" y="974450"/>
            <a:ext cx="280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Methods</a:t>
            </a:r>
            <a:endParaRPr i="1" sz="1500"/>
          </a:p>
        </p:txBody>
      </p:sp>
      <p:sp>
        <p:nvSpPr>
          <p:cNvPr id="222" name="Google Shape;222;p24"/>
          <p:cNvSpPr txBox="1"/>
          <p:nvPr/>
        </p:nvSpPr>
        <p:spPr>
          <a:xfrm>
            <a:off x="349350" y="1359000"/>
            <a:ext cx="180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shrink1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shrink2,1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add_noise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train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compute_f1_score</a:t>
            </a:r>
            <a:endParaRPr i="1"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900" y="913000"/>
            <a:ext cx="4072000" cy="18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800" y="874349"/>
            <a:ext cx="3850542" cy="19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575" y="3067100"/>
            <a:ext cx="2724000" cy="19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4063" y="3067100"/>
            <a:ext cx="4227675" cy="11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2800" y="3067100"/>
            <a:ext cx="4200575" cy="24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5900" y="1426425"/>
            <a:ext cx="1420200" cy="13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598575" y="1463475"/>
            <a:ext cx="1593425" cy="14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ctrTitle"/>
          </p:nvPr>
        </p:nvSpPr>
        <p:spPr>
          <a:xfrm>
            <a:off x="1524000" y="1293164"/>
            <a:ext cx="9031800" cy="301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r>
              <a:rPr lang="en-US"/>
              <a:t>. </a:t>
            </a:r>
            <a:r>
              <a:rPr lang="en-US"/>
              <a:t>Experiments</a:t>
            </a:r>
            <a:endParaRPr/>
          </a:p>
          <a:p>
            <a:pPr indent="-336550" lvl="1" marL="9144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Denoising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700"/>
              <a:t>Outlier Detection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479425" y="476250"/>
            <a:ext cx="835342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479425" y="1844675"/>
            <a:ext cx="11233150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Introduction of Theory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Background (Autoencoder and </a:t>
            </a:r>
            <a:r>
              <a:rPr lang="en-US" sz="1700">
                <a:solidFill>
                  <a:schemeClr val="dk1"/>
                </a:solidFill>
              </a:rPr>
              <a:t>RPCA</a:t>
            </a:r>
            <a:r>
              <a:rPr lang="en-US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Introduction to RDAE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Code  </a:t>
            </a:r>
            <a:r>
              <a:rPr lang="en-US" sz="1700">
                <a:solidFill>
                  <a:schemeClr val="dk1"/>
                </a:solidFill>
              </a:rPr>
              <a:t>Demonstration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Structure of the Program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Deep autoencoder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Variational autoencoder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Robust Deep autoencoder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Other Methods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Experiments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Denoising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Outlier Detection</a:t>
            </a:r>
            <a:endParaRPr sz="1700">
              <a:solidFill>
                <a:schemeClr val="dk1"/>
              </a:solidFill>
            </a:endParaRPr>
          </a:p>
          <a:p>
            <a:pPr indent="-2349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2349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2349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468313" y="1262062"/>
            <a:ext cx="11255375" cy="328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6975" lIns="92075" spcFirstLastPara="1" rIns="0" wrap="square" tIns="26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4785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/>
        </p:nvSpPr>
        <p:spPr>
          <a:xfrm>
            <a:off x="152166" y="70803"/>
            <a:ext cx="8353425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Denoising 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(1/4)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479424" y="1151891"/>
            <a:ext cx="11893551" cy="4089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Experiments-Denoising-Experiments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outstanding advantage of RDAE is that it could denoise an image without a noise-free image.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show that, we use a noisy image to train different models. Then compare the results.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RDAE,DAE and VAE are trained and compared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different numbers of noise points are applied in the experiments.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10,100,250 noise points are added in each image (one image has only one digit).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152166" y="70803"/>
            <a:ext cx="8353425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Denoising 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(2/4)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479424" y="1151891"/>
            <a:ext cx="11893551" cy="4089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Experiments-Denoising-Results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noise points:</a:t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5231676" y="448070"/>
            <a:ext cx="13251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RDAE: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VAE: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8832849" y="706386"/>
            <a:ext cx="26498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RDAE could reconstruct the digits clearly and denoise the image.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8832849" y="2543274"/>
            <a:ext cx="264989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DAE could denoise the image, but cannot reconstruct the digits correctly, all digits are transformed to 4, even there are very few noise points.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8832849" y="5126315"/>
            <a:ext cx="26498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VAE could reconstruct the digits accurately and denoise the image.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725" y="2306701"/>
            <a:ext cx="2702104" cy="275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1955" y="83911"/>
            <a:ext cx="2256952" cy="225015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/>
          <p:nvPr/>
        </p:nvSpPr>
        <p:spPr>
          <a:xfrm>
            <a:off x="7896238" y="1164999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3665" y="2307509"/>
            <a:ext cx="2255242" cy="226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>
            <a:off x="7947573" y="3444750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3579471" y="3635480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53665" y="4589703"/>
            <a:ext cx="2255242" cy="223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/>
          <p:nvPr/>
        </p:nvSpPr>
        <p:spPr>
          <a:xfrm>
            <a:off x="7947573" y="5655239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1315875" y="5254436"/>
            <a:ext cx="26884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noise is small, VAE and RAE can be used for denoising.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/>
        </p:nvSpPr>
        <p:spPr>
          <a:xfrm>
            <a:off x="152166" y="70803"/>
            <a:ext cx="8353425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Denoising 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(3/4)</a:t>
            </a:r>
            <a:endParaRPr sz="3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479424" y="1151891"/>
            <a:ext cx="11893551" cy="4089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Experiments-Denoising-Results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noise points:</a:t>
            </a:r>
            <a:endParaRPr/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71" y="2583934"/>
            <a:ext cx="2780421" cy="265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4189" y="194546"/>
            <a:ext cx="2411636" cy="222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94189" y="2380848"/>
            <a:ext cx="2350869" cy="222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4189" y="4557885"/>
            <a:ext cx="2411636" cy="230011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8"/>
          <p:cNvSpPr txBox="1"/>
          <p:nvPr/>
        </p:nvSpPr>
        <p:spPr>
          <a:xfrm>
            <a:off x="5231676" y="448070"/>
            <a:ext cx="13251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RDAE: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VAE: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3461579" y="4106352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7882549" y="3649116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7882549" y="1449251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7896238" y="5898548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8832849" y="706386"/>
            <a:ext cx="26498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RDAE could reconstruct the digits clearly and denoise the image.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8832849" y="2858725"/>
            <a:ext cx="264989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DAE could denoise the image, but cannot reconstruct the digits correctly, all digits are transformed to 4.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8832849" y="5126315"/>
            <a:ext cx="264989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VAE could reconstruct the digits accurately and denoise the image, but not as clear as those of RAE.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/>
          <p:nvPr/>
        </p:nvSpPr>
        <p:spPr>
          <a:xfrm>
            <a:off x="3532600" y="4129037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479424" y="1082748"/>
            <a:ext cx="11893551" cy="4089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Experiments-Denoising-Results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 noise points:</a:t>
            </a:r>
            <a:endParaRPr/>
          </a:p>
        </p:txBody>
      </p:sp>
      <p:pic>
        <p:nvPicPr>
          <p:cNvPr id="288" name="Google Shape;2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699" y="2560176"/>
            <a:ext cx="2752777" cy="278707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9"/>
          <p:cNvSpPr txBox="1"/>
          <p:nvPr/>
        </p:nvSpPr>
        <p:spPr>
          <a:xfrm>
            <a:off x="152166" y="70803"/>
            <a:ext cx="8353425" cy="1081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Denoising 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(4/4)</a:t>
            </a:r>
            <a:endParaRPr sz="3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5274807" y="398126"/>
            <a:ext cx="13251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RDAE: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VAE: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3413" y="150860"/>
            <a:ext cx="2284776" cy="217499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/>
          <p:nvPr/>
        </p:nvSpPr>
        <p:spPr>
          <a:xfrm>
            <a:off x="7939369" y="1199220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3532600" y="3908763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0750" y="2388238"/>
            <a:ext cx="2284776" cy="224994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9"/>
          <p:cNvSpPr/>
          <p:nvPr/>
        </p:nvSpPr>
        <p:spPr>
          <a:xfrm>
            <a:off x="7989936" y="3462814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30918" y="4685514"/>
            <a:ext cx="2254608" cy="221981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/>
          <p:nvPr/>
        </p:nvSpPr>
        <p:spPr>
          <a:xfrm>
            <a:off x="8008082" y="5753438"/>
            <a:ext cx="202130" cy="22861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8832849" y="706386"/>
            <a:ext cx="264989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number of noise points increasing, the results are nearly the same, but all the reconstructed images become unclear.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100 noise points, the VAE could reconstruct 6, but when 250 noise points, it failed to do that. The RAE could still reconstruct 6,8 and other digits.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/>
        </p:nvSpPr>
        <p:spPr>
          <a:xfrm>
            <a:off x="152175" y="70800"/>
            <a:ext cx="11317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chemeClr val="dk2"/>
                </a:solidFill>
              </a:rPr>
              <a:t>Outlier Detection - anomalous instance</a:t>
            </a: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800">
                <a:solidFill>
                  <a:schemeClr val="dk2"/>
                </a:solidFill>
              </a:rPr>
              <a:t>1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39" y="1188088"/>
            <a:ext cx="2560075" cy="24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13" y="3694600"/>
            <a:ext cx="67818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0"/>
          <p:cNvSpPr/>
          <p:nvPr/>
        </p:nvSpPr>
        <p:spPr>
          <a:xfrm>
            <a:off x="2072100" y="1537375"/>
            <a:ext cx="173700" cy="160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4242075" y="4015875"/>
            <a:ext cx="173700" cy="160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30"/>
          <p:cNvCxnSpPr>
            <a:stCxn id="306" idx="6"/>
          </p:cNvCxnSpPr>
          <p:nvPr/>
        </p:nvCxnSpPr>
        <p:spPr>
          <a:xfrm>
            <a:off x="2245800" y="1617625"/>
            <a:ext cx="1831500" cy="80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9" name="Google Shape;309;p30"/>
          <p:cNvCxnSpPr>
            <a:stCxn id="307" idx="5"/>
          </p:cNvCxnSpPr>
          <p:nvPr/>
        </p:nvCxnSpPr>
        <p:spPr>
          <a:xfrm flipH="1" rot="5400000">
            <a:off x="3380537" y="3143070"/>
            <a:ext cx="1719900" cy="299700"/>
          </a:xfrm>
          <a:prstGeom prst="curvedConnector5">
            <a:avLst>
              <a:gd fmla="val -15212" name="adj1"/>
              <a:gd fmla="val 128925" name="adj2"/>
              <a:gd fmla="val 53983" name="adj3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0" name="Google Shape;310;p30"/>
          <p:cNvSpPr txBox="1"/>
          <p:nvPr/>
        </p:nvSpPr>
        <p:spPr>
          <a:xfrm>
            <a:off x="4077300" y="1403675"/>
            <a:ext cx="7526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Use S</a:t>
            </a:r>
            <a:r>
              <a:rPr b="1" baseline="30000" lang="en-US" sz="1600"/>
              <a:t>T</a:t>
            </a:r>
            <a:r>
              <a:rPr b="1" lang="en-US" sz="1600"/>
              <a:t> in 2-Norm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How to choose a optimal </a:t>
            </a:r>
            <a:r>
              <a:rPr b="1" lang="en-US" sz="1600">
                <a:solidFill>
                  <a:schemeClr val="dk1"/>
                </a:solidFill>
              </a:rPr>
              <a:t>λ?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This </a:t>
            </a:r>
            <a:r>
              <a:rPr lang="en-US" sz="1500"/>
              <a:t>indicates an example of a false-negative; a “1” digit is supposed to be picked out as an outlier, but is marked as nominal.</a:t>
            </a:r>
            <a:endParaRPr sz="1500"/>
          </a:p>
        </p:txBody>
      </p:sp>
      <p:sp>
        <p:nvSpPr>
          <p:cNvPr id="311" name="Google Shape;311;p30"/>
          <p:cNvSpPr txBox="1"/>
          <p:nvPr/>
        </p:nvSpPr>
        <p:spPr>
          <a:xfrm>
            <a:off x="8034425" y="2767275"/>
            <a:ext cx="3569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Since non-zero rows in S are marked as anomalies, the RDA has a high false-positive rate.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When the λ value is larger, placing a heavier penalty on S, and forcing S to be sparser. Many rows are shrunk to zero which reduces the false-positive rate, but also increases the false-negative rate.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Accordingly, the optimal λ should balance both false-positive and false-negative rates. Thus, we use the F1-score to select the optimal λ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565277" y="1270650"/>
            <a:ext cx="10209600" cy="62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Outlier Detection for l2,1 norm Robust Auto-encoder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First, we try to find the optimal range of lambda. The range is from (2,7, step =0.075)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12121"/>
                </a:solidFill>
                <a:highlight>
                  <a:srgbClr val="FFFFFF"/>
                </a:highlight>
              </a:rPr>
              <a:t>Here we found the best lambda is around 5, so we pick the values range from (4.5, 5, step = 0.075)  and then tune the parameters ‘epoch’ and ‘iteration’.</a:t>
            </a:r>
            <a:endParaRPr sz="17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12121"/>
                </a:solidFill>
                <a:highlight>
                  <a:srgbClr val="FFFFFF"/>
                </a:highlight>
              </a:rPr>
              <a:t>And finally the parameters are set to be: </a:t>
            </a:r>
            <a:r>
              <a:rPr lang="en-US" sz="14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lambda 4.7250000000000005, epoch 5, iteration 3, with respect to f1 score = 0.6083 </a:t>
            </a:r>
            <a:endParaRPr sz="14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317" name="Google Shape;3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850" y="2299225"/>
            <a:ext cx="5882099" cy="29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 txBox="1"/>
          <p:nvPr/>
        </p:nvSpPr>
        <p:spPr>
          <a:xfrm>
            <a:off x="152178" y="70800"/>
            <a:ext cx="11545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chemeClr val="dk2"/>
                </a:solidFill>
              </a:rPr>
              <a:t>Outlier </a:t>
            </a:r>
            <a:r>
              <a:rPr lang="en-US" sz="4000">
                <a:solidFill>
                  <a:schemeClr val="dk2"/>
                </a:solidFill>
              </a:rPr>
              <a:t>Detection</a:t>
            </a:r>
            <a:r>
              <a:rPr lang="en-US" sz="4000">
                <a:solidFill>
                  <a:schemeClr val="dk1"/>
                </a:solidFill>
              </a:rPr>
              <a:t> - anomalous instance</a:t>
            </a:r>
            <a:r>
              <a:rPr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/>
        </p:nvSpPr>
        <p:spPr>
          <a:xfrm>
            <a:off x="152178" y="70800"/>
            <a:ext cx="11545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chemeClr val="dk2"/>
                </a:solidFill>
              </a:rPr>
              <a:t>Outlier Detection</a:t>
            </a:r>
            <a:r>
              <a:rPr lang="en-US" sz="4000">
                <a:solidFill>
                  <a:schemeClr val="dk1"/>
                </a:solidFill>
              </a:rPr>
              <a:t> - anomalous features 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800">
                <a:solidFill>
                  <a:schemeClr val="dk2"/>
                </a:solidFill>
              </a:rPr>
              <a:t>1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800">
                <a:solidFill>
                  <a:schemeClr val="dk2"/>
                </a:solidFill>
              </a:rPr>
              <a:t>1</a:t>
            </a:r>
            <a:r>
              <a:rPr lang="en-US" sz="3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320775" y="1510625"/>
            <a:ext cx="1101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Use S in 2-Norm</a:t>
            </a:r>
            <a:endParaRPr sz="1500"/>
          </a:p>
        </p:txBody>
      </p:sp>
      <p:pic>
        <p:nvPicPr>
          <p:cNvPr id="325" name="Google Shape;3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527" y="3844525"/>
            <a:ext cx="8929899" cy="250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575" y="1337325"/>
            <a:ext cx="2427725" cy="23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0300" y="1337012"/>
            <a:ext cx="2388113" cy="22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2"/>
          <p:cNvSpPr txBox="1"/>
          <p:nvPr/>
        </p:nvSpPr>
        <p:spPr>
          <a:xfrm>
            <a:off x="2101125" y="2279363"/>
            <a:ext cx="14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view: 28*28</a:t>
            </a:r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20775" y="4898050"/>
            <a:ext cx="14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view: 1*784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/>
        </p:nvSpPr>
        <p:spPr>
          <a:xfrm>
            <a:off x="272466" y="70803"/>
            <a:ext cx="8353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Summary</a:t>
            </a:r>
            <a:endParaRPr sz="3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>
            <p:ph type="title"/>
          </p:nvPr>
        </p:nvSpPr>
        <p:spPr>
          <a:xfrm>
            <a:off x="886152" y="1644975"/>
            <a:ext cx="10209600" cy="49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Problems we meet: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The author used a lot of methods for optimization, which we are not familiar with, for example, projected gradient.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The algorithm in the article and demo do not match exactly.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In the demo, the author used a lot of other parameters such as mu, which are not explained at all in the article.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In the article, the author did not give the method to choose the range of lambda.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Possible improvement: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Now all the layers in NN are set to be linear. In the future, convolution layer could be applied to see if any improvement.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/>
        </p:nvSpPr>
        <p:spPr>
          <a:xfrm>
            <a:off x="3086825" y="2782500"/>
            <a:ext cx="724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chemeClr val="dk1"/>
                </a:solidFill>
              </a:rPr>
              <a:t>Thank you for your listening!</a:t>
            </a:r>
            <a:endParaRPr b="1" i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ctrTitle"/>
          </p:nvPr>
        </p:nvSpPr>
        <p:spPr>
          <a:xfrm>
            <a:off x="1262975" y="854164"/>
            <a:ext cx="9031800" cy="3013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/>
              <a:t>. </a:t>
            </a:r>
            <a:r>
              <a:rPr lang="en-US"/>
              <a:t>Introduction of Theory</a:t>
            </a:r>
            <a:endParaRPr/>
          </a:p>
          <a:p>
            <a:pPr indent="0" lvl="0" marL="9144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/>
        </p:nvSpPr>
        <p:spPr>
          <a:xfrm>
            <a:off x="2987350" y="3257825"/>
            <a:ext cx="68343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Background (Autoencoder and RPCA)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Introduction to RDAE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152166" y="70803"/>
            <a:ext cx="8353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1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en-US" sz="4000">
                <a:solidFill>
                  <a:schemeClr val="dk2"/>
                </a:solidFill>
              </a:rPr>
              <a:t>Background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(1/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479424" y="1151891"/>
            <a:ext cx="118935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Introduction to theory-Background-Autoencoder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Autoencoders learn the input data themselves.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Autoencoders become non-trivial by having the hidden layers are low-dimensional and </a:t>
            </a:r>
            <a:r>
              <a:rPr lang="en-US" sz="2400">
                <a:solidFill>
                  <a:srgbClr val="FF0000"/>
                </a:solidFill>
              </a:rPr>
              <a:t>non-linear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25" y="3261513"/>
            <a:ext cx="67627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2600" y="3325716"/>
            <a:ext cx="23336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1763" y="5091863"/>
            <a:ext cx="38100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2013" y="4706825"/>
            <a:ext cx="391477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/>
        </p:nvSpPr>
        <p:spPr>
          <a:xfrm>
            <a:off x="7701775" y="2718675"/>
            <a:ext cx="2679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Cost function: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Where: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/>
        </p:nvSpPr>
        <p:spPr>
          <a:xfrm>
            <a:off x="152166" y="70803"/>
            <a:ext cx="8353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1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.1 </a:t>
            </a:r>
            <a:r>
              <a:rPr lang="en-US" sz="4000">
                <a:solidFill>
                  <a:schemeClr val="dk2"/>
                </a:solidFill>
              </a:rPr>
              <a:t>Background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479424" y="1151891"/>
            <a:ext cx="118935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Introduction to theory-Background-RPCA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Robust Principal Component Analysis assumes that an image could be decomposed into two parts.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L contains  structured data, thus it is a low-rank matrix. The lower the rank is, the better the components we find (if the number of components is constant).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S contains noise, which is unstructured. RPCA assumes that noise could be represented by a sparse matrix.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825" y="3429000"/>
            <a:ext cx="5768799" cy="31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475" y="5151924"/>
            <a:ext cx="2295800" cy="9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/>
          <p:nvPr/>
        </p:nvSpPr>
        <p:spPr>
          <a:xfrm>
            <a:off x="7593875" y="3551650"/>
            <a:ext cx="3945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Finding low-rank matrix L and sparse matrix S can be transformed into an optimization problem of finding the minimum of the sum of the nuclear norm of L and the first norm of S: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/>
        </p:nvSpPr>
        <p:spPr>
          <a:xfrm>
            <a:off x="152166" y="70803"/>
            <a:ext cx="8353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1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800">
                <a:solidFill>
                  <a:schemeClr val="dk2"/>
                </a:solidFill>
              </a:rPr>
              <a:t>2.1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chemeClr val="dk2"/>
                </a:solidFill>
              </a:rPr>
              <a:t>RDAE for denoising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(1/</a:t>
            </a:r>
            <a:r>
              <a:rPr lang="en-US" sz="3800">
                <a:solidFill>
                  <a:schemeClr val="dk2"/>
                </a:solidFill>
              </a:rPr>
              <a:t>1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479424" y="1151891"/>
            <a:ext cx="118935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Introduction to theory-</a:t>
            </a:r>
            <a:r>
              <a:rPr b="1" lang="en-US" sz="1800">
                <a:solidFill>
                  <a:schemeClr val="dk1"/>
                </a:solidFill>
              </a:rPr>
              <a:t>Introduction to RDAE-RDAE for denoising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RDAE can be viewed as replacing the nuclear norm with a non-linear autoencoder.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The lowest-rank matrix L (i.e. no noise in L) has the minimum of nuclear norm.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The lowest-rank matrix L (i.e. no noise in L) could be reconstructed well via autoencoder.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Replace the nuclear norm with a non-linear autoencoder.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2975" y="3332650"/>
            <a:ext cx="1761200" cy="7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25" y="3332638"/>
            <a:ext cx="771525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1988" y="4994966"/>
            <a:ext cx="3537125" cy="8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/>
          <p:nvPr/>
        </p:nvSpPr>
        <p:spPr>
          <a:xfrm>
            <a:off x="10312550" y="4220000"/>
            <a:ext cx="276000" cy="37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8421750" y="2810650"/>
            <a:ext cx="4967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RPCA: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RDAE for denoising:</a:t>
            </a:r>
            <a:endParaRPr sz="1500"/>
          </a:p>
        </p:txBody>
      </p:sp>
      <p:sp>
        <p:nvSpPr>
          <p:cNvPr id="87" name="Google Shape;87;p12"/>
          <p:cNvSpPr/>
          <p:nvPr/>
        </p:nvSpPr>
        <p:spPr>
          <a:xfrm>
            <a:off x="9881700" y="3242425"/>
            <a:ext cx="527400" cy="52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9186900" y="4938850"/>
            <a:ext cx="2123100" cy="52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152176" y="70800"/>
            <a:ext cx="922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1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800">
                <a:solidFill>
                  <a:schemeClr val="dk2"/>
                </a:solidFill>
              </a:rPr>
              <a:t>2.2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chemeClr val="dk2"/>
                </a:solidFill>
              </a:rPr>
              <a:t>RDAE for outlier detection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(1/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79425" y="1151900"/>
            <a:ext cx="114990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Introduction to theory-Introduction to RDAE-RDAE for </a:t>
            </a:r>
            <a:r>
              <a:rPr b="1" lang="en-US" sz="1800">
                <a:solidFill>
                  <a:schemeClr val="dk1"/>
                </a:solidFill>
              </a:rPr>
              <a:t>outlier detection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Noise is unstructured and thus we use l1 norm.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Outliers are structured that an outlier is one row in a data matrix and we want to group elements over a row.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Thus l1 norm is replaced by l2,1 norm.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875" y="2553400"/>
            <a:ext cx="1616550" cy="6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0529" y="3742011"/>
            <a:ext cx="3165297" cy="7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9265175" y="4521388"/>
            <a:ext cx="276000" cy="37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499" y="3332650"/>
            <a:ext cx="4281875" cy="29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1512" y="5003238"/>
            <a:ext cx="3257675" cy="7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55827" y="5724850"/>
            <a:ext cx="3294700" cy="8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/>
          <p:nvPr/>
        </p:nvSpPr>
        <p:spPr>
          <a:xfrm>
            <a:off x="9265175" y="3258688"/>
            <a:ext cx="276000" cy="37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3"/>
          <p:cNvCxnSpPr/>
          <p:nvPr/>
        </p:nvCxnSpPr>
        <p:spPr>
          <a:xfrm>
            <a:off x="8948275" y="2905425"/>
            <a:ext cx="40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 flipH="1" rot="10800000">
            <a:off x="8298850" y="4122400"/>
            <a:ext cx="1875900" cy="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>
            <a:endCxn id="97" idx="3"/>
          </p:cNvCxnSpPr>
          <p:nvPr/>
        </p:nvCxnSpPr>
        <p:spPr>
          <a:xfrm>
            <a:off x="10328526" y="4126911"/>
            <a:ext cx="657300" cy="4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>
            <a:endCxn id="101" idx="3"/>
          </p:cNvCxnSpPr>
          <p:nvPr/>
        </p:nvCxnSpPr>
        <p:spPr>
          <a:xfrm>
            <a:off x="10174827" y="6157925"/>
            <a:ext cx="875700" cy="24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3"/>
          <p:cNvSpPr txBox="1"/>
          <p:nvPr/>
        </p:nvSpPr>
        <p:spPr>
          <a:xfrm>
            <a:off x="6331013" y="2801700"/>
            <a:ext cx="1489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RPCA: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RDAE for denoising: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RDAE for outlier detection: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152176" y="70800"/>
            <a:ext cx="922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1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800">
                <a:solidFill>
                  <a:schemeClr val="dk2"/>
                </a:solidFill>
              </a:rPr>
              <a:t>2.2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chemeClr val="dk2"/>
                </a:solidFill>
              </a:rPr>
              <a:t>RDAE for outlier detection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800">
                <a:solidFill>
                  <a:schemeClr val="dk2"/>
                </a:solidFill>
              </a:rPr>
              <a:t>2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800">
                <a:solidFill>
                  <a:schemeClr val="dk2"/>
                </a:solidFill>
              </a:rPr>
              <a:t>3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79425" y="1151900"/>
            <a:ext cx="114990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Introduction to theory-Introduction to RDAE-RDAE for outlier detection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Detail of l2,1 norm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 = X - 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2-norm of each column(feature) in S is computed and then compared with Lambda.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If the norm is larger than Lambda, the values of the column will be kept and processed.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If the norm is smaller than Lambda, the values of the column will be set to 0.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2-norm of each row(instance) in S is computed and then compared with Lambda.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Equal to each column in S</a:t>
            </a:r>
            <a:r>
              <a:rPr baseline="30000" lang="en-US" sz="1800">
                <a:solidFill>
                  <a:schemeClr val="dk1"/>
                </a:solidFill>
              </a:rPr>
              <a:t>T</a:t>
            </a:r>
            <a:endParaRPr baseline="30000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Operations are the same of above.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non-zero columns/rows in S are considered to be the outliers.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500" y="4435975"/>
            <a:ext cx="4535750" cy="23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152176" y="70800"/>
            <a:ext cx="92202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1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800">
                <a:solidFill>
                  <a:schemeClr val="dk2"/>
                </a:solidFill>
              </a:rPr>
              <a:t>2.2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chemeClr val="dk2"/>
                </a:solidFill>
              </a:rPr>
              <a:t>RDAE for outlier detection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800">
                <a:solidFill>
                  <a:schemeClr val="dk2"/>
                </a:solidFill>
              </a:rPr>
              <a:t>3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800">
                <a:solidFill>
                  <a:schemeClr val="dk2"/>
                </a:solidFill>
              </a:rPr>
              <a:t>3</a:t>
            </a:r>
            <a:r>
              <a:rPr b="0" i="0" lang="en-US" sz="3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450" y="2875725"/>
            <a:ext cx="7178851" cy="36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497025" y="1152000"/>
            <a:ext cx="11499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315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Introduction to theory-Introduction to RDAE-RDAE for outlier detection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800" y="1645575"/>
            <a:ext cx="3695700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5"/>
          <p:cNvCxnSpPr/>
          <p:nvPr/>
        </p:nvCxnSpPr>
        <p:spPr>
          <a:xfrm flipH="1">
            <a:off x="3367725" y="2050800"/>
            <a:ext cx="2643600" cy="997200"/>
          </a:xfrm>
          <a:prstGeom prst="curvedConnector3">
            <a:avLst>
              <a:gd fmla="val 17436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4129850" y="2050825"/>
            <a:ext cx="1758900" cy="940800"/>
          </a:xfrm>
          <a:prstGeom prst="curvedConnector3">
            <a:avLst>
              <a:gd fmla="val -42788" name="adj1"/>
            </a:avLst>
          </a:prstGeom>
          <a:noFill/>
          <a:ln cap="flat" cmpd="sng" w="9525">
            <a:solidFill>
              <a:srgbClr val="00478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U_white">
  <a:themeElements>
    <a:clrScheme name="Gre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