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84" Type="http://schemas.openxmlformats.org/officeDocument/2006/relationships/slide" Target="slides/slide80.xml"/><Relationship Id="rId83" Type="http://schemas.openxmlformats.org/officeDocument/2006/relationships/slide" Target="slides/slide79.xml"/><Relationship Id="rId42" Type="http://schemas.openxmlformats.org/officeDocument/2006/relationships/slide" Target="slides/slide38.xml"/><Relationship Id="rId86" Type="http://schemas.openxmlformats.org/officeDocument/2006/relationships/slide" Target="slides/slide82.xml"/><Relationship Id="rId41" Type="http://schemas.openxmlformats.org/officeDocument/2006/relationships/slide" Target="slides/slide37.xml"/><Relationship Id="rId85" Type="http://schemas.openxmlformats.org/officeDocument/2006/relationships/slide" Target="slides/slide81.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slide" Target="slides/slide71.xml"/><Relationship Id="rId30" Type="http://schemas.openxmlformats.org/officeDocument/2006/relationships/slide" Target="slides/slide26.xml"/><Relationship Id="rId74" Type="http://schemas.openxmlformats.org/officeDocument/2006/relationships/slide" Target="slides/slide70.xml"/><Relationship Id="rId33" Type="http://schemas.openxmlformats.org/officeDocument/2006/relationships/slide" Target="slides/slide29.xml"/><Relationship Id="rId77" Type="http://schemas.openxmlformats.org/officeDocument/2006/relationships/slide" Target="slides/slide73.xml"/><Relationship Id="rId32" Type="http://schemas.openxmlformats.org/officeDocument/2006/relationships/slide" Target="slides/slide28.xml"/><Relationship Id="rId76" Type="http://schemas.openxmlformats.org/officeDocument/2006/relationships/slide" Target="slides/slide72.xml"/><Relationship Id="rId35" Type="http://schemas.openxmlformats.org/officeDocument/2006/relationships/slide" Target="slides/slide31.xml"/><Relationship Id="rId79" Type="http://schemas.openxmlformats.org/officeDocument/2006/relationships/slide" Target="slides/slide75.xml"/><Relationship Id="rId34" Type="http://schemas.openxmlformats.org/officeDocument/2006/relationships/slide" Target="slides/slide30.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Now the main thread hands off to the compositor thread.</a:t>
            </a:r>
            <a:endParaRPr/>
          </a:p>
          <a:p>
            <a:pPr indent="0" lvl="0" marL="0">
              <a:spcBef>
                <a:spcPts val="0"/>
              </a:spcBef>
              <a:spcAft>
                <a:spcPts val="0"/>
              </a:spcAft>
              <a:buNone/>
            </a:pPr>
            <a:r>
              <a:rPr lang="en"/>
              <a:t>The rasterization work is split into “tiles” and dispatched to several worker threads.</a:t>
            </a:r>
            <a:endParaRPr/>
          </a:p>
          <a:p>
            <a:pPr indent="0" lvl="0" marL="0">
              <a:spcBef>
                <a:spcPts val="0"/>
              </a:spcBef>
              <a:spcAft>
                <a:spcPts val="0"/>
              </a:spcAft>
              <a:buNone/>
            </a:pPr>
            <a:r>
              <a:rPr lang="en"/>
              <a:t>When rasterization is complete, everything is sent to the chrome compositor.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 and then the whole process starts over again.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The nature of a dynamic web page is taking inputs -- generated by the user, or by script -- and turning it into visual results.  Rendering is at the heart of this process.</a:t>
            </a:r>
            <a:endParaRPr>
              <a:solidFill>
                <a:schemeClr val="dk1"/>
              </a:solidFill>
            </a:endParaRPr>
          </a:p>
          <a:p>
            <a:pPr indent="0" lvl="0" marL="0">
              <a:spcBef>
                <a:spcPts val="0"/>
              </a:spcBef>
              <a:spcAft>
                <a:spcPts val="0"/>
              </a:spcAft>
              <a:buClr>
                <a:schemeClr val="dk1"/>
              </a:buClr>
              <a:buSzPts val="1100"/>
              <a:buFont typeface="Arial"/>
              <a:buNone/>
            </a:pPr>
            <a:r>
              <a:t/>
            </a:r>
            <a:endParaRPr>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Aside from pathologically long-running javascript, this is the main determinant of web page performance (both perceived and actual).</a:t>
            </a:r>
            <a:endParaRPr>
              <a:solidFill>
                <a:schemeClr val="dk1"/>
              </a:solidFill>
            </a:endParaRPr>
          </a:p>
          <a:p>
            <a:pPr indent="0" lvl="0" marL="0">
              <a:spcBef>
                <a:spcPts val="0"/>
              </a:spcBef>
              <a:spcAft>
                <a:spcPts val="0"/>
              </a:spcAft>
              <a:buClr>
                <a:schemeClr val="dk1"/>
              </a:buClr>
              <a:buSzPts val="1100"/>
              <a:buFont typeface="Arial"/>
              <a:buNone/>
            </a:pPr>
            <a:r>
              <a:t/>
            </a:r>
            <a:endParaRPr>
              <a:solidFill>
                <a:schemeClr val="dk1"/>
              </a:solidFill>
            </a:endParaRPr>
          </a:p>
          <a:p>
            <a:pPr indent="0" lvl="0" marL="0" rtl="0">
              <a:spcBef>
                <a:spcPts val="0"/>
              </a:spcBef>
              <a:spcAft>
                <a:spcPts val="0"/>
              </a:spcAft>
              <a:buClr>
                <a:schemeClr val="dk1"/>
              </a:buClr>
              <a:buSzPts val="1100"/>
              <a:buFont typeface="Arial"/>
              <a:buNone/>
            </a:pPr>
            <a:r>
              <a:rPr lang="en">
                <a:solidFill>
                  <a:schemeClr val="dk1"/>
                </a:solidFill>
              </a:rPr>
              <a:t>Modern web pages are dynamic -- constantly modifying content.  To keep pace, and keep the display smooth, the rendering code has to be tip-top.</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TODO: show vsync, missed frame deadline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solidFill>
                  <a:schemeClr val="dk1"/>
                </a:solidFill>
              </a:rPr>
              <a:t>[Stefan rant] Perception of scrolling performance is the biggest factor in perception of overall performance.  It doesn’t matter how awesome your page is if the scrolling is janky.</a:t>
            </a:r>
            <a:endParaRPr>
              <a:solidFill>
                <a:schemeClr val="dk1"/>
              </a:solidFill>
            </a:endParaRPr>
          </a:p>
          <a:p>
            <a:pPr indent="0" lvl="0" marL="0" rtl="0">
              <a:spcBef>
                <a:spcPts val="0"/>
              </a:spcBef>
              <a:spcAft>
                <a:spcPts val="0"/>
              </a:spcAft>
              <a:buClr>
                <a:schemeClr val="dk1"/>
              </a:buClr>
              <a:buSzPts val="1100"/>
              <a:buFont typeface="Arial"/>
              <a:buNone/>
            </a:pPr>
            <a:r>
              <a:t/>
            </a:r>
            <a:endParaRPr>
              <a:solidFill>
                <a:schemeClr val="dk1"/>
              </a:solidFill>
            </a:endParaRPr>
          </a:p>
          <a:p>
            <a:pPr indent="0" lvl="0" marL="0" rtl="0">
              <a:spcBef>
                <a:spcPts val="0"/>
              </a:spcBef>
              <a:spcAft>
                <a:spcPts val="0"/>
              </a:spcAft>
              <a:buClr>
                <a:schemeClr val="dk1"/>
              </a:buClr>
              <a:buSzPts val="1100"/>
              <a:buFont typeface="Arial"/>
              <a:buNone/>
            </a:pPr>
            <a:r>
              <a:rPr lang="en">
                <a:solidFill>
                  <a:schemeClr val="dk1"/>
                </a:solidFill>
              </a:rPr>
              <a:t>Scrolling code is super hairy and subtly woven into many parts of blink and chrome.  It spans the main and compositor threads in the renderer, and even involves the browser process.</a:t>
            </a:r>
            <a:endParaRPr>
              <a:solidFill>
                <a:schemeClr val="dk1"/>
              </a:solidFill>
            </a:endParaRPr>
          </a:p>
          <a:p>
            <a:pPr indent="0" lvl="0" marL="0" rtl="0">
              <a:spcBef>
                <a:spcPts val="0"/>
              </a:spcBef>
              <a:spcAft>
                <a:spcPts val="0"/>
              </a:spcAft>
              <a:buClr>
                <a:schemeClr val="dk1"/>
              </a:buClr>
              <a:buSzPts val="1100"/>
              <a:buFont typeface="Arial"/>
              <a:buNone/>
            </a:pPr>
            <a:r>
              <a:t/>
            </a:r>
            <a:endParaRPr>
              <a:solidFill>
                <a:schemeClr val="dk1"/>
              </a:solidFill>
            </a:endParaRPr>
          </a:p>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Document scrolling in the initial version of KHTML (1998).</a:t>
            </a:r>
            <a:endParaRPr/>
          </a:p>
          <a:p>
            <a:pPr indent="0" lvl="0" marL="0">
              <a:spcBef>
                <a:spcPts val="0"/>
              </a:spcBef>
              <a:spcAft>
                <a:spcPts val="0"/>
              </a:spcAft>
              <a:buNone/>
            </a:pPr>
            <a:r>
              <a:t/>
            </a:r>
            <a:endParaRPr/>
          </a:p>
          <a:p>
            <a:pPr indent="0" lvl="0" marL="0">
              <a:spcBef>
                <a:spcPts val="0"/>
              </a:spcBef>
              <a:spcAft>
                <a:spcPts val="0"/>
              </a:spcAft>
              <a:buNone/>
            </a:pPr>
            <a:r>
              <a:rPr lang="en"/>
              <a:t>Div scrolling added to WebKit in 2003.</a:t>
            </a:r>
            <a:endParaRPr/>
          </a:p>
          <a:p>
            <a:pPr indent="0" lvl="0" marL="0">
              <a:spcBef>
                <a:spcPts val="0"/>
              </a:spcBef>
              <a:spcAft>
                <a:spcPts val="0"/>
              </a:spcAft>
              <a:buNone/>
            </a:pPr>
            <a:r>
              <a:t/>
            </a:r>
            <a:endParaRPr/>
          </a:p>
          <a:p>
            <a:pPr indent="0" lvl="0" marL="0" rtl="0">
              <a:spcBef>
                <a:spcPts val="0"/>
              </a:spcBef>
              <a:spcAft>
                <a:spcPts val="0"/>
              </a:spcAft>
              <a:buNone/>
            </a:pPr>
            <a:r>
              <a:rPr lang="en"/>
              <a:t>Needed to re-run rendering pipeline on every change.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Over the years, scrolling accrued lots of optimizations and features.</a:t>
            </a:r>
            <a:endParaRPr/>
          </a:p>
          <a:p>
            <a:pPr indent="0" lvl="0" marL="0">
              <a:spcBef>
                <a:spcPts val="0"/>
              </a:spcBef>
              <a:spcAft>
                <a:spcPts val="0"/>
              </a:spcAft>
              <a:buNone/>
            </a:pPr>
            <a:r>
              <a:t/>
            </a:r>
            <a:endParaRPr/>
          </a:p>
          <a:p>
            <a:pPr indent="0" lvl="0" marL="0">
              <a:spcBef>
                <a:spcPts val="0"/>
              </a:spcBef>
              <a:spcAft>
                <a:spcPts val="0"/>
              </a:spcAft>
              <a:buNone/>
            </a:pPr>
            <a:r>
              <a:rPr lang="en"/>
              <a:t>Also...</a:t>
            </a:r>
            <a:endParaRPr/>
          </a:p>
          <a:p>
            <a:pPr indent="0" lvl="0" marL="0">
              <a:spcBef>
                <a:spcPts val="0"/>
              </a:spcBef>
              <a:spcAft>
                <a:spcPts val="0"/>
              </a:spcAft>
              <a:buNone/>
            </a:pPr>
            <a:r>
              <a:t/>
            </a:r>
            <a:endParaRPr/>
          </a:p>
          <a:p>
            <a:pPr indent="0" lvl="0" marL="0" rtl="0">
              <a:spcBef>
                <a:spcPts val="0"/>
              </a:spcBef>
              <a:spcAft>
                <a:spcPts val="0"/>
              </a:spcAft>
              <a:buClr>
                <a:srgbClr val="000000"/>
              </a:buClr>
              <a:buSzPts val="1100"/>
              <a:buFont typeface="Arial"/>
              <a:buNone/>
            </a:pPr>
            <a:r>
              <a:rPr lang="en"/>
              <a:t>Scroll Animations</a:t>
            </a:r>
            <a:endParaRPr/>
          </a:p>
          <a:p>
            <a:pPr indent="0" lvl="0" marL="0">
              <a:spcBef>
                <a:spcPts val="0"/>
              </a:spcBef>
              <a:spcAft>
                <a:spcPts val="0"/>
              </a:spcAft>
              <a:buNone/>
            </a:pPr>
            <a:r>
              <a:rPr lang="en"/>
              <a:t>Scroll Anchoring</a:t>
            </a:r>
            <a:endParaRPr/>
          </a:p>
          <a:p>
            <a:pPr indent="0" lvl="0" marL="0" rtl="0">
              <a:spcBef>
                <a:spcPts val="0"/>
              </a:spcBef>
              <a:spcAft>
                <a:spcPts val="0"/>
              </a:spcAft>
              <a:buNone/>
            </a:pPr>
            <a:r>
              <a:rPr lang="en"/>
              <a:t>Sticky Position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Shape 3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5" name="Shape 3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LocalFrameView delegates to PaintLayerScrollableArea attached to LayoutView for document-level scrolls.</a:t>
            </a:r>
            <a:endParaRPr/>
          </a:p>
          <a:p>
            <a:pPr indent="0" lvl="0" marL="0">
              <a:spcBef>
                <a:spcPts val="0"/>
              </a:spcBef>
              <a:spcAft>
                <a:spcPts val="0"/>
              </a:spcAft>
              <a:buNone/>
            </a:pPr>
            <a:r>
              <a:t/>
            </a:r>
            <a:endParaRPr/>
          </a:p>
          <a:p>
            <a:pPr indent="0" lvl="0" marL="0">
              <a:spcBef>
                <a:spcPts val="0"/>
              </a:spcBef>
              <a:spcAft>
                <a:spcPts val="0"/>
              </a:spcAft>
              <a:buClr>
                <a:schemeClr val="dk1"/>
              </a:buClr>
              <a:buSzPts val="1100"/>
              <a:buFont typeface="Arial"/>
              <a:buNone/>
            </a:pPr>
            <a:r>
              <a:rPr lang="en">
                <a:solidFill>
                  <a:schemeClr val="dk1"/>
                </a:solidFill>
              </a:rPr>
              <a:t>4 year project, on-and-off, with 5 engineers towards the end.</a:t>
            </a:r>
            <a:endParaRPr>
              <a:solidFill>
                <a:schemeClr val="dk1"/>
              </a:solidFill>
            </a:endParaRPr>
          </a:p>
          <a:p>
            <a:pPr indent="0" lvl="0" marL="0">
              <a:spcBef>
                <a:spcPts val="0"/>
              </a:spcBef>
              <a:spcAft>
                <a:spcPts val="0"/>
              </a:spcAft>
              <a:buClr>
                <a:schemeClr val="dk1"/>
              </a:buClr>
              <a:buSzPts val="1100"/>
              <a:buFont typeface="Arial"/>
              <a:buNone/>
            </a:pPr>
            <a:r>
              <a:t/>
            </a:r>
            <a:endParaRPr>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Challenges to land:</a:t>
            </a:r>
            <a:endParaRPr>
              <a:solidFill>
                <a:schemeClr val="dk1"/>
              </a:solidFill>
            </a:endParaRPr>
          </a:p>
          <a:p>
            <a:pPr indent="-298450" lvl="0" marL="457200" rtl="0">
              <a:spcBef>
                <a:spcPts val="0"/>
              </a:spcBef>
              <a:spcAft>
                <a:spcPts val="0"/>
              </a:spcAft>
              <a:buClr>
                <a:schemeClr val="dk1"/>
              </a:buClr>
              <a:buSzPts val="1100"/>
              <a:buChar char="-"/>
            </a:pPr>
            <a:r>
              <a:rPr lang="en">
                <a:solidFill>
                  <a:schemeClr val="dk1"/>
                </a:solidFill>
              </a:rPr>
              <a:t>Show one perf improvement that was compelling.</a:t>
            </a:r>
            <a:endParaRPr>
              <a:solidFill>
                <a:schemeClr val="dk1"/>
              </a:solidFill>
            </a:endParaRPr>
          </a:p>
          <a:p>
            <a:pPr indent="-298450" lvl="1" marL="914400" rtl="0">
              <a:spcBef>
                <a:spcPts val="0"/>
              </a:spcBef>
              <a:spcAft>
                <a:spcPts val="0"/>
              </a:spcAft>
              <a:buClr>
                <a:schemeClr val="dk1"/>
              </a:buClr>
              <a:buSzPts val="1100"/>
              <a:buChar char="-"/>
            </a:pPr>
            <a:r>
              <a:rPr lang="en">
                <a:solidFill>
                  <a:schemeClr val="dk1"/>
                </a:solidFill>
              </a:rPr>
              <a:t>Maybe show a histogram graph and pick a fall and describe what had to be done to fix it.</a:t>
            </a:r>
            <a:endParaRPr>
              <a:solidFill>
                <a:schemeClr val="dk1"/>
              </a:solidFill>
            </a:endParaRPr>
          </a:p>
          <a:p>
            <a:pPr indent="-298450" lvl="0" marL="457200" rtl="0">
              <a:spcBef>
                <a:spcPts val="0"/>
              </a:spcBef>
              <a:spcAft>
                <a:spcPts val="0"/>
              </a:spcAft>
              <a:buClr>
                <a:schemeClr val="dk1"/>
              </a:buClr>
              <a:buSzPts val="1100"/>
              <a:buChar char="-"/>
            </a:pPr>
            <a:r>
              <a:rPr lang="en">
                <a:solidFill>
                  <a:schemeClr val="dk1"/>
                </a:solidFill>
              </a:rPr>
              <a:t>It’s a spacex landing, absolutely everything needs to be right.</a:t>
            </a:r>
            <a:endParaRPr>
              <a:solidFill>
                <a:schemeClr val="dk1"/>
              </a:solidFill>
            </a:endParaRPr>
          </a:p>
          <a:p>
            <a:pPr indent="0" lvl="0" marL="0">
              <a:spcBef>
                <a:spcPts val="0"/>
              </a:spcBef>
              <a:spcAft>
                <a:spcPts val="0"/>
              </a:spcAft>
              <a:buClr>
                <a:schemeClr val="dk1"/>
              </a:buClr>
              <a:buSzPts val="1100"/>
              <a:buFont typeface="Arial"/>
              <a:buNone/>
            </a:pPr>
            <a:r>
              <a:t/>
            </a:r>
            <a:endParaRPr>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Results:</a:t>
            </a:r>
            <a:endParaRPr>
              <a:solidFill>
                <a:schemeClr val="dk1"/>
              </a:solidFill>
            </a:endParaRPr>
          </a:p>
          <a:p>
            <a:pPr indent="0" lvl="0" marL="0">
              <a:spcBef>
                <a:spcPts val="0"/>
              </a:spcBef>
              <a:spcAft>
                <a:spcPts val="0"/>
              </a:spcAft>
              <a:buClr>
                <a:schemeClr val="dk1"/>
              </a:buClr>
              <a:buSzPts val="1100"/>
              <a:buFont typeface="Arial"/>
              <a:buNone/>
            </a:pPr>
            <a:r>
              <a:t/>
            </a:r>
            <a:endParaRPr>
              <a:solidFill>
                <a:schemeClr val="dk1"/>
              </a:solidFill>
            </a:endParaRPr>
          </a:p>
          <a:p>
            <a:pPr indent="-298450" lvl="0" marL="457200" rtl="0">
              <a:spcBef>
                <a:spcPts val="0"/>
              </a:spcBef>
              <a:spcAft>
                <a:spcPts val="0"/>
              </a:spcAft>
              <a:buClr>
                <a:schemeClr val="dk1"/>
              </a:buClr>
              <a:buSzPts val="1100"/>
              <a:buChar char="-"/>
            </a:pPr>
            <a:r>
              <a:rPr lang="en">
                <a:solidFill>
                  <a:schemeClr val="dk1"/>
                </a:solidFill>
              </a:rPr>
              <a:t>We fixed lots of bugs along the way</a:t>
            </a:r>
            <a:endParaRPr>
              <a:solidFill>
                <a:schemeClr val="dk1"/>
              </a:solidFill>
            </a:endParaRPr>
          </a:p>
          <a:p>
            <a:pPr indent="-298450" lvl="0" marL="457200" rtl="0">
              <a:spcBef>
                <a:spcPts val="0"/>
              </a:spcBef>
              <a:spcAft>
                <a:spcPts val="0"/>
              </a:spcAft>
              <a:buClr>
                <a:schemeClr val="dk1"/>
              </a:buClr>
              <a:buSzPts val="1100"/>
              <a:buChar char="-"/>
            </a:pPr>
            <a:r>
              <a:rPr lang="en">
                <a:solidFill>
                  <a:schemeClr val="dk1"/>
                </a:solidFill>
              </a:rPr>
              <a:t>We will get to delete lots and lots of code</a:t>
            </a:r>
            <a:endParaRPr>
              <a:solidFill>
                <a:schemeClr val="dk1"/>
              </a:solidFill>
            </a:endParaRPr>
          </a:p>
          <a:p>
            <a:pPr indent="-298450" lvl="0" marL="457200" rtl="0">
              <a:spcBef>
                <a:spcPts val="0"/>
              </a:spcBef>
              <a:spcAft>
                <a:spcPts val="0"/>
              </a:spcAft>
              <a:buClr>
                <a:schemeClr val="dk1"/>
              </a:buClr>
              <a:buSzPts val="1100"/>
              <a:buChar char="-"/>
            </a:pPr>
            <a:r>
              <a:rPr lang="en">
                <a:solidFill>
                  <a:schemeClr val="dk1"/>
                </a:solidFill>
              </a:rPr>
              <a:t>The end state is much more tractable</a:t>
            </a:r>
            <a:endParaRPr>
              <a:solidFill>
                <a:schemeClr val="dk1"/>
              </a:solidFill>
            </a:endParaRPr>
          </a:p>
          <a:p>
            <a:pPr indent="-298450" lvl="1" marL="914400" rtl="0">
              <a:spcBef>
                <a:spcPts val="0"/>
              </a:spcBef>
              <a:spcAft>
                <a:spcPts val="0"/>
              </a:spcAft>
              <a:buClr>
                <a:schemeClr val="dk1"/>
              </a:buClr>
              <a:buSzPts val="1100"/>
              <a:buChar char="-"/>
            </a:pPr>
            <a:r>
              <a:rPr lang="en">
                <a:solidFill>
                  <a:schemeClr val="dk1"/>
                </a:solidFill>
              </a:rPr>
              <a:t>Previously, anything that touched scrolling had to be implemented twice</a:t>
            </a:r>
            <a:endParaRPr>
              <a:solidFill>
                <a:schemeClr val="dk1"/>
              </a:solidFill>
            </a:endParaRPr>
          </a:p>
          <a:p>
            <a:pPr indent="-298450" lvl="0" marL="457200" rtl="0">
              <a:spcBef>
                <a:spcPts val="0"/>
              </a:spcBef>
              <a:spcAft>
                <a:spcPts val="0"/>
              </a:spcAft>
              <a:buClr>
                <a:schemeClr val="dk1"/>
              </a:buClr>
              <a:buSzPts val="1100"/>
              <a:buChar char="-"/>
            </a:pPr>
            <a:r>
              <a:rPr lang="en">
                <a:solidFill>
                  <a:schemeClr val="dk1"/>
                </a:solidFill>
              </a:rPr>
              <a:t>Unblocks slimming paint</a:t>
            </a:r>
            <a:endParaRPr>
              <a:solidFill>
                <a:schemeClr val="dk1"/>
              </a:solidFill>
            </a:endParaRPr>
          </a:p>
          <a:p>
            <a:pPr indent="0" lvl="0" marL="0">
              <a:spcBef>
                <a:spcPts val="0"/>
              </a:spcBef>
              <a:spcAft>
                <a:spcPts val="0"/>
              </a:spcAft>
              <a:buClr>
                <a:schemeClr val="dk1"/>
              </a:buClr>
              <a:buSzPts val="1100"/>
              <a:buFont typeface="Arial"/>
              <a:buNone/>
            </a:pPr>
            <a:r>
              <a:t/>
            </a:r>
            <a:endParaRPr>
              <a:solidFill>
                <a:schemeClr val="dk1"/>
              </a:solidFill>
            </a:endParaRPr>
          </a:p>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Shape 3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2" name="Shape 3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Want to show: correctness was hard-won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Historical note about team organization.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Shape 3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1" name="Shape 3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Want to show: performance was hard-won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3" name="Shape 3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Shape 3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0" name="Shape 3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Like scrolling, the paint and compositing code has grown over time.</a:t>
            </a:r>
            <a:endParaRPr/>
          </a:p>
          <a:p>
            <a:pPr indent="0" lvl="0" marL="0">
              <a:spcBef>
                <a:spcPts val="0"/>
              </a:spcBef>
              <a:spcAft>
                <a:spcPts val="0"/>
              </a:spcAft>
              <a:buNone/>
            </a:pPr>
            <a:r>
              <a:t/>
            </a:r>
            <a:endParaRPr/>
          </a:p>
          <a:p>
            <a:pPr indent="0" lvl="0" marL="0">
              <a:spcBef>
                <a:spcPts val="0"/>
              </a:spcBef>
              <a:spcAft>
                <a:spcPts val="0"/>
              </a:spcAft>
              <a:buNone/>
            </a:pPr>
            <a:r>
              <a:rPr lang="en"/>
              <a:t>Opportunities in this code to improve performance, reduce memory, and make it easier to implement new features.</a:t>
            </a:r>
            <a:endParaRPr/>
          </a:p>
          <a:p>
            <a:pPr indent="0" lvl="0" marL="0">
              <a:spcBef>
                <a:spcPts val="0"/>
              </a:spcBef>
              <a:spcAft>
                <a:spcPts val="0"/>
              </a:spcAft>
              <a:buNone/>
            </a:pPr>
            <a:r>
              <a:t/>
            </a:r>
            <a:endParaRPr/>
          </a:p>
          <a:p>
            <a:pPr indent="0" lvl="0" marL="0">
              <a:spcBef>
                <a:spcPts val="0"/>
              </a:spcBef>
              <a:spcAft>
                <a:spcPts val="0"/>
              </a:spcAft>
              <a:buNone/>
            </a:pPr>
            <a:r>
              <a:rPr lang="en"/>
              <a:t>Umbrella project: slimming paint</a:t>
            </a:r>
            <a:endParaRPr/>
          </a:p>
          <a:p>
            <a:pPr indent="0" lvl="0" marL="0">
              <a:spcBef>
                <a:spcPts val="0"/>
              </a:spcBef>
              <a:spcAft>
                <a:spcPts val="0"/>
              </a:spcAft>
              <a:buNone/>
            </a:pPr>
            <a:r>
              <a:t/>
            </a:r>
            <a:endParaRPr/>
          </a:p>
          <a:p>
            <a:pPr indent="0" lvl="0" marL="0">
              <a:spcBef>
                <a:spcPts val="0"/>
              </a:spcBef>
              <a:spcAft>
                <a:spcPts val="0"/>
              </a:spcAft>
              <a:buNone/>
            </a:pPr>
            <a:r>
              <a:rPr lang="en"/>
              <a:t>Goal: describe the slimming paint design, why it's great, and where we are at.</a:t>
            </a:r>
            <a:endParaRPr/>
          </a:p>
          <a:p>
            <a:pPr indent="0" lvl="0" marL="0" rtl="0">
              <a:spcBef>
                <a:spcPts val="0"/>
              </a:spcBef>
              <a:spcAft>
                <a:spcPts val="0"/>
              </a:spcAft>
              <a:buNone/>
            </a:pPr>
            <a:r>
              <a:t/>
            </a:r>
            <a:endParaRPr/>
          </a:p>
          <a:p>
            <a:pPr indent="0" lvl="0" marL="0" rtl="0">
              <a:spcBef>
                <a:spcPts val="0"/>
              </a:spcBef>
              <a:spcAft>
                <a:spcPts val="0"/>
              </a:spcAft>
              <a:buNone/>
            </a:pPr>
            <a:r>
              <a:rPr lang="en"/>
              <a:t>Useful to start with scrolling in the current architecture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Shape 3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7" name="Shape 3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When o</a:t>
            </a:r>
            <a:r>
              <a:rPr lang="en"/>
              <a:t>verflow scrolling was first added, needed to re-run rendering pipeline (talked about earlier) on every change</a:t>
            </a:r>
            <a:endParaRPr/>
          </a:p>
          <a:p>
            <a:pPr indent="0" lvl="0" marL="0" rtl="0">
              <a:spcBef>
                <a:spcPts val="0"/>
              </a:spcBef>
              <a:spcAft>
                <a:spcPts val="0"/>
              </a:spcAft>
              <a:buNone/>
            </a:pPr>
            <a:r>
              <a:t/>
            </a:r>
            <a:endParaRPr/>
          </a:p>
          <a:p>
            <a:pPr indent="0" lvl="0" marL="0" rtl="0">
              <a:spcBef>
                <a:spcPts val="0"/>
              </a:spcBef>
              <a:spcAft>
                <a:spcPts val="0"/>
              </a:spcAft>
              <a:buNone/>
            </a:pPr>
            <a:r>
              <a:rPr lang="en"/>
              <a:t>Main thread: if this is gmail, and background task runs, scroll janks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Shape 3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0" name="Shape 4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How does it work?  Will it blend?</a:t>
            </a:r>
            <a:endParaRPr/>
          </a:p>
          <a:p>
            <a:pPr indent="-298450" lvl="0" marL="457200" rtl="0">
              <a:spcBef>
                <a:spcPts val="0"/>
              </a:spcBef>
              <a:spcAft>
                <a:spcPts val="0"/>
              </a:spcAft>
              <a:buSzPts val="1100"/>
              <a:buAutoNum type="arabicPeriod"/>
            </a:pPr>
            <a:r>
              <a:rPr lang="en"/>
              <a:t>Threaded: handle scrolling off main thread</a:t>
            </a:r>
            <a:endParaRPr/>
          </a:p>
          <a:p>
            <a:pPr indent="-298450" lvl="1" marL="914400" rtl="0">
              <a:spcBef>
                <a:spcPts val="0"/>
              </a:spcBef>
              <a:spcAft>
                <a:spcPts val="0"/>
              </a:spcAft>
              <a:buSzPts val="1100"/>
              <a:buAutoNum type="alphaLcPeriod"/>
            </a:pPr>
            <a:r>
              <a:rPr lang="en"/>
              <a:t>E.g., gmail can archive email without making scroll jump</a:t>
            </a:r>
            <a:endParaRPr/>
          </a:p>
          <a:p>
            <a:pPr indent="-298450" lvl="1" marL="914400" rtl="0">
              <a:spcBef>
                <a:spcPts val="0"/>
              </a:spcBef>
              <a:spcAft>
                <a:spcPts val="0"/>
              </a:spcAft>
              <a:buSzPts val="1100"/>
              <a:buAutoNum type="alphaLcPeriod"/>
            </a:pPr>
            <a:r>
              <a:rPr lang="en"/>
              <a:t>Important because main thread is precious and busy.</a:t>
            </a:r>
            <a:endParaRPr/>
          </a:p>
          <a:p>
            <a:pPr indent="-298450" lvl="0" marL="457200" rtl="0">
              <a:spcBef>
                <a:spcPts val="0"/>
              </a:spcBef>
              <a:spcAft>
                <a:spcPts val="0"/>
              </a:spcAft>
              <a:buSzPts val="1100"/>
              <a:buAutoNum type="arabicPeriod"/>
            </a:pPr>
            <a:r>
              <a:rPr lang="en"/>
              <a:t>Composited layers</a:t>
            </a:r>
            <a:endParaRPr/>
          </a:p>
          <a:p>
            <a:pPr indent="-298450" lvl="1" marL="914400" rtl="0">
              <a:spcBef>
                <a:spcPts val="0"/>
              </a:spcBef>
              <a:spcAft>
                <a:spcPts val="0"/>
              </a:spcAft>
              <a:buSzPts val="1100"/>
              <a:buAutoNum type="alphaLcPeriod"/>
            </a:pPr>
            <a:r>
              <a:rPr lang="en"/>
              <a:t>Instead of drawing just the scroll area that's visible, draw entire area into a texture</a:t>
            </a:r>
            <a:endParaRPr/>
          </a:p>
          <a:p>
            <a:pPr indent="0" lvl="0" marL="0" rtl="0">
              <a:spcBef>
                <a:spcPts val="0"/>
              </a:spcBef>
              <a:spcAft>
                <a:spcPts val="0"/>
              </a:spcAft>
              <a:buNone/>
            </a:pPr>
            <a:r>
              <a:rPr lang="en"/>
              <a:t>Together, scrolling becomes just moving a texture.</a:t>
            </a:r>
            <a:endParaRPr/>
          </a:p>
          <a:p>
            <a:pPr indent="0" lvl="0" marL="0" rtl="0">
              <a:spcBef>
                <a:spcPts val="0"/>
              </a:spcBef>
              <a:spcAft>
                <a:spcPts val="0"/>
              </a:spcAft>
              <a:buNone/>
            </a:pPr>
            <a:r>
              <a:rPr lang="en"/>
              <a:t>This is fast using software rendering; with a gpu it is criminally fast.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Shape 4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5" name="Shape 4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This idea was generalized to any visual update that can be represented as a texture manipulation (i.e., without going through the long and slow rendering machinery from the previous slide)</a:t>
            </a:r>
            <a:endParaRPr/>
          </a:p>
          <a:p>
            <a:pPr indent="0" lvl="0" marL="0" rtl="0">
              <a:spcBef>
                <a:spcPts val="0"/>
              </a:spcBef>
              <a:spcAft>
                <a:spcPts val="0"/>
              </a:spcAft>
              <a:buNone/>
            </a:pPr>
            <a:r>
              <a:t/>
            </a:r>
            <a:endParaRPr>
              <a:solidFill>
                <a:schemeClr val="dk1"/>
              </a:solidFill>
            </a:endParaRPr>
          </a:p>
          <a:p>
            <a:pPr indent="0" lvl="0" marL="0">
              <a:spcBef>
                <a:spcPts val="0"/>
              </a:spcBef>
              <a:spcAft>
                <a:spcPts val="0"/>
              </a:spcAft>
              <a:buNone/>
            </a:pPr>
            <a:r>
              <a:rPr lang="en">
                <a:solidFill>
                  <a:schemeClr val="dk1"/>
                </a:solidFill>
              </a:rPr>
              <a:t>Even pre-GPU, this was much faster. With GPU’s, it’s criminally fast.</a:t>
            </a:r>
            <a:endParaRPr>
              <a:solidFill>
                <a:schemeClr val="dk1"/>
              </a:solidFill>
            </a:endParaRPr>
          </a:p>
          <a:p>
            <a:pPr indent="0" lvl="0" marL="0" rtl="0">
              <a:spcBef>
                <a:spcPts val="0"/>
              </a:spcBef>
              <a:spcAft>
                <a:spcPts val="0"/>
              </a:spcAft>
              <a:buNone/>
            </a:pPr>
            <a:r>
              <a:rPr lang="en">
                <a:solidFill>
                  <a:schemeClr val="dk1"/>
                </a:solidFill>
              </a:rPr>
              <a:t>Only 57% of pageviews use GPU compositing</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Shape 4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6" name="Shape 4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Example:</a:t>
            </a:r>
            <a:endParaRPr/>
          </a:p>
          <a:p>
            <a:pPr indent="0" lvl="0" marL="0">
              <a:spcBef>
                <a:spcPts val="0"/>
              </a:spcBef>
              <a:spcAft>
                <a:spcPts val="0"/>
              </a:spcAft>
              <a:buNone/>
            </a:pPr>
            <a:r>
              <a:rPr lang="en"/>
              <a:t>Pages had layer explosion: used too much memory</a:t>
            </a:r>
            <a:endParaRPr/>
          </a:p>
          <a:p>
            <a:pPr indent="0" lvl="0" marL="0">
              <a:spcBef>
                <a:spcPts val="0"/>
              </a:spcBef>
              <a:spcAft>
                <a:spcPts val="0"/>
              </a:spcAft>
              <a:buNone/>
            </a:pPr>
            <a:r>
              <a:rPr lang="en"/>
              <a:t>If middle green box can spin, the compositor can move it anywhere, need to ensure things that can overlap are also composited.</a:t>
            </a:r>
            <a:endParaRPr/>
          </a:p>
          <a:p>
            <a:pPr indent="0" lvl="0" marL="0">
              <a:spcBef>
                <a:spcPts val="0"/>
              </a:spcBef>
              <a:spcAft>
                <a:spcPts val="0"/>
              </a:spcAft>
              <a:buNone/>
            </a:pPr>
            <a:r>
              <a:t/>
            </a:r>
            <a:endParaRPr/>
          </a:p>
          <a:p>
            <a:pPr indent="0" lvl="0" marL="0">
              <a:spcBef>
                <a:spcPts val="0"/>
              </a:spcBef>
              <a:spcAft>
                <a:spcPts val="0"/>
              </a:spcAft>
              <a:buClr>
                <a:schemeClr val="dk1"/>
              </a:buClr>
              <a:buSzPts val="1100"/>
              <a:buFont typeface="Arial"/>
              <a:buNone/>
            </a:pPr>
            <a:r>
              <a:t/>
            </a:r>
            <a:endParaRPr>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Median layer count is around 20 per page.</a:t>
            </a:r>
            <a:endParaRPr>
              <a:solidFill>
                <a:schemeClr val="dk1"/>
              </a:solidFill>
            </a:endParaRPr>
          </a:p>
          <a:p>
            <a:pPr indent="0" lvl="0" marL="0">
              <a:spcBef>
                <a:spcPts val="0"/>
              </a:spcBef>
              <a:spcAft>
                <a:spcPts val="0"/>
              </a:spcAft>
              <a:buNone/>
            </a:pPr>
            <a:r>
              <a:t/>
            </a:r>
            <a:endParaRPr/>
          </a:p>
          <a:p>
            <a:pPr indent="0" lvl="0" marL="0">
              <a:spcBef>
                <a:spcPts val="0"/>
              </a:spcBef>
              <a:spcAft>
                <a:spcPts val="0"/>
              </a:spcAft>
              <a:buNone/>
            </a:pPr>
            <a:r>
              <a:rPr lang="en"/>
              <a:t>Real problem: Full-page layer on 5k imac is 60MB. Recently had to bump maximum memory to 768MB.</a:t>
            </a:r>
            <a:endParaRPr/>
          </a:p>
          <a:p>
            <a:pPr indent="0" lvl="0" marL="0">
              <a:spcBef>
                <a:spcPts val="0"/>
              </a:spcBef>
              <a:spcAft>
                <a:spcPts val="0"/>
              </a:spcAft>
              <a:buNone/>
            </a:pPr>
            <a:r>
              <a:t/>
            </a:r>
            <a:endParaRPr/>
          </a:p>
          <a:p>
            <a:pPr indent="0" lvl="0" marL="0">
              <a:spcBef>
                <a:spcPts val="0"/>
              </a:spcBef>
              <a:spcAft>
                <a:spcPts val="0"/>
              </a:spcAft>
              <a:buNone/>
            </a:pPr>
            <a:r>
              <a:rPr lang="en"/>
              <a:t>Careful logic built up to reduce compositing (squashing), but has to assume worst case in many cases.</a:t>
            </a:r>
            <a:endParaRPr/>
          </a:p>
          <a:p>
            <a:pPr indent="0" lvl="0" marL="0">
              <a:spcBef>
                <a:spcPts val="0"/>
              </a:spcBef>
              <a:spcAft>
                <a:spcPts val="0"/>
              </a:spcAft>
              <a:buNone/>
            </a:pPr>
            <a:r>
              <a:t/>
            </a:r>
            <a:endParaRPr/>
          </a:p>
          <a:p>
            <a:pPr indent="0" lvl="0" marL="0">
              <a:spcBef>
                <a:spcPts val="0"/>
              </a:spcBef>
              <a:spcAft>
                <a:spcPts val="0"/>
              </a:spcAft>
              <a:buNone/>
            </a:pPr>
            <a:r>
              <a:rPr lang="en"/>
              <a:t>If you look at the largest files in blink:</a:t>
            </a:r>
            <a:endParaRPr/>
          </a:p>
          <a:p>
            <a:pPr indent="0" lvl="0" marL="0">
              <a:spcBef>
                <a:spcPts val="0"/>
              </a:spcBef>
              <a:spcAft>
                <a:spcPts val="0"/>
              </a:spcAft>
              <a:buNone/>
            </a:pPr>
            <a:r>
              <a:rPr lang="en"/>
              <a:t>Document.cc, layout_box.cc, local_frame_view.cc, layout_block_flow.cc, then composited layer mapping.</a:t>
            </a:r>
            <a:endParaRPr/>
          </a:p>
          <a:p>
            <a:pPr indent="0" lvl="0" marL="0">
              <a:spcBef>
                <a:spcPts val="0"/>
              </a:spcBef>
              <a:spcAft>
                <a:spcPts val="0"/>
              </a:spcAft>
              <a:buNone/>
            </a:pPr>
            <a:r>
              <a:t/>
            </a:r>
            <a:endParaRPr/>
          </a:p>
          <a:p>
            <a:pPr indent="0" lvl="0" marL="0" rtl="0">
              <a:spcBef>
                <a:spcPts val="0"/>
              </a:spcBef>
              <a:spcAft>
                <a:spcPts val="0"/>
              </a:spcAft>
              <a:buNone/>
            </a:pPr>
            <a:r>
              <a:rPr lang="en"/>
              <a:t>Tough for web developers: this area is a memory black box.</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Shape 4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7" name="Shape 4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Shape 4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2" name="Shape 4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Shape 4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8" name="Shape 4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Here are the main phases of the document lifecycle.</a:t>
            </a:r>
            <a:endParaRPr/>
          </a:p>
          <a:p>
            <a:pPr indent="0" lvl="0" marL="0" rtl="0">
              <a:spcBef>
                <a:spcPts val="0"/>
              </a:spcBef>
              <a:spcAft>
                <a:spcPts val="0"/>
              </a:spcAft>
              <a:buNone/>
            </a:pPr>
            <a:r>
              <a:rPr lang="en"/>
              <a:t>The four darker boxes in the middle are the rendering pipeline.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Shape 4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0" name="Shape 5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Shape 5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6" name="Shape 5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Shape 5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4" name="Shape 5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9" name="Shape 579"/>
        <p:cNvGrpSpPr/>
        <p:nvPr/>
      </p:nvGrpSpPr>
      <p:grpSpPr>
        <a:xfrm>
          <a:off x="0" y="0"/>
          <a:ext cx="0" cy="0"/>
          <a:chOff x="0" y="0"/>
          <a:chExt cx="0" cy="0"/>
        </a:xfrm>
      </p:grpSpPr>
      <p:sp>
        <p:nvSpPr>
          <p:cNvPr id="580" name="Shape 5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1" name="Shape 5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7" name="Shape 607"/>
        <p:cNvGrpSpPr/>
        <p:nvPr/>
      </p:nvGrpSpPr>
      <p:grpSpPr>
        <a:xfrm>
          <a:off x="0" y="0"/>
          <a:ext cx="0" cy="0"/>
          <a:chOff x="0" y="0"/>
          <a:chExt cx="0" cy="0"/>
        </a:xfrm>
      </p:grpSpPr>
      <p:sp>
        <p:nvSpPr>
          <p:cNvPr id="608" name="Shape 6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9" name="Shape 6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5" name="Shape 635"/>
        <p:cNvGrpSpPr/>
        <p:nvPr/>
      </p:nvGrpSpPr>
      <p:grpSpPr>
        <a:xfrm>
          <a:off x="0" y="0"/>
          <a:ext cx="0" cy="0"/>
          <a:chOff x="0" y="0"/>
          <a:chExt cx="0" cy="0"/>
        </a:xfrm>
      </p:grpSpPr>
      <p:sp>
        <p:nvSpPr>
          <p:cNvPr id="636" name="Shape 6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7" name="Shape 6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4" name="Shape 664"/>
        <p:cNvGrpSpPr/>
        <p:nvPr/>
      </p:nvGrpSpPr>
      <p:grpSpPr>
        <a:xfrm>
          <a:off x="0" y="0"/>
          <a:ext cx="0" cy="0"/>
          <a:chOff x="0" y="0"/>
          <a:chExt cx="0" cy="0"/>
        </a:xfrm>
      </p:grpSpPr>
      <p:sp>
        <p:nvSpPr>
          <p:cNvPr id="665" name="Shape 6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6" name="Shape 6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4" name="Shape 694"/>
        <p:cNvGrpSpPr/>
        <p:nvPr/>
      </p:nvGrpSpPr>
      <p:grpSpPr>
        <a:xfrm>
          <a:off x="0" y="0"/>
          <a:ext cx="0" cy="0"/>
          <a:chOff x="0" y="0"/>
          <a:chExt cx="0" cy="0"/>
        </a:xfrm>
      </p:grpSpPr>
      <p:sp>
        <p:nvSpPr>
          <p:cNvPr id="695" name="Shape 6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6" name="Shape 6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6" name="Shape 716"/>
        <p:cNvGrpSpPr/>
        <p:nvPr/>
      </p:nvGrpSpPr>
      <p:grpSpPr>
        <a:xfrm>
          <a:off x="0" y="0"/>
          <a:ext cx="0" cy="0"/>
          <a:chOff x="0" y="0"/>
          <a:chExt cx="0" cy="0"/>
        </a:xfrm>
      </p:grpSpPr>
      <p:sp>
        <p:nvSpPr>
          <p:cNvPr id="717" name="Shape 7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8" name="Shape 7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6" name="Shape 746"/>
        <p:cNvGrpSpPr/>
        <p:nvPr/>
      </p:nvGrpSpPr>
      <p:grpSpPr>
        <a:xfrm>
          <a:off x="0" y="0"/>
          <a:ext cx="0" cy="0"/>
          <a:chOff x="0" y="0"/>
          <a:chExt cx="0" cy="0"/>
        </a:xfrm>
      </p:grpSpPr>
      <p:sp>
        <p:nvSpPr>
          <p:cNvPr id="747" name="Shape 7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8" name="Shape 7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8" name="Shape 768"/>
        <p:cNvGrpSpPr/>
        <p:nvPr/>
      </p:nvGrpSpPr>
      <p:grpSpPr>
        <a:xfrm>
          <a:off x="0" y="0"/>
          <a:ext cx="0" cy="0"/>
          <a:chOff x="0" y="0"/>
          <a:chExt cx="0" cy="0"/>
        </a:xfrm>
      </p:grpSpPr>
      <p:sp>
        <p:nvSpPr>
          <p:cNvPr id="769" name="Shape 7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0" name="Shape 7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Note that happy face is scrollable without repainting.</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4" name="Shape 794"/>
        <p:cNvGrpSpPr/>
        <p:nvPr/>
      </p:nvGrpSpPr>
      <p:grpSpPr>
        <a:xfrm>
          <a:off x="0" y="0"/>
          <a:ext cx="0" cy="0"/>
          <a:chOff x="0" y="0"/>
          <a:chExt cx="0" cy="0"/>
        </a:xfrm>
      </p:grpSpPr>
      <p:sp>
        <p:nvSpPr>
          <p:cNvPr id="795" name="Shape 7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6" name="Shape 7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Tied to layout: we cannot arbitrarily composite parts of a page.</a:t>
            </a:r>
            <a:endParaRPr/>
          </a:p>
          <a:p>
            <a:pPr indent="0" lvl="0" marL="0" rtl="0">
              <a:spcBef>
                <a:spcPts val="0"/>
              </a:spcBef>
              <a:spcAft>
                <a:spcPts val="0"/>
              </a:spcAft>
              <a:buNone/>
            </a:pPr>
            <a:r>
              <a:rPr lang="en"/>
              <a:t>Change was landed to make iframes use composited scrolling, just like we talked about before using a texture</a:t>
            </a:r>
            <a:endParaRPr/>
          </a:p>
          <a:p>
            <a:pPr indent="0" lvl="0" marL="0" rtl="0">
              <a:spcBef>
                <a:spcPts val="0"/>
              </a:spcBef>
              <a:spcAft>
                <a:spcPts val="0"/>
              </a:spcAft>
              <a:buNone/>
            </a:pPr>
            <a:r>
              <a:rPr lang="en"/>
              <a:t>Broke Amazon.com, painting out of order</a:t>
            </a:r>
            <a:endParaRPr/>
          </a:p>
          <a:p>
            <a:pPr indent="0" lvl="0" marL="0" rtl="0">
              <a:spcBef>
                <a:spcPts val="0"/>
              </a:spcBef>
              <a:spcAft>
                <a:spcPts val="0"/>
              </a:spcAft>
              <a:buNone/>
            </a:pPr>
            <a:r>
              <a:rPr lang="en"/>
              <a:t>Issue is that stuff painted over the iframe should also be composited, but we can't, so things paint out of order.</a:t>
            </a:r>
            <a:endParaRPr/>
          </a:p>
          <a:p>
            <a:pPr indent="0" lvl="0" marL="0" rtl="0">
              <a:spcBef>
                <a:spcPts val="0"/>
              </a:spcBef>
              <a:spcAft>
                <a:spcPts val="0"/>
              </a:spcAft>
              <a:buNone/>
            </a:pPr>
            <a:r>
              <a:t/>
            </a:r>
            <a:endParaRPr/>
          </a:p>
          <a:p>
            <a:pPr indent="0" lvl="0" marL="0" rtl="0">
              <a:spcBef>
                <a:spcPts val="0"/>
              </a:spcBef>
              <a:spcAft>
                <a:spcPts val="0"/>
              </a:spcAft>
              <a:buNone/>
            </a:pPr>
            <a:r>
              <a:rPr lang="en"/>
              <a:t>Devastating to find, introduced in 2002 with first render_layer commit. Worked great for simple things, much users, much logic built up around it to make it smooth. Only to find 12 years later that it's broken.</a:t>
            </a:r>
            <a:endParaRPr/>
          </a:p>
          <a:p>
            <a:pPr indent="0" lvl="0" marL="0" rtl="0">
              <a:spcBef>
                <a:spcPts val="0"/>
              </a:spcBef>
              <a:spcAft>
                <a:spcPts val="0"/>
              </a:spcAft>
              <a:buNone/>
            </a:pPr>
            <a:r>
              <a:rPr lang="en"/>
              <a:t>What we have works well for cases when composited stuff is topmost. But we want to composite more (and less).</a:t>
            </a:r>
            <a:endParaRPr/>
          </a:p>
          <a:p>
            <a:pPr indent="0" lvl="0" marL="0">
              <a:spcBef>
                <a:spcPts val="0"/>
              </a:spcBef>
              <a:spcAft>
                <a:spcPts val="0"/>
              </a:spcAft>
              <a:buNone/>
            </a:pPr>
            <a:r>
              <a:t/>
            </a:r>
            <a:endParaRPr/>
          </a:p>
          <a:p>
            <a:pPr indent="0" lvl="0" marL="0">
              <a:spcBef>
                <a:spcPts val="0"/>
              </a:spcBef>
              <a:spcAft>
                <a:spcPts val="0"/>
              </a:spcAft>
              <a:buNone/>
            </a:pPr>
            <a:r>
              <a:rPr lang="en"/>
              <a:t>Seems edge-case, but really ties our hands. Just this year, Rob Flack wanted to optimize scroll rendering on gmail to save memory, but optimization is limited because of the FCB.</a:t>
            </a:r>
            <a:endParaRPr/>
          </a:p>
          <a:p>
            <a:pPr indent="0" lvl="0" marL="0">
              <a:spcBef>
                <a:spcPts val="0"/>
              </a:spcBef>
              <a:spcAft>
                <a:spcPts val="0"/>
              </a:spcAft>
              <a:buNone/>
            </a:pPr>
            <a:r>
              <a:t/>
            </a:r>
            <a:endParaRPr/>
          </a:p>
          <a:p>
            <a:pPr indent="0" lvl="0" marL="0" rtl="0">
              <a:spcBef>
                <a:spcPts val="0"/>
              </a:spcBef>
              <a:spcAft>
                <a:spcPts val="0"/>
              </a:spcAft>
              <a:buNone/>
            </a:pPr>
            <a:r>
              <a:rPr lang="en"/>
              <a:t>Inconsistent for web developers: only webkit-based browsers have this bug.</a:t>
            </a:r>
            <a:endParaRPr/>
          </a:p>
          <a:p>
            <a:pPr indent="0" lvl="0" marL="0" rtl="0">
              <a:spcBef>
                <a:spcPts val="0"/>
              </a:spcBef>
              <a:spcAft>
                <a:spcPts val="0"/>
              </a:spcAft>
              <a:buNone/>
            </a:pPr>
            <a:r>
              <a:t/>
            </a:r>
            <a:endParaRPr/>
          </a:p>
          <a:p>
            <a:pPr indent="0" lvl="0" marL="0" rtl="0">
              <a:spcBef>
                <a:spcPts val="0"/>
              </a:spcBef>
              <a:spcAft>
                <a:spcPts val="0"/>
              </a:spcAft>
              <a:buNone/>
            </a:pPr>
            <a:r>
              <a:rPr lang="en"/>
              <a:t>Complex before paint:</a:t>
            </a:r>
            <a:endParaRPr/>
          </a:p>
          <a:p>
            <a:pPr indent="0" lvl="0" marL="0" rtl="0">
              <a:spcBef>
                <a:spcPts val="0"/>
              </a:spcBef>
              <a:spcAft>
                <a:spcPts val="0"/>
              </a:spcAft>
              <a:buNone/>
            </a:pPr>
            <a:r>
              <a:rPr lang="en">
                <a:solidFill>
                  <a:schemeClr val="dk1"/>
                </a:solidFill>
              </a:rPr>
              <a:t>Half of the complexity in paint is clip and effect decisions, and that is implemented twice. For example, clipping rects are computed for compositing decisions, then re-computed in paint but using a differet algorithm. Poor performance, and complicated.</a:t>
            </a:r>
            <a:endParaRPr>
              <a:solidFill>
                <a:schemeClr val="dk1"/>
              </a:solidFill>
            </a:endParaRPr>
          </a:p>
          <a:p>
            <a:pPr indent="0" lvl="0" marL="0" rtl="0">
              <a:spcBef>
                <a:spcPts val="0"/>
              </a:spcBef>
              <a:spcAft>
                <a:spcPts val="0"/>
              </a:spcAft>
              <a:buNone/>
            </a:pPr>
            <a:r>
              <a:t/>
            </a:r>
            <a:endParaRPr>
              <a:solidFill>
                <a:schemeClr val="dk1"/>
              </a:solidFill>
            </a:endParaRPr>
          </a:p>
          <a:p>
            <a:pPr indent="0" lvl="0" marL="0" rtl="0">
              <a:spcBef>
                <a:spcPts val="0"/>
              </a:spcBef>
              <a:spcAft>
                <a:spcPts val="0"/>
              </a:spcAft>
              <a:buNone/>
            </a:pPr>
            <a:r>
              <a:rPr lang="en">
                <a:solidFill>
                  <a:schemeClr val="dk1"/>
                </a:solidFill>
              </a:rPr>
              <a:t>Suboptimal: Must assume worst-case in many situations. E.g., anything painting above a 3d transformed div must get a layer.</a:t>
            </a:r>
            <a:endParaRPr>
              <a:solidFill>
                <a:schemeClr val="dk1"/>
              </a:solidFill>
            </a:endParaRPr>
          </a:p>
          <a:p>
            <a:pPr indent="0" lvl="0" marL="0" rtl="0">
              <a:spcBef>
                <a:spcPts val="0"/>
              </a:spcBef>
              <a:spcAft>
                <a:spcPts val="0"/>
              </a:spcAft>
              <a:buNone/>
            </a:pPr>
            <a:r>
              <a:t/>
            </a:r>
            <a:endParaRPr>
              <a:solidFill>
                <a:schemeClr val="dk1"/>
              </a:solidFill>
            </a:endParaRPr>
          </a:p>
          <a:p>
            <a:pPr indent="0" lvl="0" marL="0" rtl="0">
              <a:spcBef>
                <a:spcPts val="0"/>
              </a:spcBef>
              <a:spcAft>
                <a:spcPts val="0"/>
              </a:spcAft>
              <a:buNone/>
            </a:pPr>
            <a:r>
              <a:rPr lang="en">
                <a:solidFill>
                  <a:schemeClr val="dk1"/>
                </a:solidFill>
              </a:rPr>
              <a:t>Limited: we would like to do more kinds of threaded animations such as clip-path. Material design in particular. Difficult because we have to go back to the main thread today since sizes change.</a:t>
            </a:r>
            <a:endParaRPr>
              <a:solidFill>
                <a:schemeClr val="dk1"/>
              </a:solidFill>
            </a:endParaRPr>
          </a:p>
          <a:p>
            <a:pPr indent="0" lvl="0" marL="0" rtl="0">
              <a:spcBef>
                <a:spcPts val="0"/>
              </a:spcBef>
              <a:spcAft>
                <a:spcPts val="0"/>
              </a:spcAft>
              <a:buClr>
                <a:schemeClr val="dk1"/>
              </a:buClr>
              <a:buSzPts val="1100"/>
              <a:buFont typeface="Arial"/>
              <a:buNone/>
            </a:pPr>
            <a:r>
              <a:rPr lang="en">
                <a:solidFill>
                  <a:schemeClr val="dk1"/>
                </a:solidFill>
              </a:rPr>
              <a:t>If compositing decided after paint, can be moved entirely to different thread.</a:t>
            </a:r>
            <a:endParaRPr>
              <a:solidFill>
                <a:schemeClr val="dk1"/>
              </a:solidFill>
            </a:endParaRPr>
          </a:p>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1" name="Shape 801"/>
        <p:cNvGrpSpPr/>
        <p:nvPr/>
      </p:nvGrpSpPr>
      <p:grpSpPr>
        <a:xfrm>
          <a:off x="0" y="0"/>
          <a:ext cx="0" cy="0"/>
          <a:chOff x="0" y="0"/>
          <a:chExt cx="0" cy="0"/>
        </a:xfrm>
      </p:grpSpPr>
      <p:sp>
        <p:nvSpPr>
          <p:cNvPr id="802" name="Shape 8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3" name="Shape 8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solidFill>
                  <a:schemeClr val="dk1"/>
                </a:solidFill>
              </a:rPr>
              <a:t>Without compositing, paint code will paint things in perfect order, no mistakes.  But when we shove the paint chunks into composited layers that were decided on prior to paint, that’s when things get messed up.  Better to take the display list, in perfect order, and *then* split it into composited layers.</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0" name="Shape 810"/>
        <p:cNvGrpSpPr/>
        <p:nvPr/>
      </p:nvGrpSpPr>
      <p:grpSpPr>
        <a:xfrm>
          <a:off x="0" y="0"/>
          <a:ext cx="0" cy="0"/>
          <a:chOff x="0" y="0"/>
          <a:chExt cx="0" cy="0"/>
        </a:xfrm>
      </p:grpSpPr>
      <p:sp>
        <p:nvSpPr>
          <p:cNvPr id="811" name="Shape 8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2" name="Shape 8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solidFill>
                  <a:schemeClr val="dk1"/>
                </a:solidFill>
              </a:rPr>
              <a:t>Without compositing, paint code will paint things in perfect order, no mistakes.  But when we shove the paint chunks into composited layers that were decided on prior to paint, that’s when things get messed up.  Better to take the display list, in perfect order, and *then* split it into composited layers.</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0" name="Shape 830"/>
        <p:cNvGrpSpPr/>
        <p:nvPr/>
      </p:nvGrpSpPr>
      <p:grpSpPr>
        <a:xfrm>
          <a:off x="0" y="0"/>
          <a:ext cx="0" cy="0"/>
          <a:chOff x="0" y="0"/>
          <a:chExt cx="0" cy="0"/>
        </a:xfrm>
      </p:grpSpPr>
      <p:sp>
        <p:nvSpPr>
          <p:cNvPr id="831" name="Shape 8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2" name="Shape 8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8" name="Shape 848"/>
        <p:cNvGrpSpPr/>
        <p:nvPr/>
      </p:nvGrpSpPr>
      <p:grpSpPr>
        <a:xfrm>
          <a:off x="0" y="0"/>
          <a:ext cx="0" cy="0"/>
          <a:chOff x="0" y="0"/>
          <a:chExt cx="0" cy="0"/>
        </a:xfrm>
      </p:grpSpPr>
      <p:sp>
        <p:nvSpPr>
          <p:cNvPr id="849" name="Shape 8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0" name="Shape 8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7" name="Shape 877"/>
        <p:cNvGrpSpPr/>
        <p:nvPr/>
      </p:nvGrpSpPr>
      <p:grpSpPr>
        <a:xfrm>
          <a:off x="0" y="0"/>
          <a:ext cx="0" cy="0"/>
          <a:chOff x="0" y="0"/>
          <a:chExt cx="0" cy="0"/>
        </a:xfrm>
      </p:grpSpPr>
      <p:sp>
        <p:nvSpPr>
          <p:cNvPr id="878" name="Shape 8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9" name="Shape 8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2" name="Shape 902"/>
        <p:cNvGrpSpPr/>
        <p:nvPr/>
      </p:nvGrpSpPr>
      <p:grpSpPr>
        <a:xfrm>
          <a:off x="0" y="0"/>
          <a:ext cx="0" cy="0"/>
          <a:chOff x="0" y="0"/>
          <a:chExt cx="0" cy="0"/>
        </a:xfrm>
      </p:grpSpPr>
      <p:sp>
        <p:nvSpPr>
          <p:cNvPr id="903" name="Shape 9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4" name="Shape 9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0" name="Shape 930"/>
        <p:cNvGrpSpPr/>
        <p:nvPr/>
      </p:nvGrpSpPr>
      <p:grpSpPr>
        <a:xfrm>
          <a:off x="0" y="0"/>
          <a:ext cx="0" cy="0"/>
          <a:chOff x="0" y="0"/>
          <a:chExt cx="0" cy="0"/>
        </a:xfrm>
      </p:grpSpPr>
      <p:sp>
        <p:nvSpPr>
          <p:cNvPr id="931" name="Shape 9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2" name="Shape 9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8" name="Shape 958"/>
        <p:cNvGrpSpPr/>
        <p:nvPr/>
      </p:nvGrpSpPr>
      <p:grpSpPr>
        <a:xfrm>
          <a:off x="0" y="0"/>
          <a:ext cx="0" cy="0"/>
          <a:chOff x="0" y="0"/>
          <a:chExt cx="0" cy="0"/>
        </a:xfrm>
      </p:grpSpPr>
      <p:sp>
        <p:nvSpPr>
          <p:cNvPr id="959" name="Shape 9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0" name="Shape 9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highlighted area of the trace is renderer’s main thread.</a:t>
            </a:r>
            <a:endParaRPr/>
          </a:p>
          <a:p>
            <a:pPr indent="0" lvl="0" marL="0" rtl="0">
              <a:spcBef>
                <a:spcPts val="0"/>
              </a:spcBef>
              <a:spcAft>
                <a:spcPts val="0"/>
              </a:spcAft>
              <a:buNone/>
            </a:pPr>
            <a:r>
              <a:rPr lang="en"/>
              <a:t>We’re just strolling along, running javascript, handling resource loads.</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9" name="Shape 989"/>
        <p:cNvGrpSpPr/>
        <p:nvPr/>
      </p:nvGrpSpPr>
      <p:grpSpPr>
        <a:xfrm>
          <a:off x="0" y="0"/>
          <a:ext cx="0" cy="0"/>
          <a:chOff x="0" y="0"/>
          <a:chExt cx="0" cy="0"/>
        </a:xfrm>
      </p:grpSpPr>
      <p:sp>
        <p:nvSpPr>
          <p:cNvPr id="990" name="Shape 9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1" name="Shape 9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3" name="Shape 1023"/>
        <p:cNvGrpSpPr/>
        <p:nvPr/>
      </p:nvGrpSpPr>
      <p:grpSpPr>
        <a:xfrm>
          <a:off x="0" y="0"/>
          <a:ext cx="0" cy="0"/>
          <a:chOff x="0" y="0"/>
          <a:chExt cx="0" cy="0"/>
        </a:xfrm>
      </p:grpSpPr>
      <p:sp>
        <p:nvSpPr>
          <p:cNvPr id="1024" name="Shape 10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5" name="Shape 10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7" name="Shape 1057"/>
        <p:cNvGrpSpPr/>
        <p:nvPr/>
      </p:nvGrpSpPr>
      <p:grpSpPr>
        <a:xfrm>
          <a:off x="0" y="0"/>
          <a:ext cx="0" cy="0"/>
          <a:chOff x="0" y="0"/>
          <a:chExt cx="0" cy="0"/>
        </a:xfrm>
      </p:grpSpPr>
      <p:sp>
        <p:nvSpPr>
          <p:cNvPr id="1058" name="Shape 10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9" name="Shape 10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This paint order is exactly right, just have to ensure compositing makes right choices.</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1" name="Shape 1081"/>
        <p:cNvGrpSpPr/>
        <p:nvPr/>
      </p:nvGrpSpPr>
      <p:grpSpPr>
        <a:xfrm>
          <a:off x="0" y="0"/>
          <a:ext cx="0" cy="0"/>
          <a:chOff x="0" y="0"/>
          <a:chExt cx="0" cy="0"/>
        </a:xfrm>
      </p:grpSpPr>
      <p:sp>
        <p:nvSpPr>
          <p:cNvPr id="1082" name="Shape 10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3" name="Shape 10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2" name="Shape 1112"/>
        <p:cNvGrpSpPr/>
        <p:nvPr/>
      </p:nvGrpSpPr>
      <p:grpSpPr>
        <a:xfrm>
          <a:off x="0" y="0"/>
          <a:ext cx="0" cy="0"/>
          <a:chOff x="0" y="0"/>
          <a:chExt cx="0" cy="0"/>
        </a:xfrm>
      </p:grpSpPr>
      <p:sp>
        <p:nvSpPr>
          <p:cNvPr id="1113" name="Shape 1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4" name="Shape 1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5" name="Shape 1145"/>
        <p:cNvGrpSpPr/>
        <p:nvPr/>
      </p:nvGrpSpPr>
      <p:grpSpPr>
        <a:xfrm>
          <a:off x="0" y="0"/>
          <a:ext cx="0" cy="0"/>
          <a:chOff x="0" y="0"/>
          <a:chExt cx="0" cy="0"/>
        </a:xfrm>
      </p:grpSpPr>
      <p:sp>
        <p:nvSpPr>
          <p:cNvPr id="1146" name="Shape 1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7" name="Shape 11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9" name="Shape 1169"/>
        <p:cNvGrpSpPr/>
        <p:nvPr/>
      </p:nvGrpSpPr>
      <p:grpSpPr>
        <a:xfrm>
          <a:off x="0" y="0"/>
          <a:ext cx="0" cy="0"/>
          <a:chOff x="0" y="0"/>
          <a:chExt cx="0" cy="0"/>
        </a:xfrm>
      </p:grpSpPr>
      <p:sp>
        <p:nvSpPr>
          <p:cNvPr id="1170" name="Shape 1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1" name="Shape 11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1" name="Shape 1201"/>
        <p:cNvGrpSpPr/>
        <p:nvPr/>
      </p:nvGrpSpPr>
      <p:grpSpPr>
        <a:xfrm>
          <a:off x="0" y="0"/>
          <a:ext cx="0" cy="0"/>
          <a:chOff x="0" y="0"/>
          <a:chExt cx="0" cy="0"/>
        </a:xfrm>
      </p:grpSpPr>
      <p:sp>
        <p:nvSpPr>
          <p:cNvPr id="1202" name="Shape 1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3" name="Shape 12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3" name="Shape 1223"/>
        <p:cNvGrpSpPr/>
        <p:nvPr/>
      </p:nvGrpSpPr>
      <p:grpSpPr>
        <a:xfrm>
          <a:off x="0" y="0"/>
          <a:ext cx="0" cy="0"/>
          <a:chOff x="0" y="0"/>
          <a:chExt cx="0" cy="0"/>
        </a:xfrm>
      </p:grpSpPr>
      <p:sp>
        <p:nvSpPr>
          <p:cNvPr id="1224" name="Shape 1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5" name="Shape 12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9" name="Shape 1249"/>
        <p:cNvGrpSpPr/>
        <p:nvPr/>
      </p:nvGrpSpPr>
      <p:grpSpPr>
        <a:xfrm>
          <a:off x="0" y="0"/>
          <a:ext cx="0" cy="0"/>
          <a:chOff x="0" y="0"/>
          <a:chExt cx="0" cy="0"/>
        </a:xfrm>
      </p:grpSpPr>
      <p:sp>
        <p:nvSpPr>
          <p:cNvPr id="1250" name="Shape 1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1" name="Shape 12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Oopif bugs due to not being composited.</a:t>
            </a:r>
            <a:endParaRPr/>
          </a:p>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vsync means the browser has pushed a frame of video output to the display.</a:t>
            </a:r>
            <a:endParaRPr/>
          </a:p>
          <a:p>
            <a:pPr indent="0" lvl="0" marL="0">
              <a:spcBef>
                <a:spcPts val="0"/>
              </a:spcBef>
              <a:spcAft>
                <a:spcPts val="0"/>
              </a:spcAft>
              <a:buNone/>
            </a:pPr>
            <a:r>
              <a:rPr lang="en"/>
              <a:t>Now, it’s time to get the next frame ready.</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6" name="Shape 1256"/>
        <p:cNvGrpSpPr/>
        <p:nvPr/>
      </p:nvGrpSpPr>
      <p:grpSpPr>
        <a:xfrm>
          <a:off x="0" y="0"/>
          <a:ext cx="0" cy="0"/>
          <a:chOff x="0" y="0"/>
          <a:chExt cx="0" cy="0"/>
        </a:xfrm>
      </p:grpSpPr>
      <p:sp>
        <p:nvSpPr>
          <p:cNvPr id="1257" name="Shape 12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8" name="Shape 12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Where are we in this design?</a:t>
            </a:r>
            <a:endParaRPr/>
          </a:p>
          <a:p>
            <a:pPr indent="0" lvl="0" marL="0">
              <a:spcBef>
                <a:spcPts val="0"/>
              </a:spcBef>
              <a:spcAft>
                <a:spcPts val="0"/>
              </a:spcAft>
              <a:buNone/>
            </a:pPr>
            <a:r>
              <a:t/>
            </a:r>
            <a:endParaRPr/>
          </a:p>
          <a:p>
            <a:pPr indent="0" lvl="0" marL="0" rtl="0">
              <a:spcBef>
                <a:spcPts val="0"/>
              </a:spcBef>
              <a:spcAft>
                <a:spcPts val="0"/>
              </a:spcAft>
              <a:buNone/>
            </a:pPr>
            <a:r>
              <a:rPr lang="en"/>
              <a:t>Give narrative. Initially just two, then grew as needed to ship pieces.</a:t>
            </a:r>
            <a:endParaRPr/>
          </a:p>
          <a:p>
            <a:pPr indent="0" lvl="0" marL="0" rtl="0">
              <a:spcBef>
                <a:spcPts val="0"/>
              </a:spcBef>
              <a:spcAft>
                <a:spcPts val="0"/>
              </a:spcAft>
              <a:buNone/>
            </a:pPr>
            <a:r>
              <a:rPr lang="en">
                <a:solidFill>
                  <a:schemeClr val="dk1"/>
                </a:solidFill>
              </a:rPr>
              <a:t>Getting asymptotically closer to SPV2</a:t>
            </a:r>
            <a:endParaRPr/>
          </a:p>
          <a:p>
            <a:pPr indent="0" lvl="0" marL="0" rtl="0">
              <a:spcBef>
                <a:spcPts val="0"/>
              </a:spcBef>
              <a:spcAft>
                <a:spcPts val="0"/>
              </a:spcAft>
              <a:buNone/>
            </a:pPr>
            <a:r>
              <a:rPr lang="en">
                <a:solidFill>
                  <a:schemeClr val="dk1"/>
                </a:solidFill>
              </a:rPr>
              <a:t>Did you know chrome://flags gets translations?</a:t>
            </a:r>
            <a:endParaRPr>
              <a:solidFill>
                <a:schemeClr val="dk1"/>
              </a:solidFill>
            </a:endParaRPr>
          </a:p>
          <a:p>
            <a:pPr indent="0" lvl="0" marL="0" rtl="0">
              <a:spcBef>
                <a:spcPts val="0"/>
              </a:spcBef>
              <a:spcAft>
                <a:spcPts val="0"/>
              </a:spcAft>
              <a:buNone/>
            </a:pPr>
            <a:r>
              <a:rPr lang="en">
                <a:solidFill>
                  <a:schemeClr val="dk1"/>
                </a:solidFill>
              </a:rPr>
              <a:t>At one point translation team came to us, very confused, trying to translate "slimming paint invalidation" into N languages. Is it "slimming paint" invalidation, or slimming "paint invalidation", and what is paint or invalidation?</a:t>
            </a:r>
            <a:endParaRPr/>
          </a:p>
          <a:p>
            <a:pPr indent="0" lvl="0" marL="0" rtl="0">
              <a:spcBef>
                <a:spcPts val="0"/>
              </a:spcBef>
              <a:spcAft>
                <a:spcPts val="0"/>
              </a:spcAft>
              <a:buNone/>
            </a:pPr>
            <a:r>
              <a:rPr lang="en">
                <a:solidFill>
                  <a:schemeClr val="dk1"/>
                </a:solidFill>
              </a:rPr>
              <a:t>SPV1: CachingPaint</a:t>
            </a:r>
            <a:endParaRPr>
              <a:solidFill>
                <a:schemeClr val="dk1"/>
              </a:solidFill>
            </a:endParaRPr>
          </a:p>
          <a:p>
            <a:pPr indent="0" lvl="0" marL="0" rtl="0">
              <a:spcBef>
                <a:spcPts val="0"/>
              </a:spcBef>
              <a:spcAft>
                <a:spcPts val="0"/>
              </a:spcAft>
              <a:buNone/>
            </a:pPr>
            <a:r>
              <a:rPr lang="en">
                <a:solidFill>
                  <a:schemeClr val="dk1"/>
                </a:solidFill>
              </a:rPr>
              <a:t>SPV2: CompositeAfterPaint</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SVG bug fix: "</a:t>
            </a:r>
            <a:r>
              <a:rPr lang="en" sz="900">
                <a:solidFill>
                  <a:schemeClr val="dk1"/>
                </a:solidFill>
                <a:highlight>
                  <a:srgbClr val="FFFFFF"/>
                </a:highlight>
              </a:rPr>
              <a:t>The importance of solving this is immense for web design and development</a:t>
            </a:r>
            <a:r>
              <a:rPr lang="en"/>
              <a:t>"</a:t>
            </a:r>
            <a:endParaRPr/>
          </a:p>
          <a:p>
            <a:pPr indent="0" lvl="0" marL="0" rtl="0">
              <a:spcBef>
                <a:spcPts val="0"/>
              </a:spcBef>
              <a:spcAft>
                <a:spcPts val="0"/>
              </a:spcAft>
              <a:buNone/>
            </a:pPr>
            <a:r>
              <a:t/>
            </a:r>
            <a:endParaRPr/>
          </a:p>
          <a:p>
            <a:pPr indent="0" lvl="0" marL="0" rtl="0">
              <a:spcBef>
                <a:spcPts val="0"/>
              </a:spcBef>
              <a:spcAft>
                <a:spcPts val="0"/>
              </a:spcAft>
              <a:buNone/>
            </a:pPr>
            <a:r>
              <a:rPr lang="en"/>
              <a:t>Todo: get launch emails for these milestones.</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3" name="Shape 1263"/>
        <p:cNvGrpSpPr/>
        <p:nvPr/>
      </p:nvGrpSpPr>
      <p:grpSpPr>
        <a:xfrm>
          <a:off x="0" y="0"/>
          <a:ext cx="0" cy="0"/>
          <a:chOff x="0" y="0"/>
          <a:chExt cx="0" cy="0"/>
        </a:xfrm>
      </p:grpSpPr>
      <p:sp>
        <p:nvSpPr>
          <p:cNvPr id="1264" name="Shape 12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5" name="Shape 12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Give narrative. Initially just two, then grew as needed to ship pieces.</a:t>
            </a:r>
            <a:endParaRPr/>
          </a:p>
          <a:p>
            <a:pPr indent="0" lvl="0" marL="0" rtl="0">
              <a:spcBef>
                <a:spcPts val="0"/>
              </a:spcBef>
              <a:spcAft>
                <a:spcPts val="0"/>
              </a:spcAft>
              <a:buNone/>
            </a:pPr>
            <a:r>
              <a:rPr lang="en">
                <a:solidFill>
                  <a:schemeClr val="dk1"/>
                </a:solidFill>
              </a:rPr>
              <a:t>Getting asymptotically closer to SPV2</a:t>
            </a:r>
            <a:endParaRPr/>
          </a:p>
          <a:p>
            <a:pPr indent="0" lvl="0" marL="0" rtl="0">
              <a:spcBef>
                <a:spcPts val="0"/>
              </a:spcBef>
              <a:spcAft>
                <a:spcPts val="0"/>
              </a:spcAft>
              <a:buNone/>
            </a:pPr>
            <a:r>
              <a:rPr lang="en">
                <a:solidFill>
                  <a:schemeClr val="dk1"/>
                </a:solidFill>
              </a:rPr>
              <a:t>Did you know chrome://flags gets translations?</a:t>
            </a:r>
            <a:endParaRPr>
              <a:solidFill>
                <a:schemeClr val="dk1"/>
              </a:solidFill>
            </a:endParaRPr>
          </a:p>
          <a:p>
            <a:pPr indent="0" lvl="0" marL="0" rtl="0">
              <a:spcBef>
                <a:spcPts val="0"/>
              </a:spcBef>
              <a:spcAft>
                <a:spcPts val="0"/>
              </a:spcAft>
              <a:buNone/>
            </a:pPr>
            <a:r>
              <a:rPr lang="en">
                <a:solidFill>
                  <a:schemeClr val="dk1"/>
                </a:solidFill>
              </a:rPr>
              <a:t>At one point translation team came to us, very confused, trying to translate "slimming paint invalidation" into N languages. Is it "slimming paint" invalidation, or slimming "paint invalidation", and what is paint or invalidation?</a:t>
            </a:r>
            <a:endParaRPr/>
          </a:p>
          <a:p>
            <a:pPr indent="0" lvl="0" marL="0" rtl="0">
              <a:spcBef>
                <a:spcPts val="0"/>
              </a:spcBef>
              <a:spcAft>
                <a:spcPts val="0"/>
              </a:spcAft>
              <a:buNone/>
            </a:pPr>
            <a:r>
              <a:rPr lang="en">
                <a:solidFill>
                  <a:schemeClr val="dk1"/>
                </a:solidFill>
              </a:rPr>
              <a:t>SPV1: CachingPaint</a:t>
            </a:r>
            <a:endParaRPr>
              <a:solidFill>
                <a:schemeClr val="dk1"/>
              </a:solidFill>
            </a:endParaRPr>
          </a:p>
          <a:p>
            <a:pPr indent="0" lvl="0" marL="0" rtl="0">
              <a:spcBef>
                <a:spcPts val="0"/>
              </a:spcBef>
              <a:spcAft>
                <a:spcPts val="0"/>
              </a:spcAft>
              <a:buNone/>
            </a:pPr>
            <a:r>
              <a:rPr lang="en">
                <a:solidFill>
                  <a:schemeClr val="dk1"/>
                </a:solidFill>
              </a:rPr>
              <a:t>SPV2: CompositeAfterPaint</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SVG bug fix: "</a:t>
            </a:r>
            <a:r>
              <a:rPr lang="en" sz="900">
                <a:solidFill>
                  <a:schemeClr val="dk1"/>
                </a:solidFill>
                <a:highlight>
                  <a:srgbClr val="FFFFFF"/>
                </a:highlight>
              </a:rPr>
              <a:t>The importance of solving this is immense for web design and development</a:t>
            </a:r>
            <a:r>
              <a:rPr lang="en"/>
              <a:t>"</a:t>
            </a:r>
            <a:endParaRPr/>
          </a:p>
          <a:p>
            <a:pPr indent="0" lvl="0" marL="0" rtl="0">
              <a:spcBef>
                <a:spcPts val="0"/>
              </a:spcBef>
              <a:spcAft>
                <a:spcPts val="0"/>
              </a:spcAft>
              <a:buNone/>
            </a:pPr>
            <a:r>
              <a:t/>
            </a:r>
            <a:endParaRPr/>
          </a:p>
          <a:p>
            <a:pPr indent="0" lvl="0" marL="0" rtl="0">
              <a:spcBef>
                <a:spcPts val="0"/>
              </a:spcBef>
              <a:spcAft>
                <a:spcPts val="0"/>
              </a:spcAft>
              <a:buNone/>
            </a:pPr>
            <a:r>
              <a:rPr lang="en"/>
              <a:t>Todo: get launch emails for these milestones.</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2" name="Shape 1272"/>
        <p:cNvGrpSpPr/>
        <p:nvPr/>
      </p:nvGrpSpPr>
      <p:grpSpPr>
        <a:xfrm>
          <a:off x="0" y="0"/>
          <a:ext cx="0" cy="0"/>
          <a:chOff x="0" y="0"/>
          <a:chExt cx="0" cy="0"/>
        </a:xfrm>
      </p:grpSpPr>
      <p:sp>
        <p:nvSpPr>
          <p:cNvPr id="1273" name="Shape 1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4" name="Shape 12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9" name="Shape 1279"/>
        <p:cNvGrpSpPr/>
        <p:nvPr/>
      </p:nvGrpSpPr>
      <p:grpSpPr>
        <a:xfrm>
          <a:off x="0" y="0"/>
          <a:ext cx="0" cy="0"/>
          <a:chOff x="0" y="0"/>
          <a:chExt cx="0" cy="0"/>
        </a:xfrm>
      </p:grpSpPr>
      <p:sp>
        <p:nvSpPr>
          <p:cNvPr id="1280" name="Shape 1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1" name="Shape 12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Lets look forward to layout changes in the future.</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6" name="Shape 1286"/>
        <p:cNvGrpSpPr/>
        <p:nvPr/>
      </p:nvGrpSpPr>
      <p:grpSpPr>
        <a:xfrm>
          <a:off x="0" y="0"/>
          <a:ext cx="0" cy="0"/>
          <a:chOff x="0" y="0"/>
          <a:chExt cx="0" cy="0"/>
        </a:xfrm>
      </p:grpSpPr>
      <p:sp>
        <p:nvSpPr>
          <p:cNvPr id="1287" name="Shape 1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8" name="Shape 12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Some of the oldest code in blink.</a:t>
            </a:r>
            <a:endParaRPr/>
          </a:p>
          <a:p>
            <a:pPr indent="-298450" lvl="0" marL="457200" rtl="0">
              <a:spcBef>
                <a:spcPts val="0"/>
              </a:spcBef>
              <a:spcAft>
                <a:spcPts val="0"/>
              </a:spcAft>
              <a:buSzPts val="1100"/>
              <a:buChar char="-"/>
            </a:pPr>
            <a:r>
              <a:rPr lang="en"/>
              <a:t>Not unusual to trace code back to KHTML.</a:t>
            </a:r>
            <a:endParaRPr/>
          </a:p>
          <a:p>
            <a:pPr indent="0" lvl="0" marL="0" rtl="0">
              <a:spcBef>
                <a:spcPts val="0"/>
              </a:spcBef>
              <a:spcAft>
                <a:spcPts val="0"/>
              </a:spcAft>
              <a:buNone/>
            </a:pPr>
            <a:r>
              <a:t/>
            </a:r>
            <a:endParaRPr/>
          </a:p>
          <a:p>
            <a:pPr indent="0" lvl="0" marL="0">
              <a:spcBef>
                <a:spcPts val="0"/>
              </a:spcBef>
              <a:spcAft>
                <a:spcPts val="0"/>
              </a:spcAft>
              <a:buClr>
                <a:schemeClr val="dk1"/>
              </a:buClr>
              <a:buSzPts val="1100"/>
              <a:buFont typeface="Arial"/>
              <a:buNone/>
            </a:pPr>
            <a:r>
              <a:rPr lang="en">
                <a:solidFill>
                  <a:schemeClr val="dk1"/>
                </a:solidFill>
              </a:rPr>
              <a:t>“Crispy noodle code”.</a:t>
            </a:r>
            <a:endParaRPr>
              <a:solidFill>
                <a:schemeClr val="dk1"/>
              </a:solidFill>
            </a:endParaRPr>
          </a:p>
          <a:p>
            <a:pPr indent="0" lvl="0" marL="0">
              <a:spcBef>
                <a:spcPts val="0"/>
              </a:spcBef>
              <a:spcAft>
                <a:spcPts val="0"/>
              </a:spcAft>
              <a:buClr>
                <a:schemeClr val="dk1"/>
              </a:buClr>
              <a:buSzPts val="1100"/>
              <a:buFont typeface="Arial"/>
              <a:buNone/>
            </a:pPr>
            <a:r>
              <a:t/>
            </a:r>
            <a:endParaRPr>
              <a:solidFill>
                <a:schemeClr val="dk1"/>
              </a:solidFill>
            </a:endParaRPr>
          </a:p>
          <a:p>
            <a:pPr indent="-298450" lvl="0" marL="457200" rtl="0">
              <a:spcBef>
                <a:spcPts val="0"/>
              </a:spcBef>
              <a:spcAft>
                <a:spcPts val="0"/>
              </a:spcAft>
              <a:buClr>
                <a:schemeClr val="dk1"/>
              </a:buClr>
              <a:buSzPts val="1100"/>
              <a:buChar char="-"/>
            </a:pPr>
            <a:r>
              <a:rPr lang="en">
                <a:solidFill>
                  <a:schemeClr val="dk1"/>
                </a:solidFill>
              </a:rPr>
              <a:t>Monolithic</a:t>
            </a:r>
            <a:endParaRPr>
              <a:solidFill>
                <a:schemeClr val="dk1"/>
              </a:solidFill>
            </a:endParaRPr>
          </a:p>
          <a:p>
            <a:pPr indent="-298450" lvl="0" marL="457200" rtl="0">
              <a:spcBef>
                <a:spcPts val="0"/>
              </a:spcBef>
              <a:spcAft>
                <a:spcPts val="0"/>
              </a:spcAft>
              <a:buClr>
                <a:schemeClr val="dk1"/>
              </a:buClr>
              <a:buSzPts val="1100"/>
              <a:buChar char="-"/>
            </a:pPr>
            <a:r>
              <a:rPr lang="en">
                <a:solidFill>
                  <a:schemeClr val="dk1"/>
                </a:solidFill>
              </a:rPr>
              <a:t>non-encapsulated</a:t>
            </a:r>
            <a:endParaRPr>
              <a:solidFill>
                <a:schemeClr val="dk1"/>
              </a:solidFill>
            </a:endParaRPr>
          </a:p>
          <a:p>
            <a:pPr indent="-298450" lvl="0" marL="457200" rtl="0">
              <a:spcBef>
                <a:spcPts val="0"/>
              </a:spcBef>
              <a:spcAft>
                <a:spcPts val="0"/>
              </a:spcAft>
              <a:buClr>
                <a:schemeClr val="dk1"/>
              </a:buClr>
              <a:buSzPts val="1100"/>
              <a:buChar char="-"/>
            </a:pPr>
            <a:r>
              <a:rPr lang="en">
                <a:solidFill>
                  <a:schemeClr val="dk1"/>
                </a:solidFill>
              </a:rPr>
              <a:t>non-reentrant</a:t>
            </a:r>
            <a:endParaRPr>
              <a:solidFill>
                <a:schemeClr val="dk1"/>
              </a:solidFill>
            </a:endParaRPr>
          </a:p>
          <a:p>
            <a:pPr indent="-298450" lvl="1" marL="914400" rtl="0">
              <a:spcBef>
                <a:spcPts val="0"/>
              </a:spcBef>
              <a:spcAft>
                <a:spcPts val="0"/>
              </a:spcAft>
              <a:buClr>
                <a:schemeClr val="dk1"/>
              </a:buClr>
              <a:buSzPts val="1100"/>
              <a:buChar char="-"/>
            </a:pPr>
            <a:r>
              <a:rPr lang="en">
                <a:solidFill>
                  <a:schemeClr val="dk1"/>
                </a:solidFill>
              </a:rPr>
              <a:t>Although we actually *do* re-enter in some places.  Don’t ask.</a:t>
            </a:r>
            <a:endParaRPr>
              <a:solidFill>
                <a:schemeClr val="dk1"/>
              </a:solidFill>
            </a:endParaRPr>
          </a:p>
          <a:p>
            <a:pPr indent="-298450" lvl="0" marL="457200" rtl="0">
              <a:spcBef>
                <a:spcPts val="0"/>
              </a:spcBef>
              <a:spcAft>
                <a:spcPts val="0"/>
              </a:spcAft>
              <a:buClr>
                <a:schemeClr val="dk1"/>
              </a:buClr>
              <a:buSzPts val="1100"/>
              <a:buChar char="-"/>
            </a:pPr>
            <a:r>
              <a:rPr lang="en">
                <a:solidFill>
                  <a:schemeClr val="dk1"/>
                </a:solidFill>
              </a:rPr>
              <a:t>non-thread-safe</a:t>
            </a:r>
            <a:endParaRPr>
              <a:solidFill>
                <a:schemeClr val="dk1"/>
              </a:solidFill>
            </a:endParaRPr>
          </a:p>
          <a:p>
            <a:pPr indent="0" lvl="0" marL="0" rtl="0">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3" name="Shape 1293"/>
        <p:cNvGrpSpPr/>
        <p:nvPr/>
      </p:nvGrpSpPr>
      <p:grpSpPr>
        <a:xfrm>
          <a:off x="0" y="0"/>
          <a:ext cx="0" cy="0"/>
          <a:chOff x="0" y="0"/>
          <a:chExt cx="0" cy="0"/>
        </a:xfrm>
      </p:grpSpPr>
      <p:sp>
        <p:nvSpPr>
          <p:cNvPr id="1294" name="Shape 12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5" name="Shape 12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Web Platform keeps growing, leading to combinatorial complexity.</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4" name="Shape 1304"/>
        <p:cNvGrpSpPr/>
        <p:nvPr/>
      </p:nvGrpSpPr>
      <p:grpSpPr>
        <a:xfrm>
          <a:off x="0" y="0"/>
          <a:ext cx="0" cy="0"/>
          <a:chOff x="0" y="0"/>
          <a:chExt cx="0" cy="0"/>
        </a:xfrm>
      </p:grpSpPr>
      <p:sp>
        <p:nvSpPr>
          <p:cNvPr id="1305" name="Shape 13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6" name="Shape 13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Code is some of the oldest.</a:t>
            </a:r>
            <a:endParaRPr/>
          </a:p>
          <a:p>
            <a:pPr indent="0" lvl="0" marL="0" rtl="0">
              <a:spcBef>
                <a:spcPts val="0"/>
              </a:spcBef>
              <a:spcAft>
                <a:spcPts val="0"/>
              </a:spcAft>
              <a:buNone/>
            </a:pPr>
            <a:r>
              <a:t/>
            </a:r>
            <a:endParaRPr/>
          </a:p>
          <a:p>
            <a:pPr indent="0" lvl="0" marL="0" rtl="0">
              <a:spcBef>
                <a:spcPts val="0"/>
              </a:spcBef>
              <a:spcAft>
                <a:spcPts val="0"/>
              </a:spcAft>
              <a:buNone/>
            </a:pPr>
            <a:r>
              <a:rPr lang="en"/>
              <a:t>“Crispy noodle code”.</a:t>
            </a:r>
            <a:endParaRPr/>
          </a:p>
          <a:p>
            <a:pPr indent="0" lvl="0" marL="0" rtl="0">
              <a:spcBef>
                <a:spcPts val="0"/>
              </a:spcBef>
              <a:spcAft>
                <a:spcPts val="0"/>
              </a:spcAft>
              <a:buNone/>
            </a:pPr>
            <a:r>
              <a:t/>
            </a:r>
            <a:endParaRPr/>
          </a:p>
          <a:p>
            <a:pPr indent="-298450" lvl="0" marL="457200" rtl="0">
              <a:spcBef>
                <a:spcPts val="0"/>
              </a:spcBef>
              <a:spcAft>
                <a:spcPts val="0"/>
              </a:spcAft>
              <a:buSzPts val="1100"/>
              <a:buChar char="-"/>
            </a:pPr>
            <a:r>
              <a:rPr lang="en"/>
              <a:t>Monolithic</a:t>
            </a:r>
            <a:endParaRPr/>
          </a:p>
          <a:p>
            <a:pPr indent="-298450" lvl="0" marL="457200" rtl="0">
              <a:spcBef>
                <a:spcPts val="0"/>
              </a:spcBef>
              <a:spcAft>
                <a:spcPts val="0"/>
              </a:spcAft>
              <a:buSzPts val="1100"/>
              <a:buChar char="-"/>
            </a:pPr>
            <a:r>
              <a:rPr lang="en"/>
              <a:t>non-encapsulated</a:t>
            </a:r>
            <a:endParaRPr/>
          </a:p>
          <a:p>
            <a:pPr indent="-298450" lvl="0" marL="457200" rtl="0">
              <a:spcBef>
                <a:spcPts val="0"/>
              </a:spcBef>
              <a:spcAft>
                <a:spcPts val="0"/>
              </a:spcAft>
              <a:buSzPts val="1100"/>
              <a:buChar char="-"/>
            </a:pPr>
            <a:r>
              <a:rPr lang="en"/>
              <a:t>non-reentrant</a:t>
            </a:r>
            <a:endParaRPr/>
          </a:p>
          <a:p>
            <a:pPr indent="-298450" lvl="1" marL="914400" rtl="0">
              <a:spcBef>
                <a:spcPts val="0"/>
              </a:spcBef>
              <a:spcAft>
                <a:spcPts val="0"/>
              </a:spcAft>
              <a:buSzPts val="1100"/>
              <a:buChar char="-"/>
            </a:pPr>
            <a:r>
              <a:rPr lang="en"/>
              <a:t>Although we actually *do* re-enter in some places.  Don’t ask.</a:t>
            </a:r>
            <a:endParaRPr/>
          </a:p>
          <a:p>
            <a:pPr indent="-298450" lvl="0" marL="457200" rtl="0">
              <a:spcBef>
                <a:spcPts val="0"/>
              </a:spcBef>
              <a:spcAft>
                <a:spcPts val="0"/>
              </a:spcAft>
              <a:buSzPts val="1100"/>
              <a:buChar char="-"/>
            </a:pPr>
            <a:r>
              <a:rPr lang="en"/>
              <a:t>non-thread-safe</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5" name="Shape 1315"/>
        <p:cNvGrpSpPr/>
        <p:nvPr/>
      </p:nvGrpSpPr>
      <p:grpSpPr>
        <a:xfrm>
          <a:off x="0" y="0"/>
          <a:ext cx="0" cy="0"/>
          <a:chOff x="0" y="0"/>
          <a:chExt cx="0" cy="0"/>
        </a:xfrm>
      </p:grpSpPr>
      <p:sp>
        <p:nvSpPr>
          <p:cNvPr id="1316" name="Shape 13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7" name="Shape 13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Code is some of the oldest.</a:t>
            </a:r>
            <a:endParaRPr/>
          </a:p>
          <a:p>
            <a:pPr indent="0" lvl="0" marL="0" rtl="0">
              <a:spcBef>
                <a:spcPts val="0"/>
              </a:spcBef>
              <a:spcAft>
                <a:spcPts val="0"/>
              </a:spcAft>
              <a:buNone/>
            </a:pPr>
            <a:r>
              <a:t/>
            </a:r>
            <a:endParaRPr/>
          </a:p>
          <a:p>
            <a:pPr indent="0" lvl="0" marL="0" rtl="0">
              <a:spcBef>
                <a:spcPts val="0"/>
              </a:spcBef>
              <a:spcAft>
                <a:spcPts val="0"/>
              </a:spcAft>
              <a:buNone/>
            </a:pPr>
            <a:r>
              <a:rPr lang="en"/>
              <a:t>“Crispy noodle code”.</a:t>
            </a:r>
            <a:endParaRPr/>
          </a:p>
          <a:p>
            <a:pPr indent="0" lvl="0" marL="0" rtl="0">
              <a:spcBef>
                <a:spcPts val="0"/>
              </a:spcBef>
              <a:spcAft>
                <a:spcPts val="0"/>
              </a:spcAft>
              <a:buNone/>
            </a:pPr>
            <a:r>
              <a:t/>
            </a:r>
            <a:endParaRPr/>
          </a:p>
          <a:p>
            <a:pPr indent="-298450" lvl="0" marL="457200" rtl="0">
              <a:spcBef>
                <a:spcPts val="0"/>
              </a:spcBef>
              <a:spcAft>
                <a:spcPts val="0"/>
              </a:spcAft>
              <a:buSzPts val="1100"/>
              <a:buChar char="-"/>
            </a:pPr>
            <a:r>
              <a:rPr lang="en"/>
              <a:t>Monolithic</a:t>
            </a:r>
            <a:endParaRPr/>
          </a:p>
          <a:p>
            <a:pPr indent="-298450" lvl="0" marL="457200" rtl="0">
              <a:spcBef>
                <a:spcPts val="0"/>
              </a:spcBef>
              <a:spcAft>
                <a:spcPts val="0"/>
              </a:spcAft>
              <a:buSzPts val="1100"/>
              <a:buChar char="-"/>
            </a:pPr>
            <a:r>
              <a:rPr lang="en"/>
              <a:t>non-encapsulated</a:t>
            </a:r>
            <a:endParaRPr/>
          </a:p>
          <a:p>
            <a:pPr indent="-298450" lvl="0" marL="457200" rtl="0">
              <a:spcBef>
                <a:spcPts val="0"/>
              </a:spcBef>
              <a:spcAft>
                <a:spcPts val="0"/>
              </a:spcAft>
              <a:buSzPts val="1100"/>
              <a:buChar char="-"/>
            </a:pPr>
            <a:r>
              <a:rPr lang="en"/>
              <a:t>non-reentrant</a:t>
            </a:r>
            <a:endParaRPr/>
          </a:p>
          <a:p>
            <a:pPr indent="-298450" lvl="1" marL="914400" rtl="0">
              <a:spcBef>
                <a:spcPts val="0"/>
              </a:spcBef>
              <a:spcAft>
                <a:spcPts val="0"/>
              </a:spcAft>
              <a:buSzPts val="1100"/>
              <a:buChar char="-"/>
            </a:pPr>
            <a:r>
              <a:rPr lang="en"/>
              <a:t>Although we actually *do* re-enter in some places.  Don’t ask.</a:t>
            </a:r>
            <a:endParaRPr/>
          </a:p>
          <a:p>
            <a:pPr indent="-298450" lvl="0" marL="457200" rtl="0">
              <a:spcBef>
                <a:spcPts val="0"/>
              </a:spcBef>
              <a:spcAft>
                <a:spcPts val="0"/>
              </a:spcAft>
              <a:buSzPts val="1100"/>
              <a:buChar char="-"/>
            </a:pPr>
            <a:r>
              <a:rPr lang="en"/>
              <a:t>non-thread-safe</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6" name="Shape 1326"/>
        <p:cNvGrpSpPr/>
        <p:nvPr/>
      </p:nvGrpSpPr>
      <p:grpSpPr>
        <a:xfrm>
          <a:off x="0" y="0"/>
          <a:ext cx="0" cy="0"/>
          <a:chOff x="0" y="0"/>
          <a:chExt cx="0" cy="0"/>
        </a:xfrm>
      </p:grpSpPr>
      <p:sp>
        <p:nvSpPr>
          <p:cNvPr id="1327" name="Shape 13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8" name="Shape 13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Code is some of the oldest.</a:t>
            </a:r>
            <a:endParaRPr/>
          </a:p>
          <a:p>
            <a:pPr indent="0" lvl="0" marL="0" rtl="0">
              <a:spcBef>
                <a:spcPts val="0"/>
              </a:spcBef>
              <a:spcAft>
                <a:spcPts val="0"/>
              </a:spcAft>
              <a:buNone/>
            </a:pPr>
            <a:r>
              <a:t/>
            </a:r>
            <a:endParaRPr/>
          </a:p>
          <a:p>
            <a:pPr indent="0" lvl="0" marL="0" rtl="0">
              <a:spcBef>
                <a:spcPts val="0"/>
              </a:spcBef>
              <a:spcAft>
                <a:spcPts val="0"/>
              </a:spcAft>
              <a:buNone/>
            </a:pPr>
            <a:r>
              <a:rPr lang="en"/>
              <a:t>“Crispy noodle code”.</a:t>
            </a:r>
            <a:endParaRPr/>
          </a:p>
          <a:p>
            <a:pPr indent="0" lvl="0" marL="0" rtl="0">
              <a:spcBef>
                <a:spcPts val="0"/>
              </a:spcBef>
              <a:spcAft>
                <a:spcPts val="0"/>
              </a:spcAft>
              <a:buNone/>
            </a:pPr>
            <a:r>
              <a:t/>
            </a:r>
            <a:endParaRPr/>
          </a:p>
          <a:p>
            <a:pPr indent="-298450" lvl="0" marL="457200" rtl="0">
              <a:spcBef>
                <a:spcPts val="0"/>
              </a:spcBef>
              <a:spcAft>
                <a:spcPts val="0"/>
              </a:spcAft>
              <a:buSzPts val="1100"/>
              <a:buChar char="-"/>
            </a:pPr>
            <a:r>
              <a:rPr lang="en"/>
              <a:t>Monolithic</a:t>
            </a:r>
            <a:endParaRPr/>
          </a:p>
          <a:p>
            <a:pPr indent="-298450" lvl="0" marL="457200" rtl="0">
              <a:spcBef>
                <a:spcPts val="0"/>
              </a:spcBef>
              <a:spcAft>
                <a:spcPts val="0"/>
              </a:spcAft>
              <a:buSzPts val="1100"/>
              <a:buChar char="-"/>
            </a:pPr>
            <a:r>
              <a:rPr lang="en"/>
              <a:t>non-encapsulated</a:t>
            </a:r>
            <a:endParaRPr/>
          </a:p>
          <a:p>
            <a:pPr indent="-298450" lvl="0" marL="457200" rtl="0">
              <a:spcBef>
                <a:spcPts val="0"/>
              </a:spcBef>
              <a:spcAft>
                <a:spcPts val="0"/>
              </a:spcAft>
              <a:buSzPts val="1100"/>
              <a:buChar char="-"/>
            </a:pPr>
            <a:r>
              <a:rPr lang="en"/>
              <a:t>non-reentrant</a:t>
            </a:r>
            <a:endParaRPr/>
          </a:p>
          <a:p>
            <a:pPr indent="-298450" lvl="1" marL="914400" rtl="0">
              <a:spcBef>
                <a:spcPts val="0"/>
              </a:spcBef>
              <a:spcAft>
                <a:spcPts val="0"/>
              </a:spcAft>
              <a:buSzPts val="1100"/>
              <a:buChar char="-"/>
            </a:pPr>
            <a:r>
              <a:rPr lang="en"/>
              <a:t>Although we actually *do* re-enter in some places.  Don’t ask.</a:t>
            </a:r>
            <a:endParaRPr/>
          </a:p>
          <a:p>
            <a:pPr indent="-298450" lvl="0" marL="457200" rtl="0">
              <a:spcBef>
                <a:spcPts val="0"/>
              </a:spcBef>
              <a:spcAft>
                <a:spcPts val="0"/>
              </a:spcAft>
              <a:buSzPts val="1100"/>
              <a:buChar char="-"/>
            </a:pPr>
            <a:r>
              <a:rPr lang="en"/>
              <a:t>non-thread-safe</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7" name="Shape 1337"/>
        <p:cNvGrpSpPr/>
        <p:nvPr/>
      </p:nvGrpSpPr>
      <p:grpSpPr>
        <a:xfrm>
          <a:off x="0" y="0"/>
          <a:ext cx="0" cy="0"/>
          <a:chOff x="0" y="0"/>
          <a:chExt cx="0" cy="0"/>
        </a:xfrm>
      </p:grpSpPr>
      <p:sp>
        <p:nvSpPr>
          <p:cNvPr id="1338" name="Shape 13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9" name="Shape 13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Code is some of the oldest.</a:t>
            </a:r>
            <a:endParaRPr/>
          </a:p>
          <a:p>
            <a:pPr indent="0" lvl="0" marL="0" rtl="0">
              <a:spcBef>
                <a:spcPts val="0"/>
              </a:spcBef>
              <a:spcAft>
                <a:spcPts val="0"/>
              </a:spcAft>
              <a:buNone/>
            </a:pPr>
            <a:r>
              <a:t/>
            </a:r>
            <a:endParaRPr/>
          </a:p>
          <a:p>
            <a:pPr indent="0" lvl="0" marL="0" rtl="0">
              <a:spcBef>
                <a:spcPts val="0"/>
              </a:spcBef>
              <a:spcAft>
                <a:spcPts val="0"/>
              </a:spcAft>
              <a:buNone/>
            </a:pPr>
            <a:r>
              <a:rPr lang="en"/>
              <a:t>“Crispy noodle code”.</a:t>
            </a:r>
            <a:endParaRPr/>
          </a:p>
          <a:p>
            <a:pPr indent="0" lvl="0" marL="0" rtl="0">
              <a:spcBef>
                <a:spcPts val="0"/>
              </a:spcBef>
              <a:spcAft>
                <a:spcPts val="0"/>
              </a:spcAft>
              <a:buNone/>
            </a:pPr>
            <a:r>
              <a:t/>
            </a:r>
            <a:endParaRPr/>
          </a:p>
          <a:p>
            <a:pPr indent="-298450" lvl="0" marL="457200" rtl="0">
              <a:spcBef>
                <a:spcPts val="0"/>
              </a:spcBef>
              <a:spcAft>
                <a:spcPts val="0"/>
              </a:spcAft>
              <a:buSzPts val="1100"/>
              <a:buChar char="-"/>
            </a:pPr>
            <a:r>
              <a:rPr lang="en"/>
              <a:t>Monolithic</a:t>
            </a:r>
            <a:endParaRPr/>
          </a:p>
          <a:p>
            <a:pPr indent="-298450" lvl="0" marL="457200" rtl="0">
              <a:spcBef>
                <a:spcPts val="0"/>
              </a:spcBef>
              <a:spcAft>
                <a:spcPts val="0"/>
              </a:spcAft>
              <a:buSzPts val="1100"/>
              <a:buChar char="-"/>
            </a:pPr>
            <a:r>
              <a:rPr lang="en"/>
              <a:t>non-encapsulated</a:t>
            </a:r>
            <a:endParaRPr/>
          </a:p>
          <a:p>
            <a:pPr indent="-298450" lvl="0" marL="457200" rtl="0">
              <a:spcBef>
                <a:spcPts val="0"/>
              </a:spcBef>
              <a:spcAft>
                <a:spcPts val="0"/>
              </a:spcAft>
              <a:buSzPts val="1100"/>
              <a:buChar char="-"/>
            </a:pPr>
            <a:r>
              <a:rPr lang="en"/>
              <a:t>non-reentrant</a:t>
            </a:r>
            <a:endParaRPr/>
          </a:p>
          <a:p>
            <a:pPr indent="-298450" lvl="1" marL="914400" rtl="0">
              <a:spcBef>
                <a:spcPts val="0"/>
              </a:spcBef>
              <a:spcAft>
                <a:spcPts val="0"/>
              </a:spcAft>
              <a:buSzPts val="1100"/>
              <a:buChar char="-"/>
            </a:pPr>
            <a:r>
              <a:rPr lang="en"/>
              <a:t>Although we actually *do* re-enter in some places.  Don’t ask.</a:t>
            </a:r>
            <a:endParaRPr/>
          </a:p>
          <a:p>
            <a:pPr indent="-298450" lvl="0" marL="457200" rtl="0">
              <a:spcBef>
                <a:spcPts val="0"/>
              </a:spcBef>
              <a:spcAft>
                <a:spcPts val="0"/>
              </a:spcAft>
              <a:buSzPts val="1100"/>
              <a:buChar char="-"/>
            </a:pPr>
            <a:r>
              <a:rPr lang="en"/>
              <a:t>non-thread-safe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vsync triggers BeginMainFrame, which is where all the excitement happens.</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8" name="Shape 1348"/>
        <p:cNvGrpSpPr/>
        <p:nvPr/>
      </p:nvGrpSpPr>
      <p:grpSpPr>
        <a:xfrm>
          <a:off x="0" y="0"/>
          <a:ext cx="0" cy="0"/>
          <a:chOff x="0" y="0"/>
          <a:chExt cx="0" cy="0"/>
        </a:xfrm>
      </p:grpSpPr>
      <p:sp>
        <p:nvSpPr>
          <p:cNvPr id="1349" name="Shape 13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0" name="Shape 13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Code is some of the oldest.</a:t>
            </a:r>
            <a:endParaRPr/>
          </a:p>
          <a:p>
            <a:pPr indent="0" lvl="0" marL="0" rtl="0">
              <a:spcBef>
                <a:spcPts val="0"/>
              </a:spcBef>
              <a:spcAft>
                <a:spcPts val="0"/>
              </a:spcAft>
              <a:buNone/>
            </a:pPr>
            <a:r>
              <a:t/>
            </a:r>
            <a:endParaRPr/>
          </a:p>
          <a:p>
            <a:pPr indent="0" lvl="0" marL="0" rtl="0">
              <a:spcBef>
                <a:spcPts val="0"/>
              </a:spcBef>
              <a:spcAft>
                <a:spcPts val="0"/>
              </a:spcAft>
              <a:buNone/>
            </a:pPr>
            <a:r>
              <a:rPr lang="en"/>
              <a:t>“Crispy noodle code”.</a:t>
            </a:r>
            <a:endParaRPr/>
          </a:p>
          <a:p>
            <a:pPr indent="0" lvl="0" marL="0" rtl="0">
              <a:spcBef>
                <a:spcPts val="0"/>
              </a:spcBef>
              <a:spcAft>
                <a:spcPts val="0"/>
              </a:spcAft>
              <a:buNone/>
            </a:pPr>
            <a:r>
              <a:t/>
            </a:r>
            <a:endParaRPr/>
          </a:p>
          <a:p>
            <a:pPr indent="-298450" lvl="0" marL="457200" rtl="0">
              <a:spcBef>
                <a:spcPts val="0"/>
              </a:spcBef>
              <a:spcAft>
                <a:spcPts val="0"/>
              </a:spcAft>
              <a:buSzPts val="1100"/>
              <a:buChar char="-"/>
            </a:pPr>
            <a:r>
              <a:rPr lang="en"/>
              <a:t>Monolithic</a:t>
            </a:r>
            <a:endParaRPr/>
          </a:p>
          <a:p>
            <a:pPr indent="-298450" lvl="0" marL="457200" rtl="0">
              <a:spcBef>
                <a:spcPts val="0"/>
              </a:spcBef>
              <a:spcAft>
                <a:spcPts val="0"/>
              </a:spcAft>
              <a:buSzPts val="1100"/>
              <a:buChar char="-"/>
            </a:pPr>
            <a:r>
              <a:rPr lang="en"/>
              <a:t>non-encapsulated</a:t>
            </a:r>
            <a:endParaRPr/>
          </a:p>
          <a:p>
            <a:pPr indent="-298450" lvl="0" marL="457200" rtl="0">
              <a:spcBef>
                <a:spcPts val="0"/>
              </a:spcBef>
              <a:spcAft>
                <a:spcPts val="0"/>
              </a:spcAft>
              <a:buSzPts val="1100"/>
              <a:buChar char="-"/>
            </a:pPr>
            <a:r>
              <a:rPr lang="en"/>
              <a:t>non-reentrant</a:t>
            </a:r>
            <a:endParaRPr/>
          </a:p>
          <a:p>
            <a:pPr indent="-298450" lvl="1" marL="914400" rtl="0">
              <a:spcBef>
                <a:spcPts val="0"/>
              </a:spcBef>
              <a:spcAft>
                <a:spcPts val="0"/>
              </a:spcAft>
              <a:buSzPts val="1100"/>
              <a:buChar char="-"/>
            </a:pPr>
            <a:r>
              <a:rPr lang="en"/>
              <a:t>Although we actually *do* re-enter in some places.  Don’t ask.</a:t>
            </a:r>
            <a:endParaRPr/>
          </a:p>
          <a:p>
            <a:pPr indent="-298450" lvl="0" marL="457200" rtl="0">
              <a:spcBef>
                <a:spcPts val="0"/>
              </a:spcBef>
              <a:spcAft>
                <a:spcPts val="0"/>
              </a:spcAft>
              <a:buSzPts val="1100"/>
              <a:buChar char="-"/>
            </a:pPr>
            <a:r>
              <a:rPr lang="en"/>
              <a:t>non-thread-safe</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9" name="Shape 1359"/>
        <p:cNvGrpSpPr/>
        <p:nvPr/>
      </p:nvGrpSpPr>
      <p:grpSpPr>
        <a:xfrm>
          <a:off x="0" y="0"/>
          <a:ext cx="0" cy="0"/>
          <a:chOff x="0" y="0"/>
          <a:chExt cx="0" cy="0"/>
        </a:xfrm>
      </p:grpSpPr>
      <p:sp>
        <p:nvSpPr>
          <p:cNvPr id="1360" name="Shape 13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1" name="Shape 13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Code is some of the oldest.</a:t>
            </a:r>
            <a:endParaRPr/>
          </a:p>
          <a:p>
            <a:pPr indent="0" lvl="0" marL="0" rtl="0">
              <a:spcBef>
                <a:spcPts val="0"/>
              </a:spcBef>
              <a:spcAft>
                <a:spcPts val="0"/>
              </a:spcAft>
              <a:buNone/>
            </a:pPr>
            <a:r>
              <a:t/>
            </a:r>
            <a:endParaRPr/>
          </a:p>
          <a:p>
            <a:pPr indent="0" lvl="0" marL="0" rtl="0">
              <a:spcBef>
                <a:spcPts val="0"/>
              </a:spcBef>
              <a:spcAft>
                <a:spcPts val="0"/>
              </a:spcAft>
              <a:buNone/>
            </a:pPr>
            <a:r>
              <a:rPr lang="en"/>
              <a:t>“Crispy noodle code”.</a:t>
            </a:r>
            <a:endParaRPr/>
          </a:p>
          <a:p>
            <a:pPr indent="0" lvl="0" marL="0" rtl="0">
              <a:spcBef>
                <a:spcPts val="0"/>
              </a:spcBef>
              <a:spcAft>
                <a:spcPts val="0"/>
              </a:spcAft>
              <a:buNone/>
            </a:pPr>
            <a:r>
              <a:t/>
            </a:r>
            <a:endParaRPr/>
          </a:p>
          <a:p>
            <a:pPr indent="-298450" lvl="0" marL="457200" rtl="0">
              <a:spcBef>
                <a:spcPts val="0"/>
              </a:spcBef>
              <a:spcAft>
                <a:spcPts val="0"/>
              </a:spcAft>
              <a:buSzPts val="1100"/>
              <a:buChar char="-"/>
            </a:pPr>
            <a:r>
              <a:rPr lang="en"/>
              <a:t>Monolithic</a:t>
            </a:r>
            <a:endParaRPr/>
          </a:p>
          <a:p>
            <a:pPr indent="-298450" lvl="0" marL="457200" rtl="0">
              <a:spcBef>
                <a:spcPts val="0"/>
              </a:spcBef>
              <a:spcAft>
                <a:spcPts val="0"/>
              </a:spcAft>
              <a:buSzPts val="1100"/>
              <a:buChar char="-"/>
            </a:pPr>
            <a:r>
              <a:rPr lang="en"/>
              <a:t>non-encapsulated</a:t>
            </a:r>
            <a:endParaRPr/>
          </a:p>
          <a:p>
            <a:pPr indent="-298450" lvl="0" marL="457200" rtl="0">
              <a:spcBef>
                <a:spcPts val="0"/>
              </a:spcBef>
              <a:spcAft>
                <a:spcPts val="0"/>
              </a:spcAft>
              <a:buSzPts val="1100"/>
              <a:buChar char="-"/>
            </a:pPr>
            <a:r>
              <a:rPr lang="en"/>
              <a:t>non-reentrant</a:t>
            </a:r>
            <a:endParaRPr/>
          </a:p>
          <a:p>
            <a:pPr indent="-298450" lvl="1" marL="914400" rtl="0">
              <a:spcBef>
                <a:spcPts val="0"/>
              </a:spcBef>
              <a:spcAft>
                <a:spcPts val="0"/>
              </a:spcAft>
              <a:buSzPts val="1100"/>
              <a:buChar char="-"/>
            </a:pPr>
            <a:r>
              <a:rPr lang="en"/>
              <a:t>Although we actually *do* re-enter in some places.  Don’t ask.</a:t>
            </a:r>
            <a:endParaRPr/>
          </a:p>
          <a:p>
            <a:pPr indent="-298450" lvl="0" marL="457200" rtl="0">
              <a:spcBef>
                <a:spcPts val="0"/>
              </a:spcBef>
              <a:spcAft>
                <a:spcPts val="0"/>
              </a:spcAft>
              <a:buSzPts val="1100"/>
              <a:buChar char="-"/>
            </a:pPr>
            <a:r>
              <a:rPr lang="en"/>
              <a:t>non-thread-safe</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0" name="Shape 1370"/>
        <p:cNvGrpSpPr/>
        <p:nvPr/>
      </p:nvGrpSpPr>
      <p:grpSpPr>
        <a:xfrm>
          <a:off x="0" y="0"/>
          <a:ext cx="0" cy="0"/>
          <a:chOff x="0" y="0"/>
          <a:chExt cx="0" cy="0"/>
        </a:xfrm>
      </p:grpSpPr>
      <p:sp>
        <p:nvSpPr>
          <p:cNvPr id="1371" name="Shape 13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2" name="Shape 13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Code is some of the oldest.</a:t>
            </a:r>
            <a:endParaRPr/>
          </a:p>
          <a:p>
            <a:pPr indent="0" lvl="0" marL="0" rtl="0">
              <a:spcBef>
                <a:spcPts val="0"/>
              </a:spcBef>
              <a:spcAft>
                <a:spcPts val="0"/>
              </a:spcAft>
              <a:buNone/>
            </a:pPr>
            <a:r>
              <a:t/>
            </a:r>
            <a:endParaRPr/>
          </a:p>
          <a:p>
            <a:pPr indent="0" lvl="0" marL="0" rtl="0">
              <a:spcBef>
                <a:spcPts val="0"/>
              </a:spcBef>
              <a:spcAft>
                <a:spcPts val="0"/>
              </a:spcAft>
              <a:buNone/>
            </a:pPr>
            <a:r>
              <a:rPr lang="en"/>
              <a:t>“Crispy noodle code”.</a:t>
            </a:r>
            <a:endParaRPr/>
          </a:p>
          <a:p>
            <a:pPr indent="0" lvl="0" marL="0" rtl="0">
              <a:spcBef>
                <a:spcPts val="0"/>
              </a:spcBef>
              <a:spcAft>
                <a:spcPts val="0"/>
              </a:spcAft>
              <a:buNone/>
            </a:pPr>
            <a:r>
              <a:t/>
            </a:r>
            <a:endParaRPr/>
          </a:p>
          <a:p>
            <a:pPr indent="-298450" lvl="0" marL="457200" rtl="0">
              <a:spcBef>
                <a:spcPts val="0"/>
              </a:spcBef>
              <a:spcAft>
                <a:spcPts val="0"/>
              </a:spcAft>
              <a:buSzPts val="1100"/>
              <a:buChar char="-"/>
            </a:pPr>
            <a:r>
              <a:rPr lang="en"/>
              <a:t>Monolithic</a:t>
            </a:r>
            <a:endParaRPr/>
          </a:p>
          <a:p>
            <a:pPr indent="-298450" lvl="0" marL="457200" rtl="0">
              <a:spcBef>
                <a:spcPts val="0"/>
              </a:spcBef>
              <a:spcAft>
                <a:spcPts val="0"/>
              </a:spcAft>
              <a:buSzPts val="1100"/>
              <a:buChar char="-"/>
            </a:pPr>
            <a:r>
              <a:rPr lang="en"/>
              <a:t>non-encapsulated</a:t>
            </a:r>
            <a:endParaRPr/>
          </a:p>
          <a:p>
            <a:pPr indent="-298450" lvl="0" marL="457200" rtl="0">
              <a:spcBef>
                <a:spcPts val="0"/>
              </a:spcBef>
              <a:spcAft>
                <a:spcPts val="0"/>
              </a:spcAft>
              <a:buSzPts val="1100"/>
              <a:buChar char="-"/>
            </a:pPr>
            <a:r>
              <a:rPr lang="en"/>
              <a:t>non-reentrant</a:t>
            </a:r>
            <a:endParaRPr/>
          </a:p>
          <a:p>
            <a:pPr indent="-298450" lvl="1" marL="914400" rtl="0">
              <a:spcBef>
                <a:spcPts val="0"/>
              </a:spcBef>
              <a:spcAft>
                <a:spcPts val="0"/>
              </a:spcAft>
              <a:buSzPts val="1100"/>
              <a:buChar char="-"/>
            </a:pPr>
            <a:r>
              <a:rPr lang="en"/>
              <a:t>Although we actually *do* re-enter in some places.  Don’t ask.</a:t>
            </a:r>
            <a:endParaRPr/>
          </a:p>
          <a:p>
            <a:pPr indent="-298450" lvl="0" marL="457200" rtl="0">
              <a:spcBef>
                <a:spcPts val="0"/>
              </a:spcBef>
              <a:spcAft>
                <a:spcPts val="0"/>
              </a:spcAft>
              <a:buSzPts val="1100"/>
              <a:buChar char="-"/>
            </a:pPr>
            <a:r>
              <a:rPr lang="en"/>
              <a:t>non-thread-safe</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1" name="Shape 1381"/>
        <p:cNvGrpSpPr/>
        <p:nvPr/>
      </p:nvGrpSpPr>
      <p:grpSpPr>
        <a:xfrm>
          <a:off x="0" y="0"/>
          <a:ext cx="0" cy="0"/>
          <a:chOff x="0" y="0"/>
          <a:chExt cx="0" cy="0"/>
        </a:xfrm>
      </p:grpSpPr>
      <p:sp>
        <p:nvSpPr>
          <p:cNvPr id="1382" name="Shape 13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3" name="Shape 13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Code is some of the oldest.</a:t>
            </a:r>
            <a:endParaRPr/>
          </a:p>
          <a:p>
            <a:pPr indent="0" lvl="0" marL="0" rtl="0">
              <a:spcBef>
                <a:spcPts val="0"/>
              </a:spcBef>
              <a:spcAft>
                <a:spcPts val="0"/>
              </a:spcAft>
              <a:buNone/>
            </a:pPr>
            <a:r>
              <a:t/>
            </a:r>
            <a:endParaRPr/>
          </a:p>
          <a:p>
            <a:pPr indent="0" lvl="0" marL="0" rtl="0">
              <a:spcBef>
                <a:spcPts val="0"/>
              </a:spcBef>
              <a:spcAft>
                <a:spcPts val="0"/>
              </a:spcAft>
              <a:buNone/>
            </a:pPr>
            <a:r>
              <a:rPr lang="en"/>
              <a:t>“Crispy noodle code”.</a:t>
            </a:r>
            <a:endParaRPr/>
          </a:p>
          <a:p>
            <a:pPr indent="0" lvl="0" marL="0" rtl="0">
              <a:spcBef>
                <a:spcPts val="0"/>
              </a:spcBef>
              <a:spcAft>
                <a:spcPts val="0"/>
              </a:spcAft>
              <a:buNone/>
            </a:pPr>
            <a:r>
              <a:t/>
            </a:r>
            <a:endParaRPr/>
          </a:p>
          <a:p>
            <a:pPr indent="-298450" lvl="0" marL="457200" rtl="0">
              <a:spcBef>
                <a:spcPts val="0"/>
              </a:spcBef>
              <a:spcAft>
                <a:spcPts val="0"/>
              </a:spcAft>
              <a:buSzPts val="1100"/>
              <a:buChar char="-"/>
            </a:pPr>
            <a:r>
              <a:rPr lang="en"/>
              <a:t>Monolithic</a:t>
            </a:r>
            <a:endParaRPr/>
          </a:p>
          <a:p>
            <a:pPr indent="-298450" lvl="0" marL="457200" rtl="0">
              <a:spcBef>
                <a:spcPts val="0"/>
              </a:spcBef>
              <a:spcAft>
                <a:spcPts val="0"/>
              </a:spcAft>
              <a:buSzPts val="1100"/>
              <a:buChar char="-"/>
            </a:pPr>
            <a:r>
              <a:rPr lang="en"/>
              <a:t>non-encapsulated</a:t>
            </a:r>
            <a:endParaRPr/>
          </a:p>
          <a:p>
            <a:pPr indent="-298450" lvl="0" marL="457200" rtl="0">
              <a:spcBef>
                <a:spcPts val="0"/>
              </a:spcBef>
              <a:spcAft>
                <a:spcPts val="0"/>
              </a:spcAft>
              <a:buSzPts val="1100"/>
              <a:buChar char="-"/>
            </a:pPr>
            <a:r>
              <a:rPr lang="en"/>
              <a:t>non-reentrant</a:t>
            </a:r>
            <a:endParaRPr/>
          </a:p>
          <a:p>
            <a:pPr indent="-298450" lvl="1" marL="914400" rtl="0">
              <a:spcBef>
                <a:spcPts val="0"/>
              </a:spcBef>
              <a:spcAft>
                <a:spcPts val="0"/>
              </a:spcAft>
              <a:buSzPts val="1100"/>
              <a:buChar char="-"/>
            </a:pPr>
            <a:r>
              <a:rPr lang="en"/>
              <a:t>Although we actually *do* re-enter in some places.  Don’t ask.</a:t>
            </a:r>
            <a:endParaRPr/>
          </a:p>
          <a:p>
            <a:pPr indent="-298450" lvl="0" marL="457200" rtl="0">
              <a:spcBef>
                <a:spcPts val="0"/>
              </a:spcBef>
              <a:spcAft>
                <a:spcPts val="0"/>
              </a:spcAft>
              <a:buSzPts val="1100"/>
              <a:buChar char="-"/>
            </a:pPr>
            <a:r>
              <a:rPr lang="en"/>
              <a:t>non-thread-safe</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2" name="Shape 1392"/>
        <p:cNvGrpSpPr/>
        <p:nvPr/>
      </p:nvGrpSpPr>
      <p:grpSpPr>
        <a:xfrm>
          <a:off x="0" y="0"/>
          <a:ext cx="0" cy="0"/>
          <a:chOff x="0" y="0"/>
          <a:chExt cx="0" cy="0"/>
        </a:xfrm>
      </p:grpSpPr>
      <p:sp>
        <p:nvSpPr>
          <p:cNvPr id="1393" name="Shape 13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4" name="Shape 13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0" name="Shape 1400"/>
        <p:cNvGrpSpPr/>
        <p:nvPr/>
      </p:nvGrpSpPr>
      <p:grpSpPr>
        <a:xfrm>
          <a:off x="0" y="0"/>
          <a:ext cx="0" cy="0"/>
          <a:chOff x="0" y="0"/>
          <a:chExt cx="0" cy="0"/>
        </a:xfrm>
      </p:grpSpPr>
      <p:sp>
        <p:nvSpPr>
          <p:cNvPr id="1401" name="Shape 14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2" name="Shape 14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Code is some of the oldest.</a:t>
            </a:r>
            <a:endParaRPr>
              <a:solidFill>
                <a:schemeClr val="dk1"/>
              </a:solidFill>
            </a:endParaRPr>
          </a:p>
          <a:p>
            <a:pPr indent="0" lvl="0" marL="0">
              <a:spcBef>
                <a:spcPts val="0"/>
              </a:spcBef>
              <a:spcAft>
                <a:spcPts val="0"/>
              </a:spcAft>
              <a:buClr>
                <a:schemeClr val="dk1"/>
              </a:buClr>
              <a:buSzPts val="1100"/>
              <a:buFont typeface="Arial"/>
              <a:buNone/>
            </a:pPr>
            <a:r>
              <a:t/>
            </a:r>
            <a:endParaRPr>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“Crispy noodle code”.</a:t>
            </a:r>
            <a:endParaRPr>
              <a:solidFill>
                <a:schemeClr val="dk1"/>
              </a:solidFill>
            </a:endParaRPr>
          </a:p>
          <a:p>
            <a:pPr indent="0" lvl="0" marL="0">
              <a:spcBef>
                <a:spcPts val="0"/>
              </a:spcBef>
              <a:spcAft>
                <a:spcPts val="0"/>
              </a:spcAft>
              <a:buClr>
                <a:schemeClr val="dk1"/>
              </a:buClr>
              <a:buSzPts val="1100"/>
              <a:buFont typeface="Arial"/>
              <a:buNone/>
            </a:pPr>
            <a:r>
              <a:t/>
            </a:r>
            <a:endParaRPr>
              <a:solidFill>
                <a:schemeClr val="dk1"/>
              </a:solidFill>
            </a:endParaRPr>
          </a:p>
          <a:p>
            <a:pPr indent="-298450" lvl="0" marL="457200" rtl="0">
              <a:spcBef>
                <a:spcPts val="0"/>
              </a:spcBef>
              <a:spcAft>
                <a:spcPts val="0"/>
              </a:spcAft>
              <a:buClr>
                <a:schemeClr val="dk1"/>
              </a:buClr>
              <a:buSzPts val="1100"/>
              <a:buChar char="-"/>
            </a:pPr>
            <a:r>
              <a:rPr lang="en">
                <a:solidFill>
                  <a:schemeClr val="dk1"/>
                </a:solidFill>
              </a:rPr>
              <a:t>Monolithic</a:t>
            </a:r>
            <a:endParaRPr>
              <a:solidFill>
                <a:schemeClr val="dk1"/>
              </a:solidFill>
            </a:endParaRPr>
          </a:p>
          <a:p>
            <a:pPr indent="-298450" lvl="0" marL="457200" rtl="0">
              <a:spcBef>
                <a:spcPts val="0"/>
              </a:spcBef>
              <a:spcAft>
                <a:spcPts val="0"/>
              </a:spcAft>
              <a:buClr>
                <a:schemeClr val="dk1"/>
              </a:buClr>
              <a:buSzPts val="1100"/>
              <a:buChar char="-"/>
            </a:pPr>
            <a:r>
              <a:rPr lang="en">
                <a:solidFill>
                  <a:schemeClr val="dk1"/>
                </a:solidFill>
              </a:rPr>
              <a:t>non-encapsulated</a:t>
            </a:r>
            <a:endParaRPr>
              <a:solidFill>
                <a:schemeClr val="dk1"/>
              </a:solidFill>
            </a:endParaRPr>
          </a:p>
          <a:p>
            <a:pPr indent="-298450" lvl="0" marL="457200" rtl="0">
              <a:spcBef>
                <a:spcPts val="0"/>
              </a:spcBef>
              <a:spcAft>
                <a:spcPts val="0"/>
              </a:spcAft>
              <a:buClr>
                <a:schemeClr val="dk1"/>
              </a:buClr>
              <a:buSzPts val="1100"/>
              <a:buChar char="-"/>
            </a:pPr>
            <a:r>
              <a:rPr lang="en">
                <a:solidFill>
                  <a:schemeClr val="dk1"/>
                </a:solidFill>
              </a:rPr>
              <a:t>non-reentrant</a:t>
            </a:r>
            <a:endParaRPr>
              <a:solidFill>
                <a:schemeClr val="dk1"/>
              </a:solidFill>
            </a:endParaRPr>
          </a:p>
          <a:p>
            <a:pPr indent="-298450" lvl="1" marL="914400" rtl="0">
              <a:spcBef>
                <a:spcPts val="0"/>
              </a:spcBef>
              <a:spcAft>
                <a:spcPts val="0"/>
              </a:spcAft>
              <a:buClr>
                <a:schemeClr val="dk1"/>
              </a:buClr>
              <a:buSzPts val="1100"/>
              <a:buChar char="-"/>
            </a:pPr>
            <a:r>
              <a:rPr lang="en">
                <a:solidFill>
                  <a:schemeClr val="dk1"/>
                </a:solidFill>
              </a:rPr>
              <a:t>Although we actually *do* re-enter in some places.  Don’t ask.</a:t>
            </a:r>
            <a:endParaRPr>
              <a:solidFill>
                <a:schemeClr val="dk1"/>
              </a:solidFill>
            </a:endParaRPr>
          </a:p>
          <a:p>
            <a:pPr indent="-298450" lvl="0" marL="457200" rtl="0">
              <a:spcBef>
                <a:spcPts val="0"/>
              </a:spcBef>
              <a:spcAft>
                <a:spcPts val="0"/>
              </a:spcAft>
              <a:buClr>
                <a:schemeClr val="dk1"/>
              </a:buClr>
              <a:buSzPts val="1100"/>
              <a:buChar char="-"/>
            </a:pPr>
            <a:r>
              <a:rPr lang="en">
                <a:solidFill>
                  <a:schemeClr val="dk1"/>
                </a:solidFill>
              </a:rPr>
              <a:t>non-thread-safe</a:t>
            </a:r>
            <a:endParaRPr>
              <a:solidFill>
                <a:schemeClr val="dk1"/>
              </a:solidFill>
            </a:endParaRPr>
          </a:p>
          <a:p>
            <a:pPr indent="0" lvl="0" marL="0">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7" name="Shape 1407"/>
        <p:cNvGrpSpPr/>
        <p:nvPr/>
      </p:nvGrpSpPr>
      <p:grpSpPr>
        <a:xfrm>
          <a:off x="0" y="0"/>
          <a:ext cx="0" cy="0"/>
          <a:chOff x="0" y="0"/>
          <a:chExt cx="0" cy="0"/>
        </a:xfrm>
      </p:grpSpPr>
      <p:sp>
        <p:nvSpPr>
          <p:cNvPr id="1408" name="Shape 14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9" name="Shape 14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9" name="Shape 1439"/>
        <p:cNvGrpSpPr/>
        <p:nvPr/>
      </p:nvGrpSpPr>
      <p:grpSpPr>
        <a:xfrm>
          <a:off x="0" y="0"/>
          <a:ext cx="0" cy="0"/>
          <a:chOff x="0" y="0"/>
          <a:chExt cx="0" cy="0"/>
        </a:xfrm>
      </p:grpSpPr>
      <p:sp>
        <p:nvSpPr>
          <p:cNvPr id="1440" name="Shape 14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1" name="Shape 14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6" name="Shape 1466"/>
        <p:cNvGrpSpPr/>
        <p:nvPr/>
      </p:nvGrpSpPr>
      <p:grpSpPr>
        <a:xfrm>
          <a:off x="0" y="0"/>
          <a:ext cx="0" cy="0"/>
          <a:chOff x="0" y="0"/>
          <a:chExt cx="0" cy="0"/>
        </a:xfrm>
      </p:grpSpPr>
      <p:sp>
        <p:nvSpPr>
          <p:cNvPr id="1467" name="Shape 14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8" name="Shape 14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4" name="Shape 1494"/>
        <p:cNvGrpSpPr/>
        <p:nvPr/>
      </p:nvGrpSpPr>
      <p:grpSpPr>
        <a:xfrm>
          <a:off x="0" y="0"/>
          <a:ext cx="0" cy="0"/>
          <a:chOff x="0" y="0"/>
          <a:chExt cx="0" cy="0"/>
        </a:xfrm>
      </p:grpSpPr>
      <p:sp>
        <p:nvSpPr>
          <p:cNvPr id="1495" name="Shape 14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6" name="Shape 14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ikilpatrick@ is at BlinkOn, and will be happy to answer your Houdini questions.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First, we handle input events (scroll, touch, gesture, mouse, etc.).</a:t>
            </a:r>
            <a:endParaRPr/>
          </a:p>
          <a:p>
            <a:pPr indent="0" lvl="0" marL="0">
              <a:spcBef>
                <a:spcPts val="0"/>
              </a:spcBef>
              <a:spcAft>
                <a:spcPts val="0"/>
              </a:spcAft>
              <a:buNone/>
            </a:pPr>
            <a:r>
              <a:rPr lang="en"/>
              <a:t>Then, run requestAnimationFrame callbacks.</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1" name="Shape 1501"/>
        <p:cNvGrpSpPr/>
        <p:nvPr/>
      </p:nvGrpSpPr>
      <p:grpSpPr>
        <a:xfrm>
          <a:off x="0" y="0"/>
          <a:ext cx="0" cy="0"/>
          <a:chOff x="0" y="0"/>
          <a:chExt cx="0" cy="0"/>
        </a:xfrm>
      </p:grpSpPr>
      <p:sp>
        <p:nvSpPr>
          <p:cNvPr id="1502" name="Shape 15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3" name="Shape 15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Layout NG potentially enables...</a:t>
            </a:r>
            <a:endParaRPr/>
          </a:p>
          <a:p>
            <a:pPr indent="-298450" lvl="0" marL="457200" rtl="0">
              <a:spcBef>
                <a:spcPts val="0"/>
              </a:spcBef>
              <a:spcAft>
                <a:spcPts val="0"/>
              </a:spcAft>
              <a:buSzPts val="1100"/>
              <a:buChar char="-"/>
            </a:pPr>
            <a:r>
              <a:rPr lang="en"/>
              <a:t>subtree layout</a:t>
            </a:r>
            <a:endParaRPr/>
          </a:p>
          <a:p>
            <a:pPr indent="-298450" lvl="0" marL="457200" rtl="0">
              <a:spcBef>
                <a:spcPts val="0"/>
              </a:spcBef>
              <a:spcAft>
                <a:spcPts val="0"/>
              </a:spcAft>
              <a:buSzPts val="1100"/>
              <a:buChar char="-"/>
            </a:pPr>
            <a:r>
              <a:rPr lang="en"/>
              <a:t>layout reuse</a:t>
            </a:r>
            <a:endParaRPr/>
          </a:p>
          <a:p>
            <a:pPr indent="-298450" lvl="0" marL="457200" rtl="0">
              <a:spcBef>
                <a:spcPts val="0"/>
              </a:spcBef>
              <a:spcAft>
                <a:spcPts val="0"/>
              </a:spcAft>
              <a:buSzPts val="1100"/>
              <a:buChar char="-"/>
            </a:pPr>
            <a:r>
              <a:rPr lang="en"/>
              <a:t>threaded layout</a:t>
            </a:r>
            <a:endParaRPr/>
          </a:p>
          <a:p>
            <a:pPr indent="-298450" lvl="0" marL="457200" rtl="0">
              <a:spcBef>
                <a:spcPts val="0"/>
              </a:spcBef>
              <a:spcAft>
                <a:spcPts val="0"/>
              </a:spcAft>
              <a:buSzPts val="1100"/>
              <a:buChar char="-"/>
            </a:pPr>
            <a:r>
              <a:rPr lang="en"/>
              <a:t>paint on the compositor thread</a:t>
            </a:r>
            <a:endParaRPr/>
          </a:p>
          <a:p>
            <a:pPr indent="-298450" lvl="0" marL="457200" rtl="0">
              <a:spcBef>
                <a:spcPts val="0"/>
              </a:spcBef>
              <a:spcAft>
                <a:spcPts val="0"/>
              </a:spcAft>
              <a:buSzPts val="1100"/>
              <a:buChar char="-"/>
            </a:pPr>
            <a:r>
              <a:rPr lang="en"/>
              <a:t>DOM async append</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8" name="Shape 1508"/>
        <p:cNvGrpSpPr/>
        <p:nvPr/>
      </p:nvGrpSpPr>
      <p:grpSpPr>
        <a:xfrm>
          <a:off x="0" y="0"/>
          <a:ext cx="0" cy="0"/>
          <a:chOff x="0" y="0"/>
          <a:chExt cx="0" cy="0"/>
        </a:xfrm>
      </p:grpSpPr>
      <p:sp>
        <p:nvSpPr>
          <p:cNvPr id="1509" name="Shape 15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0" name="Shape 15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5" name="Shape 1515"/>
        <p:cNvGrpSpPr/>
        <p:nvPr/>
      </p:nvGrpSpPr>
      <p:grpSpPr>
        <a:xfrm>
          <a:off x="0" y="0"/>
          <a:ext cx="0" cy="0"/>
          <a:chOff x="0" y="0"/>
          <a:chExt cx="0" cy="0"/>
        </a:xfrm>
      </p:grpSpPr>
      <p:sp>
        <p:nvSpPr>
          <p:cNvPr id="1516" name="Shape 15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7" name="Shape 15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AutoNum type="arabicPeriod"/>
            </a:pPr>
            <a:r>
              <a:rPr lang="en"/>
              <a:t>We were saddled with very crufty legacy code</a:t>
            </a:r>
            <a:endParaRPr/>
          </a:p>
          <a:p>
            <a:pPr indent="-298450" lvl="1" marL="914400" rtl="0">
              <a:spcBef>
                <a:spcPts val="0"/>
              </a:spcBef>
              <a:spcAft>
                <a:spcPts val="0"/>
              </a:spcAft>
              <a:buSzPts val="1100"/>
              <a:buAutoNum type="alphaLcPeriod"/>
            </a:pPr>
            <a:r>
              <a:rPr lang="en"/>
              <a:t>With natural turnover, institutional memory was fading fast.</a:t>
            </a:r>
            <a:endParaRPr/>
          </a:p>
          <a:p>
            <a:pPr indent="-298450" lvl="0" marL="457200" rtl="0">
              <a:spcBef>
                <a:spcPts val="0"/>
              </a:spcBef>
              <a:spcAft>
                <a:spcPts val="0"/>
              </a:spcAft>
              <a:buSzPts val="1100"/>
              <a:buAutoNum type="arabicPeriod"/>
            </a:pPr>
            <a:r>
              <a:rPr lang="en"/>
              <a:t>These are big, fundamental changes, and they are overdue.</a:t>
            </a:r>
            <a:endParaRPr/>
          </a:p>
          <a:p>
            <a:pPr indent="-298450" lvl="0" marL="457200" rtl="0">
              <a:spcBef>
                <a:spcPts val="0"/>
              </a:spcBef>
              <a:spcAft>
                <a:spcPts val="0"/>
              </a:spcAft>
              <a:buSzPts val="1100"/>
              <a:buAutoNum type="arabicPeriod"/>
            </a:pPr>
            <a:r>
              <a:rPr lang="en"/>
              <a:t>These projects are complicated, difficult to land, low tolerance for error, long timelines</a:t>
            </a:r>
            <a:endParaRPr/>
          </a:p>
          <a:p>
            <a:pPr indent="-298450" lvl="1" marL="914400" rtl="0">
              <a:spcBef>
                <a:spcPts val="0"/>
              </a:spcBef>
              <a:spcAft>
                <a:spcPts val="0"/>
              </a:spcAft>
              <a:buSzPts val="1100"/>
              <a:buAutoNum type="alphaLcPeriod"/>
            </a:pPr>
            <a:r>
              <a:rPr lang="en"/>
              <a:t>Much longer than the life of an average Google project.</a:t>
            </a:r>
            <a:endParaRPr/>
          </a:p>
          <a:p>
            <a:pPr indent="-298450" lvl="0" marL="457200" rtl="0">
              <a:spcBef>
                <a:spcPts val="0"/>
              </a:spcBef>
              <a:spcAft>
                <a:spcPts val="0"/>
              </a:spcAft>
              <a:buSzPts val="1100"/>
              <a:buAutoNum type="arabicPeriod"/>
            </a:pPr>
            <a:r>
              <a:rPr lang="en"/>
              <a:t>After 40 years in the desert lies the promised land.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Now the rendering pipeline goes to work.</a:t>
            </a:r>
            <a:endParaRPr/>
          </a:p>
          <a:p>
            <a:pPr indent="-298450" lvl="0" marL="457200" rtl="0">
              <a:spcBef>
                <a:spcPts val="0"/>
              </a:spcBef>
              <a:spcAft>
                <a:spcPts val="0"/>
              </a:spcAft>
              <a:buSzPts val="1100"/>
              <a:buChar char="-"/>
            </a:pPr>
            <a:r>
              <a:rPr lang="en"/>
              <a:t>Update the layout tree and apply styles.</a:t>
            </a:r>
            <a:endParaRPr/>
          </a:p>
          <a:p>
            <a:pPr indent="-298450" lvl="0" marL="457200" rtl="0">
              <a:spcBef>
                <a:spcPts val="0"/>
              </a:spcBef>
              <a:spcAft>
                <a:spcPts val="0"/>
              </a:spcAft>
              <a:buSzPts val="1100"/>
              <a:buChar char="-"/>
            </a:pPr>
            <a:r>
              <a:rPr lang="en"/>
              <a:t>Run layout to size and position objects.</a:t>
            </a:r>
            <a:endParaRPr/>
          </a:p>
          <a:p>
            <a:pPr indent="-298450" lvl="0" marL="457200" rtl="0">
              <a:spcBef>
                <a:spcPts val="0"/>
              </a:spcBef>
              <a:spcAft>
                <a:spcPts val="0"/>
              </a:spcAft>
              <a:buSzPts val="1100"/>
              <a:buChar char="-"/>
            </a:pPr>
            <a:r>
              <a:rPr lang="en"/>
              <a:t>Determine the configuration of composited layers.</a:t>
            </a:r>
            <a:endParaRPr/>
          </a:p>
          <a:p>
            <a:pPr indent="-298450" lvl="0" marL="457200">
              <a:spcBef>
                <a:spcPts val="0"/>
              </a:spcBef>
              <a:spcAft>
                <a:spcPts val="0"/>
              </a:spcAft>
              <a:buSzPts val="1100"/>
              <a:buChar char="-"/>
            </a:pPr>
            <a:r>
              <a:rPr lang="en"/>
              <a:t>Create a “display list” of primitive drawing commands.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output.jsbin.com/yenixej/quiet"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hyperlink" Target="http://crbug.com/771852"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hyperlink" Target="http://crbug.com/771852"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hyperlink" Target="http://crbug.com/771852" TargetMode="External"/><Relationship Id="rId4" Type="http://schemas.openxmlformats.org/officeDocument/2006/relationships/hyperlink" Target="http://go/spv175finch"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12.png"/><Relationship Id="rId6" Type="http://schemas.openxmlformats.org/officeDocument/2006/relationships/image" Target="../media/image8.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Blink Rendering</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Rebuilding the Engine Mid-Flight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p:nvPr/>
        </p:nvSpPr>
        <p:spPr>
          <a:xfrm>
            <a:off x="0" y="0"/>
            <a:ext cx="9144000" cy="51435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B7B7B7"/>
              </a:solidFill>
            </a:endParaRPr>
          </a:p>
        </p:txBody>
      </p:sp>
      <p:pic>
        <p:nvPicPr>
          <p:cNvPr id="198" name="Shape 198"/>
          <p:cNvPicPr preferRelativeResize="0"/>
          <p:nvPr/>
        </p:nvPicPr>
        <p:blipFill>
          <a:blip r:embed="rId3">
            <a:alphaModFix/>
          </a:blip>
          <a:stretch>
            <a:fillRect/>
          </a:stretch>
        </p:blipFill>
        <p:spPr>
          <a:xfrm>
            <a:off x="1709438" y="430800"/>
            <a:ext cx="5725127" cy="3142624"/>
          </a:xfrm>
          <a:prstGeom prst="rect">
            <a:avLst/>
          </a:prstGeom>
          <a:noFill/>
          <a:ln>
            <a:noFill/>
          </a:ln>
        </p:spPr>
      </p:pic>
      <p:sp>
        <p:nvSpPr>
          <p:cNvPr id="199" name="Shape 199"/>
          <p:cNvSpPr/>
          <p:nvPr/>
        </p:nvSpPr>
        <p:spPr>
          <a:xfrm>
            <a:off x="7991239" y="4063725"/>
            <a:ext cx="1008600" cy="330600"/>
          </a:xfrm>
          <a:prstGeom prst="roundRect">
            <a:avLst>
              <a:gd fmla="val 16667" name="adj"/>
            </a:avLst>
          </a:prstGeom>
          <a:solidFill>
            <a:srgbClr val="1BFF1D">
              <a:alpha val="50199"/>
            </a:srgbClr>
          </a:solidFill>
          <a:ln cap="flat" cmpd="sng" w="28575">
            <a:solidFill>
              <a:srgbClr val="1BFF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composite</a:t>
            </a:r>
            <a:endParaRPr sz="1100"/>
          </a:p>
        </p:txBody>
      </p:sp>
      <p:sp>
        <p:nvSpPr>
          <p:cNvPr id="200" name="Shape 200"/>
          <p:cNvSpPr/>
          <p:nvPr/>
        </p:nvSpPr>
        <p:spPr>
          <a:xfrm>
            <a:off x="6875987" y="4063725"/>
            <a:ext cx="1008600" cy="330600"/>
          </a:xfrm>
          <a:prstGeom prst="roundRect">
            <a:avLst>
              <a:gd fmla="val 16667" name="adj"/>
            </a:avLst>
          </a:prstGeom>
          <a:solidFill>
            <a:srgbClr val="1BFF1D">
              <a:alpha val="50199"/>
            </a:srgbClr>
          </a:solidFill>
          <a:ln cap="flat" cmpd="sng" w="28575">
            <a:solidFill>
              <a:srgbClr val="1BFF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raster</a:t>
            </a:r>
            <a:endParaRPr sz="1100"/>
          </a:p>
        </p:txBody>
      </p:sp>
      <p:sp>
        <p:nvSpPr>
          <p:cNvPr id="201" name="Shape 201"/>
          <p:cNvSpPr/>
          <p:nvPr/>
        </p:nvSpPr>
        <p:spPr>
          <a:xfrm>
            <a:off x="5760735" y="4063725"/>
            <a:ext cx="1008600" cy="330600"/>
          </a:xfrm>
          <a:prstGeom prst="roundRect">
            <a:avLst>
              <a:gd fmla="val 16667" name="adj"/>
            </a:avLst>
          </a:prstGeom>
          <a:solidFill>
            <a:srgbClr val="4A86E8">
              <a:alpha val="50199"/>
            </a:srgbClr>
          </a:solid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paint</a:t>
            </a:r>
            <a:endParaRPr sz="1100"/>
          </a:p>
        </p:txBody>
      </p:sp>
      <p:sp>
        <p:nvSpPr>
          <p:cNvPr id="202" name="Shape 202"/>
          <p:cNvSpPr/>
          <p:nvPr/>
        </p:nvSpPr>
        <p:spPr>
          <a:xfrm>
            <a:off x="4645483" y="4063725"/>
            <a:ext cx="1008600" cy="33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compositing</a:t>
            </a:r>
            <a:endParaRPr sz="1100"/>
          </a:p>
          <a:p>
            <a:pPr indent="0" lvl="0" marL="0" rtl="0" algn="ctr">
              <a:spcBef>
                <a:spcPts val="0"/>
              </a:spcBef>
              <a:spcAft>
                <a:spcPts val="0"/>
              </a:spcAft>
              <a:buNone/>
            </a:pPr>
            <a:r>
              <a:rPr lang="en" sz="1100"/>
              <a:t>setup</a:t>
            </a:r>
            <a:endParaRPr sz="1100"/>
          </a:p>
        </p:txBody>
      </p:sp>
      <p:sp>
        <p:nvSpPr>
          <p:cNvPr id="203" name="Shape 203"/>
          <p:cNvSpPr/>
          <p:nvPr/>
        </p:nvSpPr>
        <p:spPr>
          <a:xfrm>
            <a:off x="3530231" y="4063725"/>
            <a:ext cx="1008600" cy="33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layout</a:t>
            </a:r>
            <a:endParaRPr sz="1100"/>
          </a:p>
        </p:txBody>
      </p:sp>
      <p:sp>
        <p:nvSpPr>
          <p:cNvPr id="204" name="Shape 204"/>
          <p:cNvSpPr/>
          <p:nvPr/>
        </p:nvSpPr>
        <p:spPr>
          <a:xfrm>
            <a:off x="2414979" y="4063725"/>
            <a:ext cx="1008600" cy="33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style</a:t>
            </a:r>
            <a:endParaRPr sz="1100"/>
          </a:p>
        </p:txBody>
      </p:sp>
      <p:sp>
        <p:nvSpPr>
          <p:cNvPr id="205" name="Shape 205"/>
          <p:cNvSpPr/>
          <p:nvPr/>
        </p:nvSpPr>
        <p:spPr>
          <a:xfrm>
            <a:off x="1299727" y="406372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B7B7B7"/>
                </a:solidFill>
              </a:rPr>
              <a:t>parse</a:t>
            </a:r>
            <a:endParaRPr sz="1100">
              <a:solidFill>
                <a:srgbClr val="B7B7B7"/>
              </a:solidFill>
            </a:endParaRPr>
          </a:p>
        </p:txBody>
      </p:sp>
      <p:sp>
        <p:nvSpPr>
          <p:cNvPr id="206" name="Shape 206"/>
          <p:cNvSpPr/>
          <p:nvPr/>
        </p:nvSpPr>
        <p:spPr>
          <a:xfrm>
            <a:off x="184475" y="406372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B7B7B7"/>
                </a:solidFill>
              </a:rPr>
              <a:t>script</a:t>
            </a:r>
            <a:endParaRPr sz="1100">
              <a:solidFill>
                <a:srgbClr val="B7B7B7"/>
              </a:solidFill>
            </a:endParaRPr>
          </a:p>
        </p:txBody>
      </p:sp>
      <p:sp>
        <p:nvSpPr>
          <p:cNvPr id="207" name="Shape 207"/>
          <p:cNvSpPr/>
          <p:nvPr/>
        </p:nvSpPr>
        <p:spPr>
          <a:xfrm>
            <a:off x="184475" y="366367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B7B7B7"/>
                </a:solidFill>
              </a:rPr>
              <a:t>network</a:t>
            </a:r>
            <a:endParaRPr sz="1100">
              <a:solidFill>
                <a:srgbClr val="B7B7B7"/>
              </a:solidFill>
            </a:endParaRPr>
          </a:p>
        </p:txBody>
      </p:sp>
      <p:sp>
        <p:nvSpPr>
          <p:cNvPr id="208" name="Shape 208"/>
          <p:cNvSpPr/>
          <p:nvPr/>
        </p:nvSpPr>
        <p:spPr>
          <a:xfrm>
            <a:off x="184475" y="446377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B7B7B7"/>
                </a:solidFill>
              </a:rPr>
              <a:t>input</a:t>
            </a:r>
            <a:endParaRPr sz="1100">
              <a:solidFill>
                <a:srgbClr val="B7B7B7"/>
              </a:solidFill>
            </a:endParaRPr>
          </a:p>
        </p:txBody>
      </p:sp>
      <p:sp>
        <p:nvSpPr>
          <p:cNvPr id="209" name="Shape 209"/>
          <p:cNvSpPr/>
          <p:nvPr/>
        </p:nvSpPr>
        <p:spPr>
          <a:xfrm>
            <a:off x="5860125" y="1374800"/>
            <a:ext cx="197700" cy="1436400"/>
          </a:xfrm>
          <a:prstGeom prst="rect">
            <a:avLst/>
          </a:prstGeom>
          <a:solidFill>
            <a:srgbClr val="4A86E8">
              <a:alpha val="501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 name="Shape 210"/>
          <p:cNvSpPr/>
          <p:nvPr/>
        </p:nvSpPr>
        <p:spPr>
          <a:xfrm>
            <a:off x="5934075" y="2811200"/>
            <a:ext cx="423600" cy="762300"/>
          </a:xfrm>
          <a:prstGeom prst="rect">
            <a:avLst/>
          </a:prstGeom>
          <a:solidFill>
            <a:srgbClr val="1BFF1D">
              <a:alpha val="501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Shape 2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p:nvPr/>
        </p:nvSpPr>
        <p:spPr>
          <a:xfrm>
            <a:off x="0" y="0"/>
            <a:ext cx="9144000" cy="51435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B7B7B7"/>
              </a:solidFill>
            </a:endParaRPr>
          </a:p>
        </p:txBody>
      </p:sp>
      <p:pic>
        <p:nvPicPr>
          <p:cNvPr id="217" name="Shape 217"/>
          <p:cNvPicPr preferRelativeResize="0"/>
          <p:nvPr/>
        </p:nvPicPr>
        <p:blipFill>
          <a:blip r:embed="rId3">
            <a:alphaModFix/>
          </a:blip>
          <a:stretch>
            <a:fillRect/>
          </a:stretch>
        </p:blipFill>
        <p:spPr>
          <a:xfrm>
            <a:off x="1709438" y="430800"/>
            <a:ext cx="5725127" cy="3142624"/>
          </a:xfrm>
          <a:prstGeom prst="rect">
            <a:avLst/>
          </a:prstGeom>
          <a:noFill/>
          <a:ln>
            <a:noFill/>
          </a:ln>
        </p:spPr>
      </p:pic>
      <p:sp>
        <p:nvSpPr>
          <p:cNvPr id="218" name="Shape 218"/>
          <p:cNvSpPr/>
          <p:nvPr/>
        </p:nvSpPr>
        <p:spPr>
          <a:xfrm>
            <a:off x="7991239" y="406372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B7B7B7"/>
                </a:solidFill>
              </a:rPr>
              <a:t>composite</a:t>
            </a:r>
            <a:endParaRPr sz="1100">
              <a:solidFill>
                <a:srgbClr val="B7B7B7"/>
              </a:solidFill>
            </a:endParaRPr>
          </a:p>
        </p:txBody>
      </p:sp>
      <p:sp>
        <p:nvSpPr>
          <p:cNvPr id="219" name="Shape 219"/>
          <p:cNvSpPr/>
          <p:nvPr/>
        </p:nvSpPr>
        <p:spPr>
          <a:xfrm>
            <a:off x="6875987" y="406372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B7B7B7"/>
                </a:solidFill>
              </a:rPr>
              <a:t>raster</a:t>
            </a:r>
            <a:endParaRPr sz="1100">
              <a:solidFill>
                <a:srgbClr val="B7B7B7"/>
              </a:solidFill>
            </a:endParaRPr>
          </a:p>
        </p:txBody>
      </p:sp>
      <p:sp>
        <p:nvSpPr>
          <p:cNvPr id="220" name="Shape 220"/>
          <p:cNvSpPr/>
          <p:nvPr/>
        </p:nvSpPr>
        <p:spPr>
          <a:xfrm>
            <a:off x="5760735" y="4063725"/>
            <a:ext cx="1008600" cy="33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paint</a:t>
            </a:r>
            <a:endParaRPr sz="1100"/>
          </a:p>
        </p:txBody>
      </p:sp>
      <p:sp>
        <p:nvSpPr>
          <p:cNvPr id="221" name="Shape 221"/>
          <p:cNvSpPr/>
          <p:nvPr/>
        </p:nvSpPr>
        <p:spPr>
          <a:xfrm>
            <a:off x="4645483" y="4063725"/>
            <a:ext cx="1008600" cy="33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compositing</a:t>
            </a:r>
            <a:endParaRPr sz="1100"/>
          </a:p>
          <a:p>
            <a:pPr indent="0" lvl="0" marL="0" rtl="0" algn="ctr">
              <a:spcBef>
                <a:spcPts val="0"/>
              </a:spcBef>
              <a:spcAft>
                <a:spcPts val="0"/>
              </a:spcAft>
              <a:buNone/>
            </a:pPr>
            <a:r>
              <a:rPr lang="en" sz="1100"/>
              <a:t>setup</a:t>
            </a:r>
            <a:endParaRPr sz="1100"/>
          </a:p>
        </p:txBody>
      </p:sp>
      <p:sp>
        <p:nvSpPr>
          <p:cNvPr id="222" name="Shape 222"/>
          <p:cNvSpPr/>
          <p:nvPr/>
        </p:nvSpPr>
        <p:spPr>
          <a:xfrm>
            <a:off x="3530231" y="4063725"/>
            <a:ext cx="1008600" cy="33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layout</a:t>
            </a:r>
            <a:endParaRPr sz="1100"/>
          </a:p>
        </p:txBody>
      </p:sp>
      <p:sp>
        <p:nvSpPr>
          <p:cNvPr id="223" name="Shape 223"/>
          <p:cNvSpPr/>
          <p:nvPr/>
        </p:nvSpPr>
        <p:spPr>
          <a:xfrm>
            <a:off x="2414979" y="4063725"/>
            <a:ext cx="1008600" cy="33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style</a:t>
            </a:r>
            <a:endParaRPr sz="1100"/>
          </a:p>
        </p:txBody>
      </p:sp>
      <p:sp>
        <p:nvSpPr>
          <p:cNvPr id="224" name="Shape 224"/>
          <p:cNvSpPr/>
          <p:nvPr/>
        </p:nvSpPr>
        <p:spPr>
          <a:xfrm>
            <a:off x="1299727" y="4063725"/>
            <a:ext cx="1008600" cy="330600"/>
          </a:xfrm>
          <a:prstGeom prst="roundRect">
            <a:avLst>
              <a:gd fmla="val 16667" name="adj"/>
            </a:avLst>
          </a:prstGeom>
          <a:solidFill>
            <a:srgbClr val="4A86E8">
              <a:alpha val="50199"/>
            </a:srgbClr>
          </a:solid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parse</a:t>
            </a:r>
            <a:endParaRPr sz="1100"/>
          </a:p>
        </p:txBody>
      </p:sp>
      <p:sp>
        <p:nvSpPr>
          <p:cNvPr id="225" name="Shape 225"/>
          <p:cNvSpPr/>
          <p:nvPr/>
        </p:nvSpPr>
        <p:spPr>
          <a:xfrm>
            <a:off x="184475" y="4063725"/>
            <a:ext cx="1008600" cy="330600"/>
          </a:xfrm>
          <a:prstGeom prst="roundRect">
            <a:avLst>
              <a:gd fmla="val 16667" name="adj"/>
            </a:avLst>
          </a:prstGeom>
          <a:solidFill>
            <a:srgbClr val="4A86E8">
              <a:alpha val="50199"/>
            </a:srgbClr>
          </a:solid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script</a:t>
            </a:r>
            <a:endParaRPr sz="1100"/>
          </a:p>
        </p:txBody>
      </p:sp>
      <p:sp>
        <p:nvSpPr>
          <p:cNvPr id="226" name="Shape 226"/>
          <p:cNvSpPr/>
          <p:nvPr/>
        </p:nvSpPr>
        <p:spPr>
          <a:xfrm>
            <a:off x="184475" y="3663675"/>
            <a:ext cx="1008600" cy="330600"/>
          </a:xfrm>
          <a:prstGeom prst="roundRect">
            <a:avLst>
              <a:gd fmla="val 16667" name="adj"/>
            </a:avLst>
          </a:prstGeom>
          <a:solidFill>
            <a:srgbClr val="4A86E8">
              <a:alpha val="50199"/>
            </a:srgbClr>
          </a:solid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network</a:t>
            </a:r>
            <a:endParaRPr sz="1100"/>
          </a:p>
        </p:txBody>
      </p:sp>
      <p:sp>
        <p:nvSpPr>
          <p:cNvPr id="227" name="Shape 227"/>
          <p:cNvSpPr/>
          <p:nvPr/>
        </p:nvSpPr>
        <p:spPr>
          <a:xfrm>
            <a:off x="184475" y="446377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B7B7B7"/>
                </a:solidFill>
              </a:rPr>
              <a:t>input</a:t>
            </a:r>
            <a:endParaRPr sz="1100">
              <a:solidFill>
                <a:srgbClr val="B7B7B7"/>
              </a:solidFill>
            </a:endParaRPr>
          </a:p>
        </p:txBody>
      </p:sp>
      <p:sp>
        <p:nvSpPr>
          <p:cNvPr id="228" name="Shape 228"/>
          <p:cNvSpPr/>
          <p:nvPr/>
        </p:nvSpPr>
        <p:spPr>
          <a:xfrm>
            <a:off x="6050175" y="1374800"/>
            <a:ext cx="978900" cy="1412400"/>
          </a:xfrm>
          <a:prstGeom prst="rect">
            <a:avLst/>
          </a:prstGeom>
          <a:solidFill>
            <a:srgbClr val="4A86E8">
              <a:alpha val="501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9" name="Shape 2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Rendering is Important, Rendering is Hard</a:t>
            </a:r>
            <a:endParaRPr/>
          </a:p>
        </p:txBody>
      </p:sp>
      <p:sp>
        <p:nvSpPr>
          <p:cNvPr id="235" name="Shape 2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200000"/>
              </a:lnSpc>
              <a:spcBef>
                <a:spcPts val="0"/>
              </a:spcBef>
              <a:spcAft>
                <a:spcPts val="0"/>
              </a:spcAft>
              <a:buNone/>
            </a:pPr>
            <a:r>
              <a:t/>
            </a:r>
            <a:endParaRPr/>
          </a:p>
          <a:p>
            <a:pPr indent="-342900" lvl="0" marL="457200" rtl="0">
              <a:lnSpc>
                <a:spcPct val="200000"/>
              </a:lnSpc>
              <a:spcBef>
                <a:spcPts val="1600"/>
              </a:spcBef>
              <a:spcAft>
                <a:spcPts val="0"/>
              </a:spcAft>
              <a:buSzPts val="1800"/>
              <a:buChar char="●"/>
            </a:pPr>
            <a:r>
              <a:rPr lang="en"/>
              <a:t>Rendered output is the foremost component of user experience.</a:t>
            </a:r>
            <a:endParaRPr/>
          </a:p>
          <a:p>
            <a:pPr indent="-342900" lvl="0" marL="457200" rtl="0">
              <a:lnSpc>
                <a:spcPct val="200000"/>
              </a:lnSpc>
              <a:spcBef>
                <a:spcPts val="0"/>
              </a:spcBef>
              <a:spcAft>
                <a:spcPts val="0"/>
              </a:spcAft>
              <a:buSzPts val="1800"/>
              <a:buChar char="●"/>
            </a:pPr>
            <a:r>
              <a:rPr lang="en"/>
              <a:t>Excluding javascript, rendering is the biggest determinant of performance.</a:t>
            </a:r>
            <a:endParaRPr/>
          </a:p>
          <a:p>
            <a:pPr indent="-342900" lvl="0" marL="457200" rtl="0">
              <a:lnSpc>
                <a:spcPct val="200000"/>
              </a:lnSpc>
              <a:spcBef>
                <a:spcPts val="0"/>
              </a:spcBef>
              <a:spcAft>
                <a:spcPts val="0"/>
              </a:spcAft>
              <a:buSzPts val="1800"/>
              <a:buChar char="●"/>
            </a:pPr>
            <a:r>
              <a:rPr lang="en"/>
              <a:t>Modern web pages feature lots of dynamic content.</a:t>
            </a:r>
            <a:endParaRPr/>
          </a:p>
        </p:txBody>
      </p:sp>
      <p:sp>
        <p:nvSpPr>
          <p:cNvPr id="236" name="Shape 2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p:nvPr/>
        </p:nvSpPr>
        <p:spPr>
          <a:xfrm>
            <a:off x="0" y="0"/>
            <a:ext cx="9144000" cy="51435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999999"/>
              </a:solidFill>
            </a:endParaRPr>
          </a:p>
        </p:txBody>
      </p:sp>
      <p:sp>
        <p:nvSpPr>
          <p:cNvPr id="242" name="Shape 242"/>
          <p:cNvSpPr/>
          <p:nvPr/>
        </p:nvSpPr>
        <p:spPr>
          <a:xfrm>
            <a:off x="7991239" y="406372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B7B7B7"/>
                </a:solidFill>
              </a:rPr>
              <a:t>composite</a:t>
            </a:r>
            <a:endParaRPr sz="1100">
              <a:solidFill>
                <a:srgbClr val="B7B7B7"/>
              </a:solidFill>
            </a:endParaRPr>
          </a:p>
        </p:txBody>
      </p:sp>
      <p:sp>
        <p:nvSpPr>
          <p:cNvPr id="243" name="Shape 243"/>
          <p:cNvSpPr/>
          <p:nvPr/>
        </p:nvSpPr>
        <p:spPr>
          <a:xfrm>
            <a:off x="6875987" y="406372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B7B7B7"/>
                </a:solidFill>
              </a:rPr>
              <a:t>raster</a:t>
            </a:r>
            <a:endParaRPr sz="1100">
              <a:solidFill>
                <a:srgbClr val="B7B7B7"/>
              </a:solidFill>
            </a:endParaRPr>
          </a:p>
        </p:txBody>
      </p:sp>
      <p:sp>
        <p:nvSpPr>
          <p:cNvPr id="244" name="Shape 244"/>
          <p:cNvSpPr/>
          <p:nvPr/>
        </p:nvSpPr>
        <p:spPr>
          <a:xfrm>
            <a:off x="5760735" y="4063725"/>
            <a:ext cx="1008600" cy="33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paint</a:t>
            </a:r>
            <a:endParaRPr sz="1100"/>
          </a:p>
        </p:txBody>
      </p:sp>
      <p:sp>
        <p:nvSpPr>
          <p:cNvPr id="245" name="Shape 245"/>
          <p:cNvSpPr/>
          <p:nvPr/>
        </p:nvSpPr>
        <p:spPr>
          <a:xfrm>
            <a:off x="4645483" y="4063725"/>
            <a:ext cx="1008600" cy="33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compositing</a:t>
            </a:r>
            <a:endParaRPr sz="1100"/>
          </a:p>
          <a:p>
            <a:pPr indent="0" lvl="0" marL="0" rtl="0" algn="ctr">
              <a:spcBef>
                <a:spcPts val="0"/>
              </a:spcBef>
              <a:spcAft>
                <a:spcPts val="0"/>
              </a:spcAft>
              <a:buNone/>
            </a:pPr>
            <a:r>
              <a:rPr lang="en" sz="1100"/>
              <a:t>setup</a:t>
            </a:r>
            <a:endParaRPr sz="1100"/>
          </a:p>
        </p:txBody>
      </p:sp>
      <p:sp>
        <p:nvSpPr>
          <p:cNvPr id="246" name="Shape 246"/>
          <p:cNvSpPr/>
          <p:nvPr/>
        </p:nvSpPr>
        <p:spPr>
          <a:xfrm>
            <a:off x="3530231" y="4063725"/>
            <a:ext cx="1008600" cy="33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layout</a:t>
            </a:r>
            <a:endParaRPr sz="1100"/>
          </a:p>
        </p:txBody>
      </p:sp>
      <p:sp>
        <p:nvSpPr>
          <p:cNvPr id="247" name="Shape 247"/>
          <p:cNvSpPr/>
          <p:nvPr/>
        </p:nvSpPr>
        <p:spPr>
          <a:xfrm>
            <a:off x="2414979" y="4063725"/>
            <a:ext cx="1008600" cy="33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style</a:t>
            </a:r>
            <a:endParaRPr sz="1100"/>
          </a:p>
        </p:txBody>
      </p:sp>
      <p:sp>
        <p:nvSpPr>
          <p:cNvPr id="248" name="Shape 248"/>
          <p:cNvSpPr/>
          <p:nvPr/>
        </p:nvSpPr>
        <p:spPr>
          <a:xfrm>
            <a:off x="1299727" y="406372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B7B7B7"/>
                </a:solidFill>
              </a:rPr>
              <a:t>parse</a:t>
            </a:r>
            <a:endParaRPr sz="1100">
              <a:solidFill>
                <a:srgbClr val="B7B7B7"/>
              </a:solidFill>
            </a:endParaRPr>
          </a:p>
        </p:txBody>
      </p:sp>
      <p:grpSp>
        <p:nvGrpSpPr>
          <p:cNvPr id="249" name="Shape 249"/>
          <p:cNvGrpSpPr/>
          <p:nvPr/>
        </p:nvGrpSpPr>
        <p:grpSpPr>
          <a:xfrm>
            <a:off x="184475" y="3663675"/>
            <a:ext cx="1008600" cy="1130850"/>
            <a:chOff x="184475" y="2751300"/>
            <a:chExt cx="1008600" cy="1507800"/>
          </a:xfrm>
        </p:grpSpPr>
        <p:sp>
          <p:nvSpPr>
            <p:cNvPr id="250" name="Shape 250"/>
            <p:cNvSpPr/>
            <p:nvPr/>
          </p:nvSpPr>
          <p:spPr>
            <a:xfrm>
              <a:off x="184475" y="3284700"/>
              <a:ext cx="1008600" cy="4410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B7B7B7"/>
                  </a:solidFill>
                </a:rPr>
                <a:t>script</a:t>
              </a:r>
              <a:endParaRPr sz="1100">
                <a:solidFill>
                  <a:srgbClr val="B7B7B7"/>
                </a:solidFill>
              </a:endParaRPr>
            </a:p>
          </p:txBody>
        </p:sp>
        <p:sp>
          <p:nvSpPr>
            <p:cNvPr id="251" name="Shape 251"/>
            <p:cNvSpPr/>
            <p:nvPr/>
          </p:nvSpPr>
          <p:spPr>
            <a:xfrm>
              <a:off x="184475" y="2751300"/>
              <a:ext cx="1008600" cy="4410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B7B7B7"/>
                  </a:solidFill>
                </a:rPr>
                <a:t>network</a:t>
              </a:r>
              <a:endParaRPr sz="1100">
                <a:solidFill>
                  <a:srgbClr val="B7B7B7"/>
                </a:solidFill>
              </a:endParaRPr>
            </a:p>
          </p:txBody>
        </p:sp>
        <p:sp>
          <p:nvSpPr>
            <p:cNvPr id="252" name="Shape 252"/>
            <p:cNvSpPr/>
            <p:nvPr/>
          </p:nvSpPr>
          <p:spPr>
            <a:xfrm>
              <a:off x="184475" y="3818100"/>
              <a:ext cx="1008600" cy="4410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B7B7B7"/>
                  </a:solidFill>
                </a:rPr>
                <a:t>input</a:t>
              </a:r>
              <a:endParaRPr sz="1100">
                <a:solidFill>
                  <a:srgbClr val="B7B7B7"/>
                </a:solidFill>
              </a:endParaRPr>
            </a:p>
          </p:txBody>
        </p:sp>
      </p:grpSp>
      <p:pic>
        <p:nvPicPr>
          <p:cNvPr id="253" name="Shape 253"/>
          <p:cNvPicPr preferRelativeResize="0"/>
          <p:nvPr/>
        </p:nvPicPr>
        <p:blipFill>
          <a:blip r:embed="rId3">
            <a:alphaModFix/>
          </a:blip>
          <a:stretch>
            <a:fillRect/>
          </a:stretch>
        </p:blipFill>
        <p:spPr>
          <a:xfrm>
            <a:off x="2322163" y="430800"/>
            <a:ext cx="4499671" cy="3142625"/>
          </a:xfrm>
          <a:prstGeom prst="rect">
            <a:avLst/>
          </a:prstGeom>
          <a:noFill/>
          <a:ln>
            <a:noFill/>
          </a:ln>
        </p:spPr>
      </p:pic>
      <p:sp>
        <p:nvSpPr>
          <p:cNvPr id="254" name="Shape 2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cxnSp>
        <p:nvCxnSpPr>
          <p:cNvPr id="255" name="Shape 255"/>
          <p:cNvCxnSpPr/>
          <p:nvPr/>
        </p:nvCxnSpPr>
        <p:spPr>
          <a:xfrm>
            <a:off x="3607825" y="448350"/>
            <a:ext cx="0" cy="3111900"/>
          </a:xfrm>
          <a:prstGeom prst="straightConnector1">
            <a:avLst/>
          </a:prstGeom>
          <a:noFill/>
          <a:ln cap="flat" cmpd="sng" w="114300">
            <a:solidFill>
              <a:srgbClr val="FF0000"/>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
                                        <p:tgtEl>
                                          <p:spTgt spid="2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Shape 260"/>
          <p:cNvSpPr/>
          <p:nvPr/>
        </p:nvSpPr>
        <p:spPr>
          <a:xfrm>
            <a:off x="0" y="0"/>
            <a:ext cx="9144000" cy="51435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999999"/>
              </a:solidFill>
            </a:endParaRPr>
          </a:p>
        </p:txBody>
      </p:sp>
      <p:sp>
        <p:nvSpPr>
          <p:cNvPr id="261" name="Shape 261"/>
          <p:cNvSpPr/>
          <p:nvPr/>
        </p:nvSpPr>
        <p:spPr>
          <a:xfrm>
            <a:off x="7991239" y="406372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B7B7B7"/>
                </a:solidFill>
              </a:rPr>
              <a:t>composite</a:t>
            </a:r>
            <a:endParaRPr sz="1100">
              <a:solidFill>
                <a:srgbClr val="B7B7B7"/>
              </a:solidFill>
            </a:endParaRPr>
          </a:p>
        </p:txBody>
      </p:sp>
      <p:sp>
        <p:nvSpPr>
          <p:cNvPr id="262" name="Shape 262"/>
          <p:cNvSpPr/>
          <p:nvPr/>
        </p:nvSpPr>
        <p:spPr>
          <a:xfrm>
            <a:off x="6875987" y="406372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B7B7B7"/>
                </a:solidFill>
              </a:rPr>
              <a:t>raster</a:t>
            </a:r>
            <a:endParaRPr sz="1100">
              <a:solidFill>
                <a:srgbClr val="B7B7B7"/>
              </a:solidFill>
            </a:endParaRPr>
          </a:p>
        </p:txBody>
      </p:sp>
      <p:sp>
        <p:nvSpPr>
          <p:cNvPr id="263" name="Shape 263"/>
          <p:cNvSpPr/>
          <p:nvPr/>
        </p:nvSpPr>
        <p:spPr>
          <a:xfrm>
            <a:off x="5760735" y="4063725"/>
            <a:ext cx="1008600" cy="330600"/>
          </a:xfrm>
          <a:prstGeom prst="roundRect">
            <a:avLst>
              <a:gd fmla="val 16667" name="adj"/>
            </a:avLst>
          </a:prstGeom>
          <a:solidFill>
            <a:srgbClr val="4A86E8">
              <a:alpha val="50199"/>
            </a:srgbClr>
          </a:solid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paint</a:t>
            </a:r>
            <a:endParaRPr sz="1100"/>
          </a:p>
        </p:txBody>
      </p:sp>
      <p:sp>
        <p:nvSpPr>
          <p:cNvPr id="264" name="Shape 264"/>
          <p:cNvSpPr/>
          <p:nvPr/>
        </p:nvSpPr>
        <p:spPr>
          <a:xfrm>
            <a:off x="4645483" y="4063725"/>
            <a:ext cx="1008600" cy="330600"/>
          </a:xfrm>
          <a:prstGeom prst="roundRect">
            <a:avLst>
              <a:gd fmla="val 16667" name="adj"/>
            </a:avLst>
          </a:prstGeom>
          <a:solidFill>
            <a:srgbClr val="4A86E8">
              <a:alpha val="50199"/>
            </a:srgbClr>
          </a:solid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compositing</a:t>
            </a:r>
            <a:endParaRPr sz="1100"/>
          </a:p>
          <a:p>
            <a:pPr indent="0" lvl="0" marL="0" rtl="0" algn="ctr">
              <a:spcBef>
                <a:spcPts val="0"/>
              </a:spcBef>
              <a:spcAft>
                <a:spcPts val="0"/>
              </a:spcAft>
              <a:buNone/>
            </a:pPr>
            <a:r>
              <a:rPr lang="en" sz="1100"/>
              <a:t>setup</a:t>
            </a:r>
            <a:endParaRPr sz="1100"/>
          </a:p>
        </p:txBody>
      </p:sp>
      <p:sp>
        <p:nvSpPr>
          <p:cNvPr id="265" name="Shape 265"/>
          <p:cNvSpPr/>
          <p:nvPr/>
        </p:nvSpPr>
        <p:spPr>
          <a:xfrm>
            <a:off x="3530231" y="4063725"/>
            <a:ext cx="1008600" cy="330600"/>
          </a:xfrm>
          <a:prstGeom prst="roundRect">
            <a:avLst>
              <a:gd fmla="val 16667" name="adj"/>
            </a:avLst>
          </a:prstGeom>
          <a:solidFill>
            <a:srgbClr val="4A86E8">
              <a:alpha val="50199"/>
            </a:srgbClr>
          </a:solid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layout</a:t>
            </a:r>
            <a:endParaRPr sz="1100"/>
          </a:p>
        </p:txBody>
      </p:sp>
      <p:sp>
        <p:nvSpPr>
          <p:cNvPr id="266" name="Shape 266"/>
          <p:cNvSpPr/>
          <p:nvPr/>
        </p:nvSpPr>
        <p:spPr>
          <a:xfrm>
            <a:off x="2414979" y="4063725"/>
            <a:ext cx="1008600" cy="330600"/>
          </a:xfrm>
          <a:prstGeom prst="roundRect">
            <a:avLst>
              <a:gd fmla="val 16667" name="adj"/>
            </a:avLst>
          </a:prstGeom>
          <a:solidFill>
            <a:srgbClr val="4A86E8">
              <a:alpha val="50199"/>
            </a:srgbClr>
          </a:solid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style</a:t>
            </a:r>
            <a:endParaRPr sz="1100"/>
          </a:p>
        </p:txBody>
      </p:sp>
      <p:sp>
        <p:nvSpPr>
          <p:cNvPr id="267" name="Shape 267"/>
          <p:cNvSpPr/>
          <p:nvPr/>
        </p:nvSpPr>
        <p:spPr>
          <a:xfrm>
            <a:off x="1299727" y="406372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B7B7B7"/>
                </a:solidFill>
              </a:rPr>
              <a:t>parse</a:t>
            </a:r>
            <a:endParaRPr sz="1100">
              <a:solidFill>
                <a:srgbClr val="B7B7B7"/>
              </a:solidFill>
            </a:endParaRPr>
          </a:p>
        </p:txBody>
      </p:sp>
      <p:grpSp>
        <p:nvGrpSpPr>
          <p:cNvPr id="268" name="Shape 268"/>
          <p:cNvGrpSpPr/>
          <p:nvPr/>
        </p:nvGrpSpPr>
        <p:grpSpPr>
          <a:xfrm>
            <a:off x="184475" y="3663675"/>
            <a:ext cx="1008600" cy="1130850"/>
            <a:chOff x="184475" y="2751300"/>
            <a:chExt cx="1008600" cy="1507800"/>
          </a:xfrm>
        </p:grpSpPr>
        <p:sp>
          <p:nvSpPr>
            <p:cNvPr id="269" name="Shape 269"/>
            <p:cNvSpPr/>
            <p:nvPr/>
          </p:nvSpPr>
          <p:spPr>
            <a:xfrm>
              <a:off x="184475" y="3284700"/>
              <a:ext cx="1008600" cy="4410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B7B7B7"/>
                  </a:solidFill>
                </a:rPr>
                <a:t>script</a:t>
              </a:r>
              <a:endParaRPr sz="1100">
                <a:solidFill>
                  <a:srgbClr val="B7B7B7"/>
                </a:solidFill>
              </a:endParaRPr>
            </a:p>
          </p:txBody>
        </p:sp>
        <p:sp>
          <p:nvSpPr>
            <p:cNvPr id="270" name="Shape 270"/>
            <p:cNvSpPr/>
            <p:nvPr/>
          </p:nvSpPr>
          <p:spPr>
            <a:xfrm>
              <a:off x="184475" y="2751300"/>
              <a:ext cx="1008600" cy="4410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B7B7B7"/>
                  </a:solidFill>
                </a:rPr>
                <a:t>network</a:t>
              </a:r>
              <a:endParaRPr sz="1100">
                <a:solidFill>
                  <a:srgbClr val="B7B7B7"/>
                </a:solidFill>
              </a:endParaRPr>
            </a:p>
          </p:txBody>
        </p:sp>
        <p:sp>
          <p:nvSpPr>
            <p:cNvPr id="271" name="Shape 271"/>
            <p:cNvSpPr/>
            <p:nvPr/>
          </p:nvSpPr>
          <p:spPr>
            <a:xfrm>
              <a:off x="184475" y="3818100"/>
              <a:ext cx="1008600" cy="4410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B7B7B7"/>
                  </a:solidFill>
                </a:rPr>
                <a:t>input</a:t>
              </a:r>
              <a:endParaRPr sz="1100">
                <a:solidFill>
                  <a:srgbClr val="B7B7B7"/>
                </a:solidFill>
              </a:endParaRPr>
            </a:p>
          </p:txBody>
        </p:sp>
      </p:grpSp>
      <p:pic>
        <p:nvPicPr>
          <p:cNvPr id="272" name="Shape 272"/>
          <p:cNvPicPr preferRelativeResize="0"/>
          <p:nvPr/>
        </p:nvPicPr>
        <p:blipFill>
          <a:blip r:embed="rId3">
            <a:alphaModFix/>
          </a:blip>
          <a:stretch>
            <a:fillRect/>
          </a:stretch>
        </p:blipFill>
        <p:spPr>
          <a:xfrm>
            <a:off x="2322162" y="430800"/>
            <a:ext cx="4499677" cy="3142625"/>
          </a:xfrm>
          <a:prstGeom prst="rect">
            <a:avLst/>
          </a:prstGeom>
          <a:noFill/>
          <a:ln>
            <a:noFill/>
          </a:ln>
        </p:spPr>
      </p:pic>
      <p:sp>
        <p:nvSpPr>
          <p:cNvPr id="273" name="Shape 273"/>
          <p:cNvSpPr/>
          <p:nvPr/>
        </p:nvSpPr>
        <p:spPr>
          <a:xfrm>
            <a:off x="4645475" y="521650"/>
            <a:ext cx="1691700" cy="2198700"/>
          </a:xfrm>
          <a:prstGeom prst="rect">
            <a:avLst/>
          </a:prstGeom>
          <a:solidFill>
            <a:srgbClr val="4A86E8">
              <a:alpha val="501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4" name="Shape 27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Shape 2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Rendering challenges</a:t>
            </a:r>
            <a:endParaRPr/>
          </a:p>
        </p:txBody>
      </p:sp>
      <p:sp>
        <p:nvSpPr>
          <p:cNvPr id="280" name="Shape 2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Scrolling</a:t>
            </a:r>
            <a:endParaRPr b="1"/>
          </a:p>
          <a:p>
            <a:pPr indent="0" lvl="0" marL="0" rtl="0">
              <a:spcBef>
                <a:spcPts val="1600"/>
              </a:spcBef>
              <a:spcAft>
                <a:spcPts val="0"/>
              </a:spcAft>
              <a:buNone/>
            </a:pPr>
            <a:r>
              <a:rPr lang="en"/>
              <a:t>Paint &amp; Compositing</a:t>
            </a:r>
            <a:endParaRPr/>
          </a:p>
          <a:p>
            <a:pPr indent="0" lvl="0" marL="0" rtl="0">
              <a:spcBef>
                <a:spcPts val="1600"/>
              </a:spcBef>
              <a:spcAft>
                <a:spcPts val="1600"/>
              </a:spcAft>
              <a:buNone/>
            </a:pPr>
            <a:r>
              <a:rPr lang="en"/>
              <a:t>Layout</a:t>
            </a:r>
            <a:endParaRPr/>
          </a:p>
        </p:txBody>
      </p:sp>
      <p:sp>
        <p:nvSpPr>
          <p:cNvPr id="281" name="Shape 28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Shape 2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Scrolling: A Brief History</a:t>
            </a:r>
            <a:endParaRPr/>
          </a:p>
        </p:txBody>
      </p:sp>
      <p:grpSp>
        <p:nvGrpSpPr>
          <p:cNvPr id="287" name="Shape 287"/>
          <p:cNvGrpSpPr/>
          <p:nvPr/>
        </p:nvGrpSpPr>
        <p:grpSpPr>
          <a:xfrm>
            <a:off x="2683200" y="1620725"/>
            <a:ext cx="3777600" cy="2530800"/>
            <a:chOff x="361050" y="1751400"/>
            <a:chExt cx="3777600" cy="2530800"/>
          </a:xfrm>
        </p:grpSpPr>
        <p:sp>
          <p:nvSpPr>
            <p:cNvPr id="288" name="Shape 288"/>
            <p:cNvSpPr/>
            <p:nvPr/>
          </p:nvSpPr>
          <p:spPr>
            <a:xfrm>
              <a:off x="361050" y="1751400"/>
              <a:ext cx="3777600" cy="2530800"/>
            </a:xfrm>
            <a:prstGeom prst="rect">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89" name="Shape 289"/>
            <p:cNvSpPr/>
            <p:nvPr/>
          </p:nvSpPr>
          <p:spPr>
            <a:xfrm>
              <a:off x="3363731" y="2441356"/>
              <a:ext cx="96191" cy="51773"/>
            </a:xfrm>
            <a:custGeom>
              <a:pathLst>
                <a:path extrusionOk="0" h="2858" w="5310">
                  <a:moveTo>
                    <a:pt x="2786" y="0"/>
                  </a:moveTo>
                  <a:lnTo>
                    <a:pt x="0" y="2858"/>
                  </a:lnTo>
                  <a:lnTo>
                    <a:pt x="5310" y="2858"/>
                  </a:lnTo>
                  <a:close/>
                </a:path>
              </a:pathLst>
            </a:custGeom>
            <a:solidFill>
              <a:srgbClr val="000000"/>
            </a:solidFill>
            <a:ln cap="flat" cmpd="sng" w="9525">
              <a:solidFill>
                <a:srgbClr val="000000"/>
              </a:solidFill>
              <a:prstDash val="solid"/>
              <a:miter lim="8000"/>
              <a:headEnd len="med" w="med" type="none"/>
              <a:tailEnd len="med" w="med" type="none"/>
            </a:ln>
          </p:spPr>
        </p:sp>
        <p:sp>
          <p:nvSpPr>
            <p:cNvPr id="290" name="Shape 290"/>
            <p:cNvSpPr/>
            <p:nvPr/>
          </p:nvSpPr>
          <p:spPr>
            <a:xfrm>
              <a:off x="3351866" y="2550280"/>
              <a:ext cx="125100" cy="362400"/>
            </a:xfrm>
            <a:prstGeom prst="rect">
              <a:avLst/>
            </a:prstGeom>
            <a:solidFill>
              <a:srgbClr val="99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1" name="Shape 291"/>
            <p:cNvSpPr/>
            <p:nvPr/>
          </p:nvSpPr>
          <p:spPr>
            <a:xfrm rot="10800000">
              <a:off x="3363729" y="3316150"/>
              <a:ext cx="96191" cy="51773"/>
            </a:xfrm>
            <a:custGeom>
              <a:pathLst>
                <a:path extrusionOk="0" h="2858" w="5310">
                  <a:moveTo>
                    <a:pt x="2786" y="0"/>
                  </a:moveTo>
                  <a:lnTo>
                    <a:pt x="0" y="2858"/>
                  </a:lnTo>
                  <a:lnTo>
                    <a:pt x="5310" y="2858"/>
                  </a:lnTo>
                  <a:close/>
                </a:path>
              </a:pathLst>
            </a:custGeom>
            <a:solidFill>
              <a:srgbClr val="000000"/>
            </a:solidFill>
            <a:ln cap="flat" cmpd="sng" w="9525">
              <a:solidFill>
                <a:srgbClr val="000000"/>
              </a:solidFill>
              <a:prstDash val="solid"/>
              <a:miter lim="8000"/>
              <a:headEnd len="med" w="med" type="none"/>
              <a:tailEnd len="med" w="med" type="none"/>
            </a:ln>
          </p:spPr>
        </p:sp>
        <p:sp>
          <p:nvSpPr>
            <p:cNvPr id="292" name="Shape 292"/>
            <p:cNvSpPr/>
            <p:nvPr/>
          </p:nvSpPr>
          <p:spPr>
            <a:xfrm>
              <a:off x="3929255" y="1776851"/>
              <a:ext cx="188100" cy="2296500"/>
            </a:xfrm>
            <a:prstGeom prst="rect">
              <a:avLst/>
            </a:pr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3" name="Shape 293"/>
            <p:cNvSpPr/>
            <p:nvPr/>
          </p:nvSpPr>
          <p:spPr>
            <a:xfrm>
              <a:off x="3971082" y="1851267"/>
              <a:ext cx="96191" cy="51773"/>
            </a:xfrm>
            <a:custGeom>
              <a:pathLst>
                <a:path extrusionOk="0" h="2858" w="5310">
                  <a:moveTo>
                    <a:pt x="2786" y="0"/>
                  </a:moveTo>
                  <a:lnTo>
                    <a:pt x="0" y="2858"/>
                  </a:lnTo>
                  <a:lnTo>
                    <a:pt x="5310" y="2858"/>
                  </a:lnTo>
                  <a:close/>
                </a:path>
              </a:pathLst>
            </a:custGeom>
            <a:solidFill>
              <a:srgbClr val="000000"/>
            </a:solidFill>
            <a:ln cap="flat" cmpd="sng" w="9525">
              <a:solidFill>
                <a:srgbClr val="000000"/>
              </a:solidFill>
              <a:prstDash val="solid"/>
              <a:miter lim="8000"/>
              <a:headEnd len="med" w="med" type="none"/>
              <a:tailEnd len="med" w="med" type="none"/>
            </a:ln>
          </p:spPr>
        </p:sp>
        <p:sp>
          <p:nvSpPr>
            <p:cNvPr id="294" name="Shape 294"/>
            <p:cNvSpPr/>
            <p:nvPr/>
          </p:nvSpPr>
          <p:spPr>
            <a:xfrm>
              <a:off x="3956681" y="2078118"/>
              <a:ext cx="125100" cy="430800"/>
            </a:xfrm>
            <a:prstGeom prst="rect">
              <a:avLst/>
            </a:prstGeom>
            <a:solidFill>
              <a:srgbClr val="999999"/>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5" name="Shape 295"/>
            <p:cNvSpPr/>
            <p:nvPr/>
          </p:nvSpPr>
          <p:spPr>
            <a:xfrm rot="10800000">
              <a:off x="3971080" y="3958011"/>
              <a:ext cx="96191" cy="51773"/>
            </a:xfrm>
            <a:custGeom>
              <a:pathLst>
                <a:path extrusionOk="0" h="2858" w="5310">
                  <a:moveTo>
                    <a:pt x="2786" y="0"/>
                  </a:moveTo>
                  <a:lnTo>
                    <a:pt x="0" y="2858"/>
                  </a:lnTo>
                  <a:lnTo>
                    <a:pt x="5310" y="2858"/>
                  </a:lnTo>
                  <a:close/>
                </a:path>
              </a:pathLst>
            </a:custGeom>
            <a:solidFill>
              <a:srgbClr val="000000"/>
            </a:solidFill>
            <a:ln cap="flat" cmpd="sng" w="9525">
              <a:solidFill>
                <a:srgbClr val="000000"/>
              </a:solidFill>
              <a:prstDash val="solid"/>
              <a:miter lim="8000"/>
              <a:headEnd len="med" w="med" type="none"/>
              <a:tailEnd len="med" w="med" type="none"/>
            </a:ln>
          </p:spPr>
        </p:sp>
        <p:sp>
          <p:nvSpPr>
            <p:cNvPr id="296" name="Shape 296"/>
            <p:cNvSpPr/>
            <p:nvPr/>
          </p:nvSpPr>
          <p:spPr>
            <a:xfrm>
              <a:off x="386719" y="1771254"/>
              <a:ext cx="3542400" cy="2301000"/>
            </a:xfrm>
            <a:prstGeom prst="rect">
              <a:avLst/>
            </a:prstGeom>
            <a:solidFill>
              <a:srgbClr val="E3FE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7" name="Shape 297"/>
            <p:cNvSpPr/>
            <p:nvPr/>
          </p:nvSpPr>
          <p:spPr>
            <a:xfrm>
              <a:off x="3928802" y="4073190"/>
              <a:ext cx="188400" cy="1884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8" name="Shape 298"/>
            <p:cNvSpPr/>
            <p:nvPr/>
          </p:nvSpPr>
          <p:spPr>
            <a:xfrm rot="-5400000">
              <a:off x="2064019" y="2395176"/>
              <a:ext cx="188100" cy="3542700"/>
            </a:xfrm>
            <a:prstGeom prst="rect">
              <a:avLst/>
            </a:pr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9" name="Shape 299"/>
            <p:cNvSpPr/>
            <p:nvPr/>
          </p:nvSpPr>
          <p:spPr>
            <a:xfrm rot="-5400000">
              <a:off x="438925" y="4138728"/>
              <a:ext cx="96191" cy="51773"/>
            </a:xfrm>
            <a:custGeom>
              <a:pathLst>
                <a:path extrusionOk="0" h="2858" w="5310">
                  <a:moveTo>
                    <a:pt x="2786" y="0"/>
                  </a:moveTo>
                  <a:lnTo>
                    <a:pt x="0" y="2858"/>
                  </a:lnTo>
                  <a:lnTo>
                    <a:pt x="5310" y="2858"/>
                  </a:lnTo>
                  <a:close/>
                </a:path>
              </a:pathLst>
            </a:custGeom>
            <a:solidFill>
              <a:srgbClr val="000000"/>
            </a:solidFill>
            <a:ln cap="flat" cmpd="sng" w="9525">
              <a:solidFill>
                <a:srgbClr val="000000"/>
              </a:solidFill>
              <a:prstDash val="solid"/>
              <a:miter lim="8000"/>
              <a:headEnd len="med" w="med" type="none"/>
              <a:tailEnd len="med" w="med" type="none"/>
            </a:ln>
          </p:spPr>
        </p:sp>
        <p:sp>
          <p:nvSpPr>
            <p:cNvPr id="300" name="Shape 300"/>
            <p:cNvSpPr/>
            <p:nvPr/>
          </p:nvSpPr>
          <p:spPr>
            <a:xfrm rot="-5400000">
              <a:off x="1834682" y="3949161"/>
              <a:ext cx="125100" cy="430800"/>
            </a:xfrm>
            <a:prstGeom prst="rect">
              <a:avLst/>
            </a:prstGeom>
            <a:solidFill>
              <a:srgbClr val="999999"/>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1" name="Shape 301"/>
            <p:cNvSpPr/>
            <p:nvPr/>
          </p:nvSpPr>
          <p:spPr>
            <a:xfrm rot="5400000">
              <a:off x="3775894" y="4138729"/>
              <a:ext cx="96191" cy="51773"/>
            </a:xfrm>
            <a:custGeom>
              <a:pathLst>
                <a:path extrusionOk="0" h="2858" w="5310">
                  <a:moveTo>
                    <a:pt x="2786" y="0"/>
                  </a:moveTo>
                  <a:lnTo>
                    <a:pt x="0" y="2858"/>
                  </a:lnTo>
                  <a:lnTo>
                    <a:pt x="5310" y="2858"/>
                  </a:lnTo>
                  <a:close/>
                </a:path>
              </a:pathLst>
            </a:custGeom>
            <a:solidFill>
              <a:srgbClr val="000000"/>
            </a:solidFill>
            <a:ln cap="flat" cmpd="sng" w="9525">
              <a:solidFill>
                <a:srgbClr val="000000"/>
              </a:solidFill>
              <a:prstDash val="solid"/>
              <a:miter lim="8000"/>
              <a:headEnd len="med" w="med" type="none"/>
              <a:tailEnd len="med" w="med" type="none"/>
            </a:ln>
          </p:spPr>
        </p:sp>
        <p:sp>
          <p:nvSpPr>
            <p:cNvPr id="302" name="Shape 302"/>
            <p:cNvSpPr/>
            <p:nvPr/>
          </p:nvSpPr>
          <p:spPr>
            <a:xfrm>
              <a:off x="386719" y="1776851"/>
              <a:ext cx="3730500" cy="2483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03" name="Shape 303"/>
          <p:cNvGrpSpPr/>
          <p:nvPr/>
        </p:nvGrpSpPr>
        <p:grpSpPr>
          <a:xfrm>
            <a:off x="3140900" y="1856775"/>
            <a:ext cx="1707650" cy="1894432"/>
            <a:chOff x="2158375" y="1976438"/>
            <a:chExt cx="1707650" cy="1894432"/>
          </a:xfrm>
        </p:grpSpPr>
        <p:sp>
          <p:nvSpPr>
            <p:cNvPr id="304" name="Shape 304"/>
            <p:cNvSpPr/>
            <p:nvPr/>
          </p:nvSpPr>
          <p:spPr>
            <a:xfrm>
              <a:off x="3677925" y="1982038"/>
              <a:ext cx="188100" cy="1699800"/>
            </a:xfrm>
            <a:prstGeom prst="rect">
              <a:avLst/>
            </a:pr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5" name="Shape 305"/>
            <p:cNvSpPr/>
            <p:nvPr/>
          </p:nvSpPr>
          <p:spPr>
            <a:xfrm>
              <a:off x="3719746" y="2056454"/>
              <a:ext cx="96191" cy="51773"/>
            </a:xfrm>
            <a:custGeom>
              <a:pathLst>
                <a:path extrusionOk="0" h="2858" w="5310">
                  <a:moveTo>
                    <a:pt x="2786" y="0"/>
                  </a:moveTo>
                  <a:lnTo>
                    <a:pt x="0" y="2858"/>
                  </a:lnTo>
                  <a:lnTo>
                    <a:pt x="5310" y="2858"/>
                  </a:lnTo>
                  <a:close/>
                </a:path>
              </a:pathLst>
            </a:custGeom>
            <a:solidFill>
              <a:srgbClr val="000000"/>
            </a:solidFill>
            <a:ln cap="flat" cmpd="sng" w="9525">
              <a:solidFill>
                <a:srgbClr val="000000"/>
              </a:solidFill>
              <a:prstDash val="solid"/>
              <a:miter lim="8000"/>
              <a:headEnd len="med" w="med" type="none"/>
              <a:tailEnd len="med" w="med" type="none"/>
            </a:ln>
          </p:spPr>
        </p:sp>
        <p:sp>
          <p:nvSpPr>
            <p:cNvPr id="306" name="Shape 306"/>
            <p:cNvSpPr/>
            <p:nvPr/>
          </p:nvSpPr>
          <p:spPr>
            <a:xfrm>
              <a:off x="3705345" y="2283306"/>
              <a:ext cx="125100" cy="430800"/>
            </a:xfrm>
            <a:prstGeom prst="rect">
              <a:avLst/>
            </a:prstGeom>
            <a:solidFill>
              <a:srgbClr val="999999"/>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7" name="Shape 307"/>
            <p:cNvSpPr/>
            <p:nvPr/>
          </p:nvSpPr>
          <p:spPr>
            <a:xfrm rot="10800000">
              <a:off x="3719744" y="3567291"/>
              <a:ext cx="96191" cy="51773"/>
            </a:xfrm>
            <a:custGeom>
              <a:pathLst>
                <a:path extrusionOk="0" h="2858" w="5310">
                  <a:moveTo>
                    <a:pt x="2786" y="0"/>
                  </a:moveTo>
                  <a:lnTo>
                    <a:pt x="0" y="2858"/>
                  </a:lnTo>
                  <a:lnTo>
                    <a:pt x="5310" y="2858"/>
                  </a:lnTo>
                  <a:close/>
                </a:path>
              </a:pathLst>
            </a:custGeom>
            <a:solidFill>
              <a:srgbClr val="000000"/>
            </a:solidFill>
            <a:ln cap="flat" cmpd="sng" w="9525">
              <a:solidFill>
                <a:srgbClr val="000000"/>
              </a:solidFill>
              <a:prstDash val="solid"/>
              <a:miter lim="8000"/>
              <a:headEnd len="med" w="med" type="none"/>
              <a:tailEnd len="med" w="med" type="none"/>
            </a:ln>
          </p:spPr>
        </p:sp>
        <p:sp>
          <p:nvSpPr>
            <p:cNvPr id="308" name="Shape 308"/>
            <p:cNvSpPr/>
            <p:nvPr/>
          </p:nvSpPr>
          <p:spPr>
            <a:xfrm>
              <a:off x="2158375" y="1976438"/>
              <a:ext cx="1518300" cy="1705500"/>
            </a:xfrm>
            <a:prstGeom prst="rect">
              <a:avLst/>
            </a:prstGeom>
            <a:solidFill>
              <a:srgbClr val="FFFCD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9" name="Shape 309"/>
            <p:cNvSpPr/>
            <p:nvPr/>
          </p:nvSpPr>
          <p:spPr>
            <a:xfrm>
              <a:off x="3677466" y="3682470"/>
              <a:ext cx="188400" cy="1884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0" name="Shape 310"/>
            <p:cNvSpPr/>
            <p:nvPr/>
          </p:nvSpPr>
          <p:spPr>
            <a:xfrm rot="-5400000">
              <a:off x="2823325" y="3016805"/>
              <a:ext cx="188100" cy="1518000"/>
            </a:xfrm>
            <a:prstGeom prst="rect">
              <a:avLst/>
            </a:pr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1" name="Shape 311"/>
            <p:cNvSpPr/>
            <p:nvPr/>
          </p:nvSpPr>
          <p:spPr>
            <a:xfrm rot="-5400000">
              <a:off x="2210575" y="3748008"/>
              <a:ext cx="96191" cy="51773"/>
            </a:xfrm>
            <a:custGeom>
              <a:pathLst>
                <a:path extrusionOk="0" h="2858" w="5310">
                  <a:moveTo>
                    <a:pt x="2786" y="0"/>
                  </a:moveTo>
                  <a:lnTo>
                    <a:pt x="0" y="2858"/>
                  </a:lnTo>
                  <a:lnTo>
                    <a:pt x="5310" y="2858"/>
                  </a:lnTo>
                  <a:close/>
                </a:path>
              </a:pathLst>
            </a:custGeom>
            <a:solidFill>
              <a:srgbClr val="000000"/>
            </a:solidFill>
            <a:ln cap="flat" cmpd="sng" w="9525">
              <a:solidFill>
                <a:srgbClr val="000000"/>
              </a:solidFill>
              <a:prstDash val="solid"/>
              <a:miter lim="8000"/>
              <a:headEnd len="med" w="med" type="none"/>
              <a:tailEnd len="med" w="med" type="none"/>
            </a:ln>
          </p:spPr>
        </p:sp>
        <p:sp>
          <p:nvSpPr>
            <p:cNvPr id="312" name="Shape 312"/>
            <p:cNvSpPr/>
            <p:nvPr/>
          </p:nvSpPr>
          <p:spPr>
            <a:xfrm rot="-5400000">
              <a:off x="2995377" y="3635980"/>
              <a:ext cx="125100" cy="275700"/>
            </a:xfrm>
            <a:prstGeom prst="rect">
              <a:avLst/>
            </a:prstGeom>
            <a:solidFill>
              <a:srgbClr val="999999"/>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3" name="Shape 313"/>
            <p:cNvSpPr/>
            <p:nvPr/>
          </p:nvSpPr>
          <p:spPr>
            <a:xfrm rot="5400000">
              <a:off x="3524558" y="3748009"/>
              <a:ext cx="96191" cy="51773"/>
            </a:xfrm>
            <a:custGeom>
              <a:pathLst>
                <a:path extrusionOk="0" h="2858" w="5310">
                  <a:moveTo>
                    <a:pt x="2786" y="0"/>
                  </a:moveTo>
                  <a:lnTo>
                    <a:pt x="0" y="2858"/>
                  </a:lnTo>
                  <a:lnTo>
                    <a:pt x="5310" y="2858"/>
                  </a:lnTo>
                  <a:close/>
                </a:path>
              </a:pathLst>
            </a:custGeom>
            <a:solidFill>
              <a:srgbClr val="000000"/>
            </a:solidFill>
            <a:ln cap="flat" cmpd="sng" w="9525">
              <a:solidFill>
                <a:srgbClr val="000000"/>
              </a:solidFill>
              <a:prstDash val="solid"/>
              <a:miter lim="8000"/>
              <a:headEnd len="med" w="med" type="none"/>
              <a:tailEnd len="med" w="med" type="none"/>
            </a:ln>
          </p:spPr>
        </p:sp>
        <p:sp>
          <p:nvSpPr>
            <p:cNvPr id="314" name="Shape 314"/>
            <p:cNvSpPr/>
            <p:nvPr/>
          </p:nvSpPr>
          <p:spPr>
            <a:xfrm>
              <a:off x="2158375" y="1982038"/>
              <a:ext cx="1707600" cy="1888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15" name="Shape 3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
                                        <p:tgtEl>
                                          <p:spTgt spid="3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Shape 3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Scrolling: Features, Optimizations, Complexity</a:t>
            </a:r>
            <a:endParaRPr/>
          </a:p>
        </p:txBody>
      </p:sp>
      <p:sp>
        <p:nvSpPr>
          <p:cNvPr id="321" name="Shape 321"/>
          <p:cNvSpPr txBox="1"/>
          <p:nvPr>
            <p:ph idx="1" type="body"/>
          </p:nvPr>
        </p:nvSpPr>
        <p:spPr>
          <a:xfrm>
            <a:off x="311700" y="1152475"/>
            <a:ext cx="8520600" cy="3757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Composited Scrolling</a:t>
            </a:r>
            <a:endParaRPr/>
          </a:p>
          <a:p>
            <a:pPr indent="0" lvl="0" marL="0">
              <a:spcBef>
                <a:spcPts val="1600"/>
              </a:spcBef>
              <a:spcAft>
                <a:spcPts val="0"/>
              </a:spcAft>
              <a:buNone/>
            </a:pPr>
            <a:r>
              <a:rPr lang="en"/>
              <a:t>Threaded Scrolling</a:t>
            </a:r>
            <a:endParaRPr/>
          </a:p>
          <a:p>
            <a:pPr indent="0" lvl="0" marL="0" rtl="0">
              <a:spcBef>
                <a:spcPts val="1600"/>
              </a:spcBef>
              <a:spcAft>
                <a:spcPts val="0"/>
              </a:spcAft>
              <a:buNone/>
            </a:pPr>
            <a:r>
              <a:rPr lang="en"/>
              <a:t>Custom Scrollbars</a:t>
            </a:r>
            <a:endParaRPr/>
          </a:p>
          <a:p>
            <a:pPr indent="0" lvl="0" marL="0" rtl="0">
              <a:spcBef>
                <a:spcPts val="1600"/>
              </a:spcBef>
              <a:spcAft>
                <a:spcPts val="0"/>
              </a:spcAft>
              <a:buNone/>
            </a:pPr>
            <a:r>
              <a:rPr lang="en"/>
              <a:t>Scroll Event Handling</a:t>
            </a:r>
            <a:endParaRPr/>
          </a:p>
          <a:p>
            <a:pPr indent="0" lvl="0" marL="0" rtl="0">
              <a:spcBef>
                <a:spcPts val="1600"/>
              </a:spcBef>
              <a:spcAft>
                <a:spcPts val="0"/>
              </a:spcAft>
              <a:buNone/>
            </a:pPr>
            <a:r>
              <a:rPr lang="en"/>
              <a:t>Touch/Fling Scrolling</a:t>
            </a:r>
            <a:endParaRPr/>
          </a:p>
          <a:p>
            <a:pPr indent="0" lvl="0" marL="0" rtl="0">
              <a:spcBef>
                <a:spcPts val="1600"/>
              </a:spcBef>
              <a:spcAft>
                <a:spcPts val="0"/>
              </a:spcAft>
              <a:buNone/>
            </a:pPr>
            <a:r>
              <a:rPr lang="en"/>
              <a:t>Pinch Zoom</a:t>
            </a:r>
            <a:endParaRPr/>
          </a:p>
          <a:p>
            <a:pPr indent="0" lvl="0" marL="0" rtl="0">
              <a:spcBef>
                <a:spcPts val="1600"/>
              </a:spcBef>
              <a:spcAft>
                <a:spcPts val="1600"/>
              </a:spcAft>
              <a:buNone/>
            </a:pPr>
            <a:r>
              <a:rPr lang="en"/>
              <a:t>...</a:t>
            </a:r>
            <a:endParaRPr/>
          </a:p>
        </p:txBody>
      </p:sp>
      <p:sp>
        <p:nvSpPr>
          <p:cNvPr id="322" name="Shape 3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Shape 3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Root Layer Scrolling: One is Better than Two</a:t>
            </a:r>
            <a:endParaRPr/>
          </a:p>
        </p:txBody>
      </p:sp>
      <p:sp>
        <p:nvSpPr>
          <p:cNvPr id="328" name="Shape 3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200000"/>
              </a:lnSpc>
              <a:spcBef>
                <a:spcPts val="0"/>
              </a:spcBef>
              <a:spcAft>
                <a:spcPts val="0"/>
              </a:spcAft>
              <a:buSzPts val="1800"/>
              <a:buChar char="●"/>
            </a:pPr>
            <a:r>
              <a:rPr lang="en"/>
              <a:t>Initiated by Steve Kobes in 2014</a:t>
            </a:r>
            <a:endParaRPr/>
          </a:p>
          <a:p>
            <a:pPr indent="-342900" lvl="0" marL="457200" rtl="0">
              <a:lnSpc>
                <a:spcPct val="200000"/>
              </a:lnSpc>
              <a:spcBef>
                <a:spcPts val="0"/>
              </a:spcBef>
              <a:spcAft>
                <a:spcPts val="0"/>
              </a:spcAft>
              <a:buSzPts val="1800"/>
              <a:buChar char="●"/>
            </a:pPr>
            <a:r>
              <a:rPr lang="en"/>
              <a:t>Goal: make document-level scrolls use the overflow scrolling code path</a:t>
            </a:r>
            <a:endParaRPr/>
          </a:p>
          <a:p>
            <a:pPr indent="-342900" lvl="0" marL="457200" rtl="0">
              <a:lnSpc>
                <a:spcPct val="200000"/>
              </a:lnSpc>
              <a:spcBef>
                <a:spcPts val="0"/>
              </a:spcBef>
              <a:spcAft>
                <a:spcPts val="0"/>
              </a:spcAft>
              <a:buSzPts val="1800"/>
              <a:buChar char="●"/>
            </a:pPr>
            <a:r>
              <a:rPr lang="en"/>
              <a:t>Motivation: code health</a:t>
            </a:r>
            <a:br>
              <a:rPr lang="en"/>
            </a:br>
            <a:r>
              <a:rPr lang="en"/>
              <a:t>	... but also resulted in many extra benefits</a:t>
            </a:r>
            <a:endParaRPr/>
          </a:p>
          <a:p>
            <a:pPr indent="-342900" lvl="0" marL="457200" rtl="0">
              <a:lnSpc>
                <a:spcPct val="200000"/>
              </a:lnSpc>
              <a:spcBef>
                <a:spcPts val="0"/>
              </a:spcBef>
              <a:spcAft>
                <a:spcPts val="0"/>
              </a:spcAft>
              <a:buSzPts val="1800"/>
              <a:buChar char="●"/>
            </a:pPr>
            <a:r>
              <a:rPr lang="en"/>
              <a:t>Shipped in M66</a:t>
            </a:r>
            <a:endParaRPr/>
          </a:p>
        </p:txBody>
      </p:sp>
      <p:sp>
        <p:nvSpPr>
          <p:cNvPr id="329" name="Shape 3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Shape 3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Root layer scrolling</a:t>
            </a:r>
            <a:endParaRPr/>
          </a:p>
        </p:txBody>
      </p:sp>
      <p:sp>
        <p:nvSpPr>
          <p:cNvPr id="335" name="Shape 3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336" name="Shape 336"/>
          <p:cNvPicPr preferRelativeResize="0"/>
          <p:nvPr/>
        </p:nvPicPr>
        <p:blipFill>
          <a:blip r:embed="rId3">
            <a:alphaModFix/>
          </a:blip>
          <a:stretch>
            <a:fillRect/>
          </a:stretch>
        </p:blipFill>
        <p:spPr>
          <a:xfrm>
            <a:off x="873396" y="1017725"/>
            <a:ext cx="7397214" cy="4068901"/>
          </a:xfrm>
          <a:prstGeom prst="rect">
            <a:avLst/>
          </a:prstGeom>
          <a:noFill/>
          <a:ln>
            <a:noFill/>
          </a:ln>
        </p:spPr>
      </p:pic>
      <p:sp>
        <p:nvSpPr>
          <p:cNvPr id="337" name="Shape 337"/>
          <p:cNvSpPr txBox="1"/>
          <p:nvPr/>
        </p:nvSpPr>
        <p:spPr>
          <a:xfrm rot="-5400000">
            <a:off x="-213275" y="2830175"/>
            <a:ext cx="2641500" cy="3198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167C8"/>
                </a:solidFill>
              </a:rPr>
              <a:t>Layout Test Failures</a:t>
            </a:r>
            <a:endParaRPr>
              <a:solidFill>
                <a:srgbClr val="3167C8"/>
              </a:solidFill>
            </a:endParaRPr>
          </a:p>
        </p:txBody>
      </p:sp>
      <p:sp>
        <p:nvSpPr>
          <p:cNvPr id="338" name="Shape 338"/>
          <p:cNvSpPr txBox="1"/>
          <p:nvPr/>
        </p:nvSpPr>
        <p:spPr>
          <a:xfrm rot="-5400000">
            <a:off x="6720925" y="2830175"/>
            <a:ext cx="2641500" cy="3198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CE0000"/>
                </a:solidFill>
              </a:rPr>
              <a:t>Team Happiness</a:t>
            </a:r>
            <a:endParaRPr>
              <a:solidFill>
                <a:srgbClr val="CE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What is rendering?</a:t>
            </a:r>
            <a:endParaRPr/>
          </a:p>
        </p:txBody>
      </p:sp>
      <p:sp>
        <p:nvSpPr>
          <p:cNvPr id="61" name="Shape 61"/>
          <p:cNvSpPr txBox="1"/>
          <p:nvPr>
            <p:ph idx="1" type="body"/>
          </p:nvPr>
        </p:nvSpPr>
        <p:spPr>
          <a:xfrm>
            <a:off x="311700" y="1152475"/>
            <a:ext cx="8520600" cy="490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solidFill>
                  <a:srgbClr val="000000"/>
                </a:solidFill>
              </a:rPr>
              <a:t>Turning DOM into pixels, 60 times per second.</a:t>
            </a:r>
            <a:br>
              <a:rPr lang="en">
                <a:solidFill>
                  <a:srgbClr val="000000"/>
                </a:solidFill>
              </a:rPr>
            </a:br>
            <a:endParaRPr>
              <a:solidFill>
                <a:srgbClr val="B7B7B7"/>
              </a:solidFill>
            </a:endParaRPr>
          </a:p>
          <a:p>
            <a:pPr indent="0" lvl="0" marL="0" rtl="0">
              <a:lnSpc>
                <a:spcPct val="100000"/>
              </a:lnSpc>
              <a:spcBef>
                <a:spcPts val="1600"/>
              </a:spcBef>
              <a:spcAft>
                <a:spcPts val="1600"/>
              </a:spcAft>
              <a:buClr>
                <a:srgbClr val="000000"/>
              </a:buClr>
              <a:buSzPts val="1100"/>
              <a:buFont typeface="Arial"/>
              <a:buNone/>
            </a:pPr>
            <a:r>
              <a:t/>
            </a:r>
            <a:endParaRPr/>
          </a:p>
        </p:txBody>
      </p:sp>
      <p:sp>
        <p:nvSpPr>
          <p:cNvPr id="62" name="Shape 62"/>
          <p:cNvSpPr txBox="1"/>
          <p:nvPr>
            <p:ph idx="1" type="body"/>
          </p:nvPr>
        </p:nvSpPr>
        <p:spPr>
          <a:xfrm>
            <a:off x="681450" y="1838275"/>
            <a:ext cx="7617300" cy="30159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Clr>
                <a:schemeClr val="dk1"/>
              </a:buClr>
              <a:buSzPts val="1100"/>
              <a:buFont typeface="Arial"/>
              <a:buNone/>
            </a:pPr>
            <a:r>
              <a:rPr lang="en">
                <a:solidFill>
                  <a:srgbClr val="B7B7B7"/>
                </a:solidFill>
              </a:rPr>
              <a:t>blink/renderer/core/</a:t>
            </a:r>
            <a:r>
              <a:rPr lang="en"/>
              <a:t>layout</a:t>
            </a:r>
            <a:br>
              <a:rPr lang="en"/>
            </a:br>
            <a:r>
              <a:rPr lang="en">
                <a:solidFill>
                  <a:srgbClr val="B7B7B7"/>
                </a:solidFill>
              </a:rPr>
              <a:t>blink/renderer/core/</a:t>
            </a:r>
            <a:r>
              <a:rPr lang="en"/>
              <a:t>paint</a:t>
            </a:r>
            <a:br>
              <a:rPr lang="en"/>
            </a:br>
            <a:r>
              <a:rPr lang="en">
                <a:solidFill>
                  <a:srgbClr val="B7B7B7"/>
                </a:solidFill>
              </a:rPr>
              <a:t>blink/renderer/core/</a:t>
            </a:r>
            <a:r>
              <a:rPr lang="en"/>
              <a:t>style</a:t>
            </a:r>
            <a:endParaRPr/>
          </a:p>
          <a:p>
            <a:pPr indent="0" lvl="0" marL="0" rtl="0">
              <a:lnSpc>
                <a:spcPct val="100000"/>
              </a:lnSpc>
              <a:spcBef>
                <a:spcPts val="1600"/>
              </a:spcBef>
              <a:spcAft>
                <a:spcPts val="1600"/>
              </a:spcAft>
              <a:buClr>
                <a:schemeClr val="dk1"/>
              </a:buClr>
              <a:buSzPts val="1100"/>
              <a:buFont typeface="Arial"/>
              <a:buNone/>
            </a:pPr>
            <a:r>
              <a:rPr lang="en">
                <a:solidFill>
                  <a:srgbClr val="B7B7B7"/>
                </a:solidFill>
              </a:rPr>
              <a:t>blink/renderer/platform/</a:t>
            </a:r>
            <a:r>
              <a:rPr lang="en"/>
              <a:t>graphics</a:t>
            </a:r>
            <a:br>
              <a:rPr lang="en">
                <a:solidFill>
                  <a:srgbClr val="000000"/>
                </a:solidFill>
              </a:rPr>
            </a:br>
            <a:r>
              <a:rPr lang="en">
                <a:solidFill>
                  <a:srgbClr val="B7B7B7"/>
                </a:solidFill>
              </a:rPr>
              <a:t>blink/renderer/platform/</a:t>
            </a:r>
            <a:r>
              <a:rPr lang="en"/>
              <a:t>text</a:t>
            </a:r>
            <a:br>
              <a:rPr lang="en">
                <a:solidFill>
                  <a:srgbClr val="B7B7B7"/>
                </a:solidFill>
              </a:rPr>
            </a:br>
            <a:br>
              <a:rPr lang="en"/>
            </a:br>
            <a:r>
              <a:rPr lang="en">
                <a:solidFill>
                  <a:srgbClr val="B7B7B7"/>
                </a:solidFill>
              </a:rPr>
              <a:t>blink/renderer/core/frame</a:t>
            </a:r>
            <a:br>
              <a:rPr lang="en">
                <a:solidFill>
                  <a:srgbClr val="B7B7B7"/>
                </a:solidFill>
              </a:rPr>
            </a:br>
            <a:r>
              <a:rPr lang="en">
                <a:solidFill>
                  <a:srgbClr val="B7B7B7"/>
                </a:solidFill>
              </a:rPr>
              <a:t>blink/renderer/core/page</a:t>
            </a:r>
            <a:br>
              <a:rPr lang="en"/>
            </a:br>
            <a:r>
              <a:rPr lang="en">
                <a:solidFill>
                  <a:srgbClr val="B7B7B7"/>
                </a:solidFill>
              </a:rPr>
              <a:t>...</a:t>
            </a:r>
            <a:endParaRPr/>
          </a:p>
        </p:txBody>
      </p:sp>
      <p:sp>
        <p:nvSpPr>
          <p:cNvPr id="63" name="Shape 6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pic>
        <p:nvPicPr>
          <p:cNvPr id="343" name="Shape 343"/>
          <p:cNvPicPr preferRelativeResize="0"/>
          <p:nvPr/>
        </p:nvPicPr>
        <p:blipFill>
          <a:blip r:embed="rId3">
            <a:alphaModFix/>
          </a:blip>
          <a:stretch>
            <a:fillRect/>
          </a:stretch>
        </p:blipFill>
        <p:spPr>
          <a:xfrm>
            <a:off x="76200" y="2455466"/>
            <a:ext cx="8991599" cy="2611835"/>
          </a:xfrm>
          <a:prstGeom prst="rect">
            <a:avLst/>
          </a:prstGeom>
          <a:noFill/>
          <a:ln>
            <a:noFill/>
          </a:ln>
        </p:spPr>
      </p:pic>
      <p:sp>
        <p:nvSpPr>
          <p:cNvPr id="344" name="Shape 3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Root layer scrolling</a:t>
            </a:r>
            <a:endParaRPr/>
          </a:p>
        </p:txBody>
      </p:sp>
      <p:grpSp>
        <p:nvGrpSpPr>
          <p:cNvPr id="345" name="Shape 345"/>
          <p:cNvGrpSpPr/>
          <p:nvPr/>
        </p:nvGrpSpPr>
        <p:grpSpPr>
          <a:xfrm>
            <a:off x="-549776" y="1246767"/>
            <a:ext cx="2416200" cy="1623000"/>
            <a:chOff x="-287426" y="1200492"/>
            <a:chExt cx="2416200" cy="1623000"/>
          </a:xfrm>
        </p:grpSpPr>
        <p:sp>
          <p:nvSpPr>
            <p:cNvPr id="346" name="Shape 346"/>
            <p:cNvSpPr txBox="1"/>
            <p:nvPr/>
          </p:nvSpPr>
          <p:spPr>
            <a:xfrm>
              <a:off x="-287426" y="1200492"/>
              <a:ext cx="2416200" cy="597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RLS enabled as experimental</a:t>
              </a:r>
              <a:endParaRPr/>
            </a:p>
          </p:txBody>
        </p:sp>
        <p:cxnSp>
          <p:nvCxnSpPr>
            <p:cNvPr id="347" name="Shape 347"/>
            <p:cNvCxnSpPr/>
            <p:nvPr/>
          </p:nvCxnSpPr>
          <p:spPr>
            <a:xfrm>
              <a:off x="920674" y="1721292"/>
              <a:ext cx="0" cy="1102200"/>
            </a:xfrm>
            <a:prstGeom prst="straightConnector1">
              <a:avLst/>
            </a:prstGeom>
            <a:noFill/>
            <a:ln cap="flat" cmpd="sng" w="38100">
              <a:solidFill>
                <a:schemeClr val="dk2"/>
              </a:solidFill>
              <a:prstDash val="solid"/>
              <a:round/>
              <a:headEnd len="med" w="med" type="none"/>
              <a:tailEnd len="med" w="med" type="triangle"/>
            </a:ln>
          </p:spPr>
        </p:cxnSp>
      </p:grpSp>
      <p:grpSp>
        <p:nvGrpSpPr>
          <p:cNvPr id="348" name="Shape 348"/>
          <p:cNvGrpSpPr/>
          <p:nvPr/>
        </p:nvGrpSpPr>
        <p:grpSpPr>
          <a:xfrm>
            <a:off x="3737949" y="1425354"/>
            <a:ext cx="2416200" cy="1623000"/>
            <a:chOff x="-363626" y="1200492"/>
            <a:chExt cx="2416200" cy="1623000"/>
          </a:xfrm>
        </p:grpSpPr>
        <p:sp>
          <p:nvSpPr>
            <p:cNvPr id="349" name="Shape 349"/>
            <p:cNvSpPr txBox="1"/>
            <p:nvPr/>
          </p:nvSpPr>
          <p:spPr>
            <a:xfrm>
              <a:off x="-363626" y="1200492"/>
              <a:ext cx="2416200" cy="597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Optimize hit test</a:t>
              </a:r>
              <a:endParaRPr/>
            </a:p>
            <a:p>
              <a:pPr indent="0" lvl="0" marL="0" rtl="0" algn="ctr">
                <a:spcBef>
                  <a:spcPts val="0"/>
                </a:spcBef>
                <a:spcAft>
                  <a:spcPts val="0"/>
                </a:spcAft>
                <a:buNone/>
              </a:pPr>
              <a:r>
                <a:rPr lang="en"/>
                <a:t>algorithm</a:t>
              </a:r>
              <a:endParaRPr/>
            </a:p>
          </p:txBody>
        </p:sp>
        <p:cxnSp>
          <p:nvCxnSpPr>
            <p:cNvPr id="350" name="Shape 350"/>
            <p:cNvCxnSpPr/>
            <p:nvPr/>
          </p:nvCxnSpPr>
          <p:spPr>
            <a:xfrm>
              <a:off x="920674" y="1721292"/>
              <a:ext cx="0" cy="1102200"/>
            </a:xfrm>
            <a:prstGeom prst="straightConnector1">
              <a:avLst/>
            </a:prstGeom>
            <a:noFill/>
            <a:ln cap="flat" cmpd="sng" w="38100">
              <a:solidFill>
                <a:schemeClr val="dk2"/>
              </a:solidFill>
              <a:prstDash val="solid"/>
              <a:round/>
              <a:headEnd len="med" w="med" type="none"/>
              <a:tailEnd len="med" w="med" type="triangle"/>
            </a:ln>
          </p:spPr>
        </p:cxnSp>
      </p:grpSp>
      <p:grpSp>
        <p:nvGrpSpPr>
          <p:cNvPr id="351" name="Shape 351"/>
          <p:cNvGrpSpPr/>
          <p:nvPr/>
        </p:nvGrpSpPr>
        <p:grpSpPr>
          <a:xfrm>
            <a:off x="4478825" y="815448"/>
            <a:ext cx="2416200" cy="1766798"/>
            <a:chOff x="-287426" y="1200492"/>
            <a:chExt cx="2416200" cy="1623000"/>
          </a:xfrm>
        </p:grpSpPr>
        <p:sp>
          <p:nvSpPr>
            <p:cNvPr id="352" name="Shape 352"/>
            <p:cNvSpPr txBox="1"/>
            <p:nvPr/>
          </p:nvSpPr>
          <p:spPr>
            <a:xfrm>
              <a:off x="-287426" y="1200492"/>
              <a:ext cx="2416200" cy="597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Optimize hit test data structure</a:t>
              </a:r>
              <a:endParaRPr/>
            </a:p>
          </p:txBody>
        </p:sp>
        <p:cxnSp>
          <p:nvCxnSpPr>
            <p:cNvPr id="353" name="Shape 353"/>
            <p:cNvCxnSpPr/>
            <p:nvPr/>
          </p:nvCxnSpPr>
          <p:spPr>
            <a:xfrm>
              <a:off x="920674" y="1721292"/>
              <a:ext cx="0" cy="1102200"/>
            </a:xfrm>
            <a:prstGeom prst="straightConnector1">
              <a:avLst/>
            </a:prstGeom>
            <a:noFill/>
            <a:ln cap="flat" cmpd="sng" w="38100">
              <a:solidFill>
                <a:schemeClr val="dk2"/>
              </a:solidFill>
              <a:prstDash val="solid"/>
              <a:round/>
              <a:headEnd len="med" w="med" type="none"/>
              <a:tailEnd len="med" w="med" type="triangle"/>
            </a:ln>
          </p:spPr>
        </p:cxnSp>
      </p:grpSp>
      <p:grpSp>
        <p:nvGrpSpPr>
          <p:cNvPr id="354" name="Shape 354"/>
          <p:cNvGrpSpPr/>
          <p:nvPr/>
        </p:nvGrpSpPr>
        <p:grpSpPr>
          <a:xfrm>
            <a:off x="650049" y="1686117"/>
            <a:ext cx="2416200" cy="1623000"/>
            <a:chOff x="-287426" y="1200492"/>
            <a:chExt cx="2416200" cy="1623000"/>
          </a:xfrm>
        </p:grpSpPr>
        <p:sp>
          <p:nvSpPr>
            <p:cNvPr id="355" name="Shape 355"/>
            <p:cNvSpPr txBox="1"/>
            <p:nvPr/>
          </p:nvSpPr>
          <p:spPr>
            <a:xfrm>
              <a:off x="-287426" y="1200492"/>
              <a:ext cx="2416200" cy="597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Fix hit test coordinates</a:t>
              </a:r>
              <a:endParaRPr/>
            </a:p>
          </p:txBody>
        </p:sp>
        <p:cxnSp>
          <p:nvCxnSpPr>
            <p:cNvPr id="356" name="Shape 356"/>
            <p:cNvCxnSpPr/>
            <p:nvPr/>
          </p:nvCxnSpPr>
          <p:spPr>
            <a:xfrm>
              <a:off x="920674" y="1721292"/>
              <a:ext cx="0" cy="1102200"/>
            </a:xfrm>
            <a:prstGeom prst="straightConnector1">
              <a:avLst/>
            </a:prstGeom>
            <a:noFill/>
            <a:ln cap="flat" cmpd="sng" w="38100">
              <a:solidFill>
                <a:schemeClr val="dk2"/>
              </a:solidFill>
              <a:prstDash val="solid"/>
              <a:round/>
              <a:headEnd len="med" w="med" type="none"/>
              <a:tailEnd len="med" w="med" type="triangle"/>
            </a:ln>
          </p:spPr>
        </p:cxnSp>
      </p:grpSp>
      <p:grpSp>
        <p:nvGrpSpPr>
          <p:cNvPr id="357" name="Shape 357"/>
          <p:cNvGrpSpPr/>
          <p:nvPr/>
        </p:nvGrpSpPr>
        <p:grpSpPr>
          <a:xfrm>
            <a:off x="5025201" y="1438505"/>
            <a:ext cx="2416200" cy="1444308"/>
            <a:chOff x="-287426" y="1200492"/>
            <a:chExt cx="2416200" cy="1623000"/>
          </a:xfrm>
        </p:grpSpPr>
        <p:sp>
          <p:nvSpPr>
            <p:cNvPr id="358" name="Shape 358"/>
            <p:cNvSpPr txBox="1"/>
            <p:nvPr/>
          </p:nvSpPr>
          <p:spPr>
            <a:xfrm>
              <a:off x="-287426" y="1200492"/>
              <a:ext cx="2416200" cy="597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      Improve inlining</a:t>
              </a:r>
              <a:endParaRPr/>
            </a:p>
          </p:txBody>
        </p:sp>
        <p:cxnSp>
          <p:nvCxnSpPr>
            <p:cNvPr id="359" name="Shape 359"/>
            <p:cNvCxnSpPr/>
            <p:nvPr/>
          </p:nvCxnSpPr>
          <p:spPr>
            <a:xfrm>
              <a:off x="920674" y="1721292"/>
              <a:ext cx="0" cy="1102200"/>
            </a:xfrm>
            <a:prstGeom prst="straightConnector1">
              <a:avLst/>
            </a:prstGeom>
            <a:noFill/>
            <a:ln cap="flat" cmpd="sng" w="38100">
              <a:solidFill>
                <a:schemeClr val="dk2"/>
              </a:solidFill>
              <a:prstDash val="solid"/>
              <a:round/>
              <a:headEnd len="med" w="med" type="none"/>
              <a:tailEnd len="med" w="med" type="triangle"/>
            </a:ln>
          </p:spPr>
        </p:cxnSp>
      </p:grpSp>
      <p:sp>
        <p:nvSpPr>
          <p:cNvPr id="360" name="Shape 3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Shape 3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Root layer scrolling</a:t>
            </a:r>
            <a:endParaRPr/>
          </a:p>
        </p:txBody>
      </p:sp>
      <p:sp>
        <p:nvSpPr>
          <p:cNvPr id="366" name="Shape 3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Steve Kobes (skobes@)</a:t>
            </a:r>
            <a:endParaRPr/>
          </a:p>
          <a:p>
            <a:pPr indent="0" lvl="0" marL="0" rtl="0">
              <a:spcBef>
                <a:spcPts val="1600"/>
              </a:spcBef>
              <a:spcAft>
                <a:spcPts val="0"/>
              </a:spcAft>
              <a:buNone/>
            </a:pPr>
            <a:r>
              <a:rPr lang="en"/>
              <a:t>Stefan Zager (szager@)</a:t>
            </a:r>
            <a:endParaRPr/>
          </a:p>
          <a:p>
            <a:pPr indent="0" lvl="0" marL="0" rtl="0">
              <a:spcBef>
                <a:spcPts val="1600"/>
              </a:spcBef>
              <a:spcAft>
                <a:spcPts val="0"/>
              </a:spcAft>
              <a:buNone/>
            </a:pPr>
            <a:r>
              <a:rPr lang="en"/>
              <a:t>Philip Rogers (pdr@)</a:t>
            </a:r>
            <a:endParaRPr/>
          </a:p>
          <a:p>
            <a:pPr indent="0" lvl="0" marL="0" rtl="0">
              <a:spcBef>
                <a:spcPts val="1600"/>
              </a:spcBef>
              <a:spcAft>
                <a:spcPts val="0"/>
              </a:spcAft>
              <a:buNone/>
            </a:pPr>
            <a:r>
              <a:rPr lang="en"/>
              <a:t>David Bokan (bokan@)</a:t>
            </a:r>
            <a:endParaRPr/>
          </a:p>
          <a:p>
            <a:pPr indent="0" lvl="0" marL="0" rtl="0">
              <a:spcBef>
                <a:spcPts val="1600"/>
              </a:spcBef>
              <a:spcAft>
                <a:spcPts val="0"/>
              </a:spcAft>
              <a:buNone/>
            </a:pPr>
            <a:r>
              <a:rPr lang="en"/>
              <a:t>Vladimir Levin (vmpstr@)</a:t>
            </a:r>
            <a:endParaRPr/>
          </a:p>
          <a:p>
            <a:pPr indent="0" lvl="0" marL="0" rtl="0">
              <a:spcBef>
                <a:spcPts val="1600"/>
              </a:spcBef>
              <a:spcAft>
                <a:spcPts val="1600"/>
              </a:spcAft>
              <a:buNone/>
            </a:pPr>
            <a:r>
              <a:rPr lang="en"/>
              <a:t>Chris Harrelson (chrishtr@)</a:t>
            </a:r>
            <a:endParaRPr/>
          </a:p>
        </p:txBody>
      </p:sp>
      <p:sp>
        <p:nvSpPr>
          <p:cNvPr id="367" name="Shape 36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Shape 3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Rendering challenges</a:t>
            </a:r>
            <a:endParaRPr/>
          </a:p>
        </p:txBody>
      </p:sp>
      <p:sp>
        <p:nvSpPr>
          <p:cNvPr id="373" name="Shape 3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Scrolling</a:t>
            </a:r>
            <a:endParaRPr/>
          </a:p>
          <a:p>
            <a:pPr indent="0" lvl="0" marL="0" rtl="0">
              <a:spcBef>
                <a:spcPts val="1600"/>
              </a:spcBef>
              <a:spcAft>
                <a:spcPts val="0"/>
              </a:spcAft>
              <a:buNone/>
            </a:pPr>
            <a:r>
              <a:rPr b="1" lang="en"/>
              <a:t>Paint and Compositing</a:t>
            </a:r>
            <a:endParaRPr b="1"/>
          </a:p>
          <a:p>
            <a:pPr indent="0" lvl="0" marL="0" rtl="0">
              <a:spcBef>
                <a:spcPts val="1600"/>
              </a:spcBef>
              <a:spcAft>
                <a:spcPts val="1600"/>
              </a:spcAft>
              <a:buClr>
                <a:schemeClr val="dk1"/>
              </a:buClr>
              <a:buSzPts val="1100"/>
              <a:buFont typeface="Arial"/>
              <a:buNone/>
            </a:pPr>
            <a:r>
              <a:rPr lang="en"/>
              <a:t>Layout</a:t>
            </a:r>
            <a:endParaRPr/>
          </a:p>
        </p:txBody>
      </p:sp>
      <p:sp>
        <p:nvSpPr>
          <p:cNvPr id="374" name="Shape 37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Shape 3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History: naïve scrolling</a:t>
            </a:r>
            <a:endParaRPr/>
          </a:p>
        </p:txBody>
      </p:sp>
      <p:sp>
        <p:nvSpPr>
          <p:cNvPr id="380" name="Shape 380"/>
          <p:cNvSpPr/>
          <p:nvPr/>
        </p:nvSpPr>
        <p:spPr>
          <a:xfrm>
            <a:off x="1054350" y="1215000"/>
            <a:ext cx="1885500" cy="36444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Email 1</a:t>
            </a:r>
            <a:endParaRPr/>
          </a:p>
          <a:p>
            <a:pPr indent="0" lvl="0" marL="0" rtl="0">
              <a:spcBef>
                <a:spcPts val="0"/>
              </a:spcBef>
              <a:spcAft>
                <a:spcPts val="0"/>
              </a:spcAft>
              <a:buNone/>
            </a:pPr>
            <a:r>
              <a:t/>
            </a:r>
            <a:endParaRPr/>
          </a:p>
          <a:p>
            <a:pPr indent="0" lvl="0" marL="0" rtl="0">
              <a:spcBef>
                <a:spcPts val="0"/>
              </a:spcBef>
              <a:spcAft>
                <a:spcPts val="0"/>
              </a:spcAft>
              <a:buNone/>
            </a:pPr>
            <a:r>
              <a:rPr lang="en"/>
              <a:t>Email 2</a:t>
            </a:r>
            <a:endParaRPr/>
          </a:p>
          <a:p>
            <a:pPr indent="0" lvl="0" marL="0" rtl="0">
              <a:spcBef>
                <a:spcPts val="0"/>
              </a:spcBef>
              <a:spcAft>
                <a:spcPts val="0"/>
              </a:spcAft>
              <a:buNone/>
            </a:pPr>
            <a:r>
              <a:t/>
            </a:r>
            <a:endParaRPr/>
          </a:p>
          <a:p>
            <a:pPr indent="0" lvl="0" marL="0" rtl="0">
              <a:spcBef>
                <a:spcPts val="0"/>
              </a:spcBef>
              <a:spcAft>
                <a:spcPts val="0"/>
              </a:spcAft>
              <a:buNone/>
            </a:pPr>
            <a:r>
              <a:rPr lang="en"/>
              <a:t>Email 3</a:t>
            </a:r>
            <a:endParaRPr/>
          </a:p>
          <a:p>
            <a:pPr indent="0" lvl="0" marL="0" rtl="0">
              <a:spcBef>
                <a:spcPts val="0"/>
              </a:spcBef>
              <a:spcAft>
                <a:spcPts val="0"/>
              </a:spcAft>
              <a:buNone/>
            </a:pPr>
            <a:r>
              <a:t/>
            </a:r>
            <a:endParaRPr/>
          </a:p>
          <a:p>
            <a:pPr indent="0" lvl="0" marL="0" rtl="0">
              <a:spcBef>
                <a:spcPts val="0"/>
              </a:spcBef>
              <a:spcAft>
                <a:spcPts val="0"/>
              </a:spcAft>
              <a:buNone/>
            </a:pPr>
            <a:r>
              <a:rPr lang="en"/>
              <a:t>Email 4</a:t>
            </a:r>
            <a:endParaRPr/>
          </a:p>
          <a:p>
            <a:pPr indent="0" lvl="0" marL="0" rtl="0">
              <a:spcBef>
                <a:spcPts val="0"/>
              </a:spcBef>
              <a:spcAft>
                <a:spcPts val="0"/>
              </a:spcAft>
              <a:buNone/>
            </a:pPr>
            <a:r>
              <a:t/>
            </a:r>
            <a:endParaRPr/>
          </a:p>
          <a:p>
            <a:pPr indent="0" lvl="0" marL="0" rtl="0">
              <a:spcBef>
                <a:spcPts val="0"/>
              </a:spcBef>
              <a:spcAft>
                <a:spcPts val="0"/>
              </a:spcAft>
              <a:buNone/>
            </a:pPr>
            <a:r>
              <a:rPr lang="en"/>
              <a:t>Email 5</a:t>
            </a:r>
            <a:endParaRPr/>
          </a:p>
          <a:p>
            <a:pPr indent="0" lvl="0" marL="0" rtl="0">
              <a:spcBef>
                <a:spcPts val="0"/>
              </a:spcBef>
              <a:spcAft>
                <a:spcPts val="0"/>
              </a:spcAft>
              <a:buNone/>
            </a:pPr>
            <a:r>
              <a:t/>
            </a:r>
            <a:endParaRPr/>
          </a:p>
          <a:p>
            <a:pPr indent="0" lvl="0" marL="0" rtl="0">
              <a:spcBef>
                <a:spcPts val="0"/>
              </a:spcBef>
              <a:spcAft>
                <a:spcPts val="0"/>
              </a:spcAft>
              <a:buNone/>
            </a:pPr>
            <a:r>
              <a:rPr lang="en"/>
              <a:t>Email 6</a:t>
            </a:r>
            <a:endParaRPr/>
          </a:p>
          <a:p>
            <a:pPr indent="0" lvl="0" marL="0" rtl="0">
              <a:spcBef>
                <a:spcPts val="0"/>
              </a:spcBef>
              <a:spcAft>
                <a:spcPts val="0"/>
              </a:spcAft>
              <a:buNone/>
            </a:pPr>
            <a:r>
              <a:t/>
            </a:r>
            <a:endParaRPr/>
          </a:p>
          <a:p>
            <a:pPr indent="0" lvl="0" marL="0" rtl="0">
              <a:spcBef>
                <a:spcPts val="0"/>
              </a:spcBef>
              <a:spcAft>
                <a:spcPts val="0"/>
              </a:spcAft>
              <a:buNone/>
            </a:pPr>
            <a:r>
              <a:rPr lang="en"/>
              <a:t>Email 7</a:t>
            </a:r>
            <a:endParaRPr/>
          </a:p>
          <a:p>
            <a:pPr indent="0" lvl="0" marL="0" rtl="0">
              <a:spcBef>
                <a:spcPts val="0"/>
              </a:spcBef>
              <a:spcAft>
                <a:spcPts val="0"/>
              </a:spcAft>
              <a:buNone/>
            </a:pPr>
            <a:r>
              <a:t/>
            </a:r>
            <a:endParaRPr/>
          </a:p>
          <a:p>
            <a:pPr indent="0" lvl="0" marL="0" rtl="0">
              <a:spcBef>
                <a:spcPts val="0"/>
              </a:spcBef>
              <a:spcAft>
                <a:spcPts val="0"/>
              </a:spcAft>
              <a:buNone/>
            </a:pPr>
            <a:r>
              <a:rPr lang="en"/>
              <a:t>Email 8</a:t>
            </a:r>
            <a:endParaRPr/>
          </a:p>
        </p:txBody>
      </p:sp>
      <p:sp>
        <p:nvSpPr>
          <p:cNvPr id="381" name="Shape 381"/>
          <p:cNvSpPr/>
          <p:nvPr/>
        </p:nvSpPr>
        <p:spPr>
          <a:xfrm>
            <a:off x="1054350" y="1917200"/>
            <a:ext cx="1885500" cy="18855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2" name="Shape 382"/>
          <p:cNvSpPr/>
          <p:nvPr/>
        </p:nvSpPr>
        <p:spPr>
          <a:xfrm>
            <a:off x="3016050" y="1917200"/>
            <a:ext cx="260400" cy="18855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3" name="Shape 383"/>
          <p:cNvSpPr/>
          <p:nvPr/>
        </p:nvSpPr>
        <p:spPr>
          <a:xfrm>
            <a:off x="3059700" y="1969748"/>
            <a:ext cx="173100" cy="150000"/>
          </a:xfrm>
          <a:prstGeom prst="triangle">
            <a:avLst>
              <a:gd fmla="val 50000"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4" name="Shape 384"/>
          <p:cNvSpPr/>
          <p:nvPr/>
        </p:nvSpPr>
        <p:spPr>
          <a:xfrm rot="10800000">
            <a:off x="3059700" y="3605476"/>
            <a:ext cx="173100" cy="150000"/>
          </a:xfrm>
          <a:prstGeom prst="triangle">
            <a:avLst>
              <a:gd fmla="val 50000"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5" name="Shape 385"/>
          <p:cNvSpPr/>
          <p:nvPr/>
        </p:nvSpPr>
        <p:spPr>
          <a:xfrm>
            <a:off x="1046450" y="1069025"/>
            <a:ext cx="2191200" cy="8442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6" name="Shape 386"/>
          <p:cNvSpPr/>
          <p:nvPr/>
        </p:nvSpPr>
        <p:spPr>
          <a:xfrm>
            <a:off x="3016050" y="2532375"/>
            <a:ext cx="260400" cy="5727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7" name="Shape 387"/>
          <p:cNvSpPr/>
          <p:nvPr/>
        </p:nvSpPr>
        <p:spPr>
          <a:xfrm>
            <a:off x="1046450" y="3809025"/>
            <a:ext cx="2224800" cy="11124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8" name="Shape 388"/>
          <p:cNvSpPr/>
          <p:nvPr/>
        </p:nvSpPr>
        <p:spPr>
          <a:xfrm>
            <a:off x="5888800" y="300600"/>
            <a:ext cx="1885500" cy="36444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Email 1</a:t>
            </a:r>
            <a:endParaRPr/>
          </a:p>
          <a:p>
            <a:pPr indent="0" lvl="0" marL="0" rtl="0">
              <a:spcBef>
                <a:spcPts val="0"/>
              </a:spcBef>
              <a:spcAft>
                <a:spcPts val="0"/>
              </a:spcAft>
              <a:buNone/>
            </a:pPr>
            <a:r>
              <a:t/>
            </a:r>
            <a:endParaRPr/>
          </a:p>
          <a:p>
            <a:pPr indent="0" lvl="0" marL="0" rtl="0">
              <a:spcBef>
                <a:spcPts val="0"/>
              </a:spcBef>
              <a:spcAft>
                <a:spcPts val="0"/>
              </a:spcAft>
              <a:buNone/>
            </a:pPr>
            <a:r>
              <a:rPr lang="en"/>
              <a:t>Email 2</a:t>
            </a:r>
            <a:endParaRPr/>
          </a:p>
          <a:p>
            <a:pPr indent="0" lvl="0" marL="0" rtl="0">
              <a:spcBef>
                <a:spcPts val="0"/>
              </a:spcBef>
              <a:spcAft>
                <a:spcPts val="0"/>
              </a:spcAft>
              <a:buNone/>
            </a:pPr>
            <a:r>
              <a:t/>
            </a:r>
            <a:endParaRPr/>
          </a:p>
          <a:p>
            <a:pPr indent="0" lvl="0" marL="0" rtl="0">
              <a:spcBef>
                <a:spcPts val="0"/>
              </a:spcBef>
              <a:spcAft>
                <a:spcPts val="0"/>
              </a:spcAft>
              <a:buNone/>
            </a:pPr>
            <a:r>
              <a:rPr lang="en"/>
              <a:t>Email 3</a:t>
            </a:r>
            <a:endParaRPr/>
          </a:p>
          <a:p>
            <a:pPr indent="0" lvl="0" marL="0" rtl="0">
              <a:spcBef>
                <a:spcPts val="0"/>
              </a:spcBef>
              <a:spcAft>
                <a:spcPts val="0"/>
              </a:spcAft>
              <a:buNone/>
            </a:pPr>
            <a:r>
              <a:t/>
            </a:r>
            <a:endParaRPr/>
          </a:p>
          <a:p>
            <a:pPr indent="0" lvl="0" marL="0" rtl="0">
              <a:spcBef>
                <a:spcPts val="0"/>
              </a:spcBef>
              <a:spcAft>
                <a:spcPts val="0"/>
              </a:spcAft>
              <a:buNone/>
            </a:pPr>
            <a:r>
              <a:rPr lang="en"/>
              <a:t>Email 4</a:t>
            </a:r>
            <a:endParaRPr/>
          </a:p>
          <a:p>
            <a:pPr indent="0" lvl="0" marL="0" rtl="0">
              <a:spcBef>
                <a:spcPts val="0"/>
              </a:spcBef>
              <a:spcAft>
                <a:spcPts val="0"/>
              </a:spcAft>
              <a:buNone/>
            </a:pPr>
            <a:r>
              <a:t/>
            </a:r>
            <a:endParaRPr/>
          </a:p>
          <a:p>
            <a:pPr indent="0" lvl="0" marL="0" rtl="0">
              <a:spcBef>
                <a:spcPts val="0"/>
              </a:spcBef>
              <a:spcAft>
                <a:spcPts val="0"/>
              </a:spcAft>
              <a:buNone/>
            </a:pPr>
            <a:r>
              <a:rPr lang="en"/>
              <a:t>Email 5</a:t>
            </a:r>
            <a:endParaRPr/>
          </a:p>
          <a:p>
            <a:pPr indent="0" lvl="0" marL="0" rtl="0">
              <a:spcBef>
                <a:spcPts val="0"/>
              </a:spcBef>
              <a:spcAft>
                <a:spcPts val="0"/>
              </a:spcAft>
              <a:buNone/>
            </a:pPr>
            <a:r>
              <a:t/>
            </a:r>
            <a:endParaRPr/>
          </a:p>
          <a:p>
            <a:pPr indent="0" lvl="0" marL="0" rtl="0">
              <a:spcBef>
                <a:spcPts val="0"/>
              </a:spcBef>
              <a:spcAft>
                <a:spcPts val="0"/>
              </a:spcAft>
              <a:buNone/>
            </a:pPr>
            <a:r>
              <a:rPr lang="en"/>
              <a:t>Email 6</a:t>
            </a:r>
            <a:endParaRPr/>
          </a:p>
          <a:p>
            <a:pPr indent="0" lvl="0" marL="0" rtl="0">
              <a:spcBef>
                <a:spcPts val="0"/>
              </a:spcBef>
              <a:spcAft>
                <a:spcPts val="0"/>
              </a:spcAft>
              <a:buNone/>
            </a:pPr>
            <a:r>
              <a:t/>
            </a:r>
            <a:endParaRPr/>
          </a:p>
          <a:p>
            <a:pPr indent="0" lvl="0" marL="0" rtl="0">
              <a:spcBef>
                <a:spcPts val="0"/>
              </a:spcBef>
              <a:spcAft>
                <a:spcPts val="0"/>
              </a:spcAft>
              <a:buNone/>
            </a:pPr>
            <a:r>
              <a:rPr lang="en"/>
              <a:t>Email 7</a:t>
            </a:r>
            <a:endParaRPr/>
          </a:p>
          <a:p>
            <a:pPr indent="0" lvl="0" marL="0" rtl="0">
              <a:spcBef>
                <a:spcPts val="0"/>
              </a:spcBef>
              <a:spcAft>
                <a:spcPts val="0"/>
              </a:spcAft>
              <a:buNone/>
            </a:pPr>
            <a:r>
              <a:t/>
            </a:r>
            <a:endParaRPr/>
          </a:p>
          <a:p>
            <a:pPr indent="0" lvl="0" marL="0" rtl="0">
              <a:spcBef>
                <a:spcPts val="0"/>
              </a:spcBef>
              <a:spcAft>
                <a:spcPts val="0"/>
              </a:spcAft>
              <a:buNone/>
            </a:pPr>
            <a:r>
              <a:rPr lang="en"/>
              <a:t>Email 8</a:t>
            </a:r>
            <a:endParaRPr/>
          </a:p>
        </p:txBody>
      </p:sp>
      <p:sp>
        <p:nvSpPr>
          <p:cNvPr id="389" name="Shape 389"/>
          <p:cNvSpPr/>
          <p:nvPr/>
        </p:nvSpPr>
        <p:spPr>
          <a:xfrm>
            <a:off x="5888800" y="1917200"/>
            <a:ext cx="1885500" cy="18855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0" name="Shape 390"/>
          <p:cNvSpPr/>
          <p:nvPr/>
        </p:nvSpPr>
        <p:spPr>
          <a:xfrm>
            <a:off x="7850500" y="1917200"/>
            <a:ext cx="260400" cy="18855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1" name="Shape 391"/>
          <p:cNvSpPr/>
          <p:nvPr/>
        </p:nvSpPr>
        <p:spPr>
          <a:xfrm>
            <a:off x="7894150" y="1969748"/>
            <a:ext cx="173100" cy="150000"/>
          </a:xfrm>
          <a:prstGeom prst="triangle">
            <a:avLst>
              <a:gd fmla="val 50000"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2" name="Shape 392"/>
          <p:cNvSpPr/>
          <p:nvPr/>
        </p:nvSpPr>
        <p:spPr>
          <a:xfrm rot="10800000">
            <a:off x="7894150" y="3605476"/>
            <a:ext cx="173100" cy="150000"/>
          </a:xfrm>
          <a:prstGeom prst="triangle">
            <a:avLst>
              <a:gd fmla="val 50000"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3" name="Shape 393"/>
          <p:cNvSpPr/>
          <p:nvPr/>
        </p:nvSpPr>
        <p:spPr>
          <a:xfrm>
            <a:off x="5880900" y="176400"/>
            <a:ext cx="2191200" cy="17367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4" name="Shape 394"/>
          <p:cNvSpPr/>
          <p:nvPr/>
        </p:nvSpPr>
        <p:spPr>
          <a:xfrm>
            <a:off x="7850500" y="2913375"/>
            <a:ext cx="260400" cy="5727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5" name="Shape 395"/>
          <p:cNvSpPr/>
          <p:nvPr/>
        </p:nvSpPr>
        <p:spPr>
          <a:xfrm>
            <a:off x="5880900" y="3809025"/>
            <a:ext cx="2224800" cy="11124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6" name="Shape 396"/>
          <p:cNvSpPr/>
          <p:nvPr/>
        </p:nvSpPr>
        <p:spPr>
          <a:xfrm>
            <a:off x="4159325" y="2586575"/>
            <a:ext cx="846600" cy="423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7" name="Shape 39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Shape 40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History: composited, threaded scrolling</a:t>
            </a:r>
            <a:endParaRPr/>
          </a:p>
        </p:txBody>
      </p:sp>
      <p:sp>
        <p:nvSpPr>
          <p:cNvPr id="403" name="Shape 403"/>
          <p:cNvSpPr/>
          <p:nvPr/>
        </p:nvSpPr>
        <p:spPr>
          <a:xfrm>
            <a:off x="6007350" y="1215000"/>
            <a:ext cx="1885500" cy="36444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Email 1</a:t>
            </a:r>
            <a:endParaRPr/>
          </a:p>
          <a:p>
            <a:pPr indent="0" lvl="0" marL="0" rtl="0">
              <a:spcBef>
                <a:spcPts val="0"/>
              </a:spcBef>
              <a:spcAft>
                <a:spcPts val="0"/>
              </a:spcAft>
              <a:buNone/>
            </a:pPr>
            <a:r>
              <a:t/>
            </a:r>
            <a:endParaRPr/>
          </a:p>
          <a:p>
            <a:pPr indent="0" lvl="0" marL="0" rtl="0">
              <a:spcBef>
                <a:spcPts val="0"/>
              </a:spcBef>
              <a:spcAft>
                <a:spcPts val="0"/>
              </a:spcAft>
              <a:buNone/>
            </a:pPr>
            <a:r>
              <a:rPr lang="en"/>
              <a:t>Email 2</a:t>
            </a:r>
            <a:endParaRPr/>
          </a:p>
          <a:p>
            <a:pPr indent="0" lvl="0" marL="0" rtl="0">
              <a:spcBef>
                <a:spcPts val="0"/>
              </a:spcBef>
              <a:spcAft>
                <a:spcPts val="0"/>
              </a:spcAft>
              <a:buNone/>
            </a:pPr>
            <a:r>
              <a:t/>
            </a:r>
            <a:endParaRPr/>
          </a:p>
          <a:p>
            <a:pPr indent="0" lvl="0" marL="0" rtl="0">
              <a:spcBef>
                <a:spcPts val="0"/>
              </a:spcBef>
              <a:spcAft>
                <a:spcPts val="0"/>
              </a:spcAft>
              <a:buNone/>
            </a:pPr>
            <a:r>
              <a:rPr lang="en"/>
              <a:t>Email 3</a:t>
            </a:r>
            <a:endParaRPr/>
          </a:p>
          <a:p>
            <a:pPr indent="0" lvl="0" marL="0" rtl="0">
              <a:spcBef>
                <a:spcPts val="0"/>
              </a:spcBef>
              <a:spcAft>
                <a:spcPts val="0"/>
              </a:spcAft>
              <a:buNone/>
            </a:pPr>
            <a:r>
              <a:t/>
            </a:r>
            <a:endParaRPr/>
          </a:p>
          <a:p>
            <a:pPr indent="0" lvl="0" marL="0" rtl="0">
              <a:spcBef>
                <a:spcPts val="0"/>
              </a:spcBef>
              <a:spcAft>
                <a:spcPts val="0"/>
              </a:spcAft>
              <a:buNone/>
            </a:pPr>
            <a:r>
              <a:rPr lang="en"/>
              <a:t>Email 4</a:t>
            </a:r>
            <a:endParaRPr/>
          </a:p>
          <a:p>
            <a:pPr indent="0" lvl="0" marL="0" rtl="0">
              <a:spcBef>
                <a:spcPts val="0"/>
              </a:spcBef>
              <a:spcAft>
                <a:spcPts val="0"/>
              </a:spcAft>
              <a:buNone/>
            </a:pPr>
            <a:r>
              <a:t/>
            </a:r>
            <a:endParaRPr/>
          </a:p>
          <a:p>
            <a:pPr indent="0" lvl="0" marL="0" rtl="0">
              <a:spcBef>
                <a:spcPts val="0"/>
              </a:spcBef>
              <a:spcAft>
                <a:spcPts val="0"/>
              </a:spcAft>
              <a:buNone/>
            </a:pPr>
            <a:r>
              <a:rPr lang="en"/>
              <a:t>Email 5</a:t>
            </a:r>
            <a:endParaRPr/>
          </a:p>
          <a:p>
            <a:pPr indent="0" lvl="0" marL="0" rtl="0">
              <a:spcBef>
                <a:spcPts val="0"/>
              </a:spcBef>
              <a:spcAft>
                <a:spcPts val="0"/>
              </a:spcAft>
              <a:buNone/>
            </a:pPr>
            <a:r>
              <a:t/>
            </a:r>
            <a:endParaRPr/>
          </a:p>
          <a:p>
            <a:pPr indent="0" lvl="0" marL="0" rtl="0">
              <a:spcBef>
                <a:spcPts val="0"/>
              </a:spcBef>
              <a:spcAft>
                <a:spcPts val="0"/>
              </a:spcAft>
              <a:buNone/>
            </a:pPr>
            <a:r>
              <a:rPr lang="en"/>
              <a:t>Email 6</a:t>
            </a:r>
            <a:endParaRPr/>
          </a:p>
          <a:p>
            <a:pPr indent="0" lvl="0" marL="0" rtl="0">
              <a:spcBef>
                <a:spcPts val="0"/>
              </a:spcBef>
              <a:spcAft>
                <a:spcPts val="0"/>
              </a:spcAft>
              <a:buNone/>
            </a:pPr>
            <a:r>
              <a:t/>
            </a:r>
            <a:endParaRPr/>
          </a:p>
          <a:p>
            <a:pPr indent="0" lvl="0" marL="0" rtl="0">
              <a:spcBef>
                <a:spcPts val="0"/>
              </a:spcBef>
              <a:spcAft>
                <a:spcPts val="0"/>
              </a:spcAft>
              <a:buNone/>
            </a:pPr>
            <a:r>
              <a:rPr lang="en"/>
              <a:t>Email 7</a:t>
            </a:r>
            <a:endParaRPr/>
          </a:p>
          <a:p>
            <a:pPr indent="0" lvl="0" marL="0" rtl="0">
              <a:spcBef>
                <a:spcPts val="0"/>
              </a:spcBef>
              <a:spcAft>
                <a:spcPts val="0"/>
              </a:spcAft>
              <a:buNone/>
            </a:pPr>
            <a:r>
              <a:t/>
            </a:r>
            <a:endParaRPr/>
          </a:p>
          <a:p>
            <a:pPr indent="0" lvl="0" marL="0" rtl="0">
              <a:spcBef>
                <a:spcPts val="0"/>
              </a:spcBef>
              <a:spcAft>
                <a:spcPts val="0"/>
              </a:spcAft>
              <a:buNone/>
            </a:pPr>
            <a:r>
              <a:rPr lang="en"/>
              <a:t>Email 8</a:t>
            </a:r>
            <a:endParaRPr/>
          </a:p>
        </p:txBody>
      </p:sp>
      <p:sp>
        <p:nvSpPr>
          <p:cNvPr id="404" name="Shape 404"/>
          <p:cNvSpPr/>
          <p:nvPr/>
        </p:nvSpPr>
        <p:spPr>
          <a:xfrm>
            <a:off x="6007350" y="1917200"/>
            <a:ext cx="1885500" cy="18855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5" name="Shape 405"/>
          <p:cNvSpPr/>
          <p:nvPr/>
        </p:nvSpPr>
        <p:spPr>
          <a:xfrm>
            <a:off x="7969050" y="1917200"/>
            <a:ext cx="260400" cy="18855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6" name="Shape 406"/>
          <p:cNvSpPr/>
          <p:nvPr/>
        </p:nvSpPr>
        <p:spPr>
          <a:xfrm>
            <a:off x="8012700" y="1969748"/>
            <a:ext cx="173100" cy="150000"/>
          </a:xfrm>
          <a:prstGeom prst="triangle">
            <a:avLst>
              <a:gd fmla="val 50000"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7" name="Shape 407"/>
          <p:cNvSpPr/>
          <p:nvPr/>
        </p:nvSpPr>
        <p:spPr>
          <a:xfrm rot="10800000">
            <a:off x="8012700" y="3605476"/>
            <a:ext cx="173100" cy="150000"/>
          </a:xfrm>
          <a:prstGeom prst="triangle">
            <a:avLst>
              <a:gd fmla="val 50000"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8" name="Shape 408"/>
          <p:cNvSpPr/>
          <p:nvPr/>
        </p:nvSpPr>
        <p:spPr>
          <a:xfrm>
            <a:off x="5999450" y="1069025"/>
            <a:ext cx="2191200" cy="844200"/>
          </a:xfrm>
          <a:prstGeom prst="rect">
            <a:avLst/>
          </a:prstGeom>
          <a:solidFill>
            <a:srgbClr val="FFFFFF">
              <a:alpha val="6000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9" name="Shape 409"/>
          <p:cNvSpPr/>
          <p:nvPr/>
        </p:nvSpPr>
        <p:spPr>
          <a:xfrm>
            <a:off x="7969050" y="2532375"/>
            <a:ext cx="260400" cy="5727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0" name="Shape 410"/>
          <p:cNvSpPr/>
          <p:nvPr/>
        </p:nvSpPr>
        <p:spPr>
          <a:xfrm>
            <a:off x="5999450" y="3809025"/>
            <a:ext cx="2224800" cy="1112400"/>
          </a:xfrm>
          <a:prstGeom prst="rect">
            <a:avLst/>
          </a:prstGeom>
          <a:solidFill>
            <a:srgbClr val="FFFFFF">
              <a:alpha val="6000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1" name="Shape 411"/>
          <p:cNvSpPr txBox="1"/>
          <p:nvPr>
            <p:ph idx="1" type="body"/>
          </p:nvPr>
        </p:nvSpPr>
        <p:spPr>
          <a:xfrm>
            <a:off x="311700" y="1152475"/>
            <a:ext cx="68208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0" lvl="0" marL="0">
              <a:spcBef>
                <a:spcPts val="1600"/>
              </a:spcBef>
              <a:spcAft>
                <a:spcPts val="0"/>
              </a:spcAft>
              <a:buNone/>
            </a:pPr>
            <a:r>
              <a:rPr i="1" lang="en"/>
              <a:t>Composited</a:t>
            </a:r>
            <a:r>
              <a:rPr lang="en"/>
              <a:t>: Scrolling becomes a blit*</a:t>
            </a:r>
            <a:endParaRPr/>
          </a:p>
          <a:p>
            <a:pPr indent="0" lvl="0" marL="0">
              <a:spcBef>
                <a:spcPts val="1600"/>
              </a:spcBef>
              <a:spcAft>
                <a:spcPts val="0"/>
              </a:spcAft>
              <a:buNone/>
            </a:pPr>
            <a:r>
              <a:t/>
            </a:r>
            <a:endParaRPr/>
          </a:p>
          <a:p>
            <a:pPr indent="0" lvl="0" marL="0" rtl="0">
              <a:spcBef>
                <a:spcPts val="1600"/>
              </a:spcBef>
              <a:spcAft>
                <a:spcPts val="0"/>
              </a:spcAft>
              <a:buClr>
                <a:schemeClr val="dk1"/>
              </a:buClr>
              <a:buSzPts val="1100"/>
              <a:buFont typeface="Arial"/>
              <a:buNone/>
            </a:pPr>
            <a:r>
              <a:rPr i="1" lang="en"/>
              <a:t>Threaded</a:t>
            </a:r>
            <a:r>
              <a:rPr lang="en"/>
              <a:t>: Don't have to wait for main thread</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1600"/>
              </a:spcAft>
              <a:buNone/>
            </a:pPr>
            <a:r>
              <a:rPr lang="en"/>
              <a:t>Amazing</a:t>
            </a:r>
            <a:endParaRPr/>
          </a:p>
        </p:txBody>
      </p:sp>
      <p:sp>
        <p:nvSpPr>
          <p:cNvPr id="412" name="Shape 4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Shape 4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History: composited, threaded rendering</a:t>
            </a:r>
            <a:endParaRPr/>
          </a:p>
        </p:txBody>
      </p:sp>
      <p:sp>
        <p:nvSpPr>
          <p:cNvPr id="418" name="Shape 418"/>
          <p:cNvSpPr/>
          <p:nvPr/>
        </p:nvSpPr>
        <p:spPr>
          <a:xfrm>
            <a:off x="5999450" y="1069025"/>
            <a:ext cx="2191200" cy="844200"/>
          </a:xfrm>
          <a:prstGeom prst="rect">
            <a:avLst/>
          </a:prstGeom>
          <a:solidFill>
            <a:srgbClr val="FFFFFF">
              <a:alpha val="7923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9" name="Shape 419"/>
          <p:cNvSpPr txBox="1"/>
          <p:nvPr>
            <p:ph idx="1" type="body"/>
          </p:nvPr>
        </p:nvSpPr>
        <p:spPr>
          <a:xfrm>
            <a:off x="311700" y="1152475"/>
            <a:ext cx="75057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0" lvl="0" marL="0" rtl="0">
              <a:spcBef>
                <a:spcPts val="1600"/>
              </a:spcBef>
              <a:spcAft>
                <a:spcPts val="0"/>
              </a:spcAft>
              <a:buNone/>
            </a:pPr>
            <a:r>
              <a:rPr lang="en"/>
              <a:t>Works for more than scrolling</a:t>
            </a:r>
            <a:endParaRPr/>
          </a:p>
          <a:p>
            <a:pPr indent="0" lvl="0" marL="0" rtl="0">
              <a:spcBef>
                <a:spcPts val="1600"/>
              </a:spcBef>
              <a:spcAft>
                <a:spcPts val="0"/>
              </a:spcAft>
              <a:buNone/>
            </a:pPr>
            <a:r>
              <a:t/>
            </a:r>
            <a:endParaRPr/>
          </a:p>
          <a:p>
            <a:pPr indent="0" lvl="0" marL="0" rtl="0">
              <a:spcBef>
                <a:spcPts val="1600"/>
              </a:spcBef>
              <a:spcAft>
                <a:spcPts val="0"/>
              </a:spcAft>
              <a:buNone/>
            </a:pPr>
            <a:r>
              <a:rPr lang="en"/>
              <a:t>Opacity, transforms, animations, etc.</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1600"/>
              </a:spcAft>
              <a:buNone/>
            </a:pPr>
            <a:r>
              <a:rPr lang="en"/>
              <a:t>Spectacular</a:t>
            </a:r>
            <a:endParaRPr/>
          </a:p>
        </p:txBody>
      </p:sp>
      <p:sp>
        <p:nvSpPr>
          <p:cNvPr id="420" name="Shape 420"/>
          <p:cNvSpPr/>
          <p:nvPr/>
        </p:nvSpPr>
        <p:spPr>
          <a:xfrm>
            <a:off x="7188650" y="1248850"/>
            <a:ext cx="1002000" cy="1002000"/>
          </a:xfrm>
          <a:prstGeom prst="rect">
            <a:avLst/>
          </a:prstGeom>
          <a:solidFill>
            <a:srgbClr val="F4CCCC"/>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Composited</a:t>
            </a:r>
            <a:endParaRPr sz="1000"/>
          </a:p>
          <a:p>
            <a:pPr indent="0" lvl="0" marL="0" rtl="0" algn="ctr">
              <a:spcBef>
                <a:spcPts val="0"/>
              </a:spcBef>
              <a:spcAft>
                <a:spcPts val="0"/>
              </a:spcAft>
              <a:buNone/>
            </a:pPr>
            <a:r>
              <a:rPr lang="en" sz="1000"/>
              <a:t>transforms</a:t>
            </a:r>
            <a:endParaRPr sz="1000"/>
          </a:p>
        </p:txBody>
      </p:sp>
      <p:sp>
        <p:nvSpPr>
          <p:cNvPr id="421" name="Shape 421"/>
          <p:cNvSpPr/>
          <p:nvPr/>
        </p:nvSpPr>
        <p:spPr>
          <a:xfrm rot="-737548">
            <a:off x="7188626" y="2391884"/>
            <a:ext cx="1001869" cy="1001869"/>
          </a:xfrm>
          <a:prstGeom prst="rect">
            <a:avLst/>
          </a:prstGeom>
          <a:solidFill>
            <a:srgbClr val="D9EAD3"/>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1"/>
                </a:solidFill>
              </a:rPr>
              <a:t>Composited</a:t>
            </a:r>
            <a:endParaRPr sz="1000">
              <a:solidFill>
                <a:schemeClr val="dk1"/>
              </a:solidFill>
            </a:endParaRPr>
          </a:p>
          <a:p>
            <a:pPr indent="0" lvl="0" marL="0" rtl="0" algn="ctr">
              <a:spcBef>
                <a:spcPts val="0"/>
              </a:spcBef>
              <a:spcAft>
                <a:spcPts val="0"/>
              </a:spcAft>
              <a:buNone/>
            </a:pPr>
            <a:r>
              <a:rPr lang="en" sz="1000">
                <a:solidFill>
                  <a:schemeClr val="dk1"/>
                </a:solidFill>
              </a:rPr>
              <a:t>transforms</a:t>
            </a:r>
            <a:endParaRPr sz="1000">
              <a:solidFill>
                <a:schemeClr val="dk1"/>
              </a:solidFill>
            </a:endParaRPr>
          </a:p>
        </p:txBody>
      </p:sp>
      <p:sp>
        <p:nvSpPr>
          <p:cNvPr id="422" name="Shape 422"/>
          <p:cNvSpPr/>
          <p:nvPr/>
        </p:nvSpPr>
        <p:spPr>
          <a:xfrm rot="-2126757">
            <a:off x="7188631" y="3611172"/>
            <a:ext cx="1002009" cy="1002009"/>
          </a:xfrm>
          <a:prstGeom prst="rect">
            <a:avLst/>
          </a:prstGeom>
          <a:solidFill>
            <a:srgbClr val="C9DAF8"/>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1"/>
                </a:solidFill>
              </a:rPr>
              <a:t>Composited</a:t>
            </a:r>
            <a:endParaRPr sz="1000">
              <a:solidFill>
                <a:schemeClr val="dk1"/>
              </a:solidFill>
            </a:endParaRPr>
          </a:p>
          <a:p>
            <a:pPr indent="0" lvl="0" marL="0" rtl="0" algn="ctr">
              <a:spcBef>
                <a:spcPts val="0"/>
              </a:spcBef>
              <a:spcAft>
                <a:spcPts val="0"/>
              </a:spcAft>
              <a:buNone/>
            </a:pPr>
            <a:r>
              <a:rPr lang="en" sz="1000">
                <a:solidFill>
                  <a:schemeClr val="dk1"/>
                </a:solidFill>
              </a:rPr>
              <a:t>transforms</a:t>
            </a:r>
            <a:endParaRPr sz="1000">
              <a:solidFill>
                <a:schemeClr val="dk1"/>
              </a:solidFill>
            </a:endParaRPr>
          </a:p>
        </p:txBody>
      </p:sp>
      <p:sp>
        <p:nvSpPr>
          <p:cNvPr id="423" name="Shape 4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Shape 4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History: composited, threaded rendering</a:t>
            </a:r>
            <a:endParaRPr/>
          </a:p>
        </p:txBody>
      </p:sp>
      <p:sp>
        <p:nvSpPr>
          <p:cNvPr id="429" name="Shape 429"/>
          <p:cNvSpPr/>
          <p:nvPr/>
        </p:nvSpPr>
        <p:spPr>
          <a:xfrm>
            <a:off x="5999450" y="1069025"/>
            <a:ext cx="2191200" cy="844200"/>
          </a:xfrm>
          <a:prstGeom prst="rect">
            <a:avLst/>
          </a:prstGeom>
          <a:solidFill>
            <a:srgbClr val="FFFFFF">
              <a:alpha val="7923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0" name="Shape 430"/>
          <p:cNvSpPr txBox="1"/>
          <p:nvPr>
            <p:ph idx="1" type="body"/>
          </p:nvPr>
        </p:nvSpPr>
        <p:spPr>
          <a:xfrm>
            <a:off x="311700" y="1152475"/>
            <a:ext cx="75057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0" lvl="0" marL="0" rtl="0">
              <a:spcBef>
                <a:spcPts val="1600"/>
              </a:spcBef>
              <a:spcAft>
                <a:spcPts val="0"/>
              </a:spcAft>
              <a:buNone/>
            </a:pPr>
            <a:r>
              <a:rPr lang="en"/>
              <a:t>But... </a:t>
            </a:r>
            <a:endParaRPr/>
          </a:p>
          <a:p>
            <a:pPr indent="0" lvl="0" marL="0" rtl="0">
              <a:spcBef>
                <a:spcPts val="1600"/>
              </a:spcBef>
              <a:spcAft>
                <a:spcPts val="0"/>
              </a:spcAft>
              <a:buNone/>
            </a:pPr>
            <a:r>
              <a:t/>
            </a:r>
            <a:endParaRPr/>
          </a:p>
          <a:p>
            <a:pPr indent="0" lvl="0" marL="0" rtl="0">
              <a:spcBef>
                <a:spcPts val="1600"/>
              </a:spcBef>
              <a:spcAft>
                <a:spcPts val="1600"/>
              </a:spcAft>
              <a:buNone/>
            </a:pPr>
            <a:r>
              <a:rPr lang="en"/>
              <a:t>Makes everything crazy!</a:t>
            </a:r>
            <a:endParaRPr/>
          </a:p>
        </p:txBody>
      </p:sp>
      <p:sp>
        <p:nvSpPr>
          <p:cNvPr id="431" name="Shape 431"/>
          <p:cNvSpPr/>
          <p:nvPr/>
        </p:nvSpPr>
        <p:spPr>
          <a:xfrm>
            <a:off x="7188650" y="1248850"/>
            <a:ext cx="1002000" cy="1002000"/>
          </a:xfrm>
          <a:prstGeom prst="rect">
            <a:avLst/>
          </a:prstGeom>
          <a:solidFill>
            <a:srgbClr val="F4CCCC"/>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1"/>
                </a:solidFill>
              </a:rPr>
              <a:t>Composited</a:t>
            </a:r>
            <a:endParaRPr sz="1000">
              <a:solidFill>
                <a:schemeClr val="dk1"/>
              </a:solidFill>
            </a:endParaRPr>
          </a:p>
          <a:p>
            <a:pPr indent="0" lvl="0" marL="0" rtl="0" algn="ctr">
              <a:spcBef>
                <a:spcPts val="0"/>
              </a:spcBef>
              <a:spcAft>
                <a:spcPts val="0"/>
              </a:spcAft>
              <a:buNone/>
            </a:pPr>
            <a:r>
              <a:rPr lang="en" sz="1000">
                <a:solidFill>
                  <a:schemeClr val="dk1"/>
                </a:solidFill>
              </a:rPr>
              <a:t>transforms</a:t>
            </a:r>
            <a:endParaRPr sz="1000"/>
          </a:p>
        </p:txBody>
      </p:sp>
      <p:sp>
        <p:nvSpPr>
          <p:cNvPr id="432" name="Shape 432"/>
          <p:cNvSpPr/>
          <p:nvPr/>
        </p:nvSpPr>
        <p:spPr>
          <a:xfrm rot="-737548">
            <a:off x="7188626" y="2391884"/>
            <a:ext cx="1001869" cy="1001869"/>
          </a:xfrm>
          <a:prstGeom prst="rect">
            <a:avLst/>
          </a:prstGeom>
          <a:solidFill>
            <a:srgbClr val="D9EAD3"/>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1"/>
                </a:solidFill>
              </a:rPr>
              <a:t>Composited</a:t>
            </a:r>
            <a:endParaRPr sz="1000">
              <a:solidFill>
                <a:schemeClr val="dk1"/>
              </a:solidFill>
            </a:endParaRPr>
          </a:p>
          <a:p>
            <a:pPr indent="0" lvl="0" marL="0" rtl="0" algn="ctr">
              <a:spcBef>
                <a:spcPts val="0"/>
              </a:spcBef>
              <a:spcAft>
                <a:spcPts val="0"/>
              </a:spcAft>
              <a:buNone/>
            </a:pPr>
            <a:r>
              <a:rPr lang="en" sz="1000">
                <a:solidFill>
                  <a:schemeClr val="dk1"/>
                </a:solidFill>
              </a:rPr>
              <a:t>transforms</a:t>
            </a:r>
            <a:endParaRPr sz="1000">
              <a:solidFill>
                <a:schemeClr val="dk1"/>
              </a:solidFill>
            </a:endParaRPr>
          </a:p>
        </p:txBody>
      </p:sp>
      <p:sp>
        <p:nvSpPr>
          <p:cNvPr id="433" name="Shape 433"/>
          <p:cNvSpPr/>
          <p:nvPr/>
        </p:nvSpPr>
        <p:spPr>
          <a:xfrm rot="-2126757">
            <a:off x="7188631" y="3611172"/>
            <a:ext cx="1002009" cy="1002009"/>
          </a:xfrm>
          <a:prstGeom prst="rect">
            <a:avLst/>
          </a:prstGeom>
          <a:solidFill>
            <a:srgbClr val="C9DAF8"/>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1"/>
                </a:solidFill>
              </a:rPr>
              <a:t>Composited</a:t>
            </a:r>
            <a:endParaRPr sz="1000">
              <a:solidFill>
                <a:schemeClr val="dk1"/>
              </a:solidFill>
            </a:endParaRPr>
          </a:p>
          <a:p>
            <a:pPr indent="0" lvl="0" marL="0" rtl="0" algn="ctr">
              <a:spcBef>
                <a:spcPts val="0"/>
              </a:spcBef>
              <a:spcAft>
                <a:spcPts val="0"/>
              </a:spcAft>
              <a:buNone/>
            </a:pPr>
            <a:r>
              <a:rPr lang="en" sz="1000">
                <a:solidFill>
                  <a:schemeClr val="dk1"/>
                </a:solidFill>
              </a:rPr>
              <a:t>transforms</a:t>
            </a:r>
            <a:endParaRPr sz="1000">
              <a:solidFill>
                <a:schemeClr val="dk1"/>
              </a:solidFill>
            </a:endParaRPr>
          </a:p>
        </p:txBody>
      </p:sp>
      <p:sp>
        <p:nvSpPr>
          <p:cNvPr id="434" name="Shape 4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mph" presetID="8" presetSubtype="0">
                                  <p:stCondLst>
                                    <p:cond delay="0"/>
                                  </p:stCondLst>
                                  <p:childTnLst>
                                    <p:animRot by="-21600000">
                                      <p:cBhvr>
                                        <p:cTn dur="4000" fill="hold"/>
                                        <p:tgtEl>
                                          <p:spTgt spid="432"/>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sp>
        <p:nvSpPr>
          <p:cNvPr id="439" name="Shape 4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Current compositing architecture</a:t>
            </a:r>
            <a:endParaRPr/>
          </a:p>
        </p:txBody>
      </p:sp>
      <p:grpSp>
        <p:nvGrpSpPr>
          <p:cNvPr id="440" name="Shape 440"/>
          <p:cNvGrpSpPr/>
          <p:nvPr/>
        </p:nvGrpSpPr>
        <p:grpSpPr>
          <a:xfrm>
            <a:off x="100" y="1496600"/>
            <a:ext cx="2501400" cy="2654100"/>
            <a:chOff x="100" y="1496600"/>
            <a:chExt cx="2501400" cy="2654100"/>
          </a:xfrm>
        </p:grpSpPr>
        <p:sp>
          <p:nvSpPr>
            <p:cNvPr id="441" name="Shape 441"/>
            <p:cNvSpPr txBox="1"/>
            <p:nvPr/>
          </p:nvSpPr>
          <p:spPr>
            <a:xfrm>
              <a:off x="100" y="1496600"/>
              <a:ext cx="2501400" cy="265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Consolas"/>
                  <a:ea typeface="Consolas"/>
                  <a:cs typeface="Consolas"/>
                  <a:sym typeface="Consolas"/>
                </a:rPr>
                <a:t>&lt;html&gt;</a:t>
              </a:r>
              <a:endParaRPr>
                <a:solidFill>
                  <a:schemeClr val="dk1"/>
                </a:solidFill>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  &lt;div&gt;a&lt;/div&gt;</a:t>
              </a:r>
              <a:endParaRPr>
                <a:latin typeface="Consolas"/>
                <a:ea typeface="Consolas"/>
                <a:cs typeface="Consolas"/>
                <a:sym typeface="Consolas"/>
              </a:endParaRPr>
            </a:p>
            <a:p>
              <a:pPr indent="0" lvl="0" marL="0" rtl="0">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&lt;div&gt;b&lt;/div&gt;</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  &lt;div&gt;  &lt;/div&gt;</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  &lt;div&gt;d&lt;/div&gt;</a:t>
              </a:r>
              <a:endParaRPr>
                <a:latin typeface="Consolas"/>
                <a:ea typeface="Consolas"/>
                <a:cs typeface="Consolas"/>
                <a:sym typeface="Consolas"/>
              </a:endParaRPr>
            </a:p>
            <a:p>
              <a:pPr indent="0" lvl="0" marL="0" rtl="0">
                <a:spcBef>
                  <a:spcPts val="0"/>
                </a:spcBef>
                <a:spcAft>
                  <a:spcPts val="0"/>
                </a:spcAft>
                <a:buNone/>
              </a:pPr>
              <a:r>
                <a:t/>
              </a:r>
              <a:endParaRPr>
                <a:latin typeface="Consolas"/>
                <a:ea typeface="Consolas"/>
                <a:cs typeface="Consolas"/>
                <a:sym typeface="Consolas"/>
              </a:endParaRPr>
            </a:p>
            <a:p>
              <a:pPr indent="0" lvl="0" marL="0" rtl="0">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&lt;style&gt;</a:t>
              </a:r>
              <a:endParaRPr>
                <a:solidFill>
                  <a:schemeClr val="dk1"/>
                </a:solidFill>
                <a:latin typeface="Consolas"/>
                <a:ea typeface="Consolas"/>
                <a:cs typeface="Consolas"/>
                <a:sym typeface="Consolas"/>
              </a:endParaRPr>
            </a:p>
            <a:p>
              <a:pPr indent="0" lvl="0" marL="0" rtl="0">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 </a:t>
              </a:r>
              <a:r>
                <a:rPr lang="en">
                  <a:solidFill>
                    <a:schemeClr val="dk1"/>
                  </a:solidFill>
                  <a:latin typeface="Consolas"/>
                  <a:ea typeface="Consolas"/>
                  <a:cs typeface="Consolas"/>
                  <a:sym typeface="Consolas"/>
                </a:rPr>
                <a:t>scrolls</a:t>
              </a:r>
              <a:endParaRPr>
                <a:solidFill>
                  <a:schemeClr val="dk1"/>
                </a:solidFill>
                <a:latin typeface="Consolas"/>
                <a:ea typeface="Consolas"/>
                <a:cs typeface="Consolas"/>
                <a:sym typeface="Consolas"/>
              </a:endParaRPr>
            </a:p>
            <a:p>
              <a:pPr indent="0" lvl="0" marL="0" rtl="0">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&lt;/style&gt;</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&lt;/html&gt;</a:t>
              </a:r>
              <a:endParaRPr>
                <a:latin typeface="Consolas"/>
                <a:ea typeface="Consolas"/>
                <a:cs typeface="Consolas"/>
                <a:sym typeface="Consolas"/>
              </a:endParaRPr>
            </a:p>
            <a:p>
              <a:pPr indent="0" lvl="0" marL="0" rtl="0">
                <a:spcBef>
                  <a:spcPts val="0"/>
                </a:spcBef>
                <a:spcAft>
                  <a:spcPts val="0"/>
                </a:spcAft>
                <a:buNone/>
              </a:pPr>
              <a:r>
                <a:t/>
              </a:r>
              <a:endParaRPr>
                <a:latin typeface="Consolas"/>
                <a:ea typeface="Consolas"/>
                <a:cs typeface="Consolas"/>
                <a:sym typeface="Consolas"/>
              </a:endParaRPr>
            </a:p>
          </p:txBody>
        </p:sp>
        <p:pic>
          <p:nvPicPr>
            <p:cNvPr id="442" name="Shape 442"/>
            <p:cNvPicPr preferRelativeResize="0"/>
            <p:nvPr/>
          </p:nvPicPr>
          <p:blipFill>
            <a:blip r:embed="rId3">
              <a:alphaModFix/>
            </a:blip>
            <a:stretch>
              <a:fillRect/>
            </a:stretch>
          </p:blipFill>
          <p:spPr>
            <a:xfrm>
              <a:off x="754261" y="2207467"/>
              <a:ext cx="225868" cy="225852"/>
            </a:xfrm>
            <a:prstGeom prst="rect">
              <a:avLst/>
            </a:prstGeom>
            <a:noFill/>
            <a:ln>
              <a:noFill/>
            </a:ln>
          </p:spPr>
        </p:pic>
        <p:pic>
          <p:nvPicPr>
            <p:cNvPr id="443" name="Shape 443"/>
            <p:cNvPicPr preferRelativeResize="0"/>
            <p:nvPr/>
          </p:nvPicPr>
          <p:blipFill>
            <a:blip r:embed="rId3">
              <a:alphaModFix/>
            </a:blip>
            <a:stretch>
              <a:fillRect/>
            </a:stretch>
          </p:blipFill>
          <p:spPr>
            <a:xfrm>
              <a:off x="538597" y="3058965"/>
              <a:ext cx="225868" cy="225852"/>
            </a:xfrm>
            <a:prstGeom prst="rect">
              <a:avLst/>
            </a:prstGeom>
            <a:noFill/>
            <a:ln>
              <a:noFill/>
            </a:ln>
          </p:spPr>
        </p:pic>
      </p:grpSp>
      <p:sp>
        <p:nvSpPr>
          <p:cNvPr id="444" name="Shape 444"/>
          <p:cNvSpPr/>
          <p:nvPr/>
        </p:nvSpPr>
        <p:spPr>
          <a:xfrm>
            <a:off x="43450" y="4440875"/>
            <a:ext cx="1413900" cy="474000"/>
          </a:xfrm>
          <a:prstGeom prst="roundRect">
            <a:avLst>
              <a:gd fmla="val 16667" name="adj"/>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Parse</a:t>
            </a:r>
            <a:endParaRPr/>
          </a:p>
        </p:txBody>
      </p:sp>
      <p:sp>
        <p:nvSpPr>
          <p:cNvPr id="445" name="Shape 445"/>
          <p:cNvSpPr/>
          <p:nvPr/>
        </p:nvSpPr>
        <p:spPr>
          <a:xfrm>
            <a:off x="157209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Layout</a:t>
            </a:r>
            <a:endParaRPr/>
          </a:p>
        </p:txBody>
      </p:sp>
      <p:sp>
        <p:nvSpPr>
          <p:cNvPr id="446" name="Shape 446"/>
          <p:cNvSpPr/>
          <p:nvPr/>
        </p:nvSpPr>
        <p:spPr>
          <a:xfrm>
            <a:off x="310073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Compositing</a:t>
            </a:r>
            <a:endParaRPr/>
          </a:p>
          <a:p>
            <a:pPr indent="0" lvl="0" marL="0" rtl="0" algn="ctr">
              <a:spcBef>
                <a:spcPts val="0"/>
              </a:spcBef>
              <a:spcAft>
                <a:spcPts val="0"/>
              </a:spcAft>
              <a:buNone/>
            </a:pPr>
            <a:r>
              <a:rPr lang="en"/>
              <a:t>Setup</a:t>
            </a:r>
            <a:endParaRPr/>
          </a:p>
        </p:txBody>
      </p:sp>
      <p:sp>
        <p:nvSpPr>
          <p:cNvPr id="447" name="Shape 447"/>
          <p:cNvSpPr/>
          <p:nvPr/>
        </p:nvSpPr>
        <p:spPr>
          <a:xfrm>
            <a:off x="462937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Paint</a:t>
            </a:r>
            <a:endParaRPr/>
          </a:p>
        </p:txBody>
      </p:sp>
      <p:sp>
        <p:nvSpPr>
          <p:cNvPr id="448" name="Shape 448"/>
          <p:cNvSpPr/>
          <p:nvPr/>
        </p:nvSpPr>
        <p:spPr>
          <a:xfrm>
            <a:off x="615801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Raster</a:t>
            </a:r>
            <a:endParaRPr/>
          </a:p>
        </p:txBody>
      </p:sp>
      <p:sp>
        <p:nvSpPr>
          <p:cNvPr id="449" name="Shape 449"/>
          <p:cNvSpPr/>
          <p:nvPr/>
        </p:nvSpPr>
        <p:spPr>
          <a:xfrm>
            <a:off x="76866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Composite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sp>
        <p:nvSpPr>
          <p:cNvPr id="454" name="Shape 4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Current compositing architecture</a:t>
            </a:r>
            <a:endParaRPr/>
          </a:p>
        </p:txBody>
      </p:sp>
      <p:sp>
        <p:nvSpPr>
          <p:cNvPr id="455" name="Shape 455"/>
          <p:cNvSpPr/>
          <p:nvPr/>
        </p:nvSpPr>
        <p:spPr>
          <a:xfrm>
            <a:off x="434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Parse</a:t>
            </a:r>
            <a:endParaRPr/>
          </a:p>
        </p:txBody>
      </p:sp>
      <p:sp>
        <p:nvSpPr>
          <p:cNvPr id="456" name="Shape 456"/>
          <p:cNvSpPr/>
          <p:nvPr/>
        </p:nvSpPr>
        <p:spPr>
          <a:xfrm>
            <a:off x="1572090" y="4440875"/>
            <a:ext cx="1413900" cy="474000"/>
          </a:xfrm>
          <a:prstGeom prst="roundRect">
            <a:avLst>
              <a:gd fmla="val 16667" name="adj"/>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Layout</a:t>
            </a:r>
            <a:endParaRPr/>
          </a:p>
        </p:txBody>
      </p:sp>
      <p:sp>
        <p:nvSpPr>
          <p:cNvPr id="457" name="Shape 457"/>
          <p:cNvSpPr/>
          <p:nvPr/>
        </p:nvSpPr>
        <p:spPr>
          <a:xfrm>
            <a:off x="310073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Compositing</a:t>
            </a:r>
            <a:endParaRPr/>
          </a:p>
          <a:p>
            <a:pPr indent="0" lvl="0" marL="0" rtl="0" algn="ctr">
              <a:spcBef>
                <a:spcPts val="0"/>
              </a:spcBef>
              <a:spcAft>
                <a:spcPts val="0"/>
              </a:spcAft>
              <a:buNone/>
            </a:pPr>
            <a:r>
              <a:rPr lang="en"/>
              <a:t>Setup</a:t>
            </a:r>
            <a:endParaRPr/>
          </a:p>
        </p:txBody>
      </p:sp>
      <p:sp>
        <p:nvSpPr>
          <p:cNvPr id="458" name="Shape 458"/>
          <p:cNvSpPr/>
          <p:nvPr/>
        </p:nvSpPr>
        <p:spPr>
          <a:xfrm>
            <a:off x="462937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Paint</a:t>
            </a:r>
            <a:endParaRPr/>
          </a:p>
        </p:txBody>
      </p:sp>
      <p:sp>
        <p:nvSpPr>
          <p:cNvPr id="459" name="Shape 459"/>
          <p:cNvSpPr/>
          <p:nvPr/>
        </p:nvSpPr>
        <p:spPr>
          <a:xfrm>
            <a:off x="615801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Raster</a:t>
            </a:r>
            <a:endParaRPr/>
          </a:p>
        </p:txBody>
      </p:sp>
      <p:sp>
        <p:nvSpPr>
          <p:cNvPr id="460" name="Shape 460"/>
          <p:cNvSpPr/>
          <p:nvPr/>
        </p:nvSpPr>
        <p:spPr>
          <a:xfrm>
            <a:off x="76866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Composite</a:t>
            </a:r>
            <a:endParaRPr/>
          </a:p>
        </p:txBody>
      </p:sp>
      <p:grpSp>
        <p:nvGrpSpPr>
          <p:cNvPr id="461" name="Shape 461"/>
          <p:cNvGrpSpPr/>
          <p:nvPr/>
        </p:nvGrpSpPr>
        <p:grpSpPr>
          <a:xfrm>
            <a:off x="100" y="1496600"/>
            <a:ext cx="2501400" cy="2654100"/>
            <a:chOff x="100" y="1496600"/>
            <a:chExt cx="2501400" cy="2654100"/>
          </a:xfrm>
        </p:grpSpPr>
        <p:sp>
          <p:nvSpPr>
            <p:cNvPr id="462" name="Shape 462"/>
            <p:cNvSpPr txBox="1"/>
            <p:nvPr/>
          </p:nvSpPr>
          <p:spPr>
            <a:xfrm>
              <a:off x="100" y="1496600"/>
              <a:ext cx="2501400" cy="265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Consolas"/>
                  <a:ea typeface="Consolas"/>
                  <a:cs typeface="Consolas"/>
                  <a:sym typeface="Consolas"/>
                </a:rPr>
                <a:t>&lt;html&gt;</a:t>
              </a:r>
              <a:endParaRPr>
                <a:solidFill>
                  <a:schemeClr val="dk1"/>
                </a:solidFill>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  &lt;div&gt;a&lt;/div&gt;</a:t>
              </a:r>
              <a:endParaRPr>
                <a:latin typeface="Consolas"/>
                <a:ea typeface="Consolas"/>
                <a:cs typeface="Consolas"/>
                <a:sym typeface="Consolas"/>
              </a:endParaRPr>
            </a:p>
            <a:p>
              <a:pPr indent="0" lvl="0" marL="0" rtl="0">
                <a:spcBef>
                  <a:spcPts val="0"/>
                </a:spcBef>
                <a:spcAft>
                  <a:spcPts val="0"/>
                </a:spcAft>
                <a:buNone/>
              </a:pPr>
              <a:r>
                <a:rPr lang="en">
                  <a:solidFill>
                    <a:schemeClr val="dk1"/>
                  </a:solidFill>
                  <a:latin typeface="Consolas"/>
                  <a:ea typeface="Consolas"/>
                  <a:cs typeface="Consolas"/>
                  <a:sym typeface="Consolas"/>
                </a:rPr>
                <a:t>  &lt;div&gt;b&lt;/div&gt;</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  &lt;div&gt;  &lt;/div&gt;</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  &lt;div&gt;d&lt;/div&gt;</a:t>
              </a:r>
              <a:endParaRPr>
                <a:latin typeface="Consolas"/>
                <a:ea typeface="Consolas"/>
                <a:cs typeface="Consolas"/>
                <a:sym typeface="Consolas"/>
              </a:endParaRPr>
            </a:p>
            <a:p>
              <a:pPr indent="0" lvl="0" marL="0" rtl="0">
                <a:spcBef>
                  <a:spcPts val="0"/>
                </a:spcBef>
                <a:spcAft>
                  <a:spcPts val="0"/>
                </a:spcAft>
                <a:buNone/>
              </a:pPr>
              <a:r>
                <a:t/>
              </a:r>
              <a:endParaRPr>
                <a:latin typeface="Consolas"/>
                <a:ea typeface="Consolas"/>
                <a:cs typeface="Consolas"/>
                <a:sym typeface="Consolas"/>
              </a:endParaRPr>
            </a:p>
            <a:p>
              <a:pPr indent="0" lvl="0" marL="0" rtl="0">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&lt;style&gt;</a:t>
              </a:r>
              <a:endParaRPr>
                <a:solidFill>
                  <a:schemeClr val="dk1"/>
                </a:solidFill>
                <a:latin typeface="Consolas"/>
                <a:ea typeface="Consolas"/>
                <a:cs typeface="Consolas"/>
                <a:sym typeface="Consolas"/>
              </a:endParaRPr>
            </a:p>
            <a:p>
              <a:pPr indent="0" lvl="0" marL="0" rtl="0">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 </a:t>
              </a:r>
              <a:r>
                <a:rPr lang="en">
                  <a:solidFill>
                    <a:schemeClr val="dk1"/>
                  </a:solidFill>
                  <a:latin typeface="Consolas"/>
                  <a:ea typeface="Consolas"/>
                  <a:cs typeface="Consolas"/>
                  <a:sym typeface="Consolas"/>
                </a:rPr>
                <a:t>scrolls</a:t>
              </a:r>
              <a:endParaRPr>
                <a:solidFill>
                  <a:schemeClr val="dk1"/>
                </a:solidFill>
                <a:latin typeface="Consolas"/>
                <a:ea typeface="Consolas"/>
                <a:cs typeface="Consolas"/>
                <a:sym typeface="Consolas"/>
              </a:endParaRPr>
            </a:p>
            <a:p>
              <a:pPr indent="0" lvl="0" marL="0" rtl="0">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&lt;/style&gt;</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&lt;/html&gt;</a:t>
              </a:r>
              <a:endParaRPr>
                <a:latin typeface="Consolas"/>
                <a:ea typeface="Consolas"/>
                <a:cs typeface="Consolas"/>
                <a:sym typeface="Consolas"/>
              </a:endParaRPr>
            </a:p>
            <a:p>
              <a:pPr indent="0" lvl="0" marL="0" rtl="0">
                <a:spcBef>
                  <a:spcPts val="0"/>
                </a:spcBef>
                <a:spcAft>
                  <a:spcPts val="0"/>
                </a:spcAft>
                <a:buNone/>
              </a:pPr>
              <a:r>
                <a:t/>
              </a:r>
              <a:endParaRPr>
                <a:latin typeface="Consolas"/>
                <a:ea typeface="Consolas"/>
                <a:cs typeface="Consolas"/>
                <a:sym typeface="Consolas"/>
              </a:endParaRPr>
            </a:p>
          </p:txBody>
        </p:sp>
        <p:pic>
          <p:nvPicPr>
            <p:cNvPr id="463" name="Shape 463"/>
            <p:cNvPicPr preferRelativeResize="0"/>
            <p:nvPr/>
          </p:nvPicPr>
          <p:blipFill>
            <a:blip r:embed="rId3">
              <a:alphaModFix/>
            </a:blip>
            <a:stretch>
              <a:fillRect/>
            </a:stretch>
          </p:blipFill>
          <p:spPr>
            <a:xfrm>
              <a:off x="754261" y="2207467"/>
              <a:ext cx="225868" cy="225852"/>
            </a:xfrm>
            <a:prstGeom prst="rect">
              <a:avLst/>
            </a:prstGeom>
            <a:noFill/>
            <a:ln>
              <a:noFill/>
            </a:ln>
          </p:spPr>
        </p:pic>
        <p:pic>
          <p:nvPicPr>
            <p:cNvPr id="464" name="Shape 464"/>
            <p:cNvPicPr preferRelativeResize="0"/>
            <p:nvPr/>
          </p:nvPicPr>
          <p:blipFill>
            <a:blip r:embed="rId3">
              <a:alphaModFix/>
            </a:blip>
            <a:stretch>
              <a:fillRect/>
            </a:stretch>
          </p:blipFill>
          <p:spPr>
            <a:xfrm>
              <a:off x="538597" y="3058965"/>
              <a:ext cx="225868" cy="225852"/>
            </a:xfrm>
            <a:prstGeom prst="rect">
              <a:avLst/>
            </a:prstGeom>
            <a:noFill/>
            <a:ln>
              <a:noFill/>
            </a:ln>
          </p:spPr>
        </p:pic>
      </p:grpSp>
      <p:grpSp>
        <p:nvGrpSpPr>
          <p:cNvPr id="465" name="Shape 465"/>
          <p:cNvGrpSpPr/>
          <p:nvPr/>
        </p:nvGrpSpPr>
        <p:grpSpPr>
          <a:xfrm>
            <a:off x="2301200" y="1379900"/>
            <a:ext cx="2501539" cy="2020599"/>
            <a:chOff x="2301200" y="1379900"/>
            <a:chExt cx="2501539" cy="2020599"/>
          </a:xfrm>
        </p:grpSpPr>
        <p:sp>
          <p:nvSpPr>
            <p:cNvPr id="466" name="Shape 466"/>
            <p:cNvSpPr/>
            <p:nvPr/>
          </p:nvSpPr>
          <p:spPr>
            <a:xfrm>
              <a:off x="3214509" y="1977200"/>
              <a:ext cx="6747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html</a:t>
              </a:r>
              <a:endParaRPr/>
            </a:p>
          </p:txBody>
        </p:sp>
        <p:sp>
          <p:nvSpPr>
            <p:cNvPr id="467" name="Shape 467"/>
            <p:cNvSpPr/>
            <p:nvPr/>
          </p:nvSpPr>
          <p:spPr>
            <a:xfrm>
              <a:off x="2301200"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endParaRPr/>
            </a:p>
          </p:txBody>
        </p:sp>
        <p:cxnSp>
          <p:nvCxnSpPr>
            <p:cNvPr id="468" name="Shape 468"/>
            <p:cNvCxnSpPr>
              <a:stCxn id="466" idx="2"/>
              <a:endCxn id="467" idx="0"/>
            </p:cNvCxnSpPr>
            <p:nvPr/>
          </p:nvCxnSpPr>
          <p:spPr>
            <a:xfrm flipH="1">
              <a:off x="2603559" y="2527400"/>
              <a:ext cx="948300" cy="322800"/>
            </a:xfrm>
            <a:prstGeom prst="straightConnector1">
              <a:avLst/>
            </a:prstGeom>
            <a:noFill/>
            <a:ln cap="flat" cmpd="sng" w="9525">
              <a:solidFill>
                <a:schemeClr val="dk2"/>
              </a:solidFill>
              <a:prstDash val="solid"/>
              <a:round/>
              <a:headEnd len="med" w="med" type="none"/>
              <a:tailEnd len="med" w="med" type="none"/>
            </a:ln>
          </p:spPr>
        </p:cxnSp>
        <p:cxnSp>
          <p:nvCxnSpPr>
            <p:cNvPr id="469" name="Shape 469"/>
            <p:cNvCxnSpPr>
              <a:stCxn id="466" idx="2"/>
              <a:endCxn id="470" idx="0"/>
            </p:cNvCxnSpPr>
            <p:nvPr/>
          </p:nvCxnSpPr>
          <p:spPr>
            <a:xfrm flipH="1">
              <a:off x="3235959" y="2527400"/>
              <a:ext cx="315900" cy="322800"/>
            </a:xfrm>
            <a:prstGeom prst="straightConnector1">
              <a:avLst/>
            </a:prstGeom>
            <a:noFill/>
            <a:ln cap="flat" cmpd="sng" w="9525">
              <a:solidFill>
                <a:schemeClr val="dk2"/>
              </a:solidFill>
              <a:prstDash val="solid"/>
              <a:round/>
              <a:headEnd len="med" w="med" type="none"/>
              <a:tailEnd len="med" w="med" type="none"/>
            </a:ln>
          </p:spPr>
        </p:cxnSp>
        <p:cxnSp>
          <p:nvCxnSpPr>
            <p:cNvPr id="471" name="Shape 471"/>
            <p:cNvCxnSpPr>
              <a:stCxn id="466" idx="2"/>
              <a:endCxn id="472" idx="0"/>
            </p:cNvCxnSpPr>
            <p:nvPr/>
          </p:nvCxnSpPr>
          <p:spPr>
            <a:xfrm>
              <a:off x="3551859" y="2527400"/>
              <a:ext cx="316200" cy="322800"/>
            </a:xfrm>
            <a:prstGeom prst="straightConnector1">
              <a:avLst/>
            </a:prstGeom>
            <a:noFill/>
            <a:ln cap="flat" cmpd="sng" w="9525">
              <a:solidFill>
                <a:schemeClr val="dk2"/>
              </a:solidFill>
              <a:prstDash val="solid"/>
              <a:round/>
              <a:headEnd len="med" w="med" type="none"/>
              <a:tailEnd len="med" w="med" type="none"/>
            </a:ln>
          </p:spPr>
        </p:cxnSp>
        <p:sp>
          <p:nvSpPr>
            <p:cNvPr id="470" name="Shape 470"/>
            <p:cNvSpPr/>
            <p:nvPr/>
          </p:nvSpPr>
          <p:spPr>
            <a:xfrm>
              <a:off x="2933446"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t>
              </a:r>
              <a:endParaRPr/>
            </a:p>
          </p:txBody>
        </p:sp>
        <p:sp>
          <p:nvSpPr>
            <p:cNvPr id="472" name="Shape 472"/>
            <p:cNvSpPr/>
            <p:nvPr/>
          </p:nvSpPr>
          <p:spPr>
            <a:xfrm>
              <a:off x="3565692"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face</a:t>
              </a:r>
              <a:endParaRPr/>
            </a:p>
          </p:txBody>
        </p:sp>
        <p:sp>
          <p:nvSpPr>
            <p:cNvPr id="473" name="Shape 473"/>
            <p:cNvSpPr/>
            <p:nvPr/>
          </p:nvSpPr>
          <p:spPr>
            <a:xfrm>
              <a:off x="4197939"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
              </a:r>
              <a:endParaRPr/>
            </a:p>
          </p:txBody>
        </p:sp>
        <p:cxnSp>
          <p:nvCxnSpPr>
            <p:cNvPr id="474" name="Shape 474"/>
            <p:cNvCxnSpPr>
              <a:stCxn id="466" idx="2"/>
              <a:endCxn id="473" idx="0"/>
            </p:cNvCxnSpPr>
            <p:nvPr/>
          </p:nvCxnSpPr>
          <p:spPr>
            <a:xfrm>
              <a:off x="3551859" y="2527400"/>
              <a:ext cx="948600" cy="322800"/>
            </a:xfrm>
            <a:prstGeom prst="straightConnector1">
              <a:avLst/>
            </a:prstGeom>
            <a:noFill/>
            <a:ln cap="flat" cmpd="sng" w="9525">
              <a:solidFill>
                <a:schemeClr val="dk2"/>
              </a:solidFill>
              <a:prstDash val="solid"/>
              <a:round/>
              <a:headEnd len="med" w="med" type="none"/>
              <a:tailEnd len="med" w="med" type="none"/>
            </a:ln>
          </p:spPr>
        </p:cxnSp>
        <p:sp>
          <p:nvSpPr>
            <p:cNvPr id="475" name="Shape 475"/>
            <p:cNvSpPr txBox="1"/>
            <p:nvPr/>
          </p:nvSpPr>
          <p:spPr>
            <a:xfrm>
              <a:off x="2435975" y="1379900"/>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Layout Tree</a:t>
              </a: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sp>
        <p:nvSpPr>
          <p:cNvPr id="480" name="Shape 4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Current compositing architecture</a:t>
            </a:r>
            <a:endParaRPr/>
          </a:p>
        </p:txBody>
      </p:sp>
      <p:sp>
        <p:nvSpPr>
          <p:cNvPr id="481" name="Shape 481"/>
          <p:cNvSpPr/>
          <p:nvPr/>
        </p:nvSpPr>
        <p:spPr>
          <a:xfrm>
            <a:off x="434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Parse</a:t>
            </a:r>
            <a:endParaRPr/>
          </a:p>
        </p:txBody>
      </p:sp>
      <p:sp>
        <p:nvSpPr>
          <p:cNvPr id="482" name="Shape 482"/>
          <p:cNvSpPr/>
          <p:nvPr/>
        </p:nvSpPr>
        <p:spPr>
          <a:xfrm>
            <a:off x="157209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Layout</a:t>
            </a:r>
            <a:endParaRPr/>
          </a:p>
        </p:txBody>
      </p:sp>
      <p:sp>
        <p:nvSpPr>
          <p:cNvPr id="483" name="Shape 483"/>
          <p:cNvSpPr/>
          <p:nvPr/>
        </p:nvSpPr>
        <p:spPr>
          <a:xfrm>
            <a:off x="3100730" y="4440875"/>
            <a:ext cx="1413900" cy="474000"/>
          </a:xfrm>
          <a:prstGeom prst="roundRect">
            <a:avLst>
              <a:gd fmla="val 16667" name="adj"/>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Compositing</a:t>
            </a:r>
            <a:endParaRPr/>
          </a:p>
          <a:p>
            <a:pPr indent="0" lvl="0" marL="0" rtl="0" algn="ctr">
              <a:spcBef>
                <a:spcPts val="0"/>
              </a:spcBef>
              <a:spcAft>
                <a:spcPts val="0"/>
              </a:spcAft>
              <a:buNone/>
            </a:pPr>
            <a:r>
              <a:rPr lang="en"/>
              <a:t>Setup</a:t>
            </a:r>
            <a:endParaRPr/>
          </a:p>
        </p:txBody>
      </p:sp>
      <p:sp>
        <p:nvSpPr>
          <p:cNvPr id="484" name="Shape 484"/>
          <p:cNvSpPr/>
          <p:nvPr/>
        </p:nvSpPr>
        <p:spPr>
          <a:xfrm>
            <a:off x="462937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Paint</a:t>
            </a:r>
            <a:endParaRPr/>
          </a:p>
        </p:txBody>
      </p:sp>
      <p:sp>
        <p:nvSpPr>
          <p:cNvPr id="485" name="Shape 485"/>
          <p:cNvSpPr/>
          <p:nvPr/>
        </p:nvSpPr>
        <p:spPr>
          <a:xfrm>
            <a:off x="615801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Raster</a:t>
            </a:r>
            <a:endParaRPr/>
          </a:p>
        </p:txBody>
      </p:sp>
      <p:sp>
        <p:nvSpPr>
          <p:cNvPr id="486" name="Shape 486"/>
          <p:cNvSpPr/>
          <p:nvPr/>
        </p:nvSpPr>
        <p:spPr>
          <a:xfrm>
            <a:off x="76866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Composite</a:t>
            </a:r>
            <a:endParaRPr/>
          </a:p>
        </p:txBody>
      </p:sp>
      <p:grpSp>
        <p:nvGrpSpPr>
          <p:cNvPr id="487" name="Shape 487"/>
          <p:cNvGrpSpPr/>
          <p:nvPr/>
        </p:nvGrpSpPr>
        <p:grpSpPr>
          <a:xfrm>
            <a:off x="1306050" y="1385038"/>
            <a:ext cx="2501539" cy="2020599"/>
            <a:chOff x="2301200" y="1379900"/>
            <a:chExt cx="2501539" cy="2020599"/>
          </a:xfrm>
        </p:grpSpPr>
        <p:sp>
          <p:nvSpPr>
            <p:cNvPr id="488" name="Shape 488"/>
            <p:cNvSpPr/>
            <p:nvPr/>
          </p:nvSpPr>
          <p:spPr>
            <a:xfrm>
              <a:off x="3214509" y="1977200"/>
              <a:ext cx="6747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html</a:t>
              </a:r>
              <a:endParaRPr/>
            </a:p>
          </p:txBody>
        </p:sp>
        <p:sp>
          <p:nvSpPr>
            <p:cNvPr id="489" name="Shape 489"/>
            <p:cNvSpPr/>
            <p:nvPr/>
          </p:nvSpPr>
          <p:spPr>
            <a:xfrm>
              <a:off x="2301200"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endParaRPr/>
            </a:p>
          </p:txBody>
        </p:sp>
        <p:cxnSp>
          <p:nvCxnSpPr>
            <p:cNvPr id="490" name="Shape 490"/>
            <p:cNvCxnSpPr>
              <a:stCxn id="488" idx="2"/>
              <a:endCxn id="489" idx="0"/>
            </p:cNvCxnSpPr>
            <p:nvPr/>
          </p:nvCxnSpPr>
          <p:spPr>
            <a:xfrm flipH="1">
              <a:off x="2603559" y="2527400"/>
              <a:ext cx="948300" cy="322800"/>
            </a:xfrm>
            <a:prstGeom prst="straightConnector1">
              <a:avLst/>
            </a:prstGeom>
            <a:noFill/>
            <a:ln cap="flat" cmpd="sng" w="9525">
              <a:solidFill>
                <a:schemeClr val="dk2"/>
              </a:solidFill>
              <a:prstDash val="solid"/>
              <a:round/>
              <a:headEnd len="med" w="med" type="none"/>
              <a:tailEnd len="med" w="med" type="none"/>
            </a:ln>
          </p:spPr>
        </p:cxnSp>
        <p:cxnSp>
          <p:nvCxnSpPr>
            <p:cNvPr id="491" name="Shape 491"/>
            <p:cNvCxnSpPr>
              <a:stCxn id="488" idx="2"/>
              <a:endCxn id="492" idx="0"/>
            </p:cNvCxnSpPr>
            <p:nvPr/>
          </p:nvCxnSpPr>
          <p:spPr>
            <a:xfrm flipH="1">
              <a:off x="3235959" y="2527400"/>
              <a:ext cx="315900" cy="322800"/>
            </a:xfrm>
            <a:prstGeom prst="straightConnector1">
              <a:avLst/>
            </a:prstGeom>
            <a:noFill/>
            <a:ln cap="flat" cmpd="sng" w="9525">
              <a:solidFill>
                <a:schemeClr val="dk2"/>
              </a:solidFill>
              <a:prstDash val="solid"/>
              <a:round/>
              <a:headEnd len="med" w="med" type="none"/>
              <a:tailEnd len="med" w="med" type="none"/>
            </a:ln>
          </p:spPr>
        </p:cxnSp>
        <p:cxnSp>
          <p:nvCxnSpPr>
            <p:cNvPr id="493" name="Shape 493"/>
            <p:cNvCxnSpPr>
              <a:stCxn id="488" idx="2"/>
              <a:endCxn id="494" idx="0"/>
            </p:cNvCxnSpPr>
            <p:nvPr/>
          </p:nvCxnSpPr>
          <p:spPr>
            <a:xfrm>
              <a:off x="3551859" y="2527400"/>
              <a:ext cx="316200" cy="322800"/>
            </a:xfrm>
            <a:prstGeom prst="straightConnector1">
              <a:avLst/>
            </a:prstGeom>
            <a:noFill/>
            <a:ln cap="flat" cmpd="sng" w="9525">
              <a:solidFill>
                <a:schemeClr val="dk2"/>
              </a:solidFill>
              <a:prstDash val="solid"/>
              <a:round/>
              <a:headEnd len="med" w="med" type="none"/>
              <a:tailEnd len="med" w="med" type="none"/>
            </a:ln>
          </p:spPr>
        </p:cxnSp>
        <p:sp>
          <p:nvSpPr>
            <p:cNvPr id="492" name="Shape 492"/>
            <p:cNvSpPr/>
            <p:nvPr/>
          </p:nvSpPr>
          <p:spPr>
            <a:xfrm>
              <a:off x="2933446"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t>
              </a:r>
              <a:endParaRPr/>
            </a:p>
          </p:txBody>
        </p:sp>
        <p:sp>
          <p:nvSpPr>
            <p:cNvPr id="494" name="Shape 494"/>
            <p:cNvSpPr/>
            <p:nvPr/>
          </p:nvSpPr>
          <p:spPr>
            <a:xfrm>
              <a:off x="3565692"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face</a:t>
              </a:r>
              <a:endParaRPr/>
            </a:p>
          </p:txBody>
        </p:sp>
        <p:sp>
          <p:nvSpPr>
            <p:cNvPr id="495" name="Shape 495"/>
            <p:cNvSpPr/>
            <p:nvPr/>
          </p:nvSpPr>
          <p:spPr>
            <a:xfrm>
              <a:off x="4197939"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
              </a:r>
              <a:endParaRPr/>
            </a:p>
          </p:txBody>
        </p:sp>
        <p:cxnSp>
          <p:nvCxnSpPr>
            <p:cNvPr id="496" name="Shape 496"/>
            <p:cNvCxnSpPr>
              <a:stCxn id="488" idx="2"/>
              <a:endCxn id="495" idx="0"/>
            </p:cNvCxnSpPr>
            <p:nvPr/>
          </p:nvCxnSpPr>
          <p:spPr>
            <a:xfrm>
              <a:off x="3551859" y="2527400"/>
              <a:ext cx="948600" cy="322800"/>
            </a:xfrm>
            <a:prstGeom prst="straightConnector1">
              <a:avLst/>
            </a:prstGeom>
            <a:noFill/>
            <a:ln cap="flat" cmpd="sng" w="9525">
              <a:solidFill>
                <a:schemeClr val="dk2"/>
              </a:solidFill>
              <a:prstDash val="solid"/>
              <a:round/>
              <a:headEnd len="med" w="med" type="none"/>
              <a:tailEnd len="med" w="med" type="none"/>
            </a:ln>
          </p:spPr>
        </p:cxnSp>
        <p:sp>
          <p:nvSpPr>
            <p:cNvPr id="497" name="Shape 497"/>
            <p:cNvSpPr txBox="1"/>
            <p:nvPr/>
          </p:nvSpPr>
          <p:spPr>
            <a:xfrm>
              <a:off x="2435975" y="1379900"/>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Layout Tree</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How Rendering Happens</a:t>
            </a:r>
            <a:endParaRPr/>
          </a:p>
        </p:txBody>
      </p:sp>
      <p:sp>
        <p:nvSpPr>
          <p:cNvPr id="69" name="Shape 69"/>
          <p:cNvSpPr/>
          <p:nvPr/>
        </p:nvSpPr>
        <p:spPr>
          <a:xfrm>
            <a:off x="0" y="0"/>
            <a:ext cx="9144000" cy="51435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Shape 70"/>
          <p:cNvSpPr/>
          <p:nvPr/>
        </p:nvSpPr>
        <p:spPr>
          <a:xfrm>
            <a:off x="7991239" y="406372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B7B7B7"/>
                </a:solidFill>
              </a:rPr>
              <a:t>composite</a:t>
            </a:r>
            <a:endParaRPr sz="1100">
              <a:solidFill>
                <a:srgbClr val="B7B7B7"/>
              </a:solidFill>
            </a:endParaRPr>
          </a:p>
        </p:txBody>
      </p:sp>
      <p:sp>
        <p:nvSpPr>
          <p:cNvPr id="71" name="Shape 71"/>
          <p:cNvSpPr/>
          <p:nvPr/>
        </p:nvSpPr>
        <p:spPr>
          <a:xfrm>
            <a:off x="6875987" y="406372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B7B7B7"/>
                </a:solidFill>
              </a:rPr>
              <a:t>raster</a:t>
            </a:r>
            <a:endParaRPr sz="1100">
              <a:solidFill>
                <a:srgbClr val="B7B7B7"/>
              </a:solidFill>
            </a:endParaRPr>
          </a:p>
        </p:txBody>
      </p:sp>
      <p:sp>
        <p:nvSpPr>
          <p:cNvPr id="72" name="Shape 72"/>
          <p:cNvSpPr/>
          <p:nvPr/>
        </p:nvSpPr>
        <p:spPr>
          <a:xfrm>
            <a:off x="5760735" y="4063725"/>
            <a:ext cx="1008600" cy="33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paint</a:t>
            </a:r>
            <a:endParaRPr sz="1100"/>
          </a:p>
        </p:txBody>
      </p:sp>
      <p:sp>
        <p:nvSpPr>
          <p:cNvPr id="73" name="Shape 73"/>
          <p:cNvSpPr/>
          <p:nvPr/>
        </p:nvSpPr>
        <p:spPr>
          <a:xfrm>
            <a:off x="4645483" y="4063725"/>
            <a:ext cx="1008600" cy="33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compositing</a:t>
            </a:r>
            <a:endParaRPr sz="1100"/>
          </a:p>
          <a:p>
            <a:pPr indent="0" lvl="0" marL="0" rtl="0" algn="ctr">
              <a:spcBef>
                <a:spcPts val="0"/>
              </a:spcBef>
              <a:spcAft>
                <a:spcPts val="0"/>
              </a:spcAft>
              <a:buNone/>
            </a:pPr>
            <a:r>
              <a:rPr lang="en" sz="1100"/>
              <a:t>setup</a:t>
            </a:r>
            <a:endParaRPr sz="1100"/>
          </a:p>
        </p:txBody>
      </p:sp>
      <p:sp>
        <p:nvSpPr>
          <p:cNvPr id="74" name="Shape 74"/>
          <p:cNvSpPr/>
          <p:nvPr/>
        </p:nvSpPr>
        <p:spPr>
          <a:xfrm>
            <a:off x="3530231" y="4063725"/>
            <a:ext cx="1008600" cy="33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layout</a:t>
            </a:r>
            <a:endParaRPr sz="1100"/>
          </a:p>
        </p:txBody>
      </p:sp>
      <p:sp>
        <p:nvSpPr>
          <p:cNvPr id="75" name="Shape 75"/>
          <p:cNvSpPr/>
          <p:nvPr/>
        </p:nvSpPr>
        <p:spPr>
          <a:xfrm>
            <a:off x="2414979" y="4063725"/>
            <a:ext cx="1008600" cy="33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style</a:t>
            </a:r>
            <a:endParaRPr sz="1100"/>
          </a:p>
        </p:txBody>
      </p:sp>
      <p:sp>
        <p:nvSpPr>
          <p:cNvPr id="76" name="Shape 76"/>
          <p:cNvSpPr/>
          <p:nvPr/>
        </p:nvSpPr>
        <p:spPr>
          <a:xfrm>
            <a:off x="1299727" y="406372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B7B7B7"/>
                </a:solidFill>
              </a:rPr>
              <a:t>parse</a:t>
            </a:r>
            <a:endParaRPr sz="1100">
              <a:solidFill>
                <a:srgbClr val="B7B7B7"/>
              </a:solidFill>
            </a:endParaRPr>
          </a:p>
        </p:txBody>
      </p:sp>
      <p:grpSp>
        <p:nvGrpSpPr>
          <p:cNvPr id="77" name="Shape 77"/>
          <p:cNvGrpSpPr/>
          <p:nvPr/>
        </p:nvGrpSpPr>
        <p:grpSpPr>
          <a:xfrm>
            <a:off x="184475" y="3663675"/>
            <a:ext cx="1008600" cy="1130850"/>
            <a:chOff x="184475" y="2751300"/>
            <a:chExt cx="1008600" cy="1507800"/>
          </a:xfrm>
        </p:grpSpPr>
        <p:sp>
          <p:nvSpPr>
            <p:cNvPr id="78" name="Shape 78"/>
            <p:cNvSpPr/>
            <p:nvPr/>
          </p:nvSpPr>
          <p:spPr>
            <a:xfrm>
              <a:off x="184475" y="3284700"/>
              <a:ext cx="1008600" cy="4410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B7B7B7"/>
                  </a:solidFill>
                </a:rPr>
                <a:t>script</a:t>
              </a:r>
              <a:endParaRPr sz="1100">
                <a:solidFill>
                  <a:srgbClr val="B7B7B7"/>
                </a:solidFill>
              </a:endParaRPr>
            </a:p>
          </p:txBody>
        </p:sp>
        <p:sp>
          <p:nvSpPr>
            <p:cNvPr id="79" name="Shape 79"/>
            <p:cNvSpPr/>
            <p:nvPr/>
          </p:nvSpPr>
          <p:spPr>
            <a:xfrm>
              <a:off x="184475" y="2751300"/>
              <a:ext cx="1008600" cy="4410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B7B7B7"/>
                  </a:solidFill>
                </a:rPr>
                <a:t>network</a:t>
              </a:r>
              <a:endParaRPr sz="1100">
                <a:solidFill>
                  <a:srgbClr val="B7B7B7"/>
                </a:solidFill>
              </a:endParaRPr>
            </a:p>
          </p:txBody>
        </p:sp>
        <p:sp>
          <p:nvSpPr>
            <p:cNvPr id="80" name="Shape 80"/>
            <p:cNvSpPr/>
            <p:nvPr/>
          </p:nvSpPr>
          <p:spPr>
            <a:xfrm>
              <a:off x="184475" y="3818100"/>
              <a:ext cx="1008600" cy="4410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B7B7B7"/>
                  </a:solidFill>
                </a:rPr>
                <a:t>input</a:t>
              </a:r>
              <a:endParaRPr sz="1100">
                <a:solidFill>
                  <a:srgbClr val="B7B7B7"/>
                </a:solidFill>
              </a:endParaRPr>
            </a:p>
          </p:txBody>
        </p:sp>
      </p:grpSp>
      <p:sp>
        <p:nvSpPr>
          <p:cNvPr id="81" name="Shape 8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sp>
        <p:nvSpPr>
          <p:cNvPr id="502" name="Shape 50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Current compositing architecture</a:t>
            </a:r>
            <a:endParaRPr/>
          </a:p>
        </p:txBody>
      </p:sp>
      <p:sp>
        <p:nvSpPr>
          <p:cNvPr id="503" name="Shape 503"/>
          <p:cNvSpPr/>
          <p:nvPr/>
        </p:nvSpPr>
        <p:spPr>
          <a:xfrm>
            <a:off x="434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Parse</a:t>
            </a:r>
            <a:endParaRPr/>
          </a:p>
        </p:txBody>
      </p:sp>
      <p:sp>
        <p:nvSpPr>
          <p:cNvPr id="504" name="Shape 504"/>
          <p:cNvSpPr/>
          <p:nvPr/>
        </p:nvSpPr>
        <p:spPr>
          <a:xfrm>
            <a:off x="157209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Layout</a:t>
            </a:r>
            <a:endParaRPr/>
          </a:p>
        </p:txBody>
      </p:sp>
      <p:sp>
        <p:nvSpPr>
          <p:cNvPr id="505" name="Shape 505"/>
          <p:cNvSpPr/>
          <p:nvPr/>
        </p:nvSpPr>
        <p:spPr>
          <a:xfrm>
            <a:off x="3100730" y="4440875"/>
            <a:ext cx="1413900" cy="474000"/>
          </a:xfrm>
          <a:prstGeom prst="roundRect">
            <a:avLst>
              <a:gd fmla="val 16667" name="adj"/>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Compositing</a:t>
            </a:r>
            <a:endParaRPr/>
          </a:p>
          <a:p>
            <a:pPr indent="0" lvl="0" marL="0" rtl="0" algn="ctr">
              <a:spcBef>
                <a:spcPts val="0"/>
              </a:spcBef>
              <a:spcAft>
                <a:spcPts val="0"/>
              </a:spcAft>
              <a:buNone/>
            </a:pPr>
            <a:r>
              <a:rPr lang="en"/>
              <a:t>Setup</a:t>
            </a:r>
            <a:endParaRPr/>
          </a:p>
        </p:txBody>
      </p:sp>
      <p:sp>
        <p:nvSpPr>
          <p:cNvPr id="506" name="Shape 506"/>
          <p:cNvSpPr/>
          <p:nvPr/>
        </p:nvSpPr>
        <p:spPr>
          <a:xfrm>
            <a:off x="462937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Paint</a:t>
            </a:r>
            <a:endParaRPr/>
          </a:p>
        </p:txBody>
      </p:sp>
      <p:sp>
        <p:nvSpPr>
          <p:cNvPr id="507" name="Shape 507"/>
          <p:cNvSpPr/>
          <p:nvPr/>
        </p:nvSpPr>
        <p:spPr>
          <a:xfrm>
            <a:off x="615801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Raster</a:t>
            </a:r>
            <a:endParaRPr/>
          </a:p>
        </p:txBody>
      </p:sp>
      <p:sp>
        <p:nvSpPr>
          <p:cNvPr id="508" name="Shape 508"/>
          <p:cNvSpPr/>
          <p:nvPr/>
        </p:nvSpPr>
        <p:spPr>
          <a:xfrm>
            <a:off x="76866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Composite</a:t>
            </a:r>
            <a:endParaRPr/>
          </a:p>
        </p:txBody>
      </p:sp>
      <p:grpSp>
        <p:nvGrpSpPr>
          <p:cNvPr id="509" name="Shape 509"/>
          <p:cNvGrpSpPr/>
          <p:nvPr/>
        </p:nvGrpSpPr>
        <p:grpSpPr>
          <a:xfrm>
            <a:off x="1306050" y="1385038"/>
            <a:ext cx="2501539" cy="2020599"/>
            <a:chOff x="2301200" y="1379900"/>
            <a:chExt cx="2501539" cy="2020599"/>
          </a:xfrm>
        </p:grpSpPr>
        <p:sp>
          <p:nvSpPr>
            <p:cNvPr id="510" name="Shape 510"/>
            <p:cNvSpPr/>
            <p:nvPr/>
          </p:nvSpPr>
          <p:spPr>
            <a:xfrm>
              <a:off x="3214509" y="1977200"/>
              <a:ext cx="674700" cy="5502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html</a:t>
              </a:r>
              <a:endParaRPr/>
            </a:p>
          </p:txBody>
        </p:sp>
        <p:sp>
          <p:nvSpPr>
            <p:cNvPr id="511" name="Shape 511"/>
            <p:cNvSpPr/>
            <p:nvPr/>
          </p:nvSpPr>
          <p:spPr>
            <a:xfrm>
              <a:off x="2301200" y="2850299"/>
              <a:ext cx="604800" cy="550200"/>
            </a:xfrm>
            <a:prstGeom prst="roundRect">
              <a:avLst>
                <a:gd fmla="val 16667" name="adj"/>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endParaRPr/>
            </a:p>
          </p:txBody>
        </p:sp>
        <p:cxnSp>
          <p:nvCxnSpPr>
            <p:cNvPr id="512" name="Shape 512"/>
            <p:cNvCxnSpPr>
              <a:stCxn id="510" idx="2"/>
              <a:endCxn id="511" idx="0"/>
            </p:cNvCxnSpPr>
            <p:nvPr/>
          </p:nvCxnSpPr>
          <p:spPr>
            <a:xfrm flipH="1">
              <a:off x="2603559" y="2527400"/>
              <a:ext cx="948300" cy="322800"/>
            </a:xfrm>
            <a:prstGeom prst="straightConnector1">
              <a:avLst/>
            </a:prstGeom>
            <a:noFill/>
            <a:ln cap="flat" cmpd="sng" w="19050">
              <a:solidFill>
                <a:schemeClr val="dk2"/>
              </a:solidFill>
              <a:prstDash val="solid"/>
              <a:round/>
              <a:headEnd len="med" w="med" type="none"/>
              <a:tailEnd len="med" w="med" type="none"/>
            </a:ln>
          </p:spPr>
        </p:cxnSp>
        <p:cxnSp>
          <p:nvCxnSpPr>
            <p:cNvPr id="513" name="Shape 513"/>
            <p:cNvCxnSpPr>
              <a:stCxn id="510" idx="2"/>
              <a:endCxn id="514" idx="0"/>
            </p:cNvCxnSpPr>
            <p:nvPr/>
          </p:nvCxnSpPr>
          <p:spPr>
            <a:xfrm flipH="1">
              <a:off x="3235959" y="2527400"/>
              <a:ext cx="315900" cy="322800"/>
            </a:xfrm>
            <a:prstGeom prst="straightConnector1">
              <a:avLst/>
            </a:prstGeom>
            <a:noFill/>
            <a:ln cap="flat" cmpd="sng" w="19050">
              <a:solidFill>
                <a:schemeClr val="dk2"/>
              </a:solidFill>
              <a:prstDash val="solid"/>
              <a:round/>
              <a:headEnd len="med" w="med" type="none"/>
              <a:tailEnd len="med" w="med" type="none"/>
            </a:ln>
          </p:spPr>
        </p:cxnSp>
        <p:cxnSp>
          <p:nvCxnSpPr>
            <p:cNvPr id="515" name="Shape 515"/>
            <p:cNvCxnSpPr>
              <a:stCxn id="510" idx="2"/>
              <a:endCxn id="516" idx="0"/>
            </p:cNvCxnSpPr>
            <p:nvPr/>
          </p:nvCxnSpPr>
          <p:spPr>
            <a:xfrm>
              <a:off x="3551859" y="2527400"/>
              <a:ext cx="316200" cy="322800"/>
            </a:xfrm>
            <a:prstGeom prst="straightConnector1">
              <a:avLst/>
            </a:prstGeom>
            <a:noFill/>
            <a:ln cap="flat" cmpd="sng" w="9525">
              <a:solidFill>
                <a:schemeClr val="dk2"/>
              </a:solidFill>
              <a:prstDash val="solid"/>
              <a:round/>
              <a:headEnd len="med" w="med" type="none"/>
              <a:tailEnd len="med" w="med" type="none"/>
            </a:ln>
          </p:spPr>
        </p:cxnSp>
        <p:sp>
          <p:nvSpPr>
            <p:cNvPr id="514" name="Shape 514"/>
            <p:cNvSpPr/>
            <p:nvPr/>
          </p:nvSpPr>
          <p:spPr>
            <a:xfrm>
              <a:off x="2933446" y="2850299"/>
              <a:ext cx="604800" cy="550200"/>
            </a:xfrm>
            <a:prstGeom prst="roundRect">
              <a:avLst>
                <a:gd fmla="val 16667" name="adj"/>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t>
              </a:r>
              <a:endParaRPr/>
            </a:p>
          </p:txBody>
        </p:sp>
        <p:sp>
          <p:nvSpPr>
            <p:cNvPr id="516" name="Shape 516"/>
            <p:cNvSpPr/>
            <p:nvPr/>
          </p:nvSpPr>
          <p:spPr>
            <a:xfrm>
              <a:off x="3565692"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face</a:t>
              </a:r>
              <a:endParaRPr/>
            </a:p>
          </p:txBody>
        </p:sp>
        <p:sp>
          <p:nvSpPr>
            <p:cNvPr id="517" name="Shape 517"/>
            <p:cNvSpPr/>
            <p:nvPr/>
          </p:nvSpPr>
          <p:spPr>
            <a:xfrm>
              <a:off x="4197939" y="2850299"/>
              <a:ext cx="604800" cy="550200"/>
            </a:xfrm>
            <a:prstGeom prst="roundRect">
              <a:avLst>
                <a:gd fmla="val 16667" name="adj"/>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
              </a:r>
              <a:endParaRPr/>
            </a:p>
          </p:txBody>
        </p:sp>
        <p:cxnSp>
          <p:nvCxnSpPr>
            <p:cNvPr id="518" name="Shape 518"/>
            <p:cNvCxnSpPr>
              <a:stCxn id="510" idx="2"/>
              <a:endCxn id="517" idx="0"/>
            </p:cNvCxnSpPr>
            <p:nvPr/>
          </p:nvCxnSpPr>
          <p:spPr>
            <a:xfrm>
              <a:off x="3551859" y="2527400"/>
              <a:ext cx="948600" cy="322800"/>
            </a:xfrm>
            <a:prstGeom prst="straightConnector1">
              <a:avLst/>
            </a:prstGeom>
            <a:noFill/>
            <a:ln cap="flat" cmpd="sng" w="19050">
              <a:solidFill>
                <a:schemeClr val="dk2"/>
              </a:solidFill>
              <a:prstDash val="solid"/>
              <a:round/>
              <a:headEnd len="med" w="med" type="none"/>
              <a:tailEnd len="med" w="med" type="none"/>
            </a:ln>
          </p:spPr>
        </p:cxnSp>
        <p:sp>
          <p:nvSpPr>
            <p:cNvPr id="519" name="Shape 519"/>
            <p:cNvSpPr txBox="1"/>
            <p:nvPr/>
          </p:nvSpPr>
          <p:spPr>
            <a:xfrm>
              <a:off x="2435975" y="1379900"/>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Layout Tree</a:t>
              </a:r>
              <a:endParaRPr/>
            </a:p>
          </p:txBody>
        </p:sp>
      </p:grpSp>
      <p:grpSp>
        <p:nvGrpSpPr>
          <p:cNvPr id="520" name="Shape 520"/>
          <p:cNvGrpSpPr/>
          <p:nvPr/>
        </p:nvGrpSpPr>
        <p:grpSpPr>
          <a:xfrm>
            <a:off x="5454650" y="1242463"/>
            <a:ext cx="2232000" cy="1355625"/>
            <a:chOff x="4946575" y="1242463"/>
            <a:chExt cx="2232000" cy="1355625"/>
          </a:xfrm>
        </p:grpSpPr>
        <p:sp>
          <p:nvSpPr>
            <p:cNvPr id="521" name="Shape 521"/>
            <p:cNvSpPr/>
            <p:nvPr/>
          </p:nvSpPr>
          <p:spPr>
            <a:xfrm>
              <a:off x="4946575" y="1835188"/>
              <a:ext cx="2232000" cy="762900"/>
            </a:xfrm>
            <a:prstGeom prst="rect">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522" name="Shape 522"/>
            <p:cNvSpPr txBox="1"/>
            <p:nvPr/>
          </p:nvSpPr>
          <p:spPr>
            <a:xfrm>
              <a:off x="4946575" y="1242463"/>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Root Graphics Buffer</a:t>
              </a:r>
              <a:endParaRPr/>
            </a:p>
          </p:txBody>
        </p:sp>
      </p:grpSp>
      <p:cxnSp>
        <p:nvCxnSpPr>
          <p:cNvPr id="523" name="Shape 523"/>
          <p:cNvCxnSpPr/>
          <p:nvPr/>
        </p:nvCxnSpPr>
        <p:spPr>
          <a:xfrm flipH="1" rot="10800000">
            <a:off x="3164450" y="2103800"/>
            <a:ext cx="2190300" cy="327300"/>
          </a:xfrm>
          <a:prstGeom prst="curvedConnector3">
            <a:avLst>
              <a:gd fmla="val 50000" name="adj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7" name="Shape 527"/>
        <p:cNvGrpSpPr/>
        <p:nvPr/>
      </p:nvGrpSpPr>
      <p:grpSpPr>
        <a:xfrm>
          <a:off x="0" y="0"/>
          <a:ext cx="0" cy="0"/>
          <a:chOff x="0" y="0"/>
          <a:chExt cx="0" cy="0"/>
        </a:xfrm>
      </p:grpSpPr>
      <p:sp>
        <p:nvSpPr>
          <p:cNvPr id="528" name="Shape 5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Current compositing architecture</a:t>
            </a:r>
            <a:endParaRPr/>
          </a:p>
        </p:txBody>
      </p:sp>
      <p:sp>
        <p:nvSpPr>
          <p:cNvPr id="529" name="Shape 529"/>
          <p:cNvSpPr/>
          <p:nvPr/>
        </p:nvSpPr>
        <p:spPr>
          <a:xfrm>
            <a:off x="434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Parse</a:t>
            </a:r>
            <a:endParaRPr/>
          </a:p>
        </p:txBody>
      </p:sp>
      <p:sp>
        <p:nvSpPr>
          <p:cNvPr id="530" name="Shape 530"/>
          <p:cNvSpPr/>
          <p:nvPr/>
        </p:nvSpPr>
        <p:spPr>
          <a:xfrm>
            <a:off x="157209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Layout</a:t>
            </a:r>
            <a:endParaRPr/>
          </a:p>
        </p:txBody>
      </p:sp>
      <p:sp>
        <p:nvSpPr>
          <p:cNvPr id="531" name="Shape 531"/>
          <p:cNvSpPr/>
          <p:nvPr/>
        </p:nvSpPr>
        <p:spPr>
          <a:xfrm>
            <a:off x="3100730" y="4440875"/>
            <a:ext cx="1413900" cy="474000"/>
          </a:xfrm>
          <a:prstGeom prst="roundRect">
            <a:avLst>
              <a:gd fmla="val 16667" name="adj"/>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Compositing</a:t>
            </a:r>
            <a:endParaRPr/>
          </a:p>
          <a:p>
            <a:pPr indent="0" lvl="0" marL="0" rtl="0" algn="ctr">
              <a:spcBef>
                <a:spcPts val="0"/>
              </a:spcBef>
              <a:spcAft>
                <a:spcPts val="0"/>
              </a:spcAft>
              <a:buNone/>
            </a:pPr>
            <a:r>
              <a:rPr lang="en"/>
              <a:t>Setup</a:t>
            </a:r>
            <a:endParaRPr/>
          </a:p>
        </p:txBody>
      </p:sp>
      <p:sp>
        <p:nvSpPr>
          <p:cNvPr id="532" name="Shape 532"/>
          <p:cNvSpPr/>
          <p:nvPr/>
        </p:nvSpPr>
        <p:spPr>
          <a:xfrm>
            <a:off x="462937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Paint</a:t>
            </a:r>
            <a:endParaRPr/>
          </a:p>
        </p:txBody>
      </p:sp>
      <p:sp>
        <p:nvSpPr>
          <p:cNvPr id="533" name="Shape 533"/>
          <p:cNvSpPr/>
          <p:nvPr/>
        </p:nvSpPr>
        <p:spPr>
          <a:xfrm>
            <a:off x="615801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Raster</a:t>
            </a:r>
            <a:endParaRPr/>
          </a:p>
        </p:txBody>
      </p:sp>
      <p:sp>
        <p:nvSpPr>
          <p:cNvPr id="534" name="Shape 534"/>
          <p:cNvSpPr/>
          <p:nvPr/>
        </p:nvSpPr>
        <p:spPr>
          <a:xfrm>
            <a:off x="76866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Composite</a:t>
            </a:r>
            <a:endParaRPr/>
          </a:p>
        </p:txBody>
      </p:sp>
      <p:grpSp>
        <p:nvGrpSpPr>
          <p:cNvPr id="535" name="Shape 535"/>
          <p:cNvGrpSpPr/>
          <p:nvPr/>
        </p:nvGrpSpPr>
        <p:grpSpPr>
          <a:xfrm>
            <a:off x="1306050" y="1385038"/>
            <a:ext cx="2501539" cy="2020599"/>
            <a:chOff x="2301200" y="1379900"/>
            <a:chExt cx="2501539" cy="2020599"/>
          </a:xfrm>
        </p:grpSpPr>
        <p:sp>
          <p:nvSpPr>
            <p:cNvPr id="536" name="Shape 536"/>
            <p:cNvSpPr/>
            <p:nvPr/>
          </p:nvSpPr>
          <p:spPr>
            <a:xfrm>
              <a:off x="3214509" y="1977200"/>
              <a:ext cx="6747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html</a:t>
              </a:r>
              <a:endParaRPr/>
            </a:p>
          </p:txBody>
        </p:sp>
        <p:sp>
          <p:nvSpPr>
            <p:cNvPr id="537" name="Shape 537"/>
            <p:cNvSpPr/>
            <p:nvPr/>
          </p:nvSpPr>
          <p:spPr>
            <a:xfrm>
              <a:off x="2301200"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endParaRPr/>
            </a:p>
          </p:txBody>
        </p:sp>
        <p:cxnSp>
          <p:nvCxnSpPr>
            <p:cNvPr id="538" name="Shape 538"/>
            <p:cNvCxnSpPr>
              <a:stCxn id="536" idx="2"/>
              <a:endCxn id="537" idx="0"/>
            </p:cNvCxnSpPr>
            <p:nvPr/>
          </p:nvCxnSpPr>
          <p:spPr>
            <a:xfrm flipH="1">
              <a:off x="2603559" y="2527400"/>
              <a:ext cx="948300" cy="322800"/>
            </a:xfrm>
            <a:prstGeom prst="straightConnector1">
              <a:avLst/>
            </a:prstGeom>
            <a:noFill/>
            <a:ln cap="flat" cmpd="sng" w="9525">
              <a:solidFill>
                <a:schemeClr val="dk2"/>
              </a:solidFill>
              <a:prstDash val="solid"/>
              <a:round/>
              <a:headEnd len="med" w="med" type="none"/>
              <a:tailEnd len="med" w="med" type="none"/>
            </a:ln>
          </p:spPr>
        </p:cxnSp>
        <p:cxnSp>
          <p:nvCxnSpPr>
            <p:cNvPr id="539" name="Shape 539"/>
            <p:cNvCxnSpPr>
              <a:stCxn id="536" idx="2"/>
              <a:endCxn id="540" idx="0"/>
            </p:cNvCxnSpPr>
            <p:nvPr/>
          </p:nvCxnSpPr>
          <p:spPr>
            <a:xfrm flipH="1">
              <a:off x="3235959" y="2527400"/>
              <a:ext cx="315900" cy="322800"/>
            </a:xfrm>
            <a:prstGeom prst="straightConnector1">
              <a:avLst/>
            </a:prstGeom>
            <a:noFill/>
            <a:ln cap="flat" cmpd="sng" w="9525">
              <a:solidFill>
                <a:schemeClr val="dk2"/>
              </a:solidFill>
              <a:prstDash val="solid"/>
              <a:round/>
              <a:headEnd len="med" w="med" type="none"/>
              <a:tailEnd len="med" w="med" type="none"/>
            </a:ln>
          </p:spPr>
        </p:cxnSp>
        <p:cxnSp>
          <p:nvCxnSpPr>
            <p:cNvPr id="541" name="Shape 541"/>
            <p:cNvCxnSpPr>
              <a:stCxn id="536" idx="2"/>
              <a:endCxn id="542" idx="0"/>
            </p:cNvCxnSpPr>
            <p:nvPr/>
          </p:nvCxnSpPr>
          <p:spPr>
            <a:xfrm>
              <a:off x="3551859" y="2527400"/>
              <a:ext cx="316200" cy="322800"/>
            </a:xfrm>
            <a:prstGeom prst="straightConnector1">
              <a:avLst/>
            </a:prstGeom>
            <a:noFill/>
            <a:ln cap="flat" cmpd="sng" w="19050">
              <a:solidFill>
                <a:schemeClr val="dk2"/>
              </a:solidFill>
              <a:prstDash val="solid"/>
              <a:round/>
              <a:headEnd len="med" w="med" type="none"/>
              <a:tailEnd len="med" w="med" type="none"/>
            </a:ln>
          </p:spPr>
        </p:cxnSp>
        <p:sp>
          <p:nvSpPr>
            <p:cNvPr id="540" name="Shape 540"/>
            <p:cNvSpPr/>
            <p:nvPr/>
          </p:nvSpPr>
          <p:spPr>
            <a:xfrm>
              <a:off x="2933446"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t>
              </a:r>
              <a:endParaRPr/>
            </a:p>
          </p:txBody>
        </p:sp>
        <p:sp>
          <p:nvSpPr>
            <p:cNvPr id="542" name="Shape 542"/>
            <p:cNvSpPr/>
            <p:nvPr/>
          </p:nvSpPr>
          <p:spPr>
            <a:xfrm>
              <a:off x="3565692" y="2850299"/>
              <a:ext cx="604800" cy="550200"/>
            </a:xfrm>
            <a:prstGeom prst="roundRect">
              <a:avLst>
                <a:gd fmla="val 16667" name="adj"/>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face</a:t>
              </a:r>
              <a:endParaRPr/>
            </a:p>
          </p:txBody>
        </p:sp>
        <p:sp>
          <p:nvSpPr>
            <p:cNvPr id="543" name="Shape 543"/>
            <p:cNvSpPr/>
            <p:nvPr/>
          </p:nvSpPr>
          <p:spPr>
            <a:xfrm>
              <a:off x="4197939"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
              </a:r>
              <a:endParaRPr/>
            </a:p>
          </p:txBody>
        </p:sp>
        <p:cxnSp>
          <p:nvCxnSpPr>
            <p:cNvPr id="544" name="Shape 544"/>
            <p:cNvCxnSpPr>
              <a:stCxn id="536" idx="2"/>
              <a:endCxn id="543" idx="0"/>
            </p:cNvCxnSpPr>
            <p:nvPr/>
          </p:nvCxnSpPr>
          <p:spPr>
            <a:xfrm>
              <a:off x="3551859" y="2527400"/>
              <a:ext cx="948600" cy="322800"/>
            </a:xfrm>
            <a:prstGeom prst="straightConnector1">
              <a:avLst/>
            </a:prstGeom>
            <a:noFill/>
            <a:ln cap="flat" cmpd="sng" w="9525">
              <a:solidFill>
                <a:schemeClr val="dk2"/>
              </a:solidFill>
              <a:prstDash val="solid"/>
              <a:round/>
              <a:headEnd len="med" w="med" type="none"/>
              <a:tailEnd len="med" w="med" type="none"/>
            </a:ln>
          </p:spPr>
        </p:cxnSp>
        <p:sp>
          <p:nvSpPr>
            <p:cNvPr id="545" name="Shape 545"/>
            <p:cNvSpPr txBox="1"/>
            <p:nvPr/>
          </p:nvSpPr>
          <p:spPr>
            <a:xfrm>
              <a:off x="2435975" y="1379900"/>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Layout Tree</a:t>
              </a:r>
              <a:endParaRPr/>
            </a:p>
          </p:txBody>
        </p:sp>
      </p:grpSp>
      <p:grpSp>
        <p:nvGrpSpPr>
          <p:cNvPr id="546" name="Shape 546"/>
          <p:cNvGrpSpPr/>
          <p:nvPr/>
        </p:nvGrpSpPr>
        <p:grpSpPr>
          <a:xfrm>
            <a:off x="5454650" y="1242463"/>
            <a:ext cx="2232000" cy="2658570"/>
            <a:chOff x="4946575" y="1242463"/>
            <a:chExt cx="2232000" cy="2658570"/>
          </a:xfrm>
        </p:grpSpPr>
        <p:sp>
          <p:nvSpPr>
            <p:cNvPr id="547" name="Shape 547"/>
            <p:cNvSpPr/>
            <p:nvPr/>
          </p:nvSpPr>
          <p:spPr>
            <a:xfrm>
              <a:off x="4946575" y="1835188"/>
              <a:ext cx="2232000" cy="762900"/>
            </a:xfrm>
            <a:prstGeom prst="rect">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548" name="Shape 548"/>
            <p:cNvSpPr/>
            <p:nvPr/>
          </p:nvSpPr>
          <p:spPr>
            <a:xfrm>
              <a:off x="5681114" y="3138133"/>
              <a:ext cx="762900" cy="762900"/>
            </a:xfrm>
            <a:prstGeom prst="rect">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549" name="Shape 549"/>
            <p:cNvSpPr txBox="1"/>
            <p:nvPr/>
          </p:nvSpPr>
          <p:spPr>
            <a:xfrm>
              <a:off x="4946575" y="1242463"/>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Root Graphics Buffer</a:t>
              </a:r>
              <a:endParaRPr/>
            </a:p>
          </p:txBody>
        </p:sp>
        <p:sp>
          <p:nvSpPr>
            <p:cNvPr id="550" name="Shape 550"/>
            <p:cNvSpPr txBox="1"/>
            <p:nvPr/>
          </p:nvSpPr>
          <p:spPr>
            <a:xfrm>
              <a:off x="4946575" y="2560613"/>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Scrolling Graphics Buffer</a:t>
              </a:r>
              <a:endParaRPr/>
            </a:p>
          </p:txBody>
        </p:sp>
      </p:grpSp>
      <p:cxnSp>
        <p:nvCxnSpPr>
          <p:cNvPr id="551" name="Shape 551"/>
          <p:cNvCxnSpPr>
            <a:stCxn id="542" idx="2"/>
          </p:cNvCxnSpPr>
          <p:nvPr/>
        </p:nvCxnSpPr>
        <p:spPr>
          <a:xfrm flipH="1" rot="-5400000">
            <a:off x="4068592" y="2209987"/>
            <a:ext cx="271200" cy="2662500"/>
          </a:xfrm>
          <a:prstGeom prst="curvedConnector2">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5" name="Shape 555"/>
        <p:cNvGrpSpPr/>
        <p:nvPr/>
      </p:nvGrpSpPr>
      <p:grpSpPr>
        <a:xfrm>
          <a:off x="0" y="0"/>
          <a:ext cx="0" cy="0"/>
          <a:chOff x="0" y="0"/>
          <a:chExt cx="0" cy="0"/>
        </a:xfrm>
      </p:grpSpPr>
      <p:sp>
        <p:nvSpPr>
          <p:cNvPr id="556" name="Shape 5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Current compositing architecture</a:t>
            </a:r>
            <a:endParaRPr/>
          </a:p>
        </p:txBody>
      </p:sp>
      <p:sp>
        <p:nvSpPr>
          <p:cNvPr id="557" name="Shape 557"/>
          <p:cNvSpPr/>
          <p:nvPr/>
        </p:nvSpPr>
        <p:spPr>
          <a:xfrm>
            <a:off x="434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Parse</a:t>
            </a:r>
            <a:endParaRPr/>
          </a:p>
        </p:txBody>
      </p:sp>
      <p:sp>
        <p:nvSpPr>
          <p:cNvPr id="558" name="Shape 558"/>
          <p:cNvSpPr/>
          <p:nvPr/>
        </p:nvSpPr>
        <p:spPr>
          <a:xfrm>
            <a:off x="157209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Layout</a:t>
            </a:r>
            <a:endParaRPr/>
          </a:p>
        </p:txBody>
      </p:sp>
      <p:sp>
        <p:nvSpPr>
          <p:cNvPr id="559" name="Shape 559"/>
          <p:cNvSpPr/>
          <p:nvPr/>
        </p:nvSpPr>
        <p:spPr>
          <a:xfrm>
            <a:off x="310073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Compositing</a:t>
            </a:r>
            <a:endParaRPr/>
          </a:p>
          <a:p>
            <a:pPr indent="0" lvl="0" marL="0" rtl="0" algn="ctr">
              <a:spcBef>
                <a:spcPts val="0"/>
              </a:spcBef>
              <a:spcAft>
                <a:spcPts val="0"/>
              </a:spcAft>
              <a:buNone/>
            </a:pPr>
            <a:r>
              <a:rPr lang="en"/>
              <a:t>Setup</a:t>
            </a:r>
            <a:endParaRPr/>
          </a:p>
        </p:txBody>
      </p:sp>
      <p:sp>
        <p:nvSpPr>
          <p:cNvPr id="560" name="Shape 560"/>
          <p:cNvSpPr/>
          <p:nvPr/>
        </p:nvSpPr>
        <p:spPr>
          <a:xfrm>
            <a:off x="4629370" y="4440875"/>
            <a:ext cx="1413900" cy="474000"/>
          </a:xfrm>
          <a:prstGeom prst="roundRect">
            <a:avLst>
              <a:gd fmla="val 16667" name="adj"/>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Paint</a:t>
            </a:r>
            <a:endParaRPr/>
          </a:p>
        </p:txBody>
      </p:sp>
      <p:sp>
        <p:nvSpPr>
          <p:cNvPr id="561" name="Shape 561"/>
          <p:cNvSpPr/>
          <p:nvPr/>
        </p:nvSpPr>
        <p:spPr>
          <a:xfrm>
            <a:off x="615801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Raster</a:t>
            </a:r>
            <a:endParaRPr/>
          </a:p>
        </p:txBody>
      </p:sp>
      <p:sp>
        <p:nvSpPr>
          <p:cNvPr id="562" name="Shape 562"/>
          <p:cNvSpPr/>
          <p:nvPr/>
        </p:nvSpPr>
        <p:spPr>
          <a:xfrm>
            <a:off x="76866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Composite</a:t>
            </a:r>
            <a:endParaRPr/>
          </a:p>
        </p:txBody>
      </p:sp>
      <p:grpSp>
        <p:nvGrpSpPr>
          <p:cNvPr id="563" name="Shape 563"/>
          <p:cNvGrpSpPr/>
          <p:nvPr/>
        </p:nvGrpSpPr>
        <p:grpSpPr>
          <a:xfrm>
            <a:off x="1306050" y="1385038"/>
            <a:ext cx="2501539" cy="2020599"/>
            <a:chOff x="2301200" y="1379900"/>
            <a:chExt cx="2501539" cy="2020599"/>
          </a:xfrm>
        </p:grpSpPr>
        <p:sp>
          <p:nvSpPr>
            <p:cNvPr id="564" name="Shape 564"/>
            <p:cNvSpPr/>
            <p:nvPr/>
          </p:nvSpPr>
          <p:spPr>
            <a:xfrm>
              <a:off x="3214509" y="1977200"/>
              <a:ext cx="6747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html</a:t>
              </a:r>
              <a:endParaRPr/>
            </a:p>
          </p:txBody>
        </p:sp>
        <p:sp>
          <p:nvSpPr>
            <p:cNvPr id="565" name="Shape 565"/>
            <p:cNvSpPr/>
            <p:nvPr/>
          </p:nvSpPr>
          <p:spPr>
            <a:xfrm>
              <a:off x="2301200"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endParaRPr/>
            </a:p>
          </p:txBody>
        </p:sp>
        <p:cxnSp>
          <p:nvCxnSpPr>
            <p:cNvPr id="566" name="Shape 566"/>
            <p:cNvCxnSpPr>
              <a:stCxn id="564" idx="2"/>
              <a:endCxn id="565" idx="0"/>
            </p:cNvCxnSpPr>
            <p:nvPr/>
          </p:nvCxnSpPr>
          <p:spPr>
            <a:xfrm flipH="1">
              <a:off x="2603559" y="2527400"/>
              <a:ext cx="948300" cy="322800"/>
            </a:xfrm>
            <a:prstGeom prst="straightConnector1">
              <a:avLst/>
            </a:prstGeom>
            <a:noFill/>
            <a:ln cap="flat" cmpd="sng" w="9525">
              <a:solidFill>
                <a:schemeClr val="dk2"/>
              </a:solidFill>
              <a:prstDash val="solid"/>
              <a:round/>
              <a:headEnd len="med" w="med" type="none"/>
              <a:tailEnd len="med" w="med" type="none"/>
            </a:ln>
          </p:spPr>
        </p:cxnSp>
        <p:cxnSp>
          <p:nvCxnSpPr>
            <p:cNvPr id="567" name="Shape 567"/>
            <p:cNvCxnSpPr>
              <a:stCxn id="564" idx="2"/>
              <a:endCxn id="568" idx="0"/>
            </p:cNvCxnSpPr>
            <p:nvPr/>
          </p:nvCxnSpPr>
          <p:spPr>
            <a:xfrm flipH="1">
              <a:off x="3235959" y="2527400"/>
              <a:ext cx="315900" cy="322800"/>
            </a:xfrm>
            <a:prstGeom prst="straightConnector1">
              <a:avLst/>
            </a:prstGeom>
            <a:noFill/>
            <a:ln cap="flat" cmpd="sng" w="9525">
              <a:solidFill>
                <a:schemeClr val="dk2"/>
              </a:solidFill>
              <a:prstDash val="solid"/>
              <a:round/>
              <a:headEnd len="med" w="med" type="none"/>
              <a:tailEnd len="med" w="med" type="none"/>
            </a:ln>
          </p:spPr>
        </p:cxnSp>
        <p:cxnSp>
          <p:nvCxnSpPr>
            <p:cNvPr id="569" name="Shape 569"/>
            <p:cNvCxnSpPr>
              <a:stCxn id="564" idx="2"/>
              <a:endCxn id="570" idx="0"/>
            </p:cNvCxnSpPr>
            <p:nvPr/>
          </p:nvCxnSpPr>
          <p:spPr>
            <a:xfrm>
              <a:off x="3551859" y="2527400"/>
              <a:ext cx="316200" cy="322800"/>
            </a:xfrm>
            <a:prstGeom prst="straightConnector1">
              <a:avLst/>
            </a:prstGeom>
            <a:noFill/>
            <a:ln cap="flat" cmpd="sng" w="9525">
              <a:solidFill>
                <a:schemeClr val="dk2"/>
              </a:solidFill>
              <a:prstDash val="solid"/>
              <a:round/>
              <a:headEnd len="med" w="med" type="none"/>
              <a:tailEnd len="med" w="med" type="none"/>
            </a:ln>
          </p:spPr>
        </p:cxnSp>
        <p:sp>
          <p:nvSpPr>
            <p:cNvPr id="568" name="Shape 568"/>
            <p:cNvSpPr/>
            <p:nvPr/>
          </p:nvSpPr>
          <p:spPr>
            <a:xfrm>
              <a:off x="2933446"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t>
              </a:r>
              <a:endParaRPr/>
            </a:p>
          </p:txBody>
        </p:sp>
        <p:sp>
          <p:nvSpPr>
            <p:cNvPr id="570" name="Shape 570"/>
            <p:cNvSpPr/>
            <p:nvPr/>
          </p:nvSpPr>
          <p:spPr>
            <a:xfrm>
              <a:off x="3565692"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face</a:t>
              </a:r>
              <a:endParaRPr/>
            </a:p>
          </p:txBody>
        </p:sp>
        <p:sp>
          <p:nvSpPr>
            <p:cNvPr id="571" name="Shape 571"/>
            <p:cNvSpPr/>
            <p:nvPr/>
          </p:nvSpPr>
          <p:spPr>
            <a:xfrm>
              <a:off x="4197939"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
              </a:r>
              <a:endParaRPr/>
            </a:p>
          </p:txBody>
        </p:sp>
        <p:cxnSp>
          <p:nvCxnSpPr>
            <p:cNvPr id="572" name="Shape 572"/>
            <p:cNvCxnSpPr>
              <a:stCxn id="564" idx="2"/>
              <a:endCxn id="571" idx="0"/>
            </p:cNvCxnSpPr>
            <p:nvPr/>
          </p:nvCxnSpPr>
          <p:spPr>
            <a:xfrm>
              <a:off x="3551859" y="2527400"/>
              <a:ext cx="948600" cy="322800"/>
            </a:xfrm>
            <a:prstGeom prst="straightConnector1">
              <a:avLst/>
            </a:prstGeom>
            <a:noFill/>
            <a:ln cap="flat" cmpd="sng" w="9525">
              <a:solidFill>
                <a:schemeClr val="dk2"/>
              </a:solidFill>
              <a:prstDash val="solid"/>
              <a:round/>
              <a:headEnd len="med" w="med" type="none"/>
              <a:tailEnd len="med" w="med" type="none"/>
            </a:ln>
          </p:spPr>
        </p:cxnSp>
        <p:sp>
          <p:nvSpPr>
            <p:cNvPr id="573" name="Shape 573"/>
            <p:cNvSpPr txBox="1"/>
            <p:nvPr/>
          </p:nvSpPr>
          <p:spPr>
            <a:xfrm>
              <a:off x="2435975" y="1379900"/>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Layout Tree</a:t>
              </a:r>
              <a:endParaRPr/>
            </a:p>
          </p:txBody>
        </p:sp>
      </p:grpSp>
      <p:grpSp>
        <p:nvGrpSpPr>
          <p:cNvPr id="574" name="Shape 574"/>
          <p:cNvGrpSpPr/>
          <p:nvPr/>
        </p:nvGrpSpPr>
        <p:grpSpPr>
          <a:xfrm>
            <a:off x="5454650" y="1242463"/>
            <a:ext cx="2232000" cy="2658570"/>
            <a:chOff x="4946575" y="1242463"/>
            <a:chExt cx="2232000" cy="2658570"/>
          </a:xfrm>
        </p:grpSpPr>
        <p:sp>
          <p:nvSpPr>
            <p:cNvPr id="575" name="Shape 575"/>
            <p:cNvSpPr/>
            <p:nvPr/>
          </p:nvSpPr>
          <p:spPr>
            <a:xfrm>
              <a:off x="4946575" y="1835188"/>
              <a:ext cx="2232000" cy="762900"/>
            </a:xfrm>
            <a:prstGeom prst="rect">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576" name="Shape 576"/>
            <p:cNvSpPr/>
            <p:nvPr/>
          </p:nvSpPr>
          <p:spPr>
            <a:xfrm>
              <a:off x="5681114" y="3138133"/>
              <a:ext cx="762900" cy="762900"/>
            </a:xfrm>
            <a:prstGeom prst="rect">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577" name="Shape 577"/>
            <p:cNvSpPr txBox="1"/>
            <p:nvPr/>
          </p:nvSpPr>
          <p:spPr>
            <a:xfrm>
              <a:off x="4946575" y="1242463"/>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Root Graphics Buffer</a:t>
              </a:r>
              <a:endParaRPr/>
            </a:p>
          </p:txBody>
        </p:sp>
        <p:sp>
          <p:nvSpPr>
            <p:cNvPr id="578" name="Shape 578"/>
            <p:cNvSpPr txBox="1"/>
            <p:nvPr/>
          </p:nvSpPr>
          <p:spPr>
            <a:xfrm>
              <a:off x="4946575" y="2560613"/>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Scrolling Graphics Buffer</a:t>
              </a:r>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2" name="Shape 582"/>
        <p:cNvGrpSpPr/>
        <p:nvPr/>
      </p:nvGrpSpPr>
      <p:grpSpPr>
        <a:xfrm>
          <a:off x="0" y="0"/>
          <a:ext cx="0" cy="0"/>
          <a:chOff x="0" y="0"/>
          <a:chExt cx="0" cy="0"/>
        </a:xfrm>
      </p:grpSpPr>
      <p:sp>
        <p:nvSpPr>
          <p:cNvPr id="583" name="Shape 5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Current compositing architecture</a:t>
            </a:r>
            <a:endParaRPr/>
          </a:p>
        </p:txBody>
      </p:sp>
      <p:sp>
        <p:nvSpPr>
          <p:cNvPr id="584" name="Shape 584"/>
          <p:cNvSpPr/>
          <p:nvPr/>
        </p:nvSpPr>
        <p:spPr>
          <a:xfrm>
            <a:off x="434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Parse</a:t>
            </a:r>
            <a:endParaRPr/>
          </a:p>
        </p:txBody>
      </p:sp>
      <p:sp>
        <p:nvSpPr>
          <p:cNvPr id="585" name="Shape 585"/>
          <p:cNvSpPr/>
          <p:nvPr/>
        </p:nvSpPr>
        <p:spPr>
          <a:xfrm>
            <a:off x="157209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Layout</a:t>
            </a:r>
            <a:endParaRPr/>
          </a:p>
        </p:txBody>
      </p:sp>
      <p:sp>
        <p:nvSpPr>
          <p:cNvPr id="586" name="Shape 586"/>
          <p:cNvSpPr/>
          <p:nvPr/>
        </p:nvSpPr>
        <p:spPr>
          <a:xfrm>
            <a:off x="310073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Compositing</a:t>
            </a:r>
            <a:endParaRPr/>
          </a:p>
          <a:p>
            <a:pPr indent="0" lvl="0" marL="0" rtl="0" algn="ctr">
              <a:spcBef>
                <a:spcPts val="0"/>
              </a:spcBef>
              <a:spcAft>
                <a:spcPts val="0"/>
              </a:spcAft>
              <a:buNone/>
            </a:pPr>
            <a:r>
              <a:rPr lang="en"/>
              <a:t>Setup</a:t>
            </a:r>
            <a:endParaRPr/>
          </a:p>
        </p:txBody>
      </p:sp>
      <p:sp>
        <p:nvSpPr>
          <p:cNvPr id="587" name="Shape 587"/>
          <p:cNvSpPr/>
          <p:nvPr/>
        </p:nvSpPr>
        <p:spPr>
          <a:xfrm>
            <a:off x="4629370" y="4440875"/>
            <a:ext cx="1413900" cy="474000"/>
          </a:xfrm>
          <a:prstGeom prst="roundRect">
            <a:avLst>
              <a:gd fmla="val 16667" name="adj"/>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Paint</a:t>
            </a:r>
            <a:endParaRPr/>
          </a:p>
        </p:txBody>
      </p:sp>
      <p:sp>
        <p:nvSpPr>
          <p:cNvPr id="588" name="Shape 588"/>
          <p:cNvSpPr/>
          <p:nvPr/>
        </p:nvSpPr>
        <p:spPr>
          <a:xfrm>
            <a:off x="615801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Raster</a:t>
            </a:r>
            <a:endParaRPr/>
          </a:p>
        </p:txBody>
      </p:sp>
      <p:sp>
        <p:nvSpPr>
          <p:cNvPr id="589" name="Shape 589"/>
          <p:cNvSpPr/>
          <p:nvPr/>
        </p:nvSpPr>
        <p:spPr>
          <a:xfrm>
            <a:off x="76866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Composite</a:t>
            </a:r>
            <a:endParaRPr/>
          </a:p>
        </p:txBody>
      </p:sp>
      <p:grpSp>
        <p:nvGrpSpPr>
          <p:cNvPr id="590" name="Shape 590"/>
          <p:cNvGrpSpPr/>
          <p:nvPr/>
        </p:nvGrpSpPr>
        <p:grpSpPr>
          <a:xfrm>
            <a:off x="1306050" y="1385038"/>
            <a:ext cx="2501539" cy="2020599"/>
            <a:chOff x="2301200" y="1379900"/>
            <a:chExt cx="2501539" cy="2020599"/>
          </a:xfrm>
        </p:grpSpPr>
        <p:sp>
          <p:nvSpPr>
            <p:cNvPr id="591" name="Shape 591"/>
            <p:cNvSpPr/>
            <p:nvPr/>
          </p:nvSpPr>
          <p:spPr>
            <a:xfrm>
              <a:off x="3214509" y="1977200"/>
              <a:ext cx="674700" cy="5502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html</a:t>
              </a:r>
              <a:endParaRPr/>
            </a:p>
          </p:txBody>
        </p:sp>
        <p:sp>
          <p:nvSpPr>
            <p:cNvPr id="592" name="Shape 592"/>
            <p:cNvSpPr/>
            <p:nvPr/>
          </p:nvSpPr>
          <p:spPr>
            <a:xfrm>
              <a:off x="2301200" y="2850299"/>
              <a:ext cx="604800" cy="550200"/>
            </a:xfrm>
            <a:prstGeom prst="roundRect">
              <a:avLst>
                <a:gd fmla="val 16667" name="adj"/>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endParaRPr/>
            </a:p>
          </p:txBody>
        </p:sp>
        <p:cxnSp>
          <p:nvCxnSpPr>
            <p:cNvPr id="593" name="Shape 593"/>
            <p:cNvCxnSpPr>
              <a:stCxn id="591" idx="2"/>
              <a:endCxn id="592" idx="0"/>
            </p:cNvCxnSpPr>
            <p:nvPr/>
          </p:nvCxnSpPr>
          <p:spPr>
            <a:xfrm flipH="1">
              <a:off x="2603559" y="2527400"/>
              <a:ext cx="948300" cy="322800"/>
            </a:xfrm>
            <a:prstGeom prst="straightConnector1">
              <a:avLst/>
            </a:prstGeom>
            <a:noFill/>
            <a:ln cap="flat" cmpd="sng" w="19050">
              <a:solidFill>
                <a:schemeClr val="dk2"/>
              </a:solidFill>
              <a:prstDash val="solid"/>
              <a:round/>
              <a:headEnd len="med" w="med" type="none"/>
              <a:tailEnd len="med" w="med" type="none"/>
            </a:ln>
          </p:spPr>
        </p:cxnSp>
        <p:cxnSp>
          <p:nvCxnSpPr>
            <p:cNvPr id="594" name="Shape 594"/>
            <p:cNvCxnSpPr>
              <a:stCxn id="591" idx="2"/>
              <a:endCxn id="595" idx="0"/>
            </p:cNvCxnSpPr>
            <p:nvPr/>
          </p:nvCxnSpPr>
          <p:spPr>
            <a:xfrm flipH="1">
              <a:off x="3235959" y="2527400"/>
              <a:ext cx="315900" cy="322800"/>
            </a:xfrm>
            <a:prstGeom prst="straightConnector1">
              <a:avLst/>
            </a:prstGeom>
            <a:noFill/>
            <a:ln cap="flat" cmpd="sng" w="9525">
              <a:solidFill>
                <a:schemeClr val="dk2"/>
              </a:solidFill>
              <a:prstDash val="solid"/>
              <a:round/>
              <a:headEnd len="med" w="med" type="none"/>
              <a:tailEnd len="med" w="med" type="none"/>
            </a:ln>
          </p:spPr>
        </p:cxnSp>
        <p:cxnSp>
          <p:nvCxnSpPr>
            <p:cNvPr id="596" name="Shape 596"/>
            <p:cNvCxnSpPr>
              <a:stCxn id="591" idx="2"/>
              <a:endCxn id="597" idx="0"/>
            </p:cNvCxnSpPr>
            <p:nvPr/>
          </p:nvCxnSpPr>
          <p:spPr>
            <a:xfrm>
              <a:off x="3551859" y="2527400"/>
              <a:ext cx="316200" cy="322800"/>
            </a:xfrm>
            <a:prstGeom prst="straightConnector1">
              <a:avLst/>
            </a:prstGeom>
            <a:noFill/>
            <a:ln cap="flat" cmpd="sng" w="9525">
              <a:solidFill>
                <a:schemeClr val="dk2"/>
              </a:solidFill>
              <a:prstDash val="solid"/>
              <a:round/>
              <a:headEnd len="med" w="med" type="none"/>
              <a:tailEnd len="med" w="med" type="none"/>
            </a:ln>
          </p:spPr>
        </p:cxnSp>
        <p:sp>
          <p:nvSpPr>
            <p:cNvPr id="595" name="Shape 595"/>
            <p:cNvSpPr/>
            <p:nvPr/>
          </p:nvSpPr>
          <p:spPr>
            <a:xfrm>
              <a:off x="2933446"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t>
              </a:r>
              <a:endParaRPr/>
            </a:p>
          </p:txBody>
        </p:sp>
        <p:sp>
          <p:nvSpPr>
            <p:cNvPr id="597" name="Shape 597"/>
            <p:cNvSpPr/>
            <p:nvPr/>
          </p:nvSpPr>
          <p:spPr>
            <a:xfrm>
              <a:off x="3565692"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face</a:t>
              </a:r>
              <a:endParaRPr/>
            </a:p>
          </p:txBody>
        </p:sp>
        <p:sp>
          <p:nvSpPr>
            <p:cNvPr id="598" name="Shape 598"/>
            <p:cNvSpPr/>
            <p:nvPr/>
          </p:nvSpPr>
          <p:spPr>
            <a:xfrm>
              <a:off x="4197939"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
              </a:r>
              <a:endParaRPr/>
            </a:p>
          </p:txBody>
        </p:sp>
        <p:cxnSp>
          <p:nvCxnSpPr>
            <p:cNvPr id="599" name="Shape 599"/>
            <p:cNvCxnSpPr>
              <a:stCxn id="591" idx="2"/>
              <a:endCxn id="598" idx="0"/>
            </p:cNvCxnSpPr>
            <p:nvPr/>
          </p:nvCxnSpPr>
          <p:spPr>
            <a:xfrm>
              <a:off x="3551859" y="2527400"/>
              <a:ext cx="948600" cy="322800"/>
            </a:xfrm>
            <a:prstGeom prst="straightConnector1">
              <a:avLst/>
            </a:prstGeom>
            <a:noFill/>
            <a:ln cap="flat" cmpd="sng" w="9525">
              <a:solidFill>
                <a:schemeClr val="dk2"/>
              </a:solidFill>
              <a:prstDash val="solid"/>
              <a:round/>
              <a:headEnd len="med" w="med" type="none"/>
              <a:tailEnd len="med" w="med" type="none"/>
            </a:ln>
          </p:spPr>
        </p:cxnSp>
        <p:sp>
          <p:nvSpPr>
            <p:cNvPr id="600" name="Shape 600"/>
            <p:cNvSpPr txBox="1"/>
            <p:nvPr/>
          </p:nvSpPr>
          <p:spPr>
            <a:xfrm>
              <a:off x="2435975" y="1379900"/>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Layout Tree</a:t>
              </a:r>
              <a:endParaRPr/>
            </a:p>
          </p:txBody>
        </p:sp>
      </p:grpSp>
      <p:grpSp>
        <p:nvGrpSpPr>
          <p:cNvPr id="601" name="Shape 601"/>
          <p:cNvGrpSpPr/>
          <p:nvPr/>
        </p:nvGrpSpPr>
        <p:grpSpPr>
          <a:xfrm>
            <a:off x="5454650" y="1242463"/>
            <a:ext cx="2232000" cy="2658570"/>
            <a:chOff x="4946575" y="1242463"/>
            <a:chExt cx="2232000" cy="2658570"/>
          </a:xfrm>
        </p:grpSpPr>
        <p:sp>
          <p:nvSpPr>
            <p:cNvPr id="602" name="Shape 602"/>
            <p:cNvSpPr/>
            <p:nvPr/>
          </p:nvSpPr>
          <p:spPr>
            <a:xfrm>
              <a:off x="4946575" y="1835188"/>
              <a:ext cx="2232000" cy="762900"/>
            </a:xfrm>
            <a:prstGeom prst="rect">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603" name="Shape 603"/>
            <p:cNvSpPr/>
            <p:nvPr/>
          </p:nvSpPr>
          <p:spPr>
            <a:xfrm>
              <a:off x="5681114" y="3138133"/>
              <a:ext cx="762900" cy="762900"/>
            </a:xfrm>
            <a:prstGeom prst="rect">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604" name="Shape 604"/>
            <p:cNvSpPr txBox="1"/>
            <p:nvPr/>
          </p:nvSpPr>
          <p:spPr>
            <a:xfrm>
              <a:off x="4946575" y="1242463"/>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Root Graphics Buffer</a:t>
              </a:r>
              <a:endParaRPr/>
            </a:p>
          </p:txBody>
        </p:sp>
        <p:sp>
          <p:nvSpPr>
            <p:cNvPr id="605" name="Shape 605"/>
            <p:cNvSpPr txBox="1"/>
            <p:nvPr/>
          </p:nvSpPr>
          <p:spPr>
            <a:xfrm>
              <a:off x="4946575" y="2560613"/>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Scrolling Graphics Buffer</a:t>
              </a:r>
              <a:endParaRPr/>
            </a:p>
          </p:txBody>
        </p:sp>
        <p:sp>
          <p:nvSpPr>
            <p:cNvPr id="606" name="Shape 606"/>
            <p:cNvSpPr txBox="1"/>
            <p:nvPr/>
          </p:nvSpPr>
          <p:spPr>
            <a:xfrm>
              <a:off x="4946575" y="1835200"/>
              <a:ext cx="1291800" cy="7629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200"/>
                <a:t>[text a]</a:t>
              </a:r>
              <a:endParaRPr sz="1200"/>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0" name="Shape 610"/>
        <p:cNvGrpSpPr/>
        <p:nvPr/>
      </p:nvGrpSpPr>
      <p:grpSpPr>
        <a:xfrm>
          <a:off x="0" y="0"/>
          <a:ext cx="0" cy="0"/>
          <a:chOff x="0" y="0"/>
          <a:chExt cx="0" cy="0"/>
        </a:xfrm>
      </p:grpSpPr>
      <p:sp>
        <p:nvSpPr>
          <p:cNvPr id="611" name="Shape 61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Current compositing architecture</a:t>
            </a:r>
            <a:endParaRPr/>
          </a:p>
        </p:txBody>
      </p:sp>
      <p:sp>
        <p:nvSpPr>
          <p:cNvPr id="612" name="Shape 612"/>
          <p:cNvSpPr/>
          <p:nvPr/>
        </p:nvSpPr>
        <p:spPr>
          <a:xfrm>
            <a:off x="434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Parse</a:t>
            </a:r>
            <a:endParaRPr/>
          </a:p>
        </p:txBody>
      </p:sp>
      <p:sp>
        <p:nvSpPr>
          <p:cNvPr id="613" name="Shape 613"/>
          <p:cNvSpPr/>
          <p:nvPr/>
        </p:nvSpPr>
        <p:spPr>
          <a:xfrm>
            <a:off x="157209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Layout</a:t>
            </a:r>
            <a:endParaRPr/>
          </a:p>
        </p:txBody>
      </p:sp>
      <p:sp>
        <p:nvSpPr>
          <p:cNvPr id="614" name="Shape 614"/>
          <p:cNvSpPr/>
          <p:nvPr/>
        </p:nvSpPr>
        <p:spPr>
          <a:xfrm>
            <a:off x="310073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Compositing</a:t>
            </a:r>
            <a:endParaRPr/>
          </a:p>
          <a:p>
            <a:pPr indent="0" lvl="0" marL="0" rtl="0" algn="ctr">
              <a:spcBef>
                <a:spcPts val="0"/>
              </a:spcBef>
              <a:spcAft>
                <a:spcPts val="0"/>
              </a:spcAft>
              <a:buNone/>
            </a:pPr>
            <a:r>
              <a:rPr lang="en"/>
              <a:t>Setup</a:t>
            </a:r>
            <a:endParaRPr/>
          </a:p>
        </p:txBody>
      </p:sp>
      <p:sp>
        <p:nvSpPr>
          <p:cNvPr id="615" name="Shape 615"/>
          <p:cNvSpPr/>
          <p:nvPr/>
        </p:nvSpPr>
        <p:spPr>
          <a:xfrm>
            <a:off x="4629370" y="4440875"/>
            <a:ext cx="1413900" cy="474000"/>
          </a:xfrm>
          <a:prstGeom prst="roundRect">
            <a:avLst>
              <a:gd fmla="val 16667" name="adj"/>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Paint</a:t>
            </a:r>
            <a:endParaRPr/>
          </a:p>
        </p:txBody>
      </p:sp>
      <p:sp>
        <p:nvSpPr>
          <p:cNvPr id="616" name="Shape 616"/>
          <p:cNvSpPr/>
          <p:nvPr/>
        </p:nvSpPr>
        <p:spPr>
          <a:xfrm>
            <a:off x="615801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Raster</a:t>
            </a:r>
            <a:endParaRPr/>
          </a:p>
        </p:txBody>
      </p:sp>
      <p:sp>
        <p:nvSpPr>
          <p:cNvPr id="617" name="Shape 617"/>
          <p:cNvSpPr/>
          <p:nvPr/>
        </p:nvSpPr>
        <p:spPr>
          <a:xfrm>
            <a:off x="76866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Composite</a:t>
            </a:r>
            <a:endParaRPr/>
          </a:p>
        </p:txBody>
      </p:sp>
      <p:grpSp>
        <p:nvGrpSpPr>
          <p:cNvPr id="618" name="Shape 618"/>
          <p:cNvGrpSpPr/>
          <p:nvPr/>
        </p:nvGrpSpPr>
        <p:grpSpPr>
          <a:xfrm>
            <a:off x="1306050" y="1385038"/>
            <a:ext cx="2501539" cy="2020599"/>
            <a:chOff x="2301200" y="1379900"/>
            <a:chExt cx="2501539" cy="2020599"/>
          </a:xfrm>
        </p:grpSpPr>
        <p:sp>
          <p:nvSpPr>
            <p:cNvPr id="619" name="Shape 619"/>
            <p:cNvSpPr/>
            <p:nvPr/>
          </p:nvSpPr>
          <p:spPr>
            <a:xfrm>
              <a:off x="3214509" y="1977200"/>
              <a:ext cx="674700" cy="5502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html</a:t>
              </a:r>
              <a:endParaRPr/>
            </a:p>
          </p:txBody>
        </p:sp>
        <p:sp>
          <p:nvSpPr>
            <p:cNvPr id="620" name="Shape 620"/>
            <p:cNvSpPr/>
            <p:nvPr/>
          </p:nvSpPr>
          <p:spPr>
            <a:xfrm>
              <a:off x="2301200"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endParaRPr/>
            </a:p>
          </p:txBody>
        </p:sp>
        <p:cxnSp>
          <p:nvCxnSpPr>
            <p:cNvPr id="621" name="Shape 621"/>
            <p:cNvCxnSpPr>
              <a:stCxn id="619" idx="2"/>
              <a:endCxn id="620" idx="0"/>
            </p:cNvCxnSpPr>
            <p:nvPr/>
          </p:nvCxnSpPr>
          <p:spPr>
            <a:xfrm flipH="1">
              <a:off x="2603559" y="2527400"/>
              <a:ext cx="948300" cy="322800"/>
            </a:xfrm>
            <a:prstGeom prst="straightConnector1">
              <a:avLst/>
            </a:prstGeom>
            <a:noFill/>
            <a:ln cap="flat" cmpd="sng" w="9525">
              <a:solidFill>
                <a:schemeClr val="dk2"/>
              </a:solidFill>
              <a:prstDash val="solid"/>
              <a:round/>
              <a:headEnd len="med" w="med" type="none"/>
              <a:tailEnd len="med" w="med" type="none"/>
            </a:ln>
          </p:spPr>
        </p:cxnSp>
        <p:cxnSp>
          <p:nvCxnSpPr>
            <p:cNvPr id="622" name="Shape 622"/>
            <p:cNvCxnSpPr>
              <a:stCxn id="619" idx="2"/>
              <a:endCxn id="623" idx="0"/>
            </p:cNvCxnSpPr>
            <p:nvPr/>
          </p:nvCxnSpPr>
          <p:spPr>
            <a:xfrm flipH="1">
              <a:off x="3235959" y="2527400"/>
              <a:ext cx="315900" cy="322800"/>
            </a:xfrm>
            <a:prstGeom prst="straightConnector1">
              <a:avLst/>
            </a:prstGeom>
            <a:noFill/>
            <a:ln cap="flat" cmpd="sng" w="19050">
              <a:solidFill>
                <a:schemeClr val="dk2"/>
              </a:solidFill>
              <a:prstDash val="solid"/>
              <a:round/>
              <a:headEnd len="med" w="med" type="none"/>
              <a:tailEnd len="med" w="med" type="none"/>
            </a:ln>
          </p:spPr>
        </p:cxnSp>
        <p:cxnSp>
          <p:nvCxnSpPr>
            <p:cNvPr id="624" name="Shape 624"/>
            <p:cNvCxnSpPr>
              <a:stCxn id="619" idx="2"/>
              <a:endCxn id="625" idx="0"/>
            </p:cNvCxnSpPr>
            <p:nvPr/>
          </p:nvCxnSpPr>
          <p:spPr>
            <a:xfrm>
              <a:off x="3551859" y="2527400"/>
              <a:ext cx="316200" cy="322800"/>
            </a:xfrm>
            <a:prstGeom prst="straightConnector1">
              <a:avLst/>
            </a:prstGeom>
            <a:noFill/>
            <a:ln cap="flat" cmpd="sng" w="9525">
              <a:solidFill>
                <a:schemeClr val="dk2"/>
              </a:solidFill>
              <a:prstDash val="solid"/>
              <a:round/>
              <a:headEnd len="med" w="med" type="none"/>
              <a:tailEnd len="med" w="med" type="none"/>
            </a:ln>
          </p:spPr>
        </p:cxnSp>
        <p:sp>
          <p:nvSpPr>
            <p:cNvPr id="623" name="Shape 623"/>
            <p:cNvSpPr/>
            <p:nvPr/>
          </p:nvSpPr>
          <p:spPr>
            <a:xfrm>
              <a:off x="2933446" y="2850299"/>
              <a:ext cx="604800" cy="550200"/>
            </a:xfrm>
            <a:prstGeom prst="roundRect">
              <a:avLst>
                <a:gd fmla="val 16667" name="adj"/>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t>
              </a:r>
              <a:endParaRPr/>
            </a:p>
          </p:txBody>
        </p:sp>
        <p:sp>
          <p:nvSpPr>
            <p:cNvPr id="625" name="Shape 625"/>
            <p:cNvSpPr/>
            <p:nvPr/>
          </p:nvSpPr>
          <p:spPr>
            <a:xfrm>
              <a:off x="3565692"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face</a:t>
              </a:r>
              <a:endParaRPr/>
            </a:p>
          </p:txBody>
        </p:sp>
        <p:sp>
          <p:nvSpPr>
            <p:cNvPr id="626" name="Shape 626"/>
            <p:cNvSpPr/>
            <p:nvPr/>
          </p:nvSpPr>
          <p:spPr>
            <a:xfrm>
              <a:off x="4197939"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
              </a:r>
              <a:endParaRPr/>
            </a:p>
          </p:txBody>
        </p:sp>
        <p:cxnSp>
          <p:nvCxnSpPr>
            <p:cNvPr id="627" name="Shape 627"/>
            <p:cNvCxnSpPr>
              <a:stCxn id="619" idx="2"/>
              <a:endCxn id="626" idx="0"/>
            </p:cNvCxnSpPr>
            <p:nvPr/>
          </p:nvCxnSpPr>
          <p:spPr>
            <a:xfrm>
              <a:off x="3551859" y="2527400"/>
              <a:ext cx="948600" cy="322800"/>
            </a:xfrm>
            <a:prstGeom prst="straightConnector1">
              <a:avLst/>
            </a:prstGeom>
            <a:noFill/>
            <a:ln cap="flat" cmpd="sng" w="9525">
              <a:solidFill>
                <a:schemeClr val="dk2"/>
              </a:solidFill>
              <a:prstDash val="solid"/>
              <a:round/>
              <a:headEnd len="med" w="med" type="none"/>
              <a:tailEnd len="med" w="med" type="none"/>
            </a:ln>
          </p:spPr>
        </p:cxnSp>
        <p:sp>
          <p:nvSpPr>
            <p:cNvPr id="628" name="Shape 628"/>
            <p:cNvSpPr txBox="1"/>
            <p:nvPr/>
          </p:nvSpPr>
          <p:spPr>
            <a:xfrm>
              <a:off x="2435975" y="1379900"/>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Layout Tree</a:t>
              </a:r>
              <a:endParaRPr/>
            </a:p>
          </p:txBody>
        </p:sp>
      </p:grpSp>
      <p:grpSp>
        <p:nvGrpSpPr>
          <p:cNvPr id="629" name="Shape 629"/>
          <p:cNvGrpSpPr/>
          <p:nvPr/>
        </p:nvGrpSpPr>
        <p:grpSpPr>
          <a:xfrm>
            <a:off x="5454650" y="1242463"/>
            <a:ext cx="2232000" cy="2658570"/>
            <a:chOff x="4946575" y="1242463"/>
            <a:chExt cx="2232000" cy="2658570"/>
          </a:xfrm>
        </p:grpSpPr>
        <p:sp>
          <p:nvSpPr>
            <p:cNvPr id="630" name="Shape 630"/>
            <p:cNvSpPr/>
            <p:nvPr/>
          </p:nvSpPr>
          <p:spPr>
            <a:xfrm>
              <a:off x="4946575" y="1835188"/>
              <a:ext cx="2232000" cy="762900"/>
            </a:xfrm>
            <a:prstGeom prst="rect">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631" name="Shape 631"/>
            <p:cNvSpPr/>
            <p:nvPr/>
          </p:nvSpPr>
          <p:spPr>
            <a:xfrm>
              <a:off x="5681114" y="3138133"/>
              <a:ext cx="762900" cy="762900"/>
            </a:xfrm>
            <a:prstGeom prst="rect">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632" name="Shape 632"/>
            <p:cNvSpPr txBox="1"/>
            <p:nvPr/>
          </p:nvSpPr>
          <p:spPr>
            <a:xfrm>
              <a:off x="4946575" y="1242463"/>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Root Graphics Buffer</a:t>
              </a:r>
              <a:endParaRPr/>
            </a:p>
          </p:txBody>
        </p:sp>
        <p:sp>
          <p:nvSpPr>
            <p:cNvPr id="633" name="Shape 633"/>
            <p:cNvSpPr txBox="1"/>
            <p:nvPr/>
          </p:nvSpPr>
          <p:spPr>
            <a:xfrm>
              <a:off x="4946575" y="2560613"/>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Scrolling Graphics Buffer</a:t>
              </a:r>
              <a:endParaRPr/>
            </a:p>
          </p:txBody>
        </p:sp>
        <p:sp>
          <p:nvSpPr>
            <p:cNvPr id="634" name="Shape 634"/>
            <p:cNvSpPr txBox="1"/>
            <p:nvPr/>
          </p:nvSpPr>
          <p:spPr>
            <a:xfrm>
              <a:off x="4946575" y="1835200"/>
              <a:ext cx="1291800" cy="7629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200"/>
                <a:t>[text a][text b]</a:t>
              </a:r>
              <a:endParaRPr sz="1200"/>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8" name="Shape 638"/>
        <p:cNvGrpSpPr/>
        <p:nvPr/>
      </p:nvGrpSpPr>
      <p:grpSpPr>
        <a:xfrm>
          <a:off x="0" y="0"/>
          <a:ext cx="0" cy="0"/>
          <a:chOff x="0" y="0"/>
          <a:chExt cx="0" cy="0"/>
        </a:xfrm>
      </p:grpSpPr>
      <p:sp>
        <p:nvSpPr>
          <p:cNvPr id="639" name="Shape 6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Current compositing architecture</a:t>
            </a:r>
            <a:endParaRPr/>
          </a:p>
        </p:txBody>
      </p:sp>
      <p:sp>
        <p:nvSpPr>
          <p:cNvPr id="640" name="Shape 640"/>
          <p:cNvSpPr/>
          <p:nvPr/>
        </p:nvSpPr>
        <p:spPr>
          <a:xfrm>
            <a:off x="434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Parse</a:t>
            </a:r>
            <a:endParaRPr/>
          </a:p>
        </p:txBody>
      </p:sp>
      <p:sp>
        <p:nvSpPr>
          <p:cNvPr id="641" name="Shape 641"/>
          <p:cNvSpPr/>
          <p:nvPr/>
        </p:nvSpPr>
        <p:spPr>
          <a:xfrm>
            <a:off x="157209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Layout</a:t>
            </a:r>
            <a:endParaRPr/>
          </a:p>
        </p:txBody>
      </p:sp>
      <p:sp>
        <p:nvSpPr>
          <p:cNvPr id="642" name="Shape 642"/>
          <p:cNvSpPr/>
          <p:nvPr/>
        </p:nvSpPr>
        <p:spPr>
          <a:xfrm>
            <a:off x="310073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Compositing</a:t>
            </a:r>
            <a:endParaRPr/>
          </a:p>
          <a:p>
            <a:pPr indent="0" lvl="0" marL="0" rtl="0" algn="ctr">
              <a:spcBef>
                <a:spcPts val="0"/>
              </a:spcBef>
              <a:spcAft>
                <a:spcPts val="0"/>
              </a:spcAft>
              <a:buNone/>
            </a:pPr>
            <a:r>
              <a:rPr lang="en"/>
              <a:t>Setup</a:t>
            </a:r>
            <a:endParaRPr/>
          </a:p>
        </p:txBody>
      </p:sp>
      <p:sp>
        <p:nvSpPr>
          <p:cNvPr id="643" name="Shape 643"/>
          <p:cNvSpPr/>
          <p:nvPr/>
        </p:nvSpPr>
        <p:spPr>
          <a:xfrm>
            <a:off x="4629370" y="4440875"/>
            <a:ext cx="1413900" cy="474000"/>
          </a:xfrm>
          <a:prstGeom prst="roundRect">
            <a:avLst>
              <a:gd fmla="val 16667" name="adj"/>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Paint</a:t>
            </a:r>
            <a:endParaRPr/>
          </a:p>
        </p:txBody>
      </p:sp>
      <p:sp>
        <p:nvSpPr>
          <p:cNvPr id="644" name="Shape 644"/>
          <p:cNvSpPr/>
          <p:nvPr/>
        </p:nvSpPr>
        <p:spPr>
          <a:xfrm>
            <a:off x="615801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Raster</a:t>
            </a:r>
            <a:endParaRPr/>
          </a:p>
        </p:txBody>
      </p:sp>
      <p:sp>
        <p:nvSpPr>
          <p:cNvPr id="645" name="Shape 645"/>
          <p:cNvSpPr/>
          <p:nvPr/>
        </p:nvSpPr>
        <p:spPr>
          <a:xfrm>
            <a:off x="76866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Composite</a:t>
            </a:r>
            <a:endParaRPr/>
          </a:p>
        </p:txBody>
      </p:sp>
      <p:grpSp>
        <p:nvGrpSpPr>
          <p:cNvPr id="646" name="Shape 646"/>
          <p:cNvGrpSpPr/>
          <p:nvPr/>
        </p:nvGrpSpPr>
        <p:grpSpPr>
          <a:xfrm>
            <a:off x="1306050" y="1385038"/>
            <a:ext cx="2501539" cy="2020599"/>
            <a:chOff x="2301200" y="1379900"/>
            <a:chExt cx="2501539" cy="2020599"/>
          </a:xfrm>
        </p:grpSpPr>
        <p:sp>
          <p:nvSpPr>
            <p:cNvPr id="647" name="Shape 647"/>
            <p:cNvSpPr/>
            <p:nvPr/>
          </p:nvSpPr>
          <p:spPr>
            <a:xfrm>
              <a:off x="3214509" y="1977200"/>
              <a:ext cx="674700" cy="5502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html</a:t>
              </a:r>
              <a:endParaRPr/>
            </a:p>
          </p:txBody>
        </p:sp>
        <p:sp>
          <p:nvSpPr>
            <p:cNvPr id="648" name="Shape 648"/>
            <p:cNvSpPr/>
            <p:nvPr/>
          </p:nvSpPr>
          <p:spPr>
            <a:xfrm>
              <a:off x="2301200"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endParaRPr/>
            </a:p>
          </p:txBody>
        </p:sp>
        <p:cxnSp>
          <p:nvCxnSpPr>
            <p:cNvPr id="649" name="Shape 649"/>
            <p:cNvCxnSpPr>
              <a:stCxn id="647" idx="2"/>
              <a:endCxn id="648" idx="0"/>
            </p:cNvCxnSpPr>
            <p:nvPr/>
          </p:nvCxnSpPr>
          <p:spPr>
            <a:xfrm flipH="1">
              <a:off x="2603559" y="2527400"/>
              <a:ext cx="948300" cy="322800"/>
            </a:xfrm>
            <a:prstGeom prst="straightConnector1">
              <a:avLst/>
            </a:prstGeom>
            <a:noFill/>
            <a:ln cap="flat" cmpd="sng" w="9525">
              <a:solidFill>
                <a:schemeClr val="dk2"/>
              </a:solidFill>
              <a:prstDash val="solid"/>
              <a:round/>
              <a:headEnd len="med" w="med" type="none"/>
              <a:tailEnd len="med" w="med" type="none"/>
            </a:ln>
          </p:spPr>
        </p:cxnSp>
        <p:cxnSp>
          <p:nvCxnSpPr>
            <p:cNvPr id="650" name="Shape 650"/>
            <p:cNvCxnSpPr>
              <a:stCxn id="647" idx="2"/>
              <a:endCxn id="651" idx="0"/>
            </p:cNvCxnSpPr>
            <p:nvPr/>
          </p:nvCxnSpPr>
          <p:spPr>
            <a:xfrm flipH="1">
              <a:off x="3235959" y="2527400"/>
              <a:ext cx="315900" cy="322800"/>
            </a:xfrm>
            <a:prstGeom prst="straightConnector1">
              <a:avLst/>
            </a:prstGeom>
            <a:noFill/>
            <a:ln cap="flat" cmpd="sng" w="9525">
              <a:solidFill>
                <a:schemeClr val="dk2"/>
              </a:solidFill>
              <a:prstDash val="solid"/>
              <a:round/>
              <a:headEnd len="med" w="med" type="none"/>
              <a:tailEnd len="med" w="med" type="none"/>
            </a:ln>
          </p:spPr>
        </p:cxnSp>
        <p:cxnSp>
          <p:nvCxnSpPr>
            <p:cNvPr id="652" name="Shape 652"/>
            <p:cNvCxnSpPr>
              <a:stCxn id="647" idx="2"/>
              <a:endCxn id="653" idx="0"/>
            </p:cNvCxnSpPr>
            <p:nvPr/>
          </p:nvCxnSpPr>
          <p:spPr>
            <a:xfrm>
              <a:off x="3551859" y="2527400"/>
              <a:ext cx="316200" cy="322800"/>
            </a:xfrm>
            <a:prstGeom prst="straightConnector1">
              <a:avLst/>
            </a:prstGeom>
            <a:noFill/>
            <a:ln cap="flat" cmpd="sng" w="19050">
              <a:solidFill>
                <a:schemeClr val="dk2"/>
              </a:solidFill>
              <a:prstDash val="solid"/>
              <a:round/>
              <a:headEnd len="med" w="med" type="none"/>
              <a:tailEnd len="med" w="med" type="none"/>
            </a:ln>
          </p:spPr>
        </p:cxnSp>
        <p:sp>
          <p:nvSpPr>
            <p:cNvPr id="651" name="Shape 651"/>
            <p:cNvSpPr/>
            <p:nvPr/>
          </p:nvSpPr>
          <p:spPr>
            <a:xfrm>
              <a:off x="2933446"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t>
              </a:r>
              <a:endParaRPr/>
            </a:p>
          </p:txBody>
        </p:sp>
        <p:sp>
          <p:nvSpPr>
            <p:cNvPr id="653" name="Shape 653"/>
            <p:cNvSpPr/>
            <p:nvPr/>
          </p:nvSpPr>
          <p:spPr>
            <a:xfrm>
              <a:off x="3565692" y="2850299"/>
              <a:ext cx="604800" cy="550200"/>
            </a:xfrm>
            <a:prstGeom prst="roundRect">
              <a:avLst>
                <a:gd fmla="val 16667" name="adj"/>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face</a:t>
              </a:r>
              <a:endParaRPr/>
            </a:p>
          </p:txBody>
        </p:sp>
        <p:sp>
          <p:nvSpPr>
            <p:cNvPr id="654" name="Shape 654"/>
            <p:cNvSpPr/>
            <p:nvPr/>
          </p:nvSpPr>
          <p:spPr>
            <a:xfrm>
              <a:off x="4197939"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
              </a:r>
              <a:endParaRPr/>
            </a:p>
          </p:txBody>
        </p:sp>
        <p:cxnSp>
          <p:nvCxnSpPr>
            <p:cNvPr id="655" name="Shape 655"/>
            <p:cNvCxnSpPr>
              <a:stCxn id="647" idx="2"/>
              <a:endCxn id="654" idx="0"/>
            </p:cNvCxnSpPr>
            <p:nvPr/>
          </p:nvCxnSpPr>
          <p:spPr>
            <a:xfrm>
              <a:off x="3551859" y="2527400"/>
              <a:ext cx="948600" cy="322800"/>
            </a:xfrm>
            <a:prstGeom prst="straightConnector1">
              <a:avLst/>
            </a:prstGeom>
            <a:noFill/>
            <a:ln cap="flat" cmpd="sng" w="9525">
              <a:solidFill>
                <a:schemeClr val="dk2"/>
              </a:solidFill>
              <a:prstDash val="solid"/>
              <a:round/>
              <a:headEnd len="med" w="med" type="none"/>
              <a:tailEnd len="med" w="med" type="none"/>
            </a:ln>
          </p:spPr>
        </p:cxnSp>
        <p:sp>
          <p:nvSpPr>
            <p:cNvPr id="656" name="Shape 656"/>
            <p:cNvSpPr txBox="1"/>
            <p:nvPr/>
          </p:nvSpPr>
          <p:spPr>
            <a:xfrm>
              <a:off x="2435975" y="1379900"/>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Layout Tree</a:t>
              </a:r>
              <a:endParaRPr/>
            </a:p>
          </p:txBody>
        </p:sp>
      </p:grpSp>
      <p:grpSp>
        <p:nvGrpSpPr>
          <p:cNvPr id="657" name="Shape 657"/>
          <p:cNvGrpSpPr/>
          <p:nvPr/>
        </p:nvGrpSpPr>
        <p:grpSpPr>
          <a:xfrm>
            <a:off x="5454650" y="1242463"/>
            <a:ext cx="2232000" cy="2658570"/>
            <a:chOff x="4946575" y="1242463"/>
            <a:chExt cx="2232000" cy="2658570"/>
          </a:xfrm>
        </p:grpSpPr>
        <p:sp>
          <p:nvSpPr>
            <p:cNvPr id="658" name="Shape 658"/>
            <p:cNvSpPr/>
            <p:nvPr/>
          </p:nvSpPr>
          <p:spPr>
            <a:xfrm>
              <a:off x="4946575" y="1835188"/>
              <a:ext cx="2232000" cy="762900"/>
            </a:xfrm>
            <a:prstGeom prst="rect">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659" name="Shape 659"/>
            <p:cNvSpPr/>
            <p:nvPr/>
          </p:nvSpPr>
          <p:spPr>
            <a:xfrm>
              <a:off x="5681114" y="3138133"/>
              <a:ext cx="762900" cy="762900"/>
            </a:xfrm>
            <a:prstGeom prst="rect">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660" name="Shape 660"/>
            <p:cNvSpPr txBox="1"/>
            <p:nvPr/>
          </p:nvSpPr>
          <p:spPr>
            <a:xfrm>
              <a:off x="4946575" y="1242463"/>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Root Graphics Buffer</a:t>
              </a:r>
              <a:endParaRPr/>
            </a:p>
          </p:txBody>
        </p:sp>
        <p:sp>
          <p:nvSpPr>
            <p:cNvPr id="661" name="Shape 661"/>
            <p:cNvSpPr txBox="1"/>
            <p:nvPr/>
          </p:nvSpPr>
          <p:spPr>
            <a:xfrm>
              <a:off x="4946575" y="2560613"/>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Scrolling Graphics Buffer</a:t>
              </a:r>
              <a:endParaRPr/>
            </a:p>
          </p:txBody>
        </p:sp>
        <p:sp>
          <p:nvSpPr>
            <p:cNvPr id="662" name="Shape 662"/>
            <p:cNvSpPr txBox="1"/>
            <p:nvPr/>
          </p:nvSpPr>
          <p:spPr>
            <a:xfrm>
              <a:off x="4946575" y="1835200"/>
              <a:ext cx="1291800" cy="7629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200"/>
                <a:t>[text a][text b]</a:t>
              </a:r>
              <a:endParaRPr sz="1200"/>
            </a:p>
          </p:txBody>
        </p:sp>
        <p:sp>
          <p:nvSpPr>
            <p:cNvPr id="663" name="Shape 663"/>
            <p:cNvSpPr txBox="1"/>
            <p:nvPr/>
          </p:nvSpPr>
          <p:spPr>
            <a:xfrm>
              <a:off x="5681125" y="3138125"/>
              <a:ext cx="762900" cy="76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[face]</a:t>
              </a:r>
              <a:endParaRPr sz="1200"/>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7" name="Shape 667"/>
        <p:cNvGrpSpPr/>
        <p:nvPr/>
      </p:nvGrpSpPr>
      <p:grpSpPr>
        <a:xfrm>
          <a:off x="0" y="0"/>
          <a:ext cx="0" cy="0"/>
          <a:chOff x="0" y="0"/>
          <a:chExt cx="0" cy="0"/>
        </a:xfrm>
      </p:grpSpPr>
      <p:sp>
        <p:nvSpPr>
          <p:cNvPr id="668" name="Shape 6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Current compositing architecture</a:t>
            </a:r>
            <a:endParaRPr/>
          </a:p>
        </p:txBody>
      </p:sp>
      <p:sp>
        <p:nvSpPr>
          <p:cNvPr id="669" name="Shape 669"/>
          <p:cNvSpPr/>
          <p:nvPr/>
        </p:nvSpPr>
        <p:spPr>
          <a:xfrm>
            <a:off x="434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Parse</a:t>
            </a:r>
            <a:endParaRPr/>
          </a:p>
        </p:txBody>
      </p:sp>
      <p:sp>
        <p:nvSpPr>
          <p:cNvPr id="670" name="Shape 670"/>
          <p:cNvSpPr/>
          <p:nvPr/>
        </p:nvSpPr>
        <p:spPr>
          <a:xfrm>
            <a:off x="157209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Layout</a:t>
            </a:r>
            <a:endParaRPr/>
          </a:p>
        </p:txBody>
      </p:sp>
      <p:sp>
        <p:nvSpPr>
          <p:cNvPr id="671" name="Shape 671"/>
          <p:cNvSpPr/>
          <p:nvPr/>
        </p:nvSpPr>
        <p:spPr>
          <a:xfrm>
            <a:off x="310073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Compositing</a:t>
            </a:r>
            <a:endParaRPr/>
          </a:p>
          <a:p>
            <a:pPr indent="0" lvl="0" marL="0" rtl="0" algn="ctr">
              <a:spcBef>
                <a:spcPts val="0"/>
              </a:spcBef>
              <a:spcAft>
                <a:spcPts val="0"/>
              </a:spcAft>
              <a:buNone/>
            </a:pPr>
            <a:r>
              <a:rPr lang="en"/>
              <a:t>Setup</a:t>
            </a:r>
            <a:endParaRPr/>
          </a:p>
        </p:txBody>
      </p:sp>
      <p:sp>
        <p:nvSpPr>
          <p:cNvPr id="672" name="Shape 672"/>
          <p:cNvSpPr/>
          <p:nvPr/>
        </p:nvSpPr>
        <p:spPr>
          <a:xfrm>
            <a:off x="4629370" y="4440875"/>
            <a:ext cx="1413900" cy="474000"/>
          </a:xfrm>
          <a:prstGeom prst="roundRect">
            <a:avLst>
              <a:gd fmla="val 16667" name="adj"/>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Paint</a:t>
            </a:r>
            <a:endParaRPr/>
          </a:p>
        </p:txBody>
      </p:sp>
      <p:sp>
        <p:nvSpPr>
          <p:cNvPr id="673" name="Shape 673"/>
          <p:cNvSpPr/>
          <p:nvPr/>
        </p:nvSpPr>
        <p:spPr>
          <a:xfrm>
            <a:off x="615801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Raster</a:t>
            </a:r>
            <a:endParaRPr/>
          </a:p>
        </p:txBody>
      </p:sp>
      <p:sp>
        <p:nvSpPr>
          <p:cNvPr id="674" name="Shape 674"/>
          <p:cNvSpPr/>
          <p:nvPr/>
        </p:nvSpPr>
        <p:spPr>
          <a:xfrm>
            <a:off x="76866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Composite</a:t>
            </a:r>
            <a:endParaRPr/>
          </a:p>
        </p:txBody>
      </p:sp>
      <p:grpSp>
        <p:nvGrpSpPr>
          <p:cNvPr id="675" name="Shape 675"/>
          <p:cNvGrpSpPr/>
          <p:nvPr/>
        </p:nvGrpSpPr>
        <p:grpSpPr>
          <a:xfrm>
            <a:off x="1306050" y="1385038"/>
            <a:ext cx="2501539" cy="2020599"/>
            <a:chOff x="2301200" y="1379900"/>
            <a:chExt cx="2501539" cy="2020599"/>
          </a:xfrm>
        </p:grpSpPr>
        <p:sp>
          <p:nvSpPr>
            <p:cNvPr id="676" name="Shape 676"/>
            <p:cNvSpPr/>
            <p:nvPr/>
          </p:nvSpPr>
          <p:spPr>
            <a:xfrm>
              <a:off x="3214509" y="1977200"/>
              <a:ext cx="674700" cy="5502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html</a:t>
              </a:r>
              <a:endParaRPr/>
            </a:p>
          </p:txBody>
        </p:sp>
        <p:sp>
          <p:nvSpPr>
            <p:cNvPr id="677" name="Shape 677"/>
            <p:cNvSpPr/>
            <p:nvPr/>
          </p:nvSpPr>
          <p:spPr>
            <a:xfrm>
              <a:off x="2301200"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endParaRPr/>
            </a:p>
          </p:txBody>
        </p:sp>
        <p:cxnSp>
          <p:nvCxnSpPr>
            <p:cNvPr id="678" name="Shape 678"/>
            <p:cNvCxnSpPr>
              <a:stCxn id="676" idx="2"/>
              <a:endCxn id="677" idx="0"/>
            </p:cNvCxnSpPr>
            <p:nvPr/>
          </p:nvCxnSpPr>
          <p:spPr>
            <a:xfrm flipH="1">
              <a:off x="2603559" y="2527400"/>
              <a:ext cx="948300" cy="322800"/>
            </a:xfrm>
            <a:prstGeom prst="straightConnector1">
              <a:avLst/>
            </a:prstGeom>
            <a:noFill/>
            <a:ln cap="flat" cmpd="sng" w="9525">
              <a:solidFill>
                <a:schemeClr val="dk2"/>
              </a:solidFill>
              <a:prstDash val="solid"/>
              <a:round/>
              <a:headEnd len="med" w="med" type="none"/>
              <a:tailEnd len="med" w="med" type="none"/>
            </a:ln>
          </p:spPr>
        </p:cxnSp>
        <p:cxnSp>
          <p:nvCxnSpPr>
            <p:cNvPr id="679" name="Shape 679"/>
            <p:cNvCxnSpPr>
              <a:stCxn id="676" idx="2"/>
              <a:endCxn id="680" idx="0"/>
            </p:cNvCxnSpPr>
            <p:nvPr/>
          </p:nvCxnSpPr>
          <p:spPr>
            <a:xfrm flipH="1">
              <a:off x="3235959" y="2527400"/>
              <a:ext cx="315900" cy="322800"/>
            </a:xfrm>
            <a:prstGeom prst="straightConnector1">
              <a:avLst/>
            </a:prstGeom>
            <a:noFill/>
            <a:ln cap="flat" cmpd="sng" w="9525">
              <a:solidFill>
                <a:schemeClr val="dk2"/>
              </a:solidFill>
              <a:prstDash val="solid"/>
              <a:round/>
              <a:headEnd len="med" w="med" type="none"/>
              <a:tailEnd len="med" w="med" type="none"/>
            </a:ln>
          </p:spPr>
        </p:cxnSp>
        <p:cxnSp>
          <p:nvCxnSpPr>
            <p:cNvPr id="681" name="Shape 681"/>
            <p:cNvCxnSpPr>
              <a:stCxn id="676" idx="2"/>
              <a:endCxn id="682" idx="0"/>
            </p:cNvCxnSpPr>
            <p:nvPr/>
          </p:nvCxnSpPr>
          <p:spPr>
            <a:xfrm>
              <a:off x="3551859" y="2527400"/>
              <a:ext cx="316200" cy="322800"/>
            </a:xfrm>
            <a:prstGeom prst="straightConnector1">
              <a:avLst/>
            </a:prstGeom>
            <a:noFill/>
            <a:ln cap="flat" cmpd="sng" w="9525">
              <a:solidFill>
                <a:schemeClr val="dk2"/>
              </a:solidFill>
              <a:prstDash val="solid"/>
              <a:round/>
              <a:headEnd len="med" w="med" type="none"/>
              <a:tailEnd len="med" w="med" type="none"/>
            </a:ln>
          </p:spPr>
        </p:cxnSp>
        <p:sp>
          <p:nvSpPr>
            <p:cNvPr id="680" name="Shape 680"/>
            <p:cNvSpPr/>
            <p:nvPr/>
          </p:nvSpPr>
          <p:spPr>
            <a:xfrm>
              <a:off x="2933446"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t>
              </a:r>
              <a:endParaRPr/>
            </a:p>
          </p:txBody>
        </p:sp>
        <p:sp>
          <p:nvSpPr>
            <p:cNvPr id="682" name="Shape 682"/>
            <p:cNvSpPr/>
            <p:nvPr/>
          </p:nvSpPr>
          <p:spPr>
            <a:xfrm>
              <a:off x="3565692"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face</a:t>
              </a:r>
              <a:endParaRPr/>
            </a:p>
          </p:txBody>
        </p:sp>
        <p:sp>
          <p:nvSpPr>
            <p:cNvPr id="683" name="Shape 683"/>
            <p:cNvSpPr/>
            <p:nvPr/>
          </p:nvSpPr>
          <p:spPr>
            <a:xfrm>
              <a:off x="4197939" y="2850299"/>
              <a:ext cx="604800" cy="550200"/>
            </a:xfrm>
            <a:prstGeom prst="roundRect">
              <a:avLst>
                <a:gd fmla="val 16667" name="adj"/>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
              </a:r>
              <a:endParaRPr/>
            </a:p>
          </p:txBody>
        </p:sp>
        <p:cxnSp>
          <p:nvCxnSpPr>
            <p:cNvPr id="684" name="Shape 684"/>
            <p:cNvCxnSpPr>
              <a:stCxn id="676" idx="2"/>
              <a:endCxn id="683" idx="0"/>
            </p:cNvCxnSpPr>
            <p:nvPr/>
          </p:nvCxnSpPr>
          <p:spPr>
            <a:xfrm>
              <a:off x="3551859" y="2527400"/>
              <a:ext cx="948600" cy="322800"/>
            </a:xfrm>
            <a:prstGeom prst="straightConnector1">
              <a:avLst/>
            </a:prstGeom>
            <a:noFill/>
            <a:ln cap="flat" cmpd="sng" w="19050">
              <a:solidFill>
                <a:schemeClr val="dk2"/>
              </a:solidFill>
              <a:prstDash val="solid"/>
              <a:round/>
              <a:headEnd len="med" w="med" type="none"/>
              <a:tailEnd len="med" w="med" type="none"/>
            </a:ln>
          </p:spPr>
        </p:cxnSp>
        <p:sp>
          <p:nvSpPr>
            <p:cNvPr id="685" name="Shape 685"/>
            <p:cNvSpPr txBox="1"/>
            <p:nvPr/>
          </p:nvSpPr>
          <p:spPr>
            <a:xfrm>
              <a:off x="2435975" y="1379900"/>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Layout Tree</a:t>
              </a:r>
              <a:endParaRPr/>
            </a:p>
          </p:txBody>
        </p:sp>
      </p:grpSp>
      <p:grpSp>
        <p:nvGrpSpPr>
          <p:cNvPr id="686" name="Shape 686"/>
          <p:cNvGrpSpPr/>
          <p:nvPr/>
        </p:nvGrpSpPr>
        <p:grpSpPr>
          <a:xfrm>
            <a:off x="5454650" y="1242463"/>
            <a:ext cx="2232000" cy="2658570"/>
            <a:chOff x="5454650" y="1242463"/>
            <a:chExt cx="2232000" cy="2658570"/>
          </a:xfrm>
        </p:grpSpPr>
        <p:sp>
          <p:nvSpPr>
            <p:cNvPr id="687" name="Shape 687"/>
            <p:cNvSpPr/>
            <p:nvPr/>
          </p:nvSpPr>
          <p:spPr>
            <a:xfrm>
              <a:off x="5454650" y="1835188"/>
              <a:ext cx="2232000" cy="762900"/>
            </a:xfrm>
            <a:prstGeom prst="rect">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688" name="Shape 688"/>
            <p:cNvSpPr/>
            <p:nvPr/>
          </p:nvSpPr>
          <p:spPr>
            <a:xfrm>
              <a:off x="6189189" y="3138133"/>
              <a:ext cx="762900" cy="762900"/>
            </a:xfrm>
            <a:prstGeom prst="rect">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689" name="Shape 689"/>
            <p:cNvSpPr txBox="1"/>
            <p:nvPr/>
          </p:nvSpPr>
          <p:spPr>
            <a:xfrm>
              <a:off x="5454650" y="1242463"/>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Root Graphics Buffer</a:t>
              </a:r>
              <a:endParaRPr/>
            </a:p>
          </p:txBody>
        </p:sp>
        <p:sp>
          <p:nvSpPr>
            <p:cNvPr id="690" name="Shape 690"/>
            <p:cNvSpPr txBox="1"/>
            <p:nvPr/>
          </p:nvSpPr>
          <p:spPr>
            <a:xfrm>
              <a:off x="5454650" y="2560613"/>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Scrolling Graphics Buffer</a:t>
              </a:r>
              <a:endParaRPr/>
            </a:p>
          </p:txBody>
        </p:sp>
        <p:sp>
          <p:nvSpPr>
            <p:cNvPr id="691" name="Shape 691"/>
            <p:cNvSpPr txBox="1"/>
            <p:nvPr/>
          </p:nvSpPr>
          <p:spPr>
            <a:xfrm>
              <a:off x="5454650" y="1835200"/>
              <a:ext cx="1291800" cy="7629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200"/>
                <a:t>[text a][text b]</a:t>
              </a:r>
              <a:endParaRPr sz="1200"/>
            </a:p>
          </p:txBody>
        </p:sp>
        <p:sp>
          <p:nvSpPr>
            <p:cNvPr id="692" name="Shape 692"/>
            <p:cNvSpPr txBox="1"/>
            <p:nvPr/>
          </p:nvSpPr>
          <p:spPr>
            <a:xfrm>
              <a:off x="6923750" y="1835375"/>
              <a:ext cx="762900" cy="762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t>[text d]</a:t>
              </a:r>
              <a:endParaRPr sz="1200"/>
            </a:p>
          </p:txBody>
        </p:sp>
        <p:sp>
          <p:nvSpPr>
            <p:cNvPr id="693" name="Shape 693"/>
            <p:cNvSpPr txBox="1"/>
            <p:nvPr/>
          </p:nvSpPr>
          <p:spPr>
            <a:xfrm>
              <a:off x="6189200" y="3138125"/>
              <a:ext cx="762900" cy="76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[face]</a:t>
              </a:r>
              <a:endParaRPr sz="1200"/>
            </a:p>
          </p:txBody>
        </p: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7" name="Shape 697"/>
        <p:cNvGrpSpPr/>
        <p:nvPr/>
      </p:nvGrpSpPr>
      <p:grpSpPr>
        <a:xfrm>
          <a:off x="0" y="0"/>
          <a:ext cx="0" cy="0"/>
          <a:chOff x="0" y="0"/>
          <a:chExt cx="0" cy="0"/>
        </a:xfrm>
      </p:grpSpPr>
      <p:sp>
        <p:nvSpPr>
          <p:cNvPr id="698" name="Shape 6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Current compositing architecture</a:t>
            </a:r>
            <a:endParaRPr/>
          </a:p>
        </p:txBody>
      </p:sp>
      <p:sp>
        <p:nvSpPr>
          <p:cNvPr id="699" name="Shape 699"/>
          <p:cNvSpPr/>
          <p:nvPr/>
        </p:nvSpPr>
        <p:spPr>
          <a:xfrm>
            <a:off x="434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Parse</a:t>
            </a:r>
            <a:endParaRPr/>
          </a:p>
        </p:txBody>
      </p:sp>
      <p:sp>
        <p:nvSpPr>
          <p:cNvPr id="700" name="Shape 700"/>
          <p:cNvSpPr/>
          <p:nvPr/>
        </p:nvSpPr>
        <p:spPr>
          <a:xfrm>
            <a:off x="157209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Layout</a:t>
            </a:r>
            <a:endParaRPr/>
          </a:p>
        </p:txBody>
      </p:sp>
      <p:sp>
        <p:nvSpPr>
          <p:cNvPr id="701" name="Shape 701"/>
          <p:cNvSpPr/>
          <p:nvPr/>
        </p:nvSpPr>
        <p:spPr>
          <a:xfrm>
            <a:off x="310073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Compositing</a:t>
            </a:r>
            <a:endParaRPr/>
          </a:p>
          <a:p>
            <a:pPr indent="0" lvl="0" marL="0" rtl="0" algn="ctr">
              <a:spcBef>
                <a:spcPts val="0"/>
              </a:spcBef>
              <a:spcAft>
                <a:spcPts val="0"/>
              </a:spcAft>
              <a:buNone/>
            </a:pPr>
            <a:r>
              <a:rPr lang="en"/>
              <a:t>Setup</a:t>
            </a:r>
            <a:endParaRPr/>
          </a:p>
        </p:txBody>
      </p:sp>
      <p:sp>
        <p:nvSpPr>
          <p:cNvPr id="702" name="Shape 702"/>
          <p:cNvSpPr/>
          <p:nvPr/>
        </p:nvSpPr>
        <p:spPr>
          <a:xfrm>
            <a:off x="462937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Paint</a:t>
            </a:r>
            <a:endParaRPr/>
          </a:p>
        </p:txBody>
      </p:sp>
      <p:sp>
        <p:nvSpPr>
          <p:cNvPr id="703" name="Shape 703"/>
          <p:cNvSpPr/>
          <p:nvPr/>
        </p:nvSpPr>
        <p:spPr>
          <a:xfrm>
            <a:off x="6158010" y="4440875"/>
            <a:ext cx="1413900" cy="474000"/>
          </a:xfrm>
          <a:prstGeom prst="roundRect">
            <a:avLst>
              <a:gd fmla="val 16667" name="adj"/>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Raster</a:t>
            </a:r>
            <a:endParaRPr/>
          </a:p>
        </p:txBody>
      </p:sp>
      <p:sp>
        <p:nvSpPr>
          <p:cNvPr id="704" name="Shape 704"/>
          <p:cNvSpPr/>
          <p:nvPr/>
        </p:nvSpPr>
        <p:spPr>
          <a:xfrm>
            <a:off x="76866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Composite</a:t>
            </a:r>
            <a:endParaRPr/>
          </a:p>
        </p:txBody>
      </p:sp>
      <p:grpSp>
        <p:nvGrpSpPr>
          <p:cNvPr id="705" name="Shape 705"/>
          <p:cNvGrpSpPr/>
          <p:nvPr/>
        </p:nvGrpSpPr>
        <p:grpSpPr>
          <a:xfrm>
            <a:off x="1440825" y="1242463"/>
            <a:ext cx="2232000" cy="2658570"/>
            <a:chOff x="4946575" y="1242463"/>
            <a:chExt cx="2232000" cy="2658570"/>
          </a:xfrm>
        </p:grpSpPr>
        <p:sp>
          <p:nvSpPr>
            <p:cNvPr id="706" name="Shape 706"/>
            <p:cNvSpPr/>
            <p:nvPr/>
          </p:nvSpPr>
          <p:spPr>
            <a:xfrm>
              <a:off x="4946575" y="1835188"/>
              <a:ext cx="2232000" cy="762900"/>
            </a:xfrm>
            <a:prstGeom prst="rect">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707" name="Shape 707"/>
            <p:cNvSpPr/>
            <p:nvPr/>
          </p:nvSpPr>
          <p:spPr>
            <a:xfrm>
              <a:off x="5681114" y="3138133"/>
              <a:ext cx="762900" cy="762900"/>
            </a:xfrm>
            <a:prstGeom prst="rect">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708" name="Shape 708"/>
            <p:cNvSpPr txBox="1"/>
            <p:nvPr/>
          </p:nvSpPr>
          <p:spPr>
            <a:xfrm>
              <a:off x="4946575" y="1242463"/>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Root Graphics Buffer</a:t>
              </a:r>
              <a:endParaRPr/>
            </a:p>
          </p:txBody>
        </p:sp>
        <p:sp>
          <p:nvSpPr>
            <p:cNvPr id="709" name="Shape 709"/>
            <p:cNvSpPr txBox="1"/>
            <p:nvPr/>
          </p:nvSpPr>
          <p:spPr>
            <a:xfrm>
              <a:off x="4946575" y="2560613"/>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Scrolling Graphics Buffer</a:t>
              </a:r>
              <a:endParaRPr/>
            </a:p>
          </p:txBody>
        </p:sp>
        <p:sp>
          <p:nvSpPr>
            <p:cNvPr id="710" name="Shape 710"/>
            <p:cNvSpPr txBox="1"/>
            <p:nvPr/>
          </p:nvSpPr>
          <p:spPr>
            <a:xfrm>
              <a:off x="4946575" y="1835200"/>
              <a:ext cx="1291800" cy="7629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200"/>
                <a:t>[text a][text b]</a:t>
              </a:r>
              <a:endParaRPr sz="1200"/>
            </a:p>
          </p:txBody>
        </p:sp>
        <p:sp>
          <p:nvSpPr>
            <p:cNvPr id="711" name="Shape 711"/>
            <p:cNvSpPr txBox="1"/>
            <p:nvPr/>
          </p:nvSpPr>
          <p:spPr>
            <a:xfrm>
              <a:off x="6415675" y="1835375"/>
              <a:ext cx="762900" cy="762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t>[text d]</a:t>
              </a:r>
              <a:endParaRPr sz="1200"/>
            </a:p>
          </p:txBody>
        </p:sp>
        <p:sp>
          <p:nvSpPr>
            <p:cNvPr id="712" name="Shape 712"/>
            <p:cNvSpPr txBox="1"/>
            <p:nvPr/>
          </p:nvSpPr>
          <p:spPr>
            <a:xfrm>
              <a:off x="5681125" y="3138125"/>
              <a:ext cx="762900" cy="76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[face]</a:t>
              </a:r>
              <a:endParaRPr sz="1200"/>
            </a:p>
          </p:txBody>
        </p:sp>
      </p:grpSp>
      <p:grpSp>
        <p:nvGrpSpPr>
          <p:cNvPr id="713" name="Shape 713"/>
          <p:cNvGrpSpPr/>
          <p:nvPr/>
        </p:nvGrpSpPr>
        <p:grpSpPr>
          <a:xfrm>
            <a:off x="5124225" y="4092362"/>
            <a:ext cx="1959000" cy="1087325"/>
            <a:chOff x="5124225" y="4122500"/>
            <a:chExt cx="1959000" cy="1087325"/>
          </a:xfrm>
        </p:grpSpPr>
        <p:cxnSp>
          <p:nvCxnSpPr>
            <p:cNvPr id="714" name="Shape 714"/>
            <p:cNvCxnSpPr/>
            <p:nvPr/>
          </p:nvCxnSpPr>
          <p:spPr>
            <a:xfrm>
              <a:off x="6103725" y="4416025"/>
              <a:ext cx="0" cy="793800"/>
            </a:xfrm>
            <a:prstGeom prst="straightConnector1">
              <a:avLst/>
            </a:prstGeom>
            <a:noFill/>
            <a:ln cap="flat" cmpd="sng" w="19050">
              <a:solidFill>
                <a:schemeClr val="dk2"/>
              </a:solidFill>
              <a:prstDash val="dash"/>
              <a:round/>
              <a:headEnd len="med" w="med" type="none"/>
              <a:tailEnd len="med" w="med" type="none"/>
            </a:ln>
          </p:spPr>
        </p:cxnSp>
        <p:sp>
          <p:nvSpPr>
            <p:cNvPr id="715" name="Shape 715"/>
            <p:cNvSpPr txBox="1"/>
            <p:nvPr/>
          </p:nvSpPr>
          <p:spPr>
            <a:xfrm>
              <a:off x="5124225" y="4122500"/>
              <a:ext cx="1959000" cy="401700"/>
            </a:xfrm>
            <a:prstGeom prst="rect">
              <a:avLst/>
            </a:prstGeom>
            <a:noFill/>
            <a:ln>
              <a:noFill/>
            </a:ln>
          </p:spPr>
          <p:txBody>
            <a:bodyPr anchorCtr="0" anchor="b" bIns="91425" lIns="91425" spcFirstLastPara="1" rIns="91425" wrap="square" tIns="91425">
              <a:noAutofit/>
            </a:bodyPr>
            <a:lstStyle/>
            <a:p>
              <a:pPr indent="0" lvl="0" marL="0" algn="ctr">
                <a:spcBef>
                  <a:spcPts val="0"/>
                </a:spcBef>
                <a:spcAft>
                  <a:spcPts val="0"/>
                </a:spcAft>
                <a:buNone/>
              </a:pPr>
              <a:r>
                <a:rPr lang="en"/>
                <a:t>Thread boundary</a:t>
              </a:r>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9" name="Shape 719"/>
        <p:cNvGrpSpPr/>
        <p:nvPr/>
      </p:nvGrpSpPr>
      <p:grpSpPr>
        <a:xfrm>
          <a:off x="0" y="0"/>
          <a:ext cx="0" cy="0"/>
          <a:chOff x="0" y="0"/>
          <a:chExt cx="0" cy="0"/>
        </a:xfrm>
      </p:grpSpPr>
      <p:sp>
        <p:nvSpPr>
          <p:cNvPr id="720" name="Shape 7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Current compositing architecture</a:t>
            </a:r>
            <a:endParaRPr/>
          </a:p>
        </p:txBody>
      </p:sp>
      <p:sp>
        <p:nvSpPr>
          <p:cNvPr id="721" name="Shape 721"/>
          <p:cNvSpPr/>
          <p:nvPr/>
        </p:nvSpPr>
        <p:spPr>
          <a:xfrm>
            <a:off x="434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Parse</a:t>
            </a:r>
            <a:endParaRPr/>
          </a:p>
        </p:txBody>
      </p:sp>
      <p:sp>
        <p:nvSpPr>
          <p:cNvPr id="722" name="Shape 722"/>
          <p:cNvSpPr/>
          <p:nvPr/>
        </p:nvSpPr>
        <p:spPr>
          <a:xfrm>
            <a:off x="157209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Layout</a:t>
            </a:r>
            <a:endParaRPr/>
          </a:p>
        </p:txBody>
      </p:sp>
      <p:sp>
        <p:nvSpPr>
          <p:cNvPr id="723" name="Shape 723"/>
          <p:cNvSpPr/>
          <p:nvPr/>
        </p:nvSpPr>
        <p:spPr>
          <a:xfrm>
            <a:off x="310073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Compositing</a:t>
            </a:r>
            <a:endParaRPr/>
          </a:p>
          <a:p>
            <a:pPr indent="0" lvl="0" marL="0" rtl="0" algn="ctr">
              <a:spcBef>
                <a:spcPts val="0"/>
              </a:spcBef>
              <a:spcAft>
                <a:spcPts val="0"/>
              </a:spcAft>
              <a:buNone/>
            </a:pPr>
            <a:r>
              <a:rPr lang="en"/>
              <a:t>Setup</a:t>
            </a:r>
            <a:endParaRPr/>
          </a:p>
        </p:txBody>
      </p:sp>
      <p:sp>
        <p:nvSpPr>
          <p:cNvPr id="724" name="Shape 724"/>
          <p:cNvSpPr/>
          <p:nvPr/>
        </p:nvSpPr>
        <p:spPr>
          <a:xfrm>
            <a:off x="462937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Paint</a:t>
            </a:r>
            <a:endParaRPr/>
          </a:p>
        </p:txBody>
      </p:sp>
      <p:sp>
        <p:nvSpPr>
          <p:cNvPr id="725" name="Shape 725"/>
          <p:cNvSpPr/>
          <p:nvPr/>
        </p:nvSpPr>
        <p:spPr>
          <a:xfrm>
            <a:off x="6158010" y="4440875"/>
            <a:ext cx="1413900" cy="474000"/>
          </a:xfrm>
          <a:prstGeom prst="roundRect">
            <a:avLst>
              <a:gd fmla="val 16667" name="adj"/>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Raster</a:t>
            </a:r>
            <a:endParaRPr/>
          </a:p>
        </p:txBody>
      </p:sp>
      <p:sp>
        <p:nvSpPr>
          <p:cNvPr id="726" name="Shape 726"/>
          <p:cNvSpPr/>
          <p:nvPr/>
        </p:nvSpPr>
        <p:spPr>
          <a:xfrm>
            <a:off x="76866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Composite</a:t>
            </a:r>
            <a:endParaRPr/>
          </a:p>
        </p:txBody>
      </p:sp>
      <p:grpSp>
        <p:nvGrpSpPr>
          <p:cNvPr id="727" name="Shape 727"/>
          <p:cNvGrpSpPr/>
          <p:nvPr/>
        </p:nvGrpSpPr>
        <p:grpSpPr>
          <a:xfrm>
            <a:off x="1440825" y="1242463"/>
            <a:ext cx="2232000" cy="2658570"/>
            <a:chOff x="4946575" y="1242463"/>
            <a:chExt cx="2232000" cy="2658570"/>
          </a:xfrm>
        </p:grpSpPr>
        <p:sp>
          <p:nvSpPr>
            <p:cNvPr id="728" name="Shape 728"/>
            <p:cNvSpPr/>
            <p:nvPr/>
          </p:nvSpPr>
          <p:spPr>
            <a:xfrm>
              <a:off x="4946575" y="1835188"/>
              <a:ext cx="2232000" cy="762900"/>
            </a:xfrm>
            <a:prstGeom prst="rect">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729" name="Shape 729"/>
            <p:cNvSpPr/>
            <p:nvPr/>
          </p:nvSpPr>
          <p:spPr>
            <a:xfrm>
              <a:off x="5681114" y="3138133"/>
              <a:ext cx="762900" cy="762900"/>
            </a:xfrm>
            <a:prstGeom prst="rect">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730" name="Shape 730"/>
            <p:cNvSpPr txBox="1"/>
            <p:nvPr/>
          </p:nvSpPr>
          <p:spPr>
            <a:xfrm>
              <a:off x="4946575" y="1242463"/>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Root Graphics Buffer</a:t>
              </a:r>
              <a:endParaRPr/>
            </a:p>
          </p:txBody>
        </p:sp>
        <p:sp>
          <p:nvSpPr>
            <p:cNvPr id="731" name="Shape 731"/>
            <p:cNvSpPr txBox="1"/>
            <p:nvPr/>
          </p:nvSpPr>
          <p:spPr>
            <a:xfrm>
              <a:off x="4946575" y="2560613"/>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Scrolling Graphics Buffer</a:t>
              </a:r>
              <a:endParaRPr/>
            </a:p>
          </p:txBody>
        </p:sp>
        <p:sp>
          <p:nvSpPr>
            <p:cNvPr id="732" name="Shape 732"/>
            <p:cNvSpPr txBox="1"/>
            <p:nvPr/>
          </p:nvSpPr>
          <p:spPr>
            <a:xfrm>
              <a:off x="4946575" y="1835200"/>
              <a:ext cx="1291800" cy="7629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200"/>
                <a:t>[text a][text b]</a:t>
              </a:r>
              <a:endParaRPr sz="1200"/>
            </a:p>
          </p:txBody>
        </p:sp>
        <p:sp>
          <p:nvSpPr>
            <p:cNvPr id="733" name="Shape 733"/>
            <p:cNvSpPr txBox="1"/>
            <p:nvPr/>
          </p:nvSpPr>
          <p:spPr>
            <a:xfrm>
              <a:off x="6415675" y="1835375"/>
              <a:ext cx="762900" cy="762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t>[text d]</a:t>
              </a:r>
              <a:endParaRPr sz="1200"/>
            </a:p>
          </p:txBody>
        </p:sp>
        <p:sp>
          <p:nvSpPr>
            <p:cNvPr id="734" name="Shape 734"/>
            <p:cNvSpPr txBox="1"/>
            <p:nvPr/>
          </p:nvSpPr>
          <p:spPr>
            <a:xfrm>
              <a:off x="5681125" y="3138125"/>
              <a:ext cx="762900" cy="76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[face]</a:t>
              </a:r>
              <a:endParaRPr sz="1200"/>
            </a:p>
          </p:txBody>
        </p:sp>
      </p:grpSp>
      <p:grpSp>
        <p:nvGrpSpPr>
          <p:cNvPr id="735" name="Shape 735"/>
          <p:cNvGrpSpPr/>
          <p:nvPr/>
        </p:nvGrpSpPr>
        <p:grpSpPr>
          <a:xfrm>
            <a:off x="5454650" y="1242463"/>
            <a:ext cx="2232000" cy="2658570"/>
            <a:chOff x="5109025" y="1242463"/>
            <a:chExt cx="2232000" cy="2658570"/>
          </a:xfrm>
        </p:grpSpPr>
        <p:sp>
          <p:nvSpPr>
            <p:cNvPr id="736" name="Shape 736"/>
            <p:cNvSpPr/>
            <p:nvPr/>
          </p:nvSpPr>
          <p:spPr>
            <a:xfrm>
              <a:off x="5109025" y="1835188"/>
              <a:ext cx="2232000" cy="7629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737" name="Shape 737"/>
            <p:cNvSpPr/>
            <p:nvPr/>
          </p:nvSpPr>
          <p:spPr>
            <a:xfrm>
              <a:off x="5843564" y="3138133"/>
              <a:ext cx="762900" cy="7629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738" name="Shape 738"/>
            <p:cNvSpPr txBox="1"/>
            <p:nvPr/>
          </p:nvSpPr>
          <p:spPr>
            <a:xfrm>
              <a:off x="5109025" y="1242463"/>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Root Graphics Buffer</a:t>
              </a:r>
              <a:endParaRPr/>
            </a:p>
          </p:txBody>
        </p:sp>
        <p:sp>
          <p:nvSpPr>
            <p:cNvPr id="739" name="Shape 739"/>
            <p:cNvSpPr txBox="1"/>
            <p:nvPr/>
          </p:nvSpPr>
          <p:spPr>
            <a:xfrm>
              <a:off x="5109025" y="2560613"/>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Scrolling Graphics Buffer</a:t>
              </a:r>
              <a:endParaRPr/>
            </a:p>
          </p:txBody>
        </p:sp>
        <p:sp>
          <p:nvSpPr>
            <p:cNvPr id="740" name="Shape 740"/>
            <p:cNvSpPr txBox="1"/>
            <p:nvPr/>
          </p:nvSpPr>
          <p:spPr>
            <a:xfrm>
              <a:off x="5109025" y="1835200"/>
              <a:ext cx="1049100" cy="7629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800"/>
                <a:t>   a     b</a:t>
              </a:r>
              <a:endParaRPr sz="1800"/>
            </a:p>
          </p:txBody>
        </p:sp>
        <p:sp>
          <p:nvSpPr>
            <p:cNvPr id="741" name="Shape 741"/>
            <p:cNvSpPr txBox="1"/>
            <p:nvPr/>
          </p:nvSpPr>
          <p:spPr>
            <a:xfrm>
              <a:off x="6578125" y="1835375"/>
              <a:ext cx="762900" cy="76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d </a:t>
              </a:r>
              <a:endParaRPr sz="1800"/>
            </a:p>
          </p:txBody>
        </p:sp>
        <p:pic>
          <p:nvPicPr>
            <p:cNvPr id="742" name="Shape 742"/>
            <p:cNvPicPr preferRelativeResize="0"/>
            <p:nvPr/>
          </p:nvPicPr>
          <p:blipFill>
            <a:blip r:embed="rId3">
              <a:alphaModFix/>
            </a:blip>
            <a:stretch>
              <a:fillRect/>
            </a:stretch>
          </p:blipFill>
          <p:spPr>
            <a:xfrm>
              <a:off x="5991825" y="3293113"/>
              <a:ext cx="466412" cy="466425"/>
            </a:xfrm>
            <a:prstGeom prst="rect">
              <a:avLst/>
            </a:prstGeom>
            <a:noFill/>
            <a:ln>
              <a:noFill/>
            </a:ln>
          </p:spPr>
        </p:pic>
      </p:grpSp>
      <p:grpSp>
        <p:nvGrpSpPr>
          <p:cNvPr id="743" name="Shape 743"/>
          <p:cNvGrpSpPr/>
          <p:nvPr/>
        </p:nvGrpSpPr>
        <p:grpSpPr>
          <a:xfrm>
            <a:off x="5124225" y="4092362"/>
            <a:ext cx="1959000" cy="1087325"/>
            <a:chOff x="5124225" y="4122500"/>
            <a:chExt cx="1959000" cy="1087325"/>
          </a:xfrm>
        </p:grpSpPr>
        <p:cxnSp>
          <p:nvCxnSpPr>
            <p:cNvPr id="744" name="Shape 744"/>
            <p:cNvCxnSpPr/>
            <p:nvPr/>
          </p:nvCxnSpPr>
          <p:spPr>
            <a:xfrm>
              <a:off x="6103725" y="4416025"/>
              <a:ext cx="0" cy="793800"/>
            </a:xfrm>
            <a:prstGeom prst="straightConnector1">
              <a:avLst/>
            </a:prstGeom>
            <a:noFill/>
            <a:ln cap="flat" cmpd="sng" w="19050">
              <a:solidFill>
                <a:schemeClr val="dk2"/>
              </a:solidFill>
              <a:prstDash val="dash"/>
              <a:round/>
              <a:headEnd len="med" w="med" type="none"/>
              <a:tailEnd len="med" w="med" type="none"/>
            </a:ln>
          </p:spPr>
        </p:cxnSp>
        <p:sp>
          <p:nvSpPr>
            <p:cNvPr id="745" name="Shape 745"/>
            <p:cNvSpPr txBox="1"/>
            <p:nvPr/>
          </p:nvSpPr>
          <p:spPr>
            <a:xfrm>
              <a:off x="5124225" y="4122500"/>
              <a:ext cx="1959000" cy="401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Thread boundary</a:t>
              </a:r>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9" name="Shape 749"/>
        <p:cNvGrpSpPr/>
        <p:nvPr/>
      </p:nvGrpSpPr>
      <p:grpSpPr>
        <a:xfrm>
          <a:off x="0" y="0"/>
          <a:ext cx="0" cy="0"/>
          <a:chOff x="0" y="0"/>
          <a:chExt cx="0" cy="0"/>
        </a:xfrm>
      </p:grpSpPr>
      <p:sp>
        <p:nvSpPr>
          <p:cNvPr id="750" name="Shape 7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Current compositing architecture</a:t>
            </a:r>
            <a:endParaRPr/>
          </a:p>
        </p:txBody>
      </p:sp>
      <p:sp>
        <p:nvSpPr>
          <p:cNvPr id="751" name="Shape 751"/>
          <p:cNvSpPr/>
          <p:nvPr/>
        </p:nvSpPr>
        <p:spPr>
          <a:xfrm>
            <a:off x="434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Parse</a:t>
            </a:r>
            <a:endParaRPr/>
          </a:p>
        </p:txBody>
      </p:sp>
      <p:sp>
        <p:nvSpPr>
          <p:cNvPr id="752" name="Shape 752"/>
          <p:cNvSpPr/>
          <p:nvPr/>
        </p:nvSpPr>
        <p:spPr>
          <a:xfrm>
            <a:off x="157209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Layout</a:t>
            </a:r>
            <a:endParaRPr/>
          </a:p>
        </p:txBody>
      </p:sp>
      <p:sp>
        <p:nvSpPr>
          <p:cNvPr id="753" name="Shape 753"/>
          <p:cNvSpPr/>
          <p:nvPr/>
        </p:nvSpPr>
        <p:spPr>
          <a:xfrm>
            <a:off x="310073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Compositing</a:t>
            </a:r>
            <a:endParaRPr/>
          </a:p>
          <a:p>
            <a:pPr indent="0" lvl="0" marL="0" rtl="0" algn="ctr">
              <a:spcBef>
                <a:spcPts val="0"/>
              </a:spcBef>
              <a:spcAft>
                <a:spcPts val="0"/>
              </a:spcAft>
              <a:buNone/>
            </a:pPr>
            <a:r>
              <a:rPr lang="en"/>
              <a:t>Setup</a:t>
            </a:r>
            <a:endParaRPr/>
          </a:p>
        </p:txBody>
      </p:sp>
      <p:sp>
        <p:nvSpPr>
          <p:cNvPr id="754" name="Shape 754"/>
          <p:cNvSpPr/>
          <p:nvPr/>
        </p:nvSpPr>
        <p:spPr>
          <a:xfrm>
            <a:off x="462937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Paint</a:t>
            </a:r>
            <a:endParaRPr/>
          </a:p>
        </p:txBody>
      </p:sp>
      <p:sp>
        <p:nvSpPr>
          <p:cNvPr id="755" name="Shape 755"/>
          <p:cNvSpPr/>
          <p:nvPr/>
        </p:nvSpPr>
        <p:spPr>
          <a:xfrm>
            <a:off x="615801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Raster</a:t>
            </a:r>
            <a:endParaRPr/>
          </a:p>
        </p:txBody>
      </p:sp>
      <p:sp>
        <p:nvSpPr>
          <p:cNvPr id="756" name="Shape 756"/>
          <p:cNvSpPr/>
          <p:nvPr/>
        </p:nvSpPr>
        <p:spPr>
          <a:xfrm>
            <a:off x="7686650" y="4440875"/>
            <a:ext cx="1413900" cy="474000"/>
          </a:xfrm>
          <a:prstGeom prst="roundRect">
            <a:avLst>
              <a:gd fmla="val 16667" name="adj"/>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Composite</a:t>
            </a:r>
            <a:endParaRPr/>
          </a:p>
        </p:txBody>
      </p:sp>
      <p:grpSp>
        <p:nvGrpSpPr>
          <p:cNvPr id="757" name="Shape 757"/>
          <p:cNvGrpSpPr/>
          <p:nvPr/>
        </p:nvGrpSpPr>
        <p:grpSpPr>
          <a:xfrm>
            <a:off x="1432575" y="1242463"/>
            <a:ext cx="2232000" cy="2658570"/>
            <a:chOff x="5109025" y="1242463"/>
            <a:chExt cx="2232000" cy="2658570"/>
          </a:xfrm>
        </p:grpSpPr>
        <p:sp>
          <p:nvSpPr>
            <p:cNvPr id="758" name="Shape 758"/>
            <p:cNvSpPr/>
            <p:nvPr/>
          </p:nvSpPr>
          <p:spPr>
            <a:xfrm>
              <a:off x="5109025" y="1835188"/>
              <a:ext cx="2232000" cy="7629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759" name="Shape 759"/>
            <p:cNvSpPr/>
            <p:nvPr/>
          </p:nvSpPr>
          <p:spPr>
            <a:xfrm>
              <a:off x="5843564" y="3138133"/>
              <a:ext cx="762900" cy="7629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760" name="Shape 760"/>
            <p:cNvSpPr txBox="1"/>
            <p:nvPr/>
          </p:nvSpPr>
          <p:spPr>
            <a:xfrm>
              <a:off x="5109025" y="1242463"/>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Root Graphics Buffer</a:t>
              </a:r>
              <a:endParaRPr/>
            </a:p>
          </p:txBody>
        </p:sp>
        <p:sp>
          <p:nvSpPr>
            <p:cNvPr id="761" name="Shape 761"/>
            <p:cNvSpPr txBox="1"/>
            <p:nvPr/>
          </p:nvSpPr>
          <p:spPr>
            <a:xfrm>
              <a:off x="5109025" y="2560613"/>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Scrolling Graphics Buffer</a:t>
              </a:r>
              <a:endParaRPr/>
            </a:p>
          </p:txBody>
        </p:sp>
        <p:sp>
          <p:nvSpPr>
            <p:cNvPr id="762" name="Shape 762"/>
            <p:cNvSpPr txBox="1"/>
            <p:nvPr/>
          </p:nvSpPr>
          <p:spPr>
            <a:xfrm>
              <a:off x="5109025" y="1835200"/>
              <a:ext cx="1049100" cy="7629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800"/>
                <a:t>   a     b</a:t>
              </a:r>
              <a:endParaRPr sz="1800"/>
            </a:p>
          </p:txBody>
        </p:sp>
        <p:sp>
          <p:nvSpPr>
            <p:cNvPr id="763" name="Shape 763"/>
            <p:cNvSpPr txBox="1"/>
            <p:nvPr/>
          </p:nvSpPr>
          <p:spPr>
            <a:xfrm>
              <a:off x="6578125" y="1835375"/>
              <a:ext cx="762900" cy="76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d </a:t>
              </a:r>
              <a:endParaRPr sz="1800"/>
            </a:p>
          </p:txBody>
        </p:sp>
        <p:pic>
          <p:nvPicPr>
            <p:cNvPr id="764" name="Shape 764"/>
            <p:cNvPicPr preferRelativeResize="0"/>
            <p:nvPr/>
          </p:nvPicPr>
          <p:blipFill>
            <a:blip r:embed="rId3">
              <a:alphaModFix/>
            </a:blip>
            <a:stretch>
              <a:fillRect/>
            </a:stretch>
          </p:blipFill>
          <p:spPr>
            <a:xfrm>
              <a:off x="5991825" y="3293113"/>
              <a:ext cx="466412" cy="466425"/>
            </a:xfrm>
            <a:prstGeom prst="rect">
              <a:avLst/>
            </a:prstGeom>
            <a:noFill/>
            <a:ln>
              <a:noFill/>
            </a:ln>
          </p:spPr>
        </p:pic>
      </p:grpSp>
      <p:grpSp>
        <p:nvGrpSpPr>
          <p:cNvPr id="765" name="Shape 765"/>
          <p:cNvGrpSpPr/>
          <p:nvPr/>
        </p:nvGrpSpPr>
        <p:grpSpPr>
          <a:xfrm>
            <a:off x="5124225" y="4092362"/>
            <a:ext cx="1959000" cy="1087325"/>
            <a:chOff x="5124225" y="4122500"/>
            <a:chExt cx="1959000" cy="1087325"/>
          </a:xfrm>
        </p:grpSpPr>
        <p:cxnSp>
          <p:nvCxnSpPr>
            <p:cNvPr id="766" name="Shape 766"/>
            <p:cNvCxnSpPr/>
            <p:nvPr/>
          </p:nvCxnSpPr>
          <p:spPr>
            <a:xfrm>
              <a:off x="6103725" y="4416025"/>
              <a:ext cx="0" cy="793800"/>
            </a:xfrm>
            <a:prstGeom prst="straightConnector1">
              <a:avLst/>
            </a:prstGeom>
            <a:noFill/>
            <a:ln cap="flat" cmpd="sng" w="19050">
              <a:solidFill>
                <a:schemeClr val="dk2"/>
              </a:solidFill>
              <a:prstDash val="dash"/>
              <a:round/>
              <a:headEnd len="med" w="med" type="none"/>
              <a:tailEnd len="med" w="med" type="none"/>
            </a:ln>
          </p:spPr>
        </p:cxnSp>
        <p:sp>
          <p:nvSpPr>
            <p:cNvPr id="767" name="Shape 767"/>
            <p:cNvSpPr txBox="1"/>
            <p:nvPr/>
          </p:nvSpPr>
          <p:spPr>
            <a:xfrm>
              <a:off x="5124225" y="4122500"/>
              <a:ext cx="1959000" cy="401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Thread boundary</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p:nvPr/>
        </p:nvSpPr>
        <p:spPr>
          <a:xfrm>
            <a:off x="0" y="0"/>
            <a:ext cx="9144000" cy="51435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solidFill>
                <a:srgbClr val="999999"/>
              </a:solidFill>
            </a:endParaRPr>
          </a:p>
        </p:txBody>
      </p:sp>
      <p:pic>
        <p:nvPicPr>
          <p:cNvPr id="87" name="Shape 87"/>
          <p:cNvPicPr preferRelativeResize="0"/>
          <p:nvPr/>
        </p:nvPicPr>
        <p:blipFill>
          <a:blip r:embed="rId3">
            <a:alphaModFix/>
          </a:blip>
          <a:stretch>
            <a:fillRect/>
          </a:stretch>
        </p:blipFill>
        <p:spPr>
          <a:xfrm>
            <a:off x="1549363" y="333375"/>
            <a:ext cx="5725127" cy="3142624"/>
          </a:xfrm>
          <a:prstGeom prst="rect">
            <a:avLst/>
          </a:prstGeom>
          <a:noFill/>
          <a:ln>
            <a:noFill/>
          </a:ln>
        </p:spPr>
      </p:pic>
      <p:sp>
        <p:nvSpPr>
          <p:cNvPr id="88" name="Shape 88"/>
          <p:cNvSpPr/>
          <p:nvPr/>
        </p:nvSpPr>
        <p:spPr>
          <a:xfrm>
            <a:off x="7991239" y="406372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B7B7B7"/>
                </a:solidFill>
              </a:rPr>
              <a:t>composite</a:t>
            </a:r>
            <a:endParaRPr sz="1100">
              <a:solidFill>
                <a:srgbClr val="B7B7B7"/>
              </a:solidFill>
            </a:endParaRPr>
          </a:p>
        </p:txBody>
      </p:sp>
      <p:sp>
        <p:nvSpPr>
          <p:cNvPr id="89" name="Shape 89"/>
          <p:cNvSpPr/>
          <p:nvPr/>
        </p:nvSpPr>
        <p:spPr>
          <a:xfrm>
            <a:off x="6875987" y="406372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B7B7B7"/>
                </a:solidFill>
              </a:rPr>
              <a:t>raster</a:t>
            </a:r>
            <a:endParaRPr sz="1100">
              <a:solidFill>
                <a:srgbClr val="B7B7B7"/>
              </a:solidFill>
            </a:endParaRPr>
          </a:p>
        </p:txBody>
      </p:sp>
      <p:sp>
        <p:nvSpPr>
          <p:cNvPr id="90" name="Shape 90"/>
          <p:cNvSpPr/>
          <p:nvPr/>
        </p:nvSpPr>
        <p:spPr>
          <a:xfrm>
            <a:off x="5760735" y="4063725"/>
            <a:ext cx="1008600" cy="33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paint</a:t>
            </a:r>
            <a:endParaRPr sz="1100"/>
          </a:p>
        </p:txBody>
      </p:sp>
      <p:sp>
        <p:nvSpPr>
          <p:cNvPr id="91" name="Shape 91"/>
          <p:cNvSpPr/>
          <p:nvPr/>
        </p:nvSpPr>
        <p:spPr>
          <a:xfrm>
            <a:off x="4645483" y="4063725"/>
            <a:ext cx="1008600" cy="33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compositing</a:t>
            </a:r>
            <a:endParaRPr sz="1100"/>
          </a:p>
          <a:p>
            <a:pPr indent="0" lvl="0" marL="0" rtl="0" algn="ctr">
              <a:spcBef>
                <a:spcPts val="0"/>
              </a:spcBef>
              <a:spcAft>
                <a:spcPts val="0"/>
              </a:spcAft>
              <a:buNone/>
            </a:pPr>
            <a:r>
              <a:rPr lang="en" sz="1100"/>
              <a:t>setup</a:t>
            </a:r>
            <a:endParaRPr sz="1100"/>
          </a:p>
        </p:txBody>
      </p:sp>
      <p:sp>
        <p:nvSpPr>
          <p:cNvPr id="92" name="Shape 92"/>
          <p:cNvSpPr/>
          <p:nvPr/>
        </p:nvSpPr>
        <p:spPr>
          <a:xfrm>
            <a:off x="3530231" y="4063725"/>
            <a:ext cx="1008600" cy="33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layout</a:t>
            </a:r>
            <a:endParaRPr sz="1100"/>
          </a:p>
        </p:txBody>
      </p:sp>
      <p:sp>
        <p:nvSpPr>
          <p:cNvPr id="93" name="Shape 93"/>
          <p:cNvSpPr/>
          <p:nvPr/>
        </p:nvSpPr>
        <p:spPr>
          <a:xfrm>
            <a:off x="2414979" y="4063725"/>
            <a:ext cx="1008600" cy="33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style</a:t>
            </a:r>
            <a:endParaRPr sz="1100"/>
          </a:p>
        </p:txBody>
      </p:sp>
      <p:sp>
        <p:nvSpPr>
          <p:cNvPr id="94" name="Shape 94"/>
          <p:cNvSpPr/>
          <p:nvPr/>
        </p:nvSpPr>
        <p:spPr>
          <a:xfrm>
            <a:off x="1299727" y="406372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B7B7B7"/>
                </a:solidFill>
              </a:rPr>
              <a:t>parse</a:t>
            </a:r>
            <a:endParaRPr sz="1100">
              <a:solidFill>
                <a:srgbClr val="B7B7B7"/>
              </a:solidFill>
            </a:endParaRPr>
          </a:p>
        </p:txBody>
      </p:sp>
      <p:grpSp>
        <p:nvGrpSpPr>
          <p:cNvPr id="95" name="Shape 95"/>
          <p:cNvGrpSpPr/>
          <p:nvPr/>
        </p:nvGrpSpPr>
        <p:grpSpPr>
          <a:xfrm>
            <a:off x="184475" y="3663675"/>
            <a:ext cx="1008600" cy="1130850"/>
            <a:chOff x="184475" y="2751300"/>
            <a:chExt cx="1008600" cy="1507800"/>
          </a:xfrm>
        </p:grpSpPr>
        <p:sp>
          <p:nvSpPr>
            <p:cNvPr id="96" name="Shape 96"/>
            <p:cNvSpPr/>
            <p:nvPr/>
          </p:nvSpPr>
          <p:spPr>
            <a:xfrm>
              <a:off x="184475" y="3284700"/>
              <a:ext cx="1008600" cy="4410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B7B7B7"/>
                  </a:solidFill>
                </a:rPr>
                <a:t>script</a:t>
              </a:r>
              <a:endParaRPr sz="1100">
                <a:solidFill>
                  <a:srgbClr val="B7B7B7"/>
                </a:solidFill>
              </a:endParaRPr>
            </a:p>
          </p:txBody>
        </p:sp>
        <p:sp>
          <p:nvSpPr>
            <p:cNvPr id="97" name="Shape 97"/>
            <p:cNvSpPr/>
            <p:nvPr/>
          </p:nvSpPr>
          <p:spPr>
            <a:xfrm>
              <a:off x="184475" y="2751300"/>
              <a:ext cx="1008600" cy="4410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B7B7B7"/>
                  </a:solidFill>
                </a:rPr>
                <a:t>network</a:t>
              </a:r>
              <a:endParaRPr sz="1100">
                <a:solidFill>
                  <a:srgbClr val="B7B7B7"/>
                </a:solidFill>
              </a:endParaRPr>
            </a:p>
          </p:txBody>
        </p:sp>
        <p:sp>
          <p:nvSpPr>
            <p:cNvPr id="98" name="Shape 98"/>
            <p:cNvSpPr/>
            <p:nvPr/>
          </p:nvSpPr>
          <p:spPr>
            <a:xfrm>
              <a:off x="184475" y="3818100"/>
              <a:ext cx="1008600" cy="4410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B7B7B7"/>
                  </a:solidFill>
                </a:rPr>
                <a:t>input</a:t>
              </a:r>
              <a:endParaRPr sz="1100">
                <a:solidFill>
                  <a:srgbClr val="B7B7B7"/>
                </a:solidFill>
              </a:endParaRPr>
            </a:p>
          </p:txBody>
        </p:sp>
      </p:grpSp>
      <p:sp>
        <p:nvSpPr>
          <p:cNvPr id="99" name="Shape 9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1" name="Shape 771"/>
        <p:cNvGrpSpPr/>
        <p:nvPr/>
      </p:nvGrpSpPr>
      <p:grpSpPr>
        <a:xfrm>
          <a:off x="0" y="0"/>
          <a:ext cx="0" cy="0"/>
          <a:chOff x="0" y="0"/>
          <a:chExt cx="0" cy="0"/>
        </a:xfrm>
      </p:grpSpPr>
      <p:sp>
        <p:nvSpPr>
          <p:cNvPr id="772" name="Shape 7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Current compositing architecture</a:t>
            </a:r>
            <a:endParaRPr/>
          </a:p>
        </p:txBody>
      </p:sp>
      <p:sp>
        <p:nvSpPr>
          <p:cNvPr id="773" name="Shape 773"/>
          <p:cNvSpPr/>
          <p:nvPr/>
        </p:nvSpPr>
        <p:spPr>
          <a:xfrm>
            <a:off x="434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Parse</a:t>
            </a:r>
            <a:endParaRPr/>
          </a:p>
        </p:txBody>
      </p:sp>
      <p:sp>
        <p:nvSpPr>
          <p:cNvPr id="774" name="Shape 774"/>
          <p:cNvSpPr/>
          <p:nvPr/>
        </p:nvSpPr>
        <p:spPr>
          <a:xfrm>
            <a:off x="157209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Layout</a:t>
            </a:r>
            <a:endParaRPr/>
          </a:p>
        </p:txBody>
      </p:sp>
      <p:sp>
        <p:nvSpPr>
          <p:cNvPr id="775" name="Shape 775"/>
          <p:cNvSpPr/>
          <p:nvPr/>
        </p:nvSpPr>
        <p:spPr>
          <a:xfrm>
            <a:off x="310073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Compositing</a:t>
            </a:r>
            <a:endParaRPr/>
          </a:p>
          <a:p>
            <a:pPr indent="0" lvl="0" marL="0" rtl="0" algn="ctr">
              <a:spcBef>
                <a:spcPts val="0"/>
              </a:spcBef>
              <a:spcAft>
                <a:spcPts val="0"/>
              </a:spcAft>
              <a:buNone/>
            </a:pPr>
            <a:r>
              <a:rPr lang="en"/>
              <a:t>Setup</a:t>
            </a:r>
            <a:endParaRPr/>
          </a:p>
        </p:txBody>
      </p:sp>
      <p:sp>
        <p:nvSpPr>
          <p:cNvPr id="776" name="Shape 776"/>
          <p:cNvSpPr/>
          <p:nvPr/>
        </p:nvSpPr>
        <p:spPr>
          <a:xfrm>
            <a:off x="462937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Paint</a:t>
            </a:r>
            <a:endParaRPr/>
          </a:p>
        </p:txBody>
      </p:sp>
      <p:sp>
        <p:nvSpPr>
          <p:cNvPr id="777" name="Shape 777"/>
          <p:cNvSpPr/>
          <p:nvPr/>
        </p:nvSpPr>
        <p:spPr>
          <a:xfrm>
            <a:off x="615801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Raster</a:t>
            </a:r>
            <a:endParaRPr/>
          </a:p>
        </p:txBody>
      </p:sp>
      <p:sp>
        <p:nvSpPr>
          <p:cNvPr id="778" name="Shape 778"/>
          <p:cNvSpPr/>
          <p:nvPr/>
        </p:nvSpPr>
        <p:spPr>
          <a:xfrm>
            <a:off x="7686650" y="4440875"/>
            <a:ext cx="1413900" cy="474000"/>
          </a:xfrm>
          <a:prstGeom prst="roundRect">
            <a:avLst>
              <a:gd fmla="val 16667" name="adj"/>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Composite</a:t>
            </a:r>
            <a:endParaRPr/>
          </a:p>
        </p:txBody>
      </p:sp>
      <p:grpSp>
        <p:nvGrpSpPr>
          <p:cNvPr id="779" name="Shape 779"/>
          <p:cNvGrpSpPr/>
          <p:nvPr/>
        </p:nvGrpSpPr>
        <p:grpSpPr>
          <a:xfrm>
            <a:off x="1432575" y="1242463"/>
            <a:ext cx="2232000" cy="2658570"/>
            <a:chOff x="5109025" y="1242463"/>
            <a:chExt cx="2232000" cy="2658570"/>
          </a:xfrm>
        </p:grpSpPr>
        <p:sp>
          <p:nvSpPr>
            <p:cNvPr id="780" name="Shape 780"/>
            <p:cNvSpPr/>
            <p:nvPr/>
          </p:nvSpPr>
          <p:spPr>
            <a:xfrm>
              <a:off x="5109025" y="1835188"/>
              <a:ext cx="2232000" cy="7629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781" name="Shape 781"/>
            <p:cNvSpPr/>
            <p:nvPr/>
          </p:nvSpPr>
          <p:spPr>
            <a:xfrm>
              <a:off x="5843564" y="3138133"/>
              <a:ext cx="762900" cy="7629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782" name="Shape 782"/>
            <p:cNvSpPr txBox="1"/>
            <p:nvPr/>
          </p:nvSpPr>
          <p:spPr>
            <a:xfrm>
              <a:off x="5109025" y="1242463"/>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Root Graphics Buffer</a:t>
              </a:r>
              <a:endParaRPr/>
            </a:p>
          </p:txBody>
        </p:sp>
        <p:sp>
          <p:nvSpPr>
            <p:cNvPr id="783" name="Shape 783"/>
            <p:cNvSpPr txBox="1"/>
            <p:nvPr/>
          </p:nvSpPr>
          <p:spPr>
            <a:xfrm>
              <a:off x="5109025" y="2560613"/>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Scrolling Graphics Buffer</a:t>
              </a:r>
              <a:endParaRPr/>
            </a:p>
          </p:txBody>
        </p:sp>
        <p:sp>
          <p:nvSpPr>
            <p:cNvPr id="784" name="Shape 784"/>
            <p:cNvSpPr txBox="1"/>
            <p:nvPr/>
          </p:nvSpPr>
          <p:spPr>
            <a:xfrm>
              <a:off x="5109025" y="1835200"/>
              <a:ext cx="1049100" cy="7629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800"/>
                <a:t>   a     b</a:t>
              </a:r>
              <a:endParaRPr sz="1800"/>
            </a:p>
          </p:txBody>
        </p:sp>
        <p:sp>
          <p:nvSpPr>
            <p:cNvPr id="785" name="Shape 785"/>
            <p:cNvSpPr txBox="1"/>
            <p:nvPr/>
          </p:nvSpPr>
          <p:spPr>
            <a:xfrm>
              <a:off x="6578125" y="1835375"/>
              <a:ext cx="762900" cy="76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d </a:t>
              </a:r>
              <a:endParaRPr sz="1800"/>
            </a:p>
          </p:txBody>
        </p:sp>
        <p:pic>
          <p:nvPicPr>
            <p:cNvPr id="786" name="Shape 786"/>
            <p:cNvPicPr preferRelativeResize="0"/>
            <p:nvPr/>
          </p:nvPicPr>
          <p:blipFill>
            <a:blip r:embed="rId3">
              <a:alphaModFix/>
            </a:blip>
            <a:stretch>
              <a:fillRect/>
            </a:stretch>
          </p:blipFill>
          <p:spPr>
            <a:xfrm>
              <a:off x="5991825" y="3293113"/>
              <a:ext cx="466412" cy="466425"/>
            </a:xfrm>
            <a:prstGeom prst="rect">
              <a:avLst/>
            </a:prstGeom>
            <a:noFill/>
            <a:ln>
              <a:noFill/>
            </a:ln>
          </p:spPr>
        </p:pic>
      </p:grpSp>
      <p:grpSp>
        <p:nvGrpSpPr>
          <p:cNvPr id="787" name="Shape 787"/>
          <p:cNvGrpSpPr/>
          <p:nvPr/>
        </p:nvGrpSpPr>
        <p:grpSpPr>
          <a:xfrm>
            <a:off x="5896725" y="2216200"/>
            <a:ext cx="2232000" cy="763075"/>
            <a:chOff x="5744325" y="2292400"/>
            <a:chExt cx="2232000" cy="763075"/>
          </a:xfrm>
        </p:grpSpPr>
        <p:sp>
          <p:nvSpPr>
            <p:cNvPr id="788" name="Shape 788"/>
            <p:cNvSpPr txBox="1"/>
            <p:nvPr/>
          </p:nvSpPr>
          <p:spPr>
            <a:xfrm>
              <a:off x="5744325" y="2292400"/>
              <a:ext cx="1049100" cy="7629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800"/>
                <a:t>   a     b</a:t>
              </a:r>
              <a:endParaRPr sz="1800"/>
            </a:p>
          </p:txBody>
        </p:sp>
        <p:sp>
          <p:nvSpPr>
            <p:cNvPr id="789" name="Shape 789"/>
            <p:cNvSpPr txBox="1"/>
            <p:nvPr/>
          </p:nvSpPr>
          <p:spPr>
            <a:xfrm>
              <a:off x="7213425" y="2292575"/>
              <a:ext cx="762900" cy="76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d </a:t>
              </a:r>
              <a:endParaRPr sz="1800"/>
            </a:p>
          </p:txBody>
        </p:sp>
        <p:pic>
          <p:nvPicPr>
            <p:cNvPr id="790" name="Shape 790"/>
            <p:cNvPicPr preferRelativeResize="0"/>
            <p:nvPr/>
          </p:nvPicPr>
          <p:blipFill>
            <a:blip r:embed="rId3">
              <a:alphaModFix/>
            </a:blip>
            <a:stretch>
              <a:fillRect/>
            </a:stretch>
          </p:blipFill>
          <p:spPr>
            <a:xfrm>
              <a:off x="6823879" y="2460258"/>
              <a:ext cx="466412" cy="466425"/>
            </a:xfrm>
            <a:prstGeom prst="rect">
              <a:avLst/>
            </a:prstGeom>
            <a:noFill/>
            <a:ln>
              <a:noFill/>
            </a:ln>
          </p:spPr>
        </p:pic>
      </p:grpSp>
      <p:grpSp>
        <p:nvGrpSpPr>
          <p:cNvPr id="791" name="Shape 791"/>
          <p:cNvGrpSpPr/>
          <p:nvPr/>
        </p:nvGrpSpPr>
        <p:grpSpPr>
          <a:xfrm>
            <a:off x="5124225" y="4092362"/>
            <a:ext cx="1959000" cy="1087325"/>
            <a:chOff x="5124225" y="4122500"/>
            <a:chExt cx="1959000" cy="1087325"/>
          </a:xfrm>
        </p:grpSpPr>
        <p:cxnSp>
          <p:nvCxnSpPr>
            <p:cNvPr id="792" name="Shape 792"/>
            <p:cNvCxnSpPr/>
            <p:nvPr/>
          </p:nvCxnSpPr>
          <p:spPr>
            <a:xfrm>
              <a:off x="6103725" y="4416025"/>
              <a:ext cx="0" cy="793800"/>
            </a:xfrm>
            <a:prstGeom prst="straightConnector1">
              <a:avLst/>
            </a:prstGeom>
            <a:noFill/>
            <a:ln cap="flat" cmpd="sng" w="19050">
              <a:solidFill>
                <a:schemeClr val="dk2"/>
              </a:solidFill>
              <a:prstDash val="dash"/>
              <a:round/>
              <a:headEnd len="med" w="med" type="none"/>
              <a:tailEnd len="med" w="med" type="none"/>
            </a:ln>
          </p:spPr>
        </p:cxnSp>
        <p:sp>
          <p:nvSpPr>
            <p:cNvPr id="793" name="Shape 793"/>
            <p:cNvSpPr txBox="1"/>
            <p:nvPr/>
          </p:nvSpPr>
          <p:spPr>
            <a:xfrm>
              <a:off x="5124225" y="4122500"/>
              <a:ext cx="1959000" cy="401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Thread boundary</a:t>
              </a:r>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7" name="Shape 797"/>
        <p:cNvGrpSpPr/>
        <p:nvPr/>
      </p:nvGrpSpPr>
      <p:grpSpPr>
        <a:xfrm>
          <a:off x="0" y="0"/>
          <a:ext cx="0" cy="0"/>
          <a:chOff x="0" y="0"/>
          <a:chExt cx="0" cy="0"/>
        </a:xfrm>
      </p:grpSpPr>
      <p:sp>
        <p:nvSpPr>
          <p:cNvPr id="798" name="Shape 7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Current compositing architecture</a:t>
            </a:r>
            <a:endParaRPr/>
          </a:p>
        </p:txBody>
      </p:sp>
      <p:sp>
        <p:nvSpPr>
          <p:cNvPr id="799" name="Shape 7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Compositing</a:t>
            </a:r>
            <a:r>
              <a:rPr lang="en"/>
              <a:t> restricted to certain layout subtrees</a:t>
            </a:r>
            <a:endParaRPr/>
          </a:p>
          <a:p>
            <a:pPr indent="-317500" lvl="1" marL="914400" rtl="0">
              <a:spcBef>
                <a:spcPts val="0"/>
              </a:spcBef>
              <a:spcAft>
                <a:spcPts val="0"/>
              </a:spcAft>
              <a:buSzPts val="1400"/>
              <a:buChar char="○"/>
            </a:pPr>
            <a:r>
              <a:rPr lang="en"/>
              <a:t>Can not arbitrarily create graphics buffers, leads to the </a:t>
            </a:r>
            <a:r>
              <a:rPr lang="en" u="sng">
                <a:solidFill>
                  <a:schemeClr val="hlink"/>
                </a:solidFill>
                <a:hlinkClick r:id="rId3"/>
              </a:rPr>
              <a:t>fundamental compositing bug</a:t>
            </a:r>
            <a:br>
              <a:rPr lang="en"/>
            </a:br>
            <a:endParaRPr/>
          </a:p>
          <a:p>
            <a:pPr indent="-342900" lvl="0" marL="457200" rtl="0">
              <a:spcBef>
                <a:spcPts val="0"/>
              </a:spcBef>
              <a:spcAft>
                <a:spcPts val="0"/>
              </a:spcAft>
              <a:buSzPts val="1800"/>
              <a:buChar char="●"/>
            </a:pPr>
            <a:r>
              <a:rPr lang="en"/>
              <a:t>Compositing setup before paint</a:t>
            </a:r>
            <a:endParaRPr/>
          </a:p>
          <a:p>
            <a:pPr indent="-317500" lvl="1" marL="914400" rtl="0">
              <a:spcBef>
                <a:spcPts val="0"/>
              </a:spcBef>
              <a:spcAft>
                <a:spcPts val="0"/>
              </a:spcAft>
              <a:buSzPts val="1400"/>
              <a:buChar char="○"/>
            </a:pPr>
            <a:r>
              <a:rPr lang="en"/>
              <a:t>Complex to do before paint: duplicate logic</a:t>
            </a:r>
            <a:endParaRPr/>
          </a:p>
          <a:p>
            <a:pPr indent="-317500" lvl="1" marL="914400" rtl="0">
              <a:spcBef>
                <a:spcPts val="0"/>
              </a:spcBef>
              <a:spcAft>
                <a:spcPts val="0"/>
              </a:spcAft>
              <a:buSzPts val="1400"/>
              <a:buChar char="○"/>
            </a:pPr>
            <a:r>
              <a:rPr lang="en"/>
              <a:t>Main thread</a:t>
            </a:r>
            <a:endParaRPr/>
          </a:p>
          <a:p>
            <a:pPr indent="-317500" lvl="2" marL="1371600" rtl="0">
              <a:spcBef>
                <a:spcPts val="0"/>
              </a:spcBef>
              <a:spcAft>
                <a:spcPts val="0"/>
              </a:spcAft>
              <a:buSzPts val="1400"/>
              <a:buChar char="■"/>
            </a:pPr>
            <a:r>
              <a:rPr lang="en"/>
              <a:t>Suboptimal compositing decisions (one extra fullscreen buffer on 5k=60MB)</a:t>
            </a:r>
            <a:endParaRPr/>
          </a:p>
          <a:p>
            <a:pPr indent="-317500" lvl="2" marL="1371600" rtl="0">
              <a:spcBef>
                <a:spcPts val="0"/>
              </a:spcBef>
              <a:spcAft>
                <a:spcPts val="0"/>
              </a:spcAft>
              <a:buSzPts val="1400"/>
              <a:buChar char="■"/>
            </a:pPr>
            <a:r>
              <a:rPr lang="en"/>
              <a:t>Difficult: threaded effects that change paint</a:t>
            </a:r>
            <a:br>
              <a:rPr lang="en"/>
            </a:br>
            <a:endParaRPr/>
          </a:p>
        </p:txBody>
      </p:sp>
      <p:sp>
        <p:nvSpPr>
          <p:cNvPr id="800" name="Shape 80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4" name="Shape 804"/>
        <p:cNvGrpSpPr/>
        <p:nvPr/>
      </p:nvGrpSpPr>
      <p:grpSpPr>
        <a:xfrm>
          <a:off x="0" y="0"/>
          <a:ext cx="0" cy="0"/>
          <a:chOff x="0" y="0"/>
          <a:chExt cx="0" cy="0"/>
        </a:xfrm>
      </p:grpSpPr>
      <p:sp>
        <p:nvSpPr>
          <p:cNvPr id="805" name="Shape 80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Current compositing architecture</a:t>
            </a:r>
            <a:endParaRPr/>
          </a:p>
        </p:txBody>
      </p:sp>
      <p:sp>
        <p:nvSpPr>
          <p:cNvPr id="806" name="Shape 806"/>
          <p:cNvSpPr txBox="1"/>
          <p:nvPr>
            <p:ph idx="1" type="body"/>
          </p:nvPr>
        </p:nvSpPr>
        <p:spPr>
          <a:xfrm>
            <a:off x="311700" y="1152475"/>
            <a:ext cx="8520600" cy="12558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Compositing restricted to certain layout subtrees</a:t>
            </a:r>
            <a:endParaRPr/>
          </a:p>
          <a:p>
            <a:pPr indent="-342900" lvl="0" marL="457200" rtl="0">
              <a:spcBef>
                <a:spcPts val="0"/>
              </a:spcBef>
              <a:spcAft>
                <a:spcPts val="0"/>
              </a:spcAft>
              <a:buSzPts val="1800"/>
              <a:buChar char="●"/>
            </a:pPr>
            <a:r>
              <a:rPr lang="en"/>
              <a:t>Compositing setup before paint</a:t>
            </a:r>
            <a:endParaRPr/>
          </a:p>
          <a:p>
            <a:pPr indent="0" lvl="0" marL="0" rtl="0">
              <a:spcBef>
                <a:spcPts val="1600"/>
              </a:spcBef>
              <a:spcAft>
                <a:spcPts val="1600"/>
              </a:spcAft>
              <a:buNone/>
            </a:pPr>
            <a:r>
              <a:t/>
            </a:r>
            <a:endParaRPr/>
          </a:p>
        </p:txBody>
      </p:sp>
      <p:sp>
        <p:nvSpPr>
          <p:cNvPr id="807" name="Shape 807"/>
          <p:cNvSpPr txBox="1"/>
          <p:nvPr>
            <p:ph type="title"/>
          </p:nvPr>
        </p:nvSpPr>
        <p:spPr>
          <a:xfrm>
            <a:off x="311700" y="28834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New compositing architecture (Slimming Paint)</a:t>
            </a:r>
            <a:endParaRPr/>
          </a:p>
        </p:txBody>
      </p:sp>
      <p:sp>
        <p:nvSpPr>
          <p:cNvPr id="808" name="Shape 808"/>
          <p:cNvSpPr txBox="1"/>
          <p:nvPr>
            <p:ph idx="1" type="body"/>
          </p:nvPr>
        </p:nvSpPr>
        <p:spPr>
          <a:xfrm>
            <a:off x="311700" y="3590875"/>
            <a:ext cx="8520600" cy="12558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Compositing allowed at any effect boundary</a:t>
            </a:r>
            <a:endParaRPr/>
          </a:p>
          <a:p>
            <a:pPr indent="-342900" lvl="0" marL="457200" rtl="0">
              <a:spcBef>
                <a:spcPts val="0"/>
              </a:spcBef>
              <a:spcAft>
                <a:spcPts val="0"/>
              </a:spcAft>
              <a:buSzPts val="1800"/>
              <a:buChar char="●"/>
            </a:pPr>
            <a:r>
              <a:rPr lang="en"/>
              <a:t>Compositing setup after paint</a:t>
            </a:r>
            <a:endParaRPr/>
          </a:p>
          <a:p>
            <a:pPr indent="0" lvl="0" marL="0" rtl="0">
              <a:spcBef>
                <a:spcPts val="1600"/>
              </a:spcBef>
              <a:spcAft>
                <a:spcPts val="1600"/>
              </a:spcAft>
              <a:buNone/>
            </a:pPr>
            <a:r>
              <a:t/>
            </a:r>
            <a:endParaRPr/>
          </a:p>
        </p:txBody>
      </p:sp>
      <p:sp>
        <p:nvSpPr>
          <p:cNvPr id="809" name="Shape 80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3" name="Shape 813"/>
        <p:cNvGrpSpPr/>
        <p:nvPr/>
      </p:nvGrpSpPr>
      <p:grpSpPr>
        <a:xfrm>
          <a:off x="0" y="0"/>
          <a:ext cx="0" cy="0"/>
          <a:chOff x="0" y="0"/>
          <a:chExt cx="0" cy="0"/>
        </a:xfrm>
      </p:grpSpPr>
      <p:sp>
        <p:nvSpPr>
          <p:cNvPr id="814" name="Shape 8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Current compositing architecture</a:t>
            </a:r>
            <a:endParaRPr/>
          </a:p>
        </p:txBody>
      </p:sp>
      <p:sp>
        <p:nvSpPr>
          <p:cNvPr id="815" name="Shape 815"/>
          <p:cNvSpPr txBox="1"/>
          <p:nvPr>
            <p:ph idx="1" type="body"/>
          </p:nvPr>
        </p:nvSpPr>
        <p:spPr>
          <a:xfrm>
            <a:off x="311700" y="1152475"/>
            <a:ext cx="8520600" cy="12558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Compositing restricted to certain layout subtrees</a:t>
            </a:r>
            <a:endParaRPr/>
          </a:p>
          <a:p>
            <a:pPr indent="-342900" lvl="0" marL="457200" rtl="0">
              <a:spcBef>
                <a:spcPts val="0"/>
              </a:spcBef>
              <a:spcAft>
                <a:spcPts val="0"/>
              </a:spcAft>
              <a:buSzPts val="1800"/>
              <a:buChar char="●"/>
            </a:pPr>
            <a:r>
              <a:rPr lang="en"/>
              <a:t>Compositing setup before paint</a:t>
            </a:r>
            <a:endParaRPr/>
          </a:p>
          <a:p>
            <a:pPr indent="0" lvl="0" marL="0" rtl="0">
              <a:spcBef>
                <a:spcPts val="1600"/>
              </a:spcBef>
              <a:spcAft>
                <a:spcPts val="1600"/>
              </a:spcAft>
              <a:buNone/>
            </a:pPr>
            <a:r>
              <a:t/>
            </a:r>
            <a:endParaRPr/>
          </a:p>
        </p:txBody>
      </p:sp>
      <p:sp>
        <p:nvSpPr>
          <p:cNvPr id="816" name="Shape 816"/>
          <p:cNvSpPr txBox="1"/>
          <p:nvPr>
            <p:ph type="title"/>
          </p:nvPr>
        </p:nvSpPr>
        <p:spPr>
          <a:xfrm>
            <a:off x="311700" y="28834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New compositing architecture (Slimming Paint)</a:t>
            </a:r>
            <a:endParaRPr/>
          </a:p>
        </p:txBody>
      </p:sp>
      <p:sp>
        <p:nvSpPr>
          <p:cNvPr id="817" name="Shape 817"/>
          <p:cNvSpPr txBox="1"/>
          <p:nvPr>
            <p:ph idx="1" type="body"/>
          </p:nvPr>
        </p:nvSpPr>
        <p:spPr>
          <a:xfrm>
            <a:off x="311700" y="3590875"/>
            <a:ext cx="8520600" cy="12558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Compositing allowed at any effect boundary</a:t>
            </a:r>
            <a:endParaRPr/>
          </a:p>
          <a:p>
            <a:pPr indent="-342900" lvl="0" marL="457200" rtl="0">
              <a:spcBef>
                <a:spcPts val="0"/>
              </a:spcBef>
              <a:spcAft>
                <a:spcPts val="0"/>
              </a:spcAft>
              <a:buSzPts val="1800"/>
              <a:buChar char="●"/>
            </a:pPr>
            <a:r>
              <a:rPr lang="en"/>
              <a:t>Compositing setup after paint</a:t>
            </a:r>
            <a:endParaRPr/>
          </a:p>
          <a:p>
            <a:pPr indent="0" lvl="0" marL="0" rtl="0">
              <a:spcBef>
                <a:spcPts val="1600"/>
              </a:spcBef>
              <a:spcAft>
                <a:spcPts val="1600"/>
              </a:spcAft>
              <a:buNone/>
            </a:pPr>
            <a:r>
              <a:t/>
            </a:r>
            <a:endParaRPr/>
          </a:p>
        </p:txBody>
      </p:sp>
      <p:sp>
        <p:nvSpPr>
          <p:cNvPr id="818" name="Shape 818"/>
          <p:cNvSpPr/>
          <p:nvPr/>
        </p:nvSpPr>
        <p:spPr>
          <a:xfrm>
            <a:off x="4167530" y="2154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Compositing</a:t>
            </a:r>
            <a:endParaRPr/>
          </a:p>
          <a:p>
            <a:pPr indent="0" lvl="0" marL="0" rtl="0" algn="ctr">
              <a:spcBef>
                <a:spcPts val="0"/>
              </a:spcBef>
              <a:spcAft>
                <a:spcPts val="0"/>
              </a:spcAft>
              <a:buNone/>
            </a:pPr>
            <a:r>
              <a:rPr lang="en"/>
              <a:t>Setup</a:t>
            </a:r>
            <a:endParaRPr/>
          </a:p>
        </p:txBody>
      </p:sp>
      <p:sp>
        <p:nvSpPr>
          <p:cNvPr id="819" name="Shape 819"/>
          <p:cNvSpPr/>
          <p:nvPr/>
        </p:nvSpPr>
        <p:spPr>
          <a:xfrm>
            <a:off x="5696170" y="2154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Paint</a:t>
            </a:r>
            <a:endParaRPr/>
          </a:p>
        </p:txBody>
      </p:sp>
      <p:sp>
        <p:nvSpPr>
          <p:cNvPr id="820" name="Shape 820"/>
          <p:cNvSpPr/>
          <p:nvPr/>
        </p:nvSpPr>
        <p:spPr>
          <a:xfrm>
            <a:off x="7224810" y="2154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Raster</a:t>
            </a:r>
            <a:endParaRPr/>
          </a:p>
        </p:txBody>
      </p:sp>
      <p:grpSp>
        <p:nvGrpSpPr>
          <p:cNvPr id="821" name="Shape 821"/>
          <p:cNvGrpSpPr/>
          <p:nvPr/>
        </p:nvGrpSpPr>
        <p:grpSpPr>
          <a:xfrm>
            <a:off x="6187938" y="1836850"/>
            <a:ext cx="1959000" cy="885725"/>
            <a:chOff x="5124225" y="4122500"/>
            <a:chExt cx="1959000" cy="885725"/>
          </a:xfrm>
        </p:grpSpPr>
        <p:cxnSp>
          <p:nvCxnSpPr>
            <p:cNvPr id="822" name="Shape 822"/>
            <p:cNvCxnSpPr/>
            <p:nvPr/>
          </p:nvCxnSpPr>
          <p:spPr>
            <a:xfrm>
              <a:off x="6103725" y="4416025"/>
              <a:ext cx="0" cy="592200"/>
            </a:xfrm>
            <a:prstGeom prst="straightConnector1">
              <a:avLst/>
            </a:prstGeom>
            <a:noFill/>
            <a:ln cap="flat" cmpd="sng" w="19050">
              <a:solidFill>
                <a:schemeClr val="dk2"/>
              </a:solidFill>
              <a:prstDash val="dash"/>
              <a:round/>
              <a:headEnd len="med" w="med" type="none"/>
              <a:tailEnd len="med" w="med" type="none"/>
            </a:ln>
          </p:spPr>
        </p:cxnSp>
        <p:sp>
          <p:nvSpPr>
            <p:cNvPr id="823" name="Shape 823"/>
            <p:cNvSpPr txBox="1"/>
            <p:nvPr/>
          </p:nvSpPr>
          <p:spPr>
            <a:xfrm>
              <a:off x="5124225" y="4122500"/>
              <a:ext cx="1959000" cy="401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Thread boundary</a:t>
              </a:r>
              <a:endParaRPr/>
            </a:p>
          </p:txBody>
        </p:sp>
      </p:grpSp>
      <p:sp>
        <p:nvSpPr>
          <p:cNvPr id="824" name="Shape 824"/>
          <p:cNvSpPr/>
          <p:nvPr/>
        </p:nvSpPr>
        <p:spPr>
          <a:xfrm>
            <a:off x="4167530" y="4526600"/>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Paint</a:t>
            </a:r>
            <a:endParaRPr/>
          </a:p>
        </p:txBody>
      </p:sp>
      <p:sp>
        <p:nvSpPr>
          <p:cNvPr id="825" name="Shape 825"/>
          <p:cNvSpPr/>
          <p:nvPr/>
        </p:nvSpPr>
        <p:spPr>
          <a:xfrm>
            <a:off x="5696170" y="4526600"/>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Compositing</a:t>
            </a:r>
            <a:endParaRPr/>
          </a:p>
          <a:p>
            <a:pPr indent="0" lvl="0" marL="0" rtl="0" algn="ctr">
              <a:spcBef>
                <a:spcPts val="0"/>
              </a:spcBef>
              <a:spcAft>
                <a:spcPts val="0"/>
              </a:spcAft>
              <a:buNone/>
            </a:pPr>
            <a:r>
              <a:rPr lang="en"/>
              <a:t>Setup</a:t>
            </a:r>
            <a:endParaRPr/>
          </a:p>
        </p:txBody>
      </p:sp>
      <p:sp>
        <p:nvSpPr>
          <p:cNvPr id="826" name="Shape 826"/>
          <p:cNvSpPr/>
          <p:nvPr/>
        </p:nvSpPr>
        <p:spPr>
          <a:xfrm>
            <a:off x="7224810" y="4526600"/>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Raster</a:t>
            </a:r>
            <a:endParaRPr/>
          </a:p>
        </p:txBody>
      </p:sp>
      <p:grpSp>
        <p:nvGrpSpPr>
          <p:cNvPr id="827" name="Shape 827"/>
          <p:cNvGrpSpPr/>
          <p:nvPr/>
        </p:nvGrpSpPr>
        <p:grpSpPr>
          <a:xfrm>
            <a:off x="4663938" y="4218621"/>
            <a:ext cx="1959000" cy="1087325"/>
            <a:chOff x="5124225" y="4122500"/>
            <a:chExt cx="1959000" cy="1087325"/>
          </a:xfrm>
        </p:grpSpPr>
        <p:cxnSp>
          <p:nvCxnSpPr>
            <p:cNvPr id="828" name="Shape 828"/>
            <p:cNvCxnSpPr/>
            <p:nvPr/>
          </p:nvCxnSpPr>
          <p:spPr>
            <a:xfrm>
              <a:off x="6103725" y="4416025"/>
              <a:ext cx="0" cy="793800"/>
            </a:xfrm>
            <a:prstGeom prst="straightConnector1">
              <a:avLst/>
            </a:prstGeom>
            <a:noFill/>
            <a:ln cap="flat" cmpd="sng" w="19050">
              <a:solidFill>
                <a:schemeClr val="dk2"/>
              </a:solidFill>
              <a:prstDash val="dash"/>
              <a:round/>
              <a:headEnd len="med" w="med" type="none"/>
              <a:tailEnd len="med" w="med" type="none"/>
            </a:ln>
          </p:spPr>
        </p:cxnSp>
        <p:sp>
          <p:nvSpPr>
            <p:cNvPr id="829" name="Shape 829"/>
            <p:cNvSpPr txBox="1"/>
            <p:nvPr/>
          </p:nvSpPr>
          <p:spPr>
            <a:xfrm>
              <a:off x="5124225" y="4122500"/>
              <a:ext cx="1959000" cy="401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Thread boundary</a:t>
              </a:r>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3" name="Shape 833"/>
        <p:cNvGrpSpPr/>
        <p:nvPr/>
      </p:nvGrpSpPr>
      <p:grpSpPr>
        <a:xfrm>
          <a:off x="0" y="0"/>
          <a:ext cx="0" cy="0"/>
          <a:chOff x="0" y="0"/>
          <a:chExt cx="0" cy="0"/>
        </a:xfrm>
      </p:grpSpPr>
      <p:sp>
        <p:nvSpPr>
          <p:cNvPr id="834" name="Shape 8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New</a:t>
            </a:r>
            <a:r>
              <a:rPr lang="en"/>
              <a:t> compositing architecture (Slimming Paint)</a:t>
            </a:r>
            <a:endParaRPr/>
          </a:p>
        </p:txBody>
      </p:sp>
      <p:grpSp>
        <p:nvGrpSpPr>
          <p:cNvPr id="835" name="Shape 835"/>
          <p:cNvGrpSpPr/>
          <p:nvPr/>
        </p:nvGrpSpPr>
        <p:grpSpPr>
          <a:xfrm>
            <a:off x="100" y="1496600"/>
            <a:ext cx="2501400" cy="2654100"/>
            <a:chOff x="100" y="1496600"/>
            <a:chExt cx="2501400" cy="2654100"/>
          </a:xfrm>
        </p:grpSpPr>
        <p:sp>
          <p:nvSpPr>
            <p:cNvPr id="836" name="Shape 836"/>
            <p:cNvSpPr txBox="1"/>
            <p:nvPr/>
          </p:nvSpPr>
          <p:spPr>
            <a:xfrm>
              <a:off x="100" y="1496600"/>
              <a:ext cx="2501400" cy="265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Consolas"/>
                  <a:ea typeface="Consolas"/>
                  <a:cs typeface="Consolas"/>
                  <a:sym typeface="Consolas"/>
                </a:rPr>
                <a:t>&lt;html&gt;</a:t>
              </a:r>
              <a:endParaRPr>
                <a:solidFill>
                  <a:schemeClr val="dk1"/>
                </a:solidFill>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  &lt;div&gt;a&lt;/div&gt;</a:t>
              </a:r>
              <a:endParaRPr>
                <a:latin typeface="Consolas"/>
                <a:ea typeface="Consolas"/>
                <a:cs typeface="Consolas"/>
                <a:sym typeface="Consolas"/>
              </a:endParaRPr>
            </a:p>
            <a:p>
              <a:pPr indent="0" lvl="0" marL="0" rtl="0">
                <a:spcBef>
                  <a:spcPts val="0"/>
                </a:spcBef>
                <a:spcAft>
                  <a:spcPts val="0"/>
                </a:spcAft>
                <a:buNone/>
              </a:pPr>
              <a:r>
                <a:rPr lang="en">
                  <a:solidFill>
                    <a:schemeClr val="dk1"/>
                  </a:solidFill>
                  <a:latin typeface="Consolas"/>
                  <a:ea typeface="Consolas"/>
                  <a:cs typeface="Consolas"/>
                  <a:sym typeface="Consolas"/>
                </a:rPr>
                <a:t>  &lt;div&gt;b&lt;/div&gt;</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  &lt;div&gt;  &lt;/div&gt;</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  &lt;div&gt;d&lt;/div&gt;</a:t>
              </a:r>
              <a:endParaRPr>
                <a:latin typeface="Consolas"/>
                <a:ea typeface="Consolas"/>
                <a:cs typeface="Consolas"/>
                <a:sym typeface="Consolas"/>
              </a:endParaRPr>
            </a:p>
            <a:p>
              <a:pPr indent="0" lvl="0" marL="0" rtl="0">
                <a:spcBef>
                  <a:spcPts val="0"/>
                </a:spcBef>
                <a:spcAft>
                  <a:spcPts val="0"/>
                </a:spcAft>
                <a:buNone/>
              </a:pPr>
              <a:r>
                <a:t/>
              </a:r>
              <a:endParaRPr>
                <a:latin typeface="Consolas"/>
                <a:ea typeface="Consolas"/>
                <a:cs typeface="Consolas"/>
                <a:sym typeface="Consolas"/>
              </a:endParaRPr>
            </a:p>
            <a:p>
              <a:pPr indent="0" lvl="0" marL="0" rtl="0">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&lt;style&gt;</a:t>
              </a:r>
              <a:endParaRPr>
                <a:solidFill>
                  <a:schemeClr val="dk1"/>
                </a:solidFill>
                <a:latin typeface="Consolas"/>
                <a:ea typeface="Consolas"/>
                <a:cs typeface="Consolas"/>
                <a:sym typeface="Consolas"/>
              </a:endParaRPr>
            </a:p>
            <a:p>
              <a:pPr indent="0" lvl="0" marL="0" rtl="0">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 scrolls</a:t>
              </a:r>
              <a:endParaRPr>
                <a:solidFill>
                  <a:schemeClr val="dk1"/>
                </a:solidFill>
                <a:latin typeface="Consolas"/>
                <a:ea typeface="Consolas"/>
                <a:cs typeface="Consolas"/>
                <a:sym typeface="Consolas"/>
              </a:endParaRPr>
            </a:p>
            <a:p>
              <a:pPr indent="0" lvl="0" marL="0" rtl="0">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&lt;/style&gt;</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&lt;/html&gt;</a:t>
              </a:r>
              <a:endParaRPr>
                <a:latin typeface="Consolas"/>
                <a:ea typeface="Consolas"/>
                <a:cs typeface="Consolas"/>
                <a:sym typeface="Consolas"/>
              </a:endParaRPr>
            </a:p>
            <a:p>
              <a:pPr indent="0" lvl="0" marL="0" rtl="0">
                <a:spcBef>
                  <a:spcPts val="0"/>
                </a:spcBef>
                <a:spcAft>
                  <a:spcPts val="0"/>
                </a:spcAft>
                <a:buNone/>
              </a:pPr>
              <a:r>
                <a:t/>
              </a:r>
              <a:endParaRPr>
                <a:latin typeface="Consolas"/>
                <a:ea typeface="Consolas"/>
                <a:cs typeface="Consolas"/>
                <a:sym typeface="Consolas"/>
              </a:endParaRPr>
            </a:p>
          </p:txBody>
        </p:sp>
        <p:pic>
          <p:nvPicPr>
            <p:cNvPr id="837" name="Shape 837"/>
            <p:cNvPicPr preferRelativeResize="0"/>
            <p:nvPr/>
          </p:nvPicPr>
          <p:blipFill>
            <a:blip r:embed="rId3">
              <a:alphaModFix/>
            </a:blip>
            <a:stretch>
              <a:fillRect/>
            </a:stretch>
          </p:blipFill>
          <p:spPr>
            <a:xfrm>
              <a:off x="754261" y="2207467"/>
              <a:ext cx="225868" cy="225852"/>
            </a:xfrm>
            <a:prstGeom prst="rect">
              <a:avLst/>
            </a:prstGeom>
            <a:noFill/>
            <a:ln>
              <a:noFill/>
            </a:ln>
          </p:spPr>
        </p:pic>
        <p:pic>
          <p:nvPicPr>
            <p:cNvPr id="838" name="Shape 838"/>
            <p:cNvPicPr preferRelativeResize="0"/>
            <p:nvPr/>
          </p:nvPicPr>
          <p:blipFill>
            <a:blip r:embed="rId3">
              <a:alphaModFix/>
            </a:blip>
            <a:stretch>
              <a:fillRect/>
            </a:stretch>
          </p:blipFill>
          <p:spPr>
            <a:xfrm>
              <a:off x="538597" y="3058965"/>
              <a:ext cx="225868" cy="225852"/>
            </a:xfrm>
            <a:prstGeom prst="rect">
              <a:avLst/>
            </a:prstGeom>
            <a:noFill/>
            <a:ln>
              <a:noFill/>
            </a:ln>
          </p:spPr>
        </p:pic>
      </p:grpSp>
      <p:sp>
        <p:nvSpPr>
          <p:cNvPr id="839" name="Shape 839"/>
          <p:cNvSpPr/>
          <p:nvPr/>
        </p:nvSpPr>
        <p:spPr>
          <a:xfrm>
            <a:off x="43450" y="4440875"/>
            <a:ext cx="1413900" cy="474000"/>
          </a:xfrm>
          <a:prstGeom prst="roundRect">
            <a:avLst>
              <a:gd fmla="val 16667" name="adj"/>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Parse</a:t>
            </a:r>
            <a:endParaRPr/>
          </a:p>
        </p:txBody>
      </p:sp>
      <p:sp>
        <p:nvSpPr>
          <p:cNvPr id="840" name="Shape 840"/>
          <p:cNvSpPr/>
          <p:nvPr/>
        </p:nvSpPr>
        <p:spPr>
          <a:xfrm>
            <a:off x="157209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Layout</a:t>
            </a:r>
            <a:endParaRPr/>
          </a:p>
        </p:txBody>
      </p:sp>
      <p:sp>
        <p:nvSpPr>
          <p:cNvPr id="841" name="Shape 841"/>
          <p:cNvSpPr/>
          <p:nvPr/>
        </p:nvSpPr>
        <p:spPr>
          <a:xfrm>
            <a:off x="310073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Paint</a:t>
            </a:r>
            <a:endParaRPr/>
          </a:p>
        </p:txBody>
      </p:sp>
      <p:sp>
        <p:nvSpPr>
          <p:cNvPr id="842" name="Shape 842"/>
          <p:cNvSpPr/>
          <p:nvPr/>
        </p:nvSpPr>
        <p:spPr>
          <a:xfrm>
            <a:off x="462937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Compositing</a:t>
            </a:r>
            <a:endParaRPr/>
          </a:p>
          <a:p>
            <a:pPr indent="0" lvl="0" marL="0" rtl="0" algn="ctr">
              <a:spcBef>
                <a:spcPts val="0"/>
              </a:spcBef>
              <a:spcAft>
                <a:spcPts val="0"/>
              </a:spcAft>
              <a:buNone/>
            </a:pPr>
            <a:r>
              <a:rPr lang="en"/>
              <a:t>Setup</a:t>
            </a:r>
            <a:endParaRPr/>
          </a:p>
        </p:txBody>
      </p:sp>
      <p:sp>
        <p:nvSpPr>
          <p:cNvPr id="843" name="Shape 843"/>
          <p:cNvSpPr/>
          <p:nvPr/>
        </p:nvSpPr>
        <p:spPr>
          <a:xfrm>
            <a:off x="615801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Raster</a:t>
            </a:r>
            <a:endParaRPr/>
          </a:p>
        </p:txBody>
      </p:sp>
      <p:sp>
        <p:nvSpPr>
          <p:cNvPr id="844" name="Shape 844"/>
          <p:cNvSpPr/>
          <p:nvPr/>
        </p:nvSpPr>
        <p:spPr>
          <a:xfrm>
            <a:off x="76866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Composite</a:t>
            </a:r>
            <a:endParaRPr/>
          </a:p>
        </p:txBody>
      </p:sp>
      <p:grpSp>
        <p:nvGrpSpPr>
          <p:cNvPr id="845" name="Shape 845"/>
          <p:cNvGrpSpPr/>
          <p:nvPr/>
        </p:nvGrpSpPr>
        <p:grpSpPr>
          <a:xfrm>
            <a:off x="3597138" y="4116450"/>
            <a:ext cx="1959000" cy="1113296"/>
            <a:chOff x="5124225" y="4096529"/>
            <a:chExt cx="1959000" cy="1113296"/>
          </a:xfrm>
        </p:grpSpPr>
        <p:cxnSp>
          <p:nvCxnSpPr>
            <p:cNvPr id="846" name="Shape 846"/>
            <p:cNvCxnSpPr/>
            <p:nvPr/>
          </p:nvCxnSpPr>
          <p:spPr>
            <a:xfrm>
              <a:off x="6103725" y="4416025"/>
              <a:ext cx="0" cy="793800"/>
            </a:xfrm>
            <a:prstGeom prst="straightConnector1">
              <a:avLst/>
            </a:prstGeom>
            <a:noFill/>
            <a:ln cap="flat" cmpd="sng" w="19050">
              <a:solidFill>
                <a:schemeClr val="dk2"/>
              </a:solidFill>
              <a:prstDash val="dash"/>
              <a:round/>
              <a:headEnd len="med" w="med" type="none"/>
              <a:tailEnd len="med" w="med" type="none"/>
            </a:ln>
          </p:spPr>
        </p:cxnSp>
        <p:sp>
          <p:nvSpPr>
            <p:cNvPr id="847" name="Shape 847"/>
            <p:cNvSpPr txBox="1"/>
            <p:nvPr/>
          </p:nvSpPr>
          <p:spPr>
            <a:xfrm>
              <a:off x="5124225" y="4096529"/>
              <a:ext cx="1959000" cy="401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Thread boundary</a:t>
              </a:r>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1" name="Shape 851"/>
        <p:cNvGrpSpPr/>
        <p:nvPr/>
      </p:nvGrpSpPr>
      <p:grpSpPr>
        <a:xfrm>
          <a:off x="0" y="0"/>
          <a:ext cx="0" cy="0"/>
          <a:chOff x="0" y="0"/>
          <a:chExt cx="0" cy="0"/>
        </a:xfrm>
      </p:grpSpPr>
      <p:sp>
        <p:nvSpPr>
          <p:cNvPr id="852" name="Shape 8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New compositing architecture (Slimming Paint)</a:t>
            </a:r>
            <a:endParaRPr/>
          </a:p>
        </p:txBody>
      </p:sp>
      <p:grpSp>
        <p:nvGrpSpPr>
          <p:cNvPr id="853" name="Shape 853"/>
          <p:cNvGrpSpPr/>
          <p:nvPr/>
        </p:nvGrpSpPr>
        <p:grpSpPr>
          <a:xfrm>
            <a:off x="100" y="1496600"/>
            <a:ext cx="2501400" cy="2654100"/>
            <a:chOff x="100" y="1496600"/>
            <a:chExt cx="2501400" cy="2654100"/>
          </a:xfrm>
        </p:grpSpPr>
        <p:sp>
          <p:nvSpPr>
            <p:cNvPr id="854" name="Shape 854"/>
            <p:cNvSpPr txBox="1"/>
            <p:nvPr/>
          </p:nvSpPr>
          <p:spPr>
            <a:xfrm>
              <a:off x="100" y="1496600"/>
              <a:ext cx="2501400" cy="265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Consolas"/>
                  <a:ea typeface="Consolas"/>
                  <a:cs typeface="Consolas"/>
                  <a:sym typeface="Consolas"/>
                </a:rPr>
                <a:t>&lt;html&gt;</a:t>
              </a:r>
              <a:endParaRPr>
                <a:solidFill>
                  <a:schemeClr val="dk1"/>
                </a:solidFill>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  &lt;div&gt;a&lt;/div&gt;</a:t>
              </a:r>
              <a:endParaRPr>
                <a:latin typeface="Consolas"/>
                <a:ea typeface="Consolas"/>
                <a:cs typeface="Consolas"/>
                <a:sym typeface="Consolas"/>
              </a:endParaRPr>
            </a:p>
            <a:p>
              <a:pPr indent="0" lvl="0" marL="0" rtl="0">
                <a:spcBef>
                  <a:spcPts val="0"/>
                </a:spcBef>
                <a:spcAft>
                  <a:spcPts val="0"/>
                </a:spcAft>
                <a:buNone/>
              </a:pPr>
              <a:r>
                <a:rPr lang="en">
                  <a:solidFill>
                    <a:schemeClr val="dk1"/>
                  </a:solidFill>
                  <a:latin typeface="Consolas"/>
                  <a:ea typeface="Consolas"/>
                  <a:cs typeface="Consolas"/>
                  <a:sym typeface="Consolas"/>
                </a:rPr>
                <a:t>  &lt;div&gt;b&lt;/div&gt;</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  &lt;div&gt;  &lt;/div&gt;</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  &lt;div&gt;d&lt;/div&gt;</a:t>
              </a:r>
              <a:endParaRPr>
                <a:latin typeface="Consolas"/>
                <a:ea typeface="Consolas"/>
                <a:cs typeface="Consolas"/>
                <a:sym typeface="Consolas"/>
              </a:endParaRPr>
            </a:p>
            <a:p>
              <a:pPr indent="0" lvl="0" marL="0" rtl="0">
                <a:spcBef>
                  <a:spcPts val="0"/>
                </a:spcBef>
                <a:spcAft>
                  <a:spcPts val="0"/>
                </a:spcAft>
                <a:buNone/>
              </a:pPr>
              <a:r>
                <a:t/>
              </a:r>
              <a:endParaRPr>
                <a:latin typeface="Consolas"/>
                <a:ea typeface="Consolas"/>
                <a:cs typeface="Consolas"/>
                <a:sym typeface="Consolas"/>
              </a:endParaRPr>
            </a:p>
            <a:p>
              <a:pPr indent="0" lvl="0" marL="0" rtl="0">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&lt;style&gt;</a:t>
              </a:r>
              <a:endParaRPr>
                <a:solidFill>
                  <a:schemeClr val="dk1"/>
                </a:solidFill>
                <a:latin typeface="Consolas"/>
                <a:ea typeface="Consolas"/>
                <a:cs typeface="Consolas"/>
                <a:sym typeface="Consolas"/>
              </a:endParaRPr>
            </a:p>
            <a:p>
              <a:pPr indent="0" lvl="0" marL="0" rtl="0">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 scrolls</a:t>
              </a:r>
              <a:endParaRPr>
                <a:solidFill>
                  <a:schemeClr val="dk1"/>
                </a:solidFill>
                <a:latin typeface="Consolas"/>
                <a:ea typeface="Consolas"/>
                <a:cs typeface="Consolas"/>
                <a:sym typeface="Consolas"/>
              </a:endParaRPr>
            </a:p>
            <a:p>
              <a:pPr indent="0" lvl="0" marL="0" rtl="0">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&lt;/style&gt;</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&lt;/html&gt;</a:t>
              </a:r>
              <a:endParaRPr>
                <a:latin typeface="Consolas"/>
                <a:ea typeface="Consolas"/>
                <a:cs typeface="Consolas"/>
                <a:sym typeface="Consolas"/>
              </a:endParaRPr>
            </a:p>
            <a:p>
              <a:pPr indent="0" lvl="0" marL="0" rtl="0">
                <a:spcBef>
                  <a:spcPts val="0"/>
                </a:spcBef>
                <a:spcAft>
                  <a:spcPts val="0"/>
                </a:spcAft>
                <a:buNone/>
              </a:pPr>
              <a:r>
                <a:t/>
              </a:r>
              <a:endParaRPr>
                <a:latin typeface="Consolas"/>
                <a:ea typeface="Consolas"/>
                <a:cs typeface="Consolas"/>
                <a:sym typeface="Consolas"/>
              </a:endParaRPr>
            </a:p>
          </p:txBody>
        </p:sp>
        <p:pic>
          <p:nvPicPr>
            <p:cNvPr id="855" name="Shape 855"/>
            <p:cNvPicPr preferRelativeResize="0"/>
            <p:nvPr/>
          </p:nvPicPr>
          <p:blipFill>
            <a:blip r:embed="rId3">
              <a:alphaModFix/>
            </a:blip>
            <a:stretch>
              <a:fillRect/>
            </a:stretch>
          </p:blipFill>
          <p:spPr>
            <a:xfrm>
              <a:off x="754261" y="2207467"/>
              <a:ext cx="225868" cy="225852"/>
            </a:xfrm>
            <a:prstGeom prst="rect">
              <a:avLst/>
            </a:prstGeom>
            <a:noFill/>
            <a:ln>
              <a:noFill/>
            </a:ln>
          </p:spPr>
        </p:pic>
        <p:pic>
          <p:nvPicPr>
            <p:cNvPr id="856" name="Shape 856"/>
            <p:cNvPicPr preferRelativeResize="0"/>
            <p:nvPr/>
          </p:nvPicPr>
          <p:blipFill>
            <a:blip r:embed="rId3">
              <a:alphaModFix/>
            </a:blip>
            <a:stretch>
              <a:fillRect/>
            </a:stretch>
          </p:blipFill>
          <p:spPr>
            <a:xfrm>
              <a:off x="538597" y="3058965"/>
              <a:ext cx="225868" cy="225852"/>
            </a:xfrm>
            <a:prstGeom prst="rect">
              <a:avLst/>
            </a:prstGeom>
            <a:noFill/>
            <a:ln>
              <a:noFill/>
            </a:ln>
          </p:spPr>
        </p:pic>
      </p:grpSp>
      <p:sp>
        <p:nvSpPr>
          <p:cNvPr id="857" name="Shape 857"/>
          <p:cNvSpPr/>
          <p:nvPr/>
        </p:nvSpPr>
        <p:spPr>
          <a:xfrm>
            <a:off x="4345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Parse</a:t>
            </a:r>
            <a:endParaRPr/>
          </a:p>
        </p:txBody>
      </p:sp>
      <p:sp>
        <p:nvSpPr>
          <p:cNvPr id="858" name="Shape 858"/>
          <p:cNvSpPr/>
          <p:nvPr/>
        </p:nvSpPr>
        <p:spPr>
          <a:xfrm>
            <a:off x="1572090" y="4440875"/>
            <a:ext cx="1413900" cy="474000"/>
          </a:xfrm>
          <a:prstGeom prst="roundRect">
            <a:avLst>
              <a:gd fmla="val 16667" name="adj"/>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Layout</a:t>
            </a:r>
            <a:endParaRPr/>
          </a:p>
        </p:txBody>
      </p:sp>
      <p:sp>
        <p:nvSpPr>
          <p:cNvPr id="859" name="Shape 859"/>
          <p:cNvSpPr/>
          <p:nvPr/>
        </p:nvSpPr>
        <p:spPr>
          <a:xfrm>
            <a:off x="310073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Paint</a:t>
            </a:r>
            <a:endParaRPr/>
          </a:p>
        </p:txBody>
      </p:sp>
      <p:sp>
        <p:nvSpPr>
          <p:cNvPr id="860" name="Shape 860"/>
          <p:cNvSpPr/>
          <p:nvPr/>
        </p:nvSpPr>
        <p:spPr>
          <a:xfrm>
            <a:off x="462937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Compositing</a:t>
            </a:r>
            <a:endParaRPr/>
          </a:p>
          <a:p>
            <a:pPr indent="0" lvl="0" marL="0" rtl="0" algn="ctr">
              <a:spcBef>
                <a:spcPts val="0"/>
              </a:spcBef>
              <a:spcAft>
                <a:spcPts val="0"/>
              </a:spcAft>
              <a:buNone/>
            </a:pPr>
            <a:r>
              <a:rPr lang="en"/>
              <a:t>Setup</a:t>
            </a:r>
            <a:endParaRPr/>
          </a:p>
        </p:txBody>
      </p:sp>
      <p:sp>
        <p:nvSpPr>
          <p:cNvPr id="861" name="Shape 861"/>
          <p:cNvSpPr/>
          <p:nvPr/>
        </p:nvSpPr>
        <p:spPr>
          <a:xfrm>
            <a:off x="615801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Raster</a:t>
            </a:r>
            <a:endParaRPr/>
          </a:p>
        </p:txBody>
      </p:sp>
      <p:sp>
        <p:nvSpPr>
          <p:cNvPr id="862" name="Shape 862"/>
          <p:cNvSpPr/>
          <p:nvPr/>
        </p:nvSpPr>
        <p:spPr>
          <a:xfrm>
            <a:off x="76866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Composite</a:t>
            </a:r>
            <a:endParaRPr/>
          </a:p>
        </p:txBody>
      </p:sp>
      <p:grpSp>
        <p:nvGrpSpPr>
          <p:cNvPr id="863" name="Shape 863"/>
          <p:cNvGrpSpPr/>
          <p:nvPr/>
        </p:nvGrpSpPr>
        <p:grpSpPr>
          <a:xfrm>
            <a:off x="3597138" y="4116450"/>
            <a:ext cx="1959000" cy="1113296"/>
            <a:chOff x="5124225" y="4096529"/>
            <a:chExt cx="1959000" cy="1113296"/>
          </a:xfrm>
        </p:grpSpPr>
        <p:cxnSp>
          <p:nvCxnSpPr>
            <p:cNvPr id="864" name="Shape 864"/>
            <p:cNvCxnSpPr/>
            <p:nvPr/>
          </p:nvCxnSpPr>
          <p:spPr>
            <a:xfrm>
              <a:off x="6103725" y="4416025"/>
              <a:ext cx="0" cy="793800"/>
            </a:xfrm>
            <a:prstGeom prst="straightConnector1">
              <a:avLst/>
            </a:prstGeom>
            <a:noFill/>
            <a:ln cap="flat" cmpd="sng" w="19050">
              <a:solidFill>
                <a:schemeClr val="dk2"/>
              </a:solidFill>
              <a:prstDash val="dash"/>
              <a:round/>
              <a:headEnd len="med" w="med" type="none"/>
              <a:tailEnd len="med" w="med" type="none"/>
            </a:ln>
          </p:spPr>
        </p:cxnSp>
        <p:sp>
          <p:nvSpPr>
            <p:cNvPr id="865" name="Shape 865"/>
            <p:cNvSpPr txBox="1"/>
            <p:nvPr/>
          </p:nvSpPr>
          <p:spPr>
            <a:xfrm>
              <a:off x="5124225" y="4096529"/>
              <a:ext cx="1959000" cy="401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Thread boundary</a:t>
              </a:r>
              <a:endParaRPr/>
            </a:p>
          </p:txBody>
        </p:sp>
      </p:grpSp>
      <p:grpSp>
        <p:nvGrpSpPr>
          <p:cNvPr id="866" name="Shape 866"/>
          <p:cNvGrpSpPr/>
          <p:nvPr/>
        </p:nvGrpSpPr>
        <p:grpSpPr>
          <a:xfrm>
            <a:off x="2301200" y="1379900"/>
            <a:ext cx="2501539" cy="2020599"/>
            <a:chOff x="2301200" y="1379900"/>
            <a:chExt cx="2501539" cy="2020599"/>
          </a:xfrm>
        </p:grpSpPr>
        <p:sp>
          <p:nvSpPr>
            <p:cNvPr id="867" name="Shape 867"/>
            <p:cNvSpPr/>
            <p:nvPr/>
          </p:nvSpPr>
          <p:spPr>
            <a:xfrm>
              <a:off x="3214509" y="1977200"/>
              <a:ext cx="6747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html</a:t>
              </a:r>
              <a:endParaRPr/>
            </a:p>
          </p:txBody>
        </p:sp>
        <p:sp>
          <p:nvSpPr>
            <p:cNvPr id="868" name="Shape 868"/>
            <p:cNvSpPr/>
            <p:nvPr/>
          </p:nvSpPr>
          <p:spPr>
            <a:xfrm>
              <a:off x="2301200"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endParaRPr/>
            </a:p>
          </p:txBody>
        </p:sp>
        <p:cxnSp>
          <p:nvCxnSpPr>
            <p:cNvPr id="869" name="Shape 869"/>
            <p:cNvCxnSpPr>
              <a:stCxn id="867" idx="2"/>
              <a:endCxn id="868" idx="0"/>
            </p:cNvCxnSpPr>
            <p:nvPr/>
          </p:nvCxnSpPr>
          <p:spPr>
            <a:xfrm flipH="1">
              <a:off x="2603559" y="2527400"/>
              <a:ext cx="948300" cy="322800"/>
            </a:xfrm>
            <a:prstGeom prst="straightConnector1">
              <a:avLst/>
            </a:prstGeom>
            <a:noFill/>
            <a:ln cap="flat" cmpd="sng" w="9525">
              <a:solidFill>
                <a:schemeClr val="dk2"/>
              </a:solidFill>
              <a:prstDash val="solid"/>
              <a:round/>
              <a:headEnd len="med" w="med" type="none"/>
              <a:tailEnd len="med" w="med" type="none"/>
            </a:ln>
          </p:spPr>
        </p:cxnSp>
        <p:cxnSp>
          <p:nvCxnSpPr>
            <p:cNvPr id="870" name="Shape 870"/>
            <p:cNvCxnSpPr>
              <a:stCxn id="867" idx="2"/>
              <a:endCxn id="871" idx="0"/>
            </p:cNvCxnSpPr>
            <p:nvPr/>
          </p:nvCxnSpPr>
          <p:spPr>
            <a:xfrm flipH="1">
              <a:off x="3235959" y="2527400"/>
              <a:ext cx="315900" cy="322800"/>
            </a:xfrm>
            <a:prstGeom prst="straightConnector1">
              <a:avLst/>
            </a:prstGeom>
            <a:noFill/>
            <a:ln cap="flat" cmpd="sng" w="9525">
              <a:solidFill>
                <a:schemeClr val="dk2"/>
              </a:solidFill>
              <a:prstDash val="solid"/>
              <a:round/>
              <a:headEnd len="med" w="med" type="none"/>
              <a:tailEnd len="med" w="med" type="none"/>
            </a:ln>
          </p:spPr>
        </p:cxnSp>
        <p:cxnSp>
          <p:nvCxnSpPr>
            <p:cNvPr id="872" name="Shape 872"/>
            <p:cNvCxnSpPr>
              <a:stCxn id="867" idx="2"/>
              <a:endCxn id="873" idx="0"/>
            </p:cNvCxnSpPr>
            <p:nvPr/>
          </p:nvCxnSpPr>
          <p:spPr>
            <a:xfrm>
              <a:off x="3551859" y="2527400"/>
              <a:ext cx="316200" cy="322800"/>
            </a:xfrm>
            <a:prstGeom prst="straightConnector1">
              <a:avLst/>
            </a:prstGeom>
            <a:noFill/>
            <a:ln cap="flat" cmpd="sng" w="9525">
              <a:solidFill>
                <a:schemeClr val="dk2"/>
              </a:solidFill>
              <a:prstDash val="solid"/>
              <a:round/>
              <a:headEnd len="med" w="med" type="none"/>
              <a:tailEnd len="med" w="med" type="none"/>
            </a:ln>
          </p:spPr>
        </p:cxnSp>
        <p:sp>
          <p:nvSpPr>
            <p:cNvPr id="871" name="Shape 871"/>
            <p:cNvSpPr/>
            <p:nvPr/>
          </p:nvSpPr>
          <p:spPr>
            <a:xfrm>
              <a:off x="2933446"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t>
              </a:r>
              <a:endParaRPr/>
            </a:p>
          </p:txBody>
        </p:sp>
        <p:sp>
          <p:nvSpPr>
            <p:cNvPr id="873" name="Shape 873"/>
            <p:cNvSpPr/>
            <p:nvPr/>
          </p:nvSpPr>
          <p:spPr>
            <a:xfrm>
              <a:off x="3565692"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face</a:t>
              </a:r>
              <a:endParaRPr/>
            </a:p>
          </p:txBody>
        </p:sp>
        <p:sp>
          <p:nvSpPr>
            <p:cNvPr id="874" name="Shape 874"/>
            <p:cNvSpPr/>
            <p:nvPr/>
          </p:nvSpPr>
          <p:spPr>
            <a:xfrm>
              <a:off x="4197939"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
              </a:r>
              <a:endParaRPr/>
            </a:p>
          </p:txBody>
        </p:sp>
        <p:cxnSp>
          <p:nvCxnSpPr>
            <p:cNvPr id="875" name="Shape 875"/>
            <p:cNvCxnSpPr>
              <a:stCxn id="867" idx="2"/>
              <a:endCxn id="874" idx="0"/>
            </p:cNvCxnSpPr>
            <p:nvPr/>
          </p:nvCxnSpPr>
          <p:spPr>
            <a:xfrm>
              <a:off x="3551859" y="2527400"/>
              <a:ext cx="948600" cy="322800"/>
            </a:xfrm>
            <a:prstGeom prst="straightConnector1">
              <a:avLst/>
            </a:prstGeom>
            <a:noFill/>
            <a:ln cap="flat" cmpd="sng" w="9525">
              <a:solidFill>
                <a:schemeClr val="dk2"/>
              </a:solidFill>
              <a:prstDash val="solid"/>
              <a:round/>
              <a:headEnd len="med" w="med" type="none"/>
              <a:tailEnd len="med" w="med" type="none"/>
            </a:ln>
          </p:spPr>
        </p:cxnSp>
        <p:sp>
          <p:nvSpPr>
            <p:cNvPr id="876" name="Shape 876"/>
            <p:cNvSpPr txBox="1"/>
            <p:nvPr/>
          </p:nvSpPr>
          <p:spPr>
            <a:xfrm>
              <a:off x="2435975" y="1379900"/>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Layout Tree</a:t>
              </a:r>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0" name="Shape 880"/>
        <p:cNvGrpSpPr/>
        <p:nvPr/>
      </p:nvGrpSpPr>
      <p:grpSpPr>
        <a:xfrm>
          <a:off x="0" y="0"/>
          <a:ext cx="0" cy="0"/>
          <a:chOff x="0" y="0"/>
          <a:chExt cx="0" cy="0"/>
        </a:xfrm>
      </p:grpSpPr>
      <p:sp>
        <p:nvSpPr>
          <p:cNvPr id="881" name="Shape 8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New compositing architecture (Slimming Paint)</a:t>
            </a:r>
            <a:endParaRPr/>
          </a:p>
        </p:txBody>
      </p:sp>
      <p:sp>
        <p:nvSpPr>
          <p:cNvPr id="882" name="Shape 882"/>
          <p:cNvSpPr/>
          <p:nvPr/>
        </p:nvSpPr>
        <p:spPr>
          <a:xfrm>
            <a:off x="4345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Parse</a:t>
            </a:r>
            <a:endParaRPr/>
          </a:p>
        </p:txBody>
      </p:sp>
      <p:sp>
        <p:nvSpPr>
          <p:cNvPr id="883" name="Shape 883"/>
          <p:cNvSpPr/>
          <p:nvPr/>
        </p:nvSpPr>
        <p:spPr>
          <a:xfrm>
            <a:off x="157209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Layout</a:t>
            </a:r>
            <a:endParaRPr/>
          </a:p>
        </p:txBody>
      </p:sp>
      <p:sp>
        <p:nvSpPr>
          <p:cNvPr id="884" name="Shape 884"/>
          <p:cNvSpPr/>
          <p:nvPr/>
        </p:nvSpPr>
        <p:spPr>
          <a:xfrm>
            <a:off x="3100730" y="4440875"/>
            <a:ext cx="1413900" cy="474000"/>
          </a:xfrm>
          <a:prstGeom prst="roundRect">
            <a:avLst>
              <a:gd fmla="val 16667" name="adj"/>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Paint</a:t>
            </a:r>
            <a:endParaRPr/>
          </a:p>
        </p:txBody>
      </p:sp>
      <p:sp>
        <p:nvSpPr>
          <p:cNvPr id="885" name="Shape 885"/>
          <p:cNvSpPr/>
          <p:nvPr/>
        </p:nvSpPr>
        <p:spPr>
          <a:xfrm>
            <a:off x="462937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Compositing</a:t>
            </a:r>
            <a:endParaRPr/>
          </a:p>
          <a:p>
            <a:pPr indent="0" lvl="0" marL="0" rtl="0" algn="ctr">
              <a:spcBef>
                <a:spcPts val="0"/>
              </a:spcBef>
              <a:spcAft>
                <a:spcPts val="0"/>
              </a:spcAft>
              <a:buNone/>
            </a:pPr>
            <a:r>
              <a:rPr lang="en"/>
              <a:t>Setup</a:t>
            </a:r>
            <a:endParaRPr/>
          </a:p>
        </p:txBody>
      </p:sp>
      <p:sp>
        <p:nvSpPr>
          <p:cNvPr id="886" name="Shape 886"/>
          <p:cNvSpPr/>
          <p:nvPr/>
        </p:nvSpPr>
        <p:spPr>
          <a:xfrm>
            <a:off x="615801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Raster</a:t>
            </a:r>
            <a:endParaRPr/>
          </a:p>
        </p:txBody>
      </p:sp>
      <p:sp>
        <p:nvSpPr>
          <p:cNvPr id="887" name="Shape 887"/>
          <p:cNvSpPr/>
          <p:nvPr/>
        </p:nvSpPr>
        <p:spPr>
          <a:xfrm>
            <a:off x="76866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Composite</a:t>
            </a:r>
            <a:endParaRPr/>
          </a:p>
        </p:txBody>
      </p:sp>
      <p:grpSp>
        <p:nvGrpSpPr>
          <p:cNvPr id="888" name="Shape 888"/>
          <p:cNvGrpSpPr/>
          <p:nvPr/>
        </p:nvGrpSpPr>
        <p:grpSpPr>
          <a:xfrm>
            <a:off x="3597138" y="4116450"/>
            <a:ext cx="1959000" cy="1113296"/>
            <a:chOff x="5124225" y="4096529"/>
            <a:chExt cx="1959000" cy="1113296"/>
          </a:xfrm>
        </p:grpSpPr>
        <p:cxnSp>
          <p:nvCxnSpPr>
            <p:cNvPr id="889" name="Shape 889"/>
            <p:cNvCxnSpPr/>
            <p:nvPr/>
          </p:nvCxnSpPr>
          <p:spPr>
            <a:xfrm>
              <a:off x="6103725" y="4416025"/>
              <a:ext cx="0" cy="793800"/>
            </a:xfrm>
            <a:prstGeom prst="straightConnector1">
              <a:avLst/>
            </a:prstGeom>
            <a:noFill/>
            <a:ln cap="flat" cmpd="sng" w="19050">
              <a:solidFill>
                <a:schemeClr val="dk2"/>
              </a:solidFill>
              <a:prstDash val="dash"/>
              <a:round/>
              <a:headEnd len="med" w="med" type="none"/>
              <a:tailEnd len="med" w="med" type="none"/>
            </a:ln>
          </p:spPr>
        </p:cxnSp>
        <p:sp>
          <p:nvSpPr>
            <p:cNvPr id="890" name="Shape 890"/>
            <p:cNvSpPr txBox="1"/>
            <p:nvPr/>
          </p:nvSpPr>
          <p:spPr>
            <a:xfrm>
              <a:off x="5124225" y="4096529"/>
              <a:ext cx="1959000" cy="401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Thread boundary</a:t>
              </a:r>
              <a:endParaRPr/>
            </a:p>
          </p:txBody>
        </p:sp>
      </p:grpSp>
      <p:grpSp>
        <p:nvGrpSpPr>
          <p:cNvPr id="891" name="Shape 891"/>
          <p:cNvGrpSpPr/>
          <p:nvPr/>
        </p:nvGrpSpPr>
        <p:grpSpPr>
          <a:xfrm>
            <a:off x="1306050" y="1385038"/>
            <a:ext cx="2501539" cy="2020599"/>
            <a:chOff x="2301200" y="1379900"/>
            <a:chExt cx="2501539" cy="2020599"/>
          </a:xfrm>
        </p:grpSpPr>
        <p:sp>
          <p:nvSpPr>
            <p:cNvPr id="892" name="Shape 892"/>
            <p:cNvSpPr/>
            <p:nvPr/>
          </p:nvSpPr>
          <p:spPr>
            <a:xfrm>
              <a:off x="3214509" y="1977200"/>
              <a:ext cx="6747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html</a:t>
              </a:r>
              <a:endParaRPr/>
            </a:p>
          </p:txBody>
        </p:sp>
        <p:sp>
          <p:nvSpPr>
            <p:cNvPr id="893" name="Shape 893"/>
            <p:cNvSpPr/>
            <p:nvPr/>
          </p:nvSpPr>
          <p:spPr>
            <a:xfrm>
              <a:off x="2301200"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endParaRPr/>
            </a:p>
          </p:txBody>
        </p:sp>
        <p:cxnSp>
          <p:nvCxnSpPr>
            <p:cNvPr id="894" name="Shape 894"/>
            <p:cNvCxnSpPr>
              <a:stCxn id="892" idx="2"/>
              <a:endCxn id="893" idx="0"/>
            </p:cNvCxnSpPr>
            <p:nvPr/>
          </p:nvCxnSpPr>
          <p:spPr>
            <a:xfrm flipH="1">
              <a:off x="2603559" y="2527400"/>
              <a:ext cx="948300" cy="322800"/>
            </a:xfrm>
            <a:prstGeom prst="straightConnector1">
              <a:avLst/>
            </a:prstGeom>
            <a:noFill/>
            <a:ln cap="flat" cmpd="sng" w="9525">
              <a:solidFill>
                <a:schemeClr val="dk2"/>
              </a:solidFill>
              <a:prstDash val="solid"/>
              <a:round/>
              <a:headEnd len="med" w="med" type="none"/>
              <a:tailEnd len="med" w="med" type="none"/>
            </a:ln>
          </p:spPr>
        </p:cxnSp>
        <p:cxnSp>
          <p:nvCxnSpPr>
            <p:cNvPr id="895" name="Shape 895"/>
            <p:cNvCxnSpPr>
              <a:stCxn id="892" idx="2"/>
              <a:endCxn id="896" idx="0"/>
            </p:cNvCxnSpPr>
            <p:nvPr/>
          </p:nvCxnSpPr>
          <p:spPr>
            <a:xfrm flipH="1">
              <a:off x="3235959" y="2527400"/>
              <a:ext cx="315900" cy="322800"/>
            </a:xfrm>
            <a:prstGeom prst="straightConnector1">
              <a:avLst/>
            </a:prstGeom>
            <a:noFill/>
            <a:ln cap="flat" cmpd="sng" w="9525">
              <a:solidFill>
                <a:schemeClr val="dk2"/>
              </a:solidFill>
              <a:prstDash val="solid"/>
              <a:round/>
              <a:headEnd len="med" w="med" type="none"/>
              <a:tailEnd len="med" w="med" type="none"/>
            </a:ln>
          </p:spPr>
        </p:cxnSp>
        <p:cxnSp>
          <p:nvCxnSpPr>
            <p:cNvPr id="897" name="Shape 897"/>
            <p:cNvCxnSpPr>
              <a:stCxn id="892" idx="2"/>
              <a:endCxn id="898" idx="0"/>
            </p:cNvCxnSpPr>
            <p:nvPr/>
          </p:nvCxnSpPr>
          <p:spPr>
            <a:xfrm>
              <a:off x="3551859" y="2527400"/>
              <a:ext cx="316200" cy="322800"/>
            </a:xfrm>
            <a:prstGeom prst="straightConnector1">
              <a:avLst/>
            </a:prstGeom>
            <a:noFill/>
            <a:ln cap="flat" cmpd="sng" w="9525">
              <a:solidFill>
                <a:schemeClr val="dk2"/>
              </a:solidFill>
              <a:prstDash val="solid"/>
              <a:round/>
              <a:headEnd len="med" w="med" type="none"/>
              <a:tailEnd len="med" w="med" type="none"/>
            </a:ln>
          </p:spPr>
        </p:cxnSp>
        <p:sp>
          <p:nvSpPr>
            <p:cNvPr id="896" name="Shape 896"/>
            <p:cNvSpPr/>
            <p:nvPr/>
          </p:nvSpPr>
          <p:spPr>
            <a:xfrm>
              <a:off x="2933446"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t>
              </a:r>
              <a:endParaRPr/>
            </a:p>
          </p:txBody>
        </p:sp>
        <p:sp>
          <p:nvSpPr>
            <p:cNvPr id="898" name="Shape 898"/>
            <p:cNvSpPr/>
            <p:nvPr/>
          </p:nvSpPr>
          <p:spPr>
            <a:xfrm>
              <a:off x="3565692"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face</a:t>
              </a:r>
              <a:endParaRPr/>
            </a:p>
          </p:txBody>
        </p:sp>
        <p:sp>
          <p:nvSpPr>
            <p:cNvPr id="899" name="Shape 899"/>
            <p:cNvSpPr/>
            <p:nvPr/>
          </p:nvSpPr>
          <p:spPr>
            <a:xfrm>
              <a:off x="4197939"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
              </a:r>
              <a:endParaRPr/>
            </a:p>
          </p:txBody>
        </p:sp>
        <p:cxnSp>
          <p:nvCxnSpPr>
            <p:cNvPr id="900" name="Shape 900"/>
            <p:cNvCxnSpPr>
              <a:stCxn id="892" idx="2"/>
              <a:endCxn id="899" idx="0"/>
            </p:cNvCxnSpPr>
            <p:nvPr/>
          </p:nvCxnSpPr>
          <p:spPr>
            <a:xfrm>
              <a:off x="3551859" y="2527400"/>
              <a:ext cx="948600" cy="322800"/>
            </a:xfrm>
            <a:prstGeom prst="straightConnector1">
              <a:avLst/>
            </a:prstGeom>
            <a:noFill/>
            <a:ln cap="flat" cmpd="sng" w="9525">
              <a:solidFill>
                <a:schemeClr val="dk2"/>
              </a:solidFill>
              <a:prstDash val="solid"/>
              <a:round/>
              <a:headEnd len="med" w="med" type="none"/>
              <a:tailEnd len="med" w="med" type="none"/>
            </a:ln>
          </p:spPr>
        </p:cxnSp>
        <p:sp>
          <p:nvSpPr>
            <p:cNvPr id="901" name="Shape 901"/>
            <p:cNvSpPr txBox="1"/>
            <p:nvPr/>
          </p:nvSpPr>
          <p:spPr>
            <a:xfrm>
              <a:off x="2435975" y="1379900"/>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Layout Tree</a:t>
              </a:r>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5" name="Shape 905"/>
        <p:cNvGrpSpPr/>
        <p:nvPr/>
      </p:nvGrpSpPr>
      <p:grpSpPr>
        <a:xfrm>
          <a:off x="0" y="0"/>
          <a:ext cx="0" cy="0"/>
          <a:chOff x="0" y="0"/>
          <a:chExt cx="0" cy="0"/>
        </a:xfrm>
      </p:grpSpPr>
      <p:sp>
        <p:nvSpPr>
          <p:cNvPr id="906" name="Shape 90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New compositing architecture (Slimming Paint)</a:t>
            </a:r>
            <a:endParaRPr/>
          </a:p>
        </p:txBody>
      </p:sp>
      <p:sp>
        <p:nvSpPr>
          <p:cNvPr id="907" name="Shape 907"/>
          <p:cNvSpPr/>
          <p:nvPr/>
        </p:nvSpPr>
        <p:spPr>
          <a:xfrm>
            <a:off x="4345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Parse</a:t>
            </a:r>
            <a:endParaRPr/>
          </a:p>
        </p:txBody>
      </p:sp>
      <p:sp>
        <p:nvSpPr>
          <p:cNvPr id="908" name="Shape 908"/>
          <p:cNvSpPr/>
          <p:nvPr/>
        </p:nvSpPr>
        <p:spPr>
          <a:xfrm>
            <a:off x="157209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Layout</a:t>
            </a:r>
            <a:endParaRPr/>
          </a:p>
        </p:txBody>
      </p:sp>
      <p:sp>
        <p:nvSpPr>
          <p:cNvPr id="909" name="Shape 909"/>
          <p:cNvSpPr/>
          <p:nvPr/>
        </p:nvSpPr>
        <p:spPr>
          <a:xfrm>
            <a:off x="3100730" y="4440875"/>
            <a:ext cx="1413900" cy="474000"/>
          </a:xfrm>
          <a:prstGeom prst="roundRect">
            <a:avLst>
              <a:gd fmla="val 16667" name="adj"/>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Paint</a:t>
            </a:r>
            <a:endParaRPr/>
          </a:p>
        </p:txBody>
      </p:sp>
      <p:sp>
        <p:nvSpPr>
          <p:cNvPr id="910" name="Shape 910"/>
          <p:cNvSpPr/>
          <p:nvPr/>
        </p:nvSpPr>
        <p:spPr>
          <a:xfrm>
            <a:off x="462937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Compositing</a:t>
            </a:r>
            <a:endParaRPr/>
          </a:p>
          <a:p>
            <a:pPr indent="0" lvl="0" marL="0" rtl="0" algn="ctr">
              <a:spcBef>
                <a:spcPts val="0"/>
              </a:spcBef>
              <a:spcAft>
                <a:spcPts val="0"/>
              </a:spcAft>
              <a:buNone/>
            </a:pPr>
            <a:r>
              <a:rPr lang="en"/>
              <a:t>Setup</a:t>
            </a:r>
            <a:endParaRPr/>
          </a:p>
        </p:txBody>
      </p:sp>
      <p:sp>
        <p:nvSpPr>
          <p:cNvPr id="911" name="Shape 911"/>
          <p:cNvSpPr/>
          <p:nvPr/>
        </p:nvSpPr>
        <p:spPr>
          <a:xfrm>
            <a:off x="615801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Raster</a:t>
            </a:r>
            <a:endParaRPr/>
          </a:p>
        </p:txBody>
      </p:sp>
      <p:sp>
        <p:nvSpPr>
          <p:cNvPr id="912" name="Shape 912"/>
          <p:cNvSpPr/>
          <p:nvPr/>
        </p:nvSpPr>
        <p:spPr>
          <a:xfrm>
            <a:off x="76866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Composite</a:t>
            </a:r>
            <a:endParaRPr/>
          </a:p>
        </p:txBody>
      </p:sp>
      <p:grpSp>
        <p:nvGrpSpPr>
          <p:cNvPr id="913" name="Shape 913"/>
          <p:cNvGrpSpPr/>
          <p:nvPr/>
        </p:nvGrpSpPr>
        <p:grpSpPr>
          <a:xfrm>
            <a:off x="3597138" y="4116450"/>
            <a:ext cx="1959000" cy="1113296"/>
            <a:chOff x="5124225" y="4096529"/>
            <a:chExt cx="1959000" cy="1113296"/>
          </a:xfrm>
        </p:grpSpPr>
        <p:cxnSp>
          <p:nvCxnSpPr>
            <p:cNvPr id="914" name="Shape 914"/>
            <p:cNvCxnSpPr/>
            <p:nvPr/>
          </p:nvCxnSpPr>
          <p:spPr>
            <a:xfrm>
              <a:off x="6103725" y="4416025"/>
              <a:ext cx="0" cy="793800"/>
            </a:xfrm>
            <a:prstGeom prst="straightConnector1">
              <a:avLst/>
            </a:prstGeom>
            <a:noFill/>
            <a:ln cap="flat" cmpd="sng" w="19050">
              <a:solidFill>
                <a:schemeClr val="dk2"/>
              </a:solidFill>
              <a:prstDash val="dash"/>
              <a:round/>
              <a:headEnd len="med" w="med" type="none"/>
              <a:tailEnd len="med" w="med" type="none"/>
            </a:ln>
          </p:spPr>
        </p:cxnSp>
        <p:sp>
          <p:nvSpPr>
            <p:cNvPr id="915" name="Shape 915"/>
            <p:cNvSpPr txBox="1"/>
            <p:nvPr/>
          </p:nvSpPr>
          <p:spPr>
            <a:xfrm>
              <a:off x="5124225" y="4096529"/>
              <a:ext cx="1959000" cy="401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Thread boundary</a:t>
              </a:r>
              <a:endParaRPr/>
            </a:p>
          </p:txBody>
        </p:sp>
      </p:grpSp>
      <p:grpSp>
        <p:nvGrpSpPr>
          <p:cNvPr id="916" name="Shape 916"/>
          <p:cNvGrpSpPr/>
          <p:nvPr/>
        </p:nvGrpSpPr>
        <p:grpSpPr>
          <a:xfrm>
            <a:off x="1306050" y="1385038"/>
            <a:ext cx="2501539" cy="2020599"/>
            <a:chOff x="2301200" y="1379900"/>
            <a:chExt cx="2501539" cy="2020599"/>
          </a:xfrm>
        </p:grpSpPr>
        <p:sp>
          <p:nvSpPr>
            <p:cNvPr id="917" name="Shape 917"/>
            <p:cNvSpPr/>
            <p:nvPr/>
          </p:nvSpPr>
          <p:spPr>
            <a:xfrm>
              <a:off x="3214509" y="1977200"/>
              <a:ext cx="674700" cy="5502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html</a:t>
              </a:r>
              <a:endParaRPr/>
            </a:p>
          </p:txBody>
        </p:sp>
        <p:sp>
          <p:nvSpPr>
            <p:cNvPr id="918" name="Shape 918"/>
            <p:cNvSpPr/>
            <p:nvPr/>
          </p:nvSpPr>
          <p:spPr>
            <a:xfrm>
              <a:off x="2301200" y="2850299"/>
              <a:ext cx="604800" cy="550200"/>
            </a:xfrm>
            <a:prstGeom prst="roundRect">
              <a:avLst>
                <a:gd fmla="val 16667" name="adj"/>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endParaRPr/>
            </a:p>
          </p:txBody>
        </p:sp>
        <p:cxnSp>
          <p:nvCxnSpPr>
            <p:cNvPr id="919" name="Shape 919"/>
            <p:cNvCxnSpPr>
              <a:stCxn id="917" idx="2"/>
              <a:endCxn id="918" idx="0"/>
            </p:cNvCxnSpPr>
            <p:nvPr/>
          </p:nvCxnSpPr>
          <p:spPr>
            <a:xfrm flipH="1">
              <a:off x="2603559" y="2527400"/>
              <a:ext cx="948300" cy="322800"/>
            </a:xfrm>
            <a:prstGeom prst="straightConnector1">
              <a:avLst/>
            </a:prstGeom>
            <a:noFill/>
            <a:ln cap="flat" cmpd="sng" w="19050">
              <a:solidFill>
                <a:schemeClr val="dk2"/>
              </a:solidFill>
              <a:prstDash val="solid"/>
              <a:round/>
              <a:headEnd len="med" w="med" type="none"/>
              <a:tailEnd len="med" w="med" type="none"/>
            </a:ln>
          </p:spPr>
        </p:cxnSp>
        <p:cxnSp>
          <p:nvCxnSpPr>
            <p:cNvPr id="920" name="Shape 920"/>
            <p:cNvCxnSpPr>
              <a:stCxn id="917" idx="2"/>
              <a:endCxn id="921" idx="0"/>
            </p:cNvCxnSpPr>
            <p:nvPr/>
          </p:nvCxnSpPr>
          <p:spPr>
            <a:xfrm flipH="1">
              <a:off x="3235959" y="2527400"/>
              <a:ext cx="315900" cy="322800"/>
            </a:xfrm>
            <a:prstGeom prst="straightConnector1">
              <a:avLst/>
            </a:prstGeom>
            <a:noFill/>
            <a:ln cap="flat" cmpd="sng" w="9525">
              <a:solidFill>
                <a:schemeClr val="dk2"/>
              </a:solidFill>
              <a:prstDash val="solid"/>
              <a:round/>
              <a:headEnd len="med" w="med" type="none"/>
              <a:tailEnd len="med" w="med" type="none"/>
            </a:ln>
          </p:spPr>
        </p:cxnSp>
        <p:cxnSp>
          <p:nvCxnSpPr>
            <p:cNvPr id="922" name="Shape 922"/>
            <p:cNvCxnSpPr>
              <a:stCxn id="917" idx="2"/>
              <a:endCxn id="923" idx="0"/>
            </p:cNvCxnSpPr>
            <p:nvPr/>
          </p:nvCxnSpPr>
          <p:spPr>
            <a:xfrm>
              <a:off x="3551859" y="2527400"/>
              <a:ext cx="316200" cy="322800"/>
            </a:xfrm>
            <a:prstGeom prst="straightConnector1">
              <a:avLst/>
            </a:prstGeom>
            <a:noFill/>
            <a:ln cap="flat" cmpd="sng" w="9525">
              <a:solidFill>
                <a:schemeClr val="dk2"/>
              </a:solidFill>
              <a:prstDash val="solid"/>
              <a:round/>
              <a:headEnd len="med" w="med" type="none"/>
              <a:tailEnd len="med" w="med" type="none"/>
            </a:ln>
          </p:spPr>
        </p:cxnSp>
        <p:sp>
          <p:nvSpPr>
            <p:cNvPr id="921" name="Shape 921"/>
            <p:cNvSpPr/>
            <p:nvPr/>
          </p:nvSpPr>
          <p:spPr>
            <a:xfrm>
              <a:off x="2933446"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t>
              </a:r>
              <a:endParaRPr/>
            </a:p>
          </p:txBody>
        </p:sp>
        <p:sp>
          <p:nvSpPr>
            <p:cNvPr id="923" name="Shape 923"/>
            <p:cNvSpPr/>
            <p:nvPr/>
          </p:nvSpPr>
          <p:spPr>
            <a:xfrm>
              <a:off x="3565692"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face</a:t>
              </a:r>
              <a:endParaRPr/>
            </a:p>
          </p:txBody>
        </p:sp>
        <p:sp>
          <p:nvSpPr>
            <p:cNvPr id="924" name="Shape 924"/>
            <p:cNvSpPr/>
            <p:nvPr/>
          </p:nvSpPr>
          <p:spPr>
            <a:xfrm>
              <a:off x="4197939"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
              </a:r>
              <a:endParaRPr/>
            </a:p>
          </p:txBody>
        </p:sp>
        <p:cxnSp>
          <p:nvCxnSpPr>
            <p:cNvPr id="925" name="Shape 925"/>
            <p:cNvCxnSpPr>
              <a:stCxn id="917" idx="2"/>
              <a:endCxn id="924" idx="0"/>
            </p:cNvCxnSpPr>
            <p:nvPr/>
          </p:nvCxnSpPr>
          <p:spPr>
            <a:xfrm>
              <a:off x="3551859" y="2527400"/>
              <a:ext cx="948600" cy="322800"/>
            </a:xfrm>
            <a:prstGeom prst="straightConnector1">
              <a:avLst/>
            </a:prstGeom>
            <a:noFill/>
            <a:ln cap="flat" cmpd="sng" w="9525">
              <a:solidFill>
                <a:schemeClr val="dk2"/>
              </a:solidFill>
              <a:prstDash val="solid"/>
              <a:round/>
              <a:headEnd len="med" w="med" type="none"/>
              <a:tailEnd len="med" w="med" type="none"/>
            </a:ln>
          </p:spPr>
        </p:cxnSp>
        <p:sp>
          <p:nvSpPr>
            <p:cNvPr id="926" name="Shape 926"/>
            <p:cNvSpPr txBox="1"/>
            <p:nvPr/>
          </p:nvSpPr>
          <p:spPr>
            <a:xfrm>
              <a:off x="2435975" y="1379900"/>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Layout Tree</a:t>
              </a:r>
              <a:endParaRPr/>
            </a:p>
          </p:txBody>
        </p:sp>
      </p:grpSp>
      <p:sp>
        <p:nvSpPr>
          <p:cNvPr id="927" name="Shape 927"/>
          <p:cNvSpPr/>
          <p:nvPr/>
        </p:nvSpPr>
        <p:spPr>
          <a:xfrm>
            <a:off x="5464675" y="2312538"/>
            <a:ext cx="762900" cy="762900"/>
          </a:xfrm>
          <a:prstGeom prst="rect">
            <a:avLst/>
          </a:prstGeom>
          <a:solidFill>
            <a:schemeClr val="lt2"/>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928" name="Shape 928"/>
          <p:cNvSpPr/>
          <p:nvPr/>
        </p:nvSpPr>
        <p:spPr>
          <a:xfrm>
            <a:off x="5464677" y="2312538"/>
            <a:ext cx="762900" cy="7629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200"/>
              <a:t>[text a]</a:t>
            </a:r>
            <a:endParaRPr sz="1200"/>
          </a:p>
        </p:txBody>
      </p:sp>
      <p:sp>
        <p:nvSpPr>
          <p:cNvPr id="929" name="Shape 929"/>
          <p:cNvSpPr txBox="1"/>
          <p:nvPr/>
        </p:nvSpPr>
        <p:spPr>
          <a:xfrm>
            <a:off x="5167975" y="1715238"/>
            <a:ext cx="13563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Chunk</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3" name="Shape 933"/>
        <p:cNvGrpSpPr/>
        <p:nvPr/>
      </p:nvGrpSpPr>
      <p:grpSpPr>
        <a:xfrm>
          <a:off x="0" y="0"/>
          <a:ext cx="0" cy="0"/>
          <a:chOff x="0" y="0"/>
          <a:chExt cx="0" cy="0"/>
        </a:xfrm>
      </p:grpSpPr>
      <p:sp>
        <p:nvSpPr>
          <p:cNvPr id="934" name="Shape 9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New compositing architecture (Slimming Paint)</a:t>
            </a:r>
            <a:endParaRPr/>
          </a:p>
        </p:txBody>
      </p:sp>
      <p:sp>
        <p:nvSpPr>
          <p:cNvPr id="935" name="Shape 935"/>
          <p:cNvSpPr/>
          <p:nvPr/>
        </p:nvSpPr>
        <p:spPr>
          <a:xfrm>
            <a:off x="4345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Parse</a:t>
            </a:r>
            <a:endParaRPr/>
          </a:p>
        </p:txBody>
      </p:sp>
      <p:sp>
        <p:nvSpPr>
          <p:cNvPr id="936" name="Shape 936"/>
          <p:cNvSpPr/>
          <p:nvPr/>
        </p:nvSpPr>
        <p:spPr>
          <a:xfrm>
            <a:off x="157209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Layout</a:t>
            </a:r>
            <a:endParaRPr/>
          </a:p>
        </p:txBody>
      </p:sp>
      <p:sp>
        <p:nvSpPr>
          <p:cNvPr id="937" name="Shape 937"/>
          <p:cNvSpPr/>
          <p:nvPr/>
        </p:nvSpPr>
        <p:spPr>
          <a:xfrm>
            <a:off x="3100730" y="4440875"/>
            <a:ext cx="1413900" cy="474000"/>
          </a:xfrm>
          <a:prstGeom prst="roundRect">
            <a:avLst>
              <a:gd fmla="val 16667" name="adj"/>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Paint</a:t>
            </a:r>
            <a:endParaRPr/>
          </a:p>
        </p:txBody>
      </p:sp>
      <p:sp>
        <p:nvSpPr>
          <p:cNvPr id="938" name="Shape 938"/>
          <p:cNvSpPr/>
          <p:nvPr/>
        </p:nvSpPr>
        <p:spPr>
          <a:xfrm>
            <a:off x="462937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Compositing</a:t>
            </a:r>
            <a:endParaRPr/>
          </a:p>
          <a:p>
            <a:pPr indent="0" lvl="0" marL="0" rtl="0" algn="ctr">
              <a:spcBef>
                <a:spcPts val="0"/>
              </a:spcBef>
              <a:spcAft>
                <a:spcPts val="0"/>
              </a:spcAft>
              <a:buNone/>
            </a:pPr>
            <a:r>
              <a:rPr lang="en"/>
              <a:t>Setup</a:t>
            </a:r>
            <a:endParaRPr/>
          </a:p>
        </p:txBody>
      </p:sp>
      <p:sp>
        <p:nvSpPr>
          <p:cNvPr id="939" name="Shape 939"/>
          <p:cNvSpPr/>
          <p:nvPr/>
        </p:nvSpPr>
        <p:spPr>
          <a:xfrm>
            <a:off x="615801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Raster</a:t>
            </a:r>
            <a:endParaRPr/>
          </a:p>
        </p:txBody>
      </p:sp>
      <p:sp>
        <p:nvSpPr>
          <p:cNvPr id="940" name="Shape 940"/>
          <p:cNvSpPr/>
          <p:nvPr/>
        </p:nvSpPr>
        <p:spPr>
          <a:xfrm>
            <a:off x="76866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Composite</a:t>
            </a:r>
            <a:endParaRPr/>
          </a:p>
        </p:txBody>
      </p:sp>
      <p:grpSp>
        <p:nvGrpSpPr>
          <p:cNvPr id="941" name="Shape 941"/>
          <p:cNvGrpSpPr/>
          <p:nvPr/>
        </p:nvGrpSpPr>
        <p:grpSpPr>
          <a:xfrm>
            <a:off x="3597138" y="4116450"/>
            <a:ext cx="1959000" cy="1113296"/>
            <a:chOff x="5124225" y="4096529"/>
            <a:chExt cx="1959000" cy="1113296"/>
          </a:xfrm>
        </p:grpSpPr>
        <p:cxnSp>
          <p:nvCxnSpPr>
            <p:cNvPr id="942" name="Shape 942"/>
            <p:cNvCxnSpPr/>
            <p:nvPr/>
          </p:nvCxnSpPr>
          <p:spPr>
            <a:xfrm>
              <a:off x="6103725" y="4416025"/>
              <a:ext cx="0" cy="793800"/>
            </a:xfrm>
            <a:prstGeom prst="straightConnector1">
              <a:avLst/>
            </a:prstGeom>
            <a:noFill/>
            <a:ln cap="flat" cmpd="sng" w="19050">
              <a:solidFill>
                <a:schemeClr val="dk2"/>
              </a:solidFill>
              <a:prstDash val="dash"/>
              <a:round/>
              <a:headEnd len="med" w="med" type="none"/>
              <a:tailEnd len="med" w="med" type="none"/>
            </a:ln>
          </p:spPr>
        </p:cxnSp>
        <p:sp>
          <p:nvSpPr>
            <p:cNvPr id="943" name="Shape 943"/>
            <p:cNvSpPr txBox="1"/>
            <p:nvPr/>
          </p:nvSpPr>
          <p:spPr>
            <a:xfrm>
              <a:off x="5124225" y="4096529"/>
              <a:ext cx="1959000" cy="401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Thread boundary</a:t>
              </a:r>
              <a:endParaRPr/>
            </a:p>
          </p:txBody>
        </p:sp>
      </p:grpSp>
      <p:grpSp>
        <p:nvGrpSpPr>
          <p:cNvPr id="944" name="Shape 944"/>
          <p:cNvGrpSpPr/>
          <p:nvPr/>
        </p:nvGrpSpPr>
        <p:grpSpPr>
          <a:xfrm>
            <a:off x="1306050" y="1385038"/>
            <a:ext cx="2501539" cy="2020599"/>
            <a:chOff x="2301200" y="1379900"/>
            <a:chExt cx="2501539" cy="2020599"/>
          </a:xfrm>
        </p:grpSpPr>
        <p:sp>
          <p:nvSpPr>
            <p:cNvPr id="945" name="Shape 945"/>
            <p:cNvSpPr/>
            <p:nvPr/>
          </p:nvSpPr>
          <p:spPr>
            <a:xfrm>
              <a:off x="3214509" y="1977200"/>
              <a:ext cx="674700" cy="5502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html</a:t>
              </a:r>
              <a:endParaRPr/>
            </a:p>
          </p:txBody>
        </p:sp>
        <p:sp>
          <p:nvSpPr>
            <p:cNvPr id="946" name="Shape 946"/>
            <p:cNvSpPr/>
            <p:nvPr/>
          </p:nvSpPr>
          <p:spPr>
            <a:xfrm>
              <a:off x="2301200"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endParaRPr/>
            </a:p>
          </p:txBody>
        </p:sp>
        <p:cxnSp>
          <p:nvCxnSpPr>
            <p:cNvPr id="947" name="Shape 947"/>
            <p:cNvCxnSpPr>
              <a:stCxn id="945" idx="2"/>
              <a:endCxn id="946" idx="0"/>
            </p:cNvCxnSpPr>
            <p:nvPr/>
          </p:nvCxnSpPr>
          <p:spPr>
            <a:xfrm flipH="1">
              <a:off x="2603559" y="2527400"/>
              <a:ext cx="948300" cy="322800"/>
            </a:xfrm>
            <a:prstGeom prst="straightConnector1">
              <a:avLst/>
            </a:prstGeom>
            <a:noFill/>
            <a:ln cap="flat" cmpd="sng" w="9525">
              <a:solidFill>
                <a:schemeClr val="dk2"/>
              </a:solidFill>
              <a:prstDash val="solid"/>
              <a:round/>
              <a:headEnd len="med" w="med" type="none"/>
              <a:tailEnd len="med" w="med" type="none"/>
            </a:ln>
          </p:spPr>
        </p:cxnSp>
        <p:cxnSp>
          <p:nvCxnSpPr>
            <p:cNvPr id="948" name="Shape 948"/>
            <p:cNvCxnSpPr>
              <a:stCxn id="945" idx="2"/>
              <a:endCxn id="949" idx="0"/>
            </p:cNvCxnSpPr>
            <p:nvPr/>
          </p:nvCxnSpPr>
          <p:spPr>
            <a:xfrm flipH="1">
              <a:off x="3235959" y="2527400"/>
              <a:ext cx="315900" cy="322800"/>
            </a:xfrm>
            <a:prstGeom prst="straightConnector1">
              <a:avLst/>
            </a:prstGeom>
            <a:noFill/>
            <a:ln cap="flat" cmpd="sng" w="19050">
              <a:solidFill>
                <a:schemeClr val="dk2"/>
              </a:solidFill>
              <a:prstDash val="solid"/>
              <a:round/>
              <a:headEnd len="med" w="med" type="none"/>
              <a:tailEnd len="med" w="med" type="none"/>
            </a:ln>
          </p:spPr>
        </p:cxnSp>
        <p:cxnSp>
          <p:nvCxnSpPr>
            <p:cNvPr id="950" name="Shape 950"/>
            <p:cNvCxnSpPr>
              <a:stCxn id="945" idx="2"/>
              <a:endCxn id="951" idx="0"/>
            </p:cNvCxnSpPr>
            <p:nvPr/>
          </p:nvCxnSpPr>
          <p:spPr>
            <a:xfrm>
              <a:off x="3551859" y="2527400"/>
              <a:ext cx="316200" cy="322800"/>
            </a:xfrm>
            <a:prstGeom prst="straightConnector1">
              <a:avLst/>
            </a:prstGeom>
            <a:noFill/>
            <a:ln cap="flat" cmpd="sng" w="9525">
              <a:solidFill>
                <a:schemeClr val="dk2"/>
              </a:solidFill>
              <a:prstDash val="solid"/>
              <a:round/>
              <a:headEnd len="med" w="med" type="none"/>
              <a:tailEnd len="med" w="med" type="none"/>
            </a:ln>
          </p:spPr>
        </p:cxnSp>
        <p:sp>
          <p:nvSpPr>
            <p:cNvPr id="949" name="Shape 949"/>
            <p:cNvSpPr/>
            <p:nvPr/>
          </p:nvSpPr>
          <p:spPr>
            <a:xfrm>
              <a:off x="2933446" y="2850299"/>
              <a:ext cx="604800" cy="550200"/>
            </a:xfrm>
            <a:prstGeom prst="roundRect">
              <a:avLst>
                <a:gd fmla="val 16667" name="adj"/>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t>
              </a:r>
              <a:endParaRPr/>
            </a:p>
          </p:txBody>
        </p:sp>
        <p:sp>
          <p:nvSpPr>
            <p:cNvPr id="951" name="Shape 951"/>
            <p:cNvSpPr/>
            <p:nvPr/>
          </p:nvSpPr>
          <p:spPr>
            <a:xfrm>
              <a:off x="3565692"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face</a:t>
              </a:r>
              <a:endParaRPr/>
            </a:p>
          </p:txBody>
        </p:sp>
        <p:sp>
          <p:nvSpPr>
            <p:cNvPr id="952" name="Shape 952"/>
            <p:cNvSpPr/>
            <p:nvPr/>
          </p:nvSpPr>
          <p:spPr>
            <a:xfrm>
              <a:off x="4197939"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
              </a:r>
              <a:endParaRPr/>
            </a:p>
          </p:txBody>
        </p:sp>
        <p:cxnSp>
          <p:nvCxnSpPr>
            <p:cNvPr id="953" name="Shape 953"/>
            <p:cNvCxnSpPr>
              <a:stCxn id="945" idx="2"/>
              <a:endCxn id="952" idx="0"/>
            </p:cNvCxnSpPr>
            <p:nvPr/>
          </p:nvCxnSpPr>
          <p:spPr>
            <a:xfrm>
              <a:off x="3551859" y="2527400"/>
              <a:ext cx="948600" cy="322800"/>
            </a:xfrm>
            <a:prstGeom prst="straightConnector1">
              <a:avLst/>
            </a:prstGeom>
            <a:noFill/>
            <a:ln cap="flat" cmpd="sng" w="9525">
              <a:solidFill>
                <a:schemeClr val="dk2"/>
              </a:solidFill>
              <a:prstDash val="solid"/>
              <a:round/>
              <a:headEnd len="med" w="med" type="none"/>
              <a:tailEnd len="med" w="med" type="none"/>
            </a:ln>
          </p:spPr>
        </p:cxnSp>
        <p:sp>
          <p:nvSpPr>
            <p:cNvPr id="954" name="Shape 954"/>
            <p:cNvSpPr txBox="1"/>
            <p:nvPr/>
          </p:nvSpPr>
          <p:spPr>
            <a:xfrm>
              <a:off x="2435975" y="1379900"/>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Layout Tree</a:t>
              </a:r>
              <a:endParaRPr/>
            </a:p>
          </p:txBody>
        </p:sp>
      </p:grpSp>
      <p:sp>
        <p:nvSpPr>
          <p:cNvPr id="955" name="Shape 955"/>
          <p:cNvSpPr/>
          <p:nvPr/>
        </p:nvSpPr>
        <p:spPr>
          <a:xfrm>
            <a:off x="5464700" y="2312538"/>
            <a:ext cx="1155600" cy="762900"/>
          </a:xfrm>
          <a:prstGeom prst="rect">
            <a:avLst/>
          </a:prstGeom>
          <a:solidFill>
            <a:schemeClr val="lt2"/>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956" name="Shape 956"/>
          <p:cNvSpPr/>
          <p:nvPr/>
        </p:nvSpPr>
        <p:spPr>
          <a:xfrm>
            <a:off x="5464700" y="2312538"/>
            <a:ext cx="1155600" cy="7629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200"/>
              <a:t>[text a][text b]</a:t>
            </a:r>
            <a:endParaRPr sz="1200"/>
          </a:p>
        </p:txBody>
      </p:sp>
      <p:sp>
        <p:nvSpPr>
          <p:cNvPr id="957" name="Shape 957"/>
          <p:cNvSpPr txBox="1"/>
          <p:nvPr/>
        </p:nvSpPr>
        <p:spPr>
          <a:xfrm>
            <a:off x="5364350" y="1715238"/>
            <a:ext cx="13563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Chunk</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1" name="Shape 961"/>
        <p:cNvGrpSpPr/>
        <p:nvPr/>
      </p:nvGrpSpPr>
      <p:grpSpPr>
        <a:xfrm>
          <a:off x="0" y="0"/>
          <a:ext cx="0" cy="0"/>
          <a:chOff x="0" y="0"/>
          <a:chExt cx="0" cy="0"/>
        </a:xfrm>
      </p:grpSpPr>
      <p:sp>
        <p:nvSpPr>
          <p:cNvPr id="962" name="Shape 9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New compositing architecture (Slimming Paint)</a:t>
            </a:r>
            <a:endParaRPr/>
          </a:p>
        </p:txBody>
      </p:sp>
      <p:sp>
        <p:nvSpPr>
          <p:cNvPr id="963" name="Shape 963"/>
          <p:cNvSpPr/>
          <p:nvPr/>
        </p:nvSpPr>
        <p:spPr>
          <a:xfrm>
            <a:off x="4345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Parse</a:t>
            </a:r>
            <a:endParaRPr/>
          </a:p>
        </p:txBody>
      </p:sp>
      <p:sp>
        <p:nvSpPr>
          <p:cNvPr id="964" name="Shape 964"/>
          <p:cNvSpPr/>
          <p:nvPr/>
        </p:nvSpPr>
        <p:spPr>
          <a:xfrm>
            <a:off x="157209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Layout</a:t>
            </a:r>
            <a:endParaRPr/>
          </a:p>
        </p:txBody>
      </p:sp>
      <p:sp>
        <p:nvSpPr>
          <p:cNvPr id="965" name="Shape 965"/>
          <p:cNvSpPr/>
          <p:nvPr/>
        </p:nvSpPr>
        <p:spPr>
          <a:xfrm>
            <a:off x="3100730" y="4440875"/>
            <a:ext cx="1413900" cy="474000"/>
          </a:xfrm>
          <a:prstGeom prst="roundRect">
            <a:avLst>
              <a:gd fmla="val 16667" name="adj"/>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Paint</a:t>
            </a:r>
            <a:endParaRPr/>
          </a:p>
        </p:txBody>
      </p:sp>
      <p:sp>
        <p:nvSpPr>
          <p:cNvPr id="966" name="Shape 966"/>
          <p:cNvSpPr/>
          <p:nvPr/>
        </p:nvSpPr>
        <p:spPr>
          <a:xfrm>
            <a:off x="462937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Compositing</a:t>
            </a:r>
            <a:endParaRPr/>
          </a:p>
          <a:p>
            <a:pPr indent="0" lvl="0" marL="0" rtl="0" algn="ctr">
              <a:spcBef>
                <a:spcPts val="0"/>
              </a:spcBef>
              <a:spcAft>
                <a:spcPts val="0"/>
              </a:spcAft>
              <a:buNone/>
            </a:pPr>
            <a:r>
              <a:rPr lang="en"/>
              <a:t>Setup</a:t>
            </a:r>
            <a:endParaRPr/>
          </a:p>
        </p:txBody>
      </p:sp>
      <p:sp>
        <p:nvSpPr>
          <p:cNvPr id="967" name="Shape 967"/>
          <p:cNvSpPr/>
          <p:nvPr/>
        </p:nvSpPr>
        <p:spPr>
          <a:xfrm>
            <a:off x="615801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Raster</a:t>
            </a:r>
            <a:endParaRPr/>
          </a:p>
        </p:txBody>
      </p:sp>
      <p:sp>
        <p:nvSpPr>
          <p:cNvPr id="968" name="Shape 968"/>
          <p:cNvSpPr/>
          <p:nvPr/>
        </p:nvSpPr>
        <p:spPr>
          <a:xfrm>
            <a:off x="76866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Composite</a:t>
            </a:r>
            <a:endParaRPr/>
          </a:p>
        </p:txBody>
      </p:sp>
      <p:grpSp>
        <p:nvGrpSpPr>
          <p:cNvPr id="969" name="Shape 969"/>
          <p:cNvGrpSpPr/>
          <p:nvPr/>
        </p:nvGrpSpPr>
        <p:grpSpPr>
          <a:xfrm>
            <a:off x="3597138" y="4116450"/>
            <a:ext cx="1959000" cy="1113296"/>
            <a:chOff x="5124225" y="4096529"/>
            <a:chExt cx="1959000" cy="1113296"/>
          </a:xfrm>
        </p:grpSpPr>
        <p:cxnSp>
          <p:nvCxnSpPr>
            <p:cNvPr id="970" name="Shape 970"/>
            <p:cNvCxnSpPr/>
            <p:nvPr/>
          </p:nvCxnSpPr>
          <p:spPr>
            <a:xfrm>
              <a:off x="6103725" y="4416025"/>
              <a:ext cx="0" cy="793800"/>
            </a:xfrm>
            <a:prstGeom prst="straightConnector1">
              <a:avLst/>
            </a:prstGeom>
            <a:noFill/>
            <a:ln cap="flat" cmpd="sng" w="19050">
              <a:solidFill>
                <a:schemeClr val="dk2"/>
              </a:solidFill>
              <a:prstDash val="dash"/>
              <a:round/>
              <a:headEnd len="med" w="med" type="none"/>
              <a:tailEnd len="med" w="med" type="none"/>
            </a:ln>
          </p:spPr>
        </p:cxnSp>
        <p:sp>
          <p:nvSpPr>
            <p:cNvPr id="971" name="Shape 971"/>
            <p:cNvSpPr txBox="1"/>
            <p:nvPr/>
          </p:nvSpPr>
          <p:spPr>
            <a:xfrm>
              <a:off x="5124225" y="4096529"/>
              <a:ext cx="1959000" cy="401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Thread boundary</a:t>
              </a:r>
              <a:endParaRPr/>
            </a:p>
          </p:txBody>
        </p:sp>
      </p:grpSp>
      <p:grpSp>
        <p:nvGrpSpPr>
          <p:cNvPr id="972" name="Shape 972"/>
          <p:cNvGrpSpPr/>
          <p:nvPr/>
        </p:nvGrpSpPr>
        <p:grpSpPr>
          <a:xfrm>
            <a:off x="1306050" y="1385038"/>
            <a:ext cx="2501539" cy="2020599"/>
            <a:chOff x="2301200" y="1379900"/>
            <a:chExt cx="2501539" cy="2020599"/>
          </a:xfrm>
        </p:grpSpPr>
        <p:sp>
          <p:nvSpPr>
            <p:cNvPr id="973" name="Shape 973"/>
            <p:cNvSpPr/>
            <p:nvPr/>
          </p:nvSpPr>
          <p:spPr>
            <a:xfrm>
              <a:off x="3214509" y="1977200"/>
              <a:ext cx="674700" cy="5502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html</a:t>
              </a:r>
              <a:endParaRPr/>
            </a:p>
          </p:txBody>
        </p:sp>
        <p:sp>
          <p:nvSpPr>
            <p:cNvPr id="974" name="Shape 974"/>
            <p:cNvSpPr/>
            <p:nvPr/>
          </p:nvSpPr>
          <p:spPr>
            <a:xfrm>
              <a:off x="2301200"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endParaRPr/>
            </a:p>
          </p:txBody>
        </p:sp>
        <p:cxnSp>
          <p:nvCxnSpPr>
            <p:cNvPr id="975" name="Shape 975"/>
            <p:cNvCxnSpPr>
              <a:stCxn id="973" idx="2"/>
              <a:endCxn id="974" idx="0"/>
            </p:cNvCxnSpPr>
            <p:nvPr/>
          </p:nvCxnSpPr>
          <p:spPr>
            <a:xfrm flipH="1">
              <a:off x="2603559" y="2527400"/>
              <a:ext cx="948300" cy="322800"/>
            </a:xfrm>
            <a:prstGeom prst="straightConnector1">
              <a:avLst/>
            </a:prstGeom>
            <a:noFill/>
            <a:ln cap="flat" cmpd="sng" w="9525">
              <a:solidFill>
                <a:schemeClr val="dk2"/>
              </a:solidFill>
              <a:prstDash val="solid"/>
              <a:round/>
              <a:headEnd len="med" w="med" type="none"/>
              <a:tailEnd len="med" w="med" type="none"/>
            </a:ln>
          </p:spPr>
        </p:cxnSp>
        <p:cxnSp>
          <p:nvCxnSpPr>
            <p:cNvPr id="976" name="Shape 976"/>
            <p:cNvCxnSpPr>
              <a:stCxn id="973" idx="2"/>
              <a:endCxn id="977" idx="0"/>
            </p:cNvCxnSpPr>
            <p:nvPr/>
          </p:nvCxnSpPr>
          <p:spPr>
            <a:xfrm flipH="1">
              <a:off x="3235959" y="2527400"/>
              <a:ext cx="315900" cy="322800"/>
            </a:xfrm>
            <a:prstGeom prst="straightConnector1">
              <a:avLst/>
            </a:prstGeom>
            <a:noFill/>
            <a:ln cap="flat" cmpd="sng" w="9525">
              <a:solidFill>
                <a:schemeClr val="dk2"/>
              </a:solidFill>
              <a:prstDash val="solid"/>
              <a:round/>
              <a:headEnd len="med" w="med" type="none"/>
              <a:tailEnd len="med" w="med" type="none"/>
            </a:ln>
          </p:spPr>
        </p:cxnSp>
        <p:cxnSp>
          <p:nvCxnSpPr>
            <p:cNvPr id="978" name="Shape 978"/>
            <p:cNvCxnSpPr>
              <a:stCxn id="973" idx="2"/>
              <a:endCxn id="979" idx="0"/>
            </p:cNvCxnSpPr>
            <p:nvPr/>
          </p:nvCxnSpPr>
          <p:spPr>
            <a:xfrm>
              <a:off x="3551859" y="2527400"/>
              <a:ext cx="316200" cy="322800"/>
            </a:xfrm>
            <a:prstGeom prst="straightConnector1">
              <a:avLst/>
            </a:prstGeom>
            <a:noFill/>
            <a:ln cap="flat" cmpd="sng" w="19050">
              <a:solidFill>
                <a:schemeClr val="dk2"/>
              </a:solidFill>
              <a:prstDash val="solid"/>
              <a:round/>
              <a:headEnd len="med" w="med" type="none"/>
              <a:tailEnd len="med" w="med" type="none"/>
            </a:ln>
          </p:spPr>
        </p:cxnSp>
        <p:sp>
          <p:nvSpPr>
            <p:cNvPr id="977" name="Shape 977"/>
            <p:cNvSpPr/>
            <p:nvPr/>
          </p:nvSpPr>
          <p:spPr>
            <a:xfrm>
              <a:off x="2933446"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t>
              </a:r>
              <a:endParaRPr/>
            </a:p>
          </p:txBody>
        </p:sp>
        <p:sp>
          <p:nvSpPr>
            <p:cNvPr id="979" name="Shape 979"/>
            <p:cNvSpPr/>
            <p:nvPr/>
          </p:nvSpPr>
          <p:spPr>
            <a:xfrm>
              <a:off x="3565692" y="2850299"/>
              <a:ext cx="604800" cy="550200"/>
            </a:xfrm>
            <a:prstGeom prst="roundRect">
              <a:avLst>
                <a:gd fmla="val 16667" name="adj"/>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face</a:t>
              </a:r>
              <a:endParaRPr/>
            </a:p>
          </p:txBody>
        </p:sp>
        <p:sp>
          <p:nvSpPr>
            <p:cNvPr id="980" name="Shape 980"/>
            <p:cNvSpPr/>
            <p:nvPr/>
          </p:nvSpPr>
          <p:spPr>
            <a:xfrm>
              <a:off x="4197939"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
              </a:r>
              <a:endParaRPr/>
            </a:p>
          </p:txBody>
        </p:sp>
        <p:cxnSp>
          <p:nvCxnSpPr>
            <p:cNvPr id="981" name="Shape 981"/>
            <p:cNvCxnSpPr>
              <a:stCxn id="973" idx="2"/>
              <a:endCxn id="980" idx="0"/>
            </p:cNvCxnSpPr>
            <p:nvPr/>
          </p:nvCxnSpPr>
          <p:spPr>
            <a:xfrm>
              <a:off x="3551859" y="2527400"/>
              <a:ext cx="948600" cy="322800"/>
            </a:xfrm>
            <a:prstGeom prst="straightConnector1">
              <a:avLst/>
            </a:prstGeom>
            <a:noFill/>
            <a:ln cap="flat" cmpd="sng" w="9525">
              <a:solidFill>
                <a:schemeClr val="dk2"/>
              </a:solidFill>
              <a:prstDash val="solid"/>
              <a:round/>
              <a:headEnd len="med" w="med" type="none"/>
              <a:tailEnd len="med" w="med" type="none"/>
            </a:ln>
          </p:spPr>
        </p:cxnSp>
        <p:sp>
          <p:nvSpPr>
            <p:cNvPr id="982" name="Shape 982"/>
            <p:cNvSpPr txBox="1"/>
            <p:nvPr/>
          </p:nvSpPr>
          <p:spPr>
            <a:xfrm>
              <a:off x="2435975" y="1379900"/>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Layout Tree</a:t>
              </a:r>
              <a:endParaRPr/>
            </a:p>
          </p:txBody>
        </p:sp>
      </p:grpSp>
      <p:sp>
        <p:nvSpPr>
          <p:cNvPr id="983" name="Shape 983"/>
          <p:cNvSpPr/>
          <p:nvPr/>
        </p:nvSpPr>
        <p:spPr>
          <a:xfrm>
            <a:off x="5454650" y="2312538"/>
            <a:ext cx="1155600" cy="762900"/>
          </a:xfrm>
          <a:prstGeom prst="rect">
            <a:avLst/>
          </a:prstGeom>
          <a:solidFill>
            <a:schemeClr val="lt2"/>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984" name="Shape 984"/>
          <p:cNvSpPr/>
          <p:nvPr/>
        </p:nvSpPr>
        <p:spPr>
          <a:xfrm>
            <a:off x="5454650" y="2312538"/>
            <a:ext cx="1155600" cy="7629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200"/>
              <a:t>[text a][text b]</a:t>
            </a:r>
            <a:endParaRPr sz="1200"/>
          </a:p>
        </p:txBody>
      </p:sp>
      <p:sp>
        <p:nvSpPr>
          <p:cNvPr id="985" name="Shape 985"/>
          <p:cNvSpPr txBox="1"/>
          <p:nvPr/>
        </p:nvSpPr>
        <p:spPr>
          <a:xfrm>
            <a:off x="5354300" y="1715238"/>
            <a:ext cx="13563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Chunk 1</a:t>
            </a:r>
            <a:endParaRPr/>
          </a:p>
        </p:txBody>
      </p:sp>
      <p:sp>
        <p:nvSpPr>
          <p:cNvPr id="986" name="Shape 986"/>
          <p:cNvSpPr/>
          <p:nvPr/>
        </p:nvSpPr>
        <p:spPr>
          <a:xfrm>
            <a:off x="6710600" y="2312538"/>
            <a:ext cx="762900" cy="762900"/>
          </a:xfrm>
          <a:prstGeom prst="rect">
            <a:avLst/>
          </a:prstGeom>
          <a:solidFill>
            <a:schemeClr val="lt2"/>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987" name="Shape 987"/>
          <p:cNvSpPr/>
          <p:nvPr/>
        </p:nvSpPr>
        <p:spPr>
          <a:xfrm>
            <a:off x="6710602" y="2312538"/>
            <a:ext cx="762900" cy="76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[face]</a:t>
            </a:r>
            <a:endParaRPr sz="1200"/>
          </a:p>
        </p:txBody>
      </p:sp>
      <p:sp>
        <p:nvSpPr>
          <p:cNvPr id="988" name="Shape 988"/>
          <p:cNvSpPr txBox="1"/>
          <p:nvPr/>
        </p:nvSpPr>
        <p:spPr>
          <a:xfrm>
            <a:off x="6413900" y="1715238"/>
            <a:ext cx="13563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Chunk 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p:nvPr/>
        </p:nvSpPr>
        <p:spPr>
          <a:xfrm>
            <a:off x="0" y="0"/>
            <a:ext cx="9144000" cy="51435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solidFill>
                <a:srgbClr val="B7B7B7"/>
              </a:solidFill>
            </a:endParaRPr>
          </a:p>
        </p:txBody>
      </p:sp>
      <p:pic>
        <p:nvPicPr>
          <p:cNvPr id="105" name="Shape 105"/>
          <p:cNvPicPr preferRelativeResize="0"/>
          <p:nvPr/>
        </p:nvPicPr>
        <p:blipFill>
          <a:blip r:embed="rId3">
            <a:alphaModFix/>
          </a:blip>
          <a:stretch>
            <a:fillRect/>
          </a:stretch>
        </p:blipFill>
        <p:spPr>
          <a:xfrm>
            <a:off x="1709438" y="430800"/>
            <a:ext cx="5725127" cy="3142624"/>
          </a:xfrm>
          <a:prstGeom prst="rect">
            <a:avLst/>
          </a:prstGeom>
          <a:noFill/>
          <a:ln>
            <a:noFill/>
          </a:ln>
        </p:spPr>
      </p:pic>
      <p:sp>
        <p:nvSpPr>
          <p:cNvPr id="106" name="Shape 106"/>
          <p:cNvSpPr/>
          <p:nvPr/>
        </p:nvSpPr>
        <p:spPr>
          <a:xfrm>
            <a:off x="7991239" y="406372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B7B7B7"/>
                </a:solidFill>
              </a:rPr>
              <a:t>composite</a:t>
            </a:r>
            <a:endParaRPr sz="1100">
              <a:solidFill>
                <a:srgbClr val="B7B7B7"/>
              </a:solidFill>
            </a:endParaRPr>
          </a:p>
        </p:txBody>
      </p:sp>
      <p:sp>
        <p:nvSpPr>
          <p:cNvPr id="107" name="Shape 107"/>
          <p:cNvSpPr/>
          <p:nvPr/>
        </p:nvSpPr>
        <p:spPr>
          <a:xfrm>
            <a:off x="6875987" y="406372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B7B7B7"/>
                </a:solidFill>
              </a:rPr>
              <a:t>raster</a:t>
            </a:r>
            <a:endParaRPr sz="1100">
              <a:solidFill>
                <a:srgbClr val="B7B7B7"/>
              </a:solidFill>
            </a:endParaRPr>
          </a:p>
        </p:txBody>
      </p:sp>
      <p:sp>
        <p:nvSpPr>
          <p:cNvPr id="108" name="Shape 108"/>
          <p:cNvSpPr/>
          <p:nvPr/>
        </p:nvSpPr>
        <p:spPr>
          <a:xfrm>
            <a:off x="5760735" y="4063725"/>
            <a:ext cx="1008600" cy="33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paint</a:t>
            </a:r>
            <a:endParaRPr sz="1100"/>
          </a:p>
        </p:txBody>
      </p:sp>
      <p:sp>
        <p:nvSpPr>
          <p:cNvPr id="109" name="Shape 109"/>
          <p:cNvSpPr/>
          <p:nvPr/>
        </p:nvSpPr>
        <p:spPr>
          <a:xfrm>
            <a:off x="4645483" y="4063725"/>
            <a:ext cx="1008600" cy="33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compositing</a:t>
            </a:r>
            <a:endParaRPr sz="1100"/>
          </a:p>
          <a:p>
            <a:pPr indent="0" lvl="0" marL="0" rtl="0" algn="ctr">
              <a:spcBef>
                <a:spcPts val="0"/>
              </a:spcBef>
              <a:spcAft>
                <a:spcPts val="0"/>
              </a:spcAft>
              <a:buNone/>
            </a:pPr>
            <a:r>
              <a:rPr lang="en" sz="1100"/>
              <a:t>setup</a:t>
            </a:r>
            <a:endParaRPr sz="1100"/>
          </a:p>
        </p:txBody>
      </p:sp>
      <p:sp>
        <p:nvSpPr>
          <p:cNvPr id="110" name="Shape 110"/>
          <p:cNvSpPr/>
          <p:nvPr/>
        </p:nvSpPr>
        <p:spPr>
          <a:xfrm>
            <a:off x="3530231" y="4063725"/>
            <a:ext cx="1008600" cy="33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layout</a:t>
            </a:r>
            <a:endParaRPr sz="1100"/>
          </a:p>
        </p:txBody>
      </p:sp>
      <p:sp>
        <p:nvSpPr>
          <p:cNvPr id="111" name="Shape 111"/>
          <p:cNvSpPr/>
          <p:nvPr/>
        </p:nvSpPr>
        <p:spPr>
          <a:xfrm>
            <a:off x="2414979" y="4063725"/>
            <a:ext cx="1008600" cy="33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style</a:t>
            </a:r>
            <a:endParaRPr sz="1100"/>
          </a:p>
        </p:txBody>
      </p:sp>
      <p:sp>
        <p:nvSpPr>
          <p:cNvPr id="112" name="Shape 112"/>
          <p:cNvSpPr/>
          <p:nvPr/>
        </p:nvSpPr>
        <p:spPr>
          <a:xfrm>
            <a:off x="1299727" y="4063725"/>
            <a:ext cx="1008600" cy="330600"/>
          </a:xfrm>
          <a:prstGeom prst="roundRect">
            <a:avLst>
              <a:gd fmla="val 16667" name="adj"/>
            </a:avLst>
          </a:prstGeom>
          <a:solidFill>
            <a:srgbClr val="4A86E8">
              <a:alpha val="50199"/>
            </a:srgbClr>
          </a:solid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parse</a:t>
            </a:r>
            <a:endParaRPr sz="1100"/>
          </a:p>
        </p:txBody>
      </p:sp>
      <p:sp>
        <p:nvSpPr>
          <p:cNvPr id="113" name="Shape 113"/>
          <p:cNvSpPr/>
          <p:nvPr/>
        </p:nvSpPr>
        <p:spPr>
          <a:xfrm>
            <a:off x="184475" y="4063725"/>
            <a:ext cx="1008600" cy="330750"/>
          </a:xfrm>
          <a:prstGeom prst="roundRect">
            <a:avLst>
              <a:gd fmla="val 16667" name="adj"/>
            </a:avLst>
          </a:prstGeom>
          <a:solidFill>
            <a:srgbClr val="4A86E8">
              <a:alpha val="50199"/>
            </a:srgbClr>
          </a:solid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script</a:t>
            </a:r>
            <a:endParaRPr sz="1100"/>
          </a:p>
        </p:txBody>
      </p:sp>
      <p:sp>
        <p:nvSpPr>
          <p:cNvPr id="114" name="Shape 114"/>
          <p:cNvSpPr/>
          <p:nvPr/>
        </p:nvSpPr>
        <p:spPr>
          <a:xfrm>
            <a:off x="184475" y="3663675"/>
            <a:ext cx="1008600" cy="330750"/>
          </a:xfrm>
          <a:prstGeom prst="roundRect">
            <a:avLst>
              <a:gd fmla="val 16667" name="adj"/>
            </a:avLst>
          </a:prstGeom>
          <a:solidFill>
            <a:srgbClr val="4A86E8">
              <a:alpha val="50199"/>
            </a:srgbClr>
          </a:solid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network</a:t>
            </a:r>
            <a:endParaRPr sz="1100"/>
          </a:p>
        </p:txBody>
      </p:sp>
      <p:sp>
        <p:nvSpPr>
          <p:cNvPr id="115" name="Shape 115"/>
          <p:cNvSpPr/>
          <p:nvPr/>
        </p:nvSpPr>
        <p:spPr>
          <a:xfrm>
            <a:off x="184475" y="4463775"/>
            <a:ext cx="1008600" cy="33075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B7B7B7"/>
                </a:solidFill>
              </a:rPr>
              <a:t>input</a:t>
            </a:r>
            <a:endParaRPr sz="1100">
              <a:solidFill>
                <a:srgbClr val="B7B7B7"/>
              </a:solidFill>
            </a:endParaRPr>
          </a:p>
        </p:txBody>
      </p:sp>
      <p:sp>
        <p:nvSpPr>
          <p:cNvPr id="116" name="Shape 116"/>
          <p:cNvSpPr/>
          <p:nvPr/>
        </p:nvSpPr>
        <p:spPr>
          <a:xfrm>
            <a:off x="3450400" y="1374800"/>
            <a:ext cx="893400" cy="1412400"/>
          </a:xfrm>
          <a:prstGeom prst="rect">
            <a:avLst/>
          </a:prstGeom>
          <a:solidFill>
            <a:srgbClr val="4A86E8">
              <a:alpha val="501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2" name="Shape 992"/>
        <p:cNvGrpSpPr/>
        <p:nvPr/>
      </p:nvGrpSpPr>
      <p:grpSpPr>
        <a:xfrm>
          <a:off x="0" y="0"/>
          <a:ext cx="0" cy="0"/>
          <a:chOff x="0" y="0"/>
          <a:chExt cx="0" cy="0"/>
        </a:xfrm>
      </p:grpSpPr>
      <p:sp>
        <p:nvSpPr>
          <p:cNvPr id="993" name="Shape 99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New compositing architecture (Slimming Paint)</a:t>
            </a:r>
            <a:endParaRPr/>
          </a:p>
        </p:txBody>
      </p:sp>
      <p:sp>
        <p:nvSpPr>
          <p:cNvPr id="994" name="Shape 994"/>
          <p:cNvSpPr/>
          <p:nvPr/>
        </p:nvSpPr>
        <p:spPr>
          <a:xfrm>
            <a:off x="4345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Parse</a:t>
            </a:r>
            <a:endParaRPr/>
          </a:p>
        </p:txBody>
      </p:sp>
      <p:sp>
        <p:nvSpPr>
          <p:cNvPr id="995" name="Shape 995"/>
          <p:cNvSpPr/>
          <p:nvPr/>
        </p:nvSpPr>
        <p:spPr>
          <a:xfrm>
            <a:off x="157209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Layout</a:t>
            </a:r>
            <a:endParaRPr/>
          </a:p>
        </p:txBody>
      </p:sp>
      <p:sp>
        <p:nvSpPr>
          <p:cNvPr id="996" name="Shape 996"/>
          <p:cNvSpPr/>
          <p:nvPr/>
        </p:nvSpPr>
        <p:spPr>
          <a:xfrm>
            <a:off x="3100730" y="4440875"/>
            <a:ext cx="1413900" cy="474000"/>
          </a:xfrm>
          <a:prstGeom prst="roundRect">
            <a:avLst>
              <a:gd fmla="val 16667" name="adj"/>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Paint</a:t>
            </a:r>
            <a:endParaRPr/>
          </a:p>
        </p:txBody>
      </p:sp>
      <p:sp>
        <p:nvSpPr>
          <p:cNvPr id="997" name="Shape 997"/>
          <p:cNvSpPr/>
          <p:nvPr/>
        </p:nvSpPr>
        <p:spPr>
          <a:xfrm>
            <a:off x="462937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Compositing</a:t>
            </a:r>
            <a:endParaRPr/>
          </a:p>
          <a:p>
            <a:pPr indent="0" lvl="0" marL="0" rtl="0" algn="ctr">
              <a:spcBef>
                <a:spcPts val="0"/>
              </a:spcBef>
              <a:spcAft>
                <a:spcPts val="0"/>
              </a:spcAft>
              <a:buNone/>
            </a:pPr>
            <a:r>
              <a:rPr lang="en"/>
              <a:t>Setup</a:t>
            </a:r>
            <a:endParaRPr/>
          </a:p>
        </p:txBody>
      </p:sp>
      <p:sp>
        <p:nvSpPr>
          <p:cNvPr id="998" name="Shape 998"/>
          <p:cNvSpPr/>
          <p:nvPr/>
        </p:nvSpPr>
        <p:spPr>
          <a:xfrm>
            <a:off x="615801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Raster</a:t>
            </a:r>
            <a:endParaRPr/>
          </a:p>
        </p:txBody>
      </p:sp>
      <p:sp>
        <p:nvSpPr>
          <p:cNvPr id="999" name="Shape 999"/>
          <p:cNvSpPr/>
          <p:nvPr/>
        </p:nvSpPr>
        <p:spPr>
          <a:xfrm>
            <a:off x="76866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Composite</a:t>
            </a:r>
            <a:endParaRPr/>
          </a:p>
        </p:txBody>
      </p:sp>
      <p:grpSp>
        <p:nvGrpSpPr>
          <p:cNvPr id="1000" name="Shape 1000"/>
          <p:cNvGrpSpPr/>
          <p:nvPr/>
        </p:nvGrpSpPr>
        <p:grpSpPr>
          <a:xfrm>
            <a:off x="3597138" y="4116450"/>
            <a:ext cx="1959000" cy="1113296"/>
            <a:chOff x="5124225" y="4096529"/>
            <a:chExt cx="1959000" cy="1113296"/>
          </a:xfrm>
        </p:grpSpPr>
        <p:cxnSp>
          <p:nvCxnSpPr>
            <p:cNvPr id="1001" name="Shape 1001"/>
            <p:cNvCxnSpPr/>
            <p:nvPr/>
          </p:nvCxnSpPr>
          <p:spPr>
            <a:xfrm>
              <a:off x="6103725" y="4416025"/>
              <a:ext cx="0" cy="793800"/>
            </a:xfrm>
            <a:prstGeom prst="straightConnector1">
              <a:avLst/>
            </a:prstGeom>
            <a:noFill/>
            <a:ln cap="flat" cmpd="sng" w="19050">
              <a:solidFill>
                <a:schemeClr val="dk2"/>
              </a:solidFill>
              <a:prstDash val="dash"/>
              <a:round/>
              <a:headEnd len="med" w="med" type="none"/>
              <a:tailEnd len="med" w="med" type="none"/>
            </a:ln>
          </p:spPr>
        </p:cxnSp>
        <p:sp>
          <p:nvSpPr>
            <p:cNvPr id="1002" name="Shape 1002"/>
            <p:cNvSpPr txBox="1"/>
            <p:nvPr/>
          </p:nvSpPr>
          <p:spPr>
            <a:xfrm>
              <a:off x="5124225" y="4096529"/>
              <a:ext cx="1959000" cy="401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Thread boundary</a:t>
              </a:r>
              <a:endParaRPr/>
            </a:p>
          </p:txBody>
        </p:sp>
      </p:grpSp>
      <p:grpSp>
        <p:nvGrpSpPr>
          <p:cNvPr id="1003" name="Shape 1003"/>
          <p:cNvGrpSpPr/>
          <p:nvPr/>
        </p:nvGrpSpPr>
        <p:grpSpPr>
          <a:xfrm>
            <a:off x="1306050" y="1385038"/>
            <a:ext cx="2501539" cy="2020599"/>
            <a:chOff x="2301200" y="1379900"/>
            <a:chExt cx="2501539" cy="2020599"/>
          </a:xfrm>
        </p:grpSpPr>
        <p:sp>
          <p:nvSpPr>
            <p:cNvPr id="1004" name="Shape 1004"/>
            <p:cNvSpPr/>
            <p:nvPr/>
          </p:nvSpPr>
          <p:spPr>
            <a:xfrm>
              <a:off x="3214509" y="1977200"/>
              <a:ext cx="674700" cy="5502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html</a:t>
              </a:r>
              <a:endParaRPr/>
            </a:p>
          </p:txBody>
        </p:sp>
        <p:sp>
          <p:nvSpPr>
            <p:cNvPr id="1005" name="Shape 1005"/>
            <p:cNvSpPr/>
            <p:nvPr/>
          </p:nvSpPr>
          <p:spPr>
            <a:xfrm>
              <a:off x="2301200"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endParaRPr/>
            </a:p>
          </p:txBody>
        </p:sp>
        <p:cxnSp>
          <p:nvCxnSpPr>
            <p:cNvPr id="1006" name="Shape 1006"/>
            <p:cNvCxnSpPr>
              <a:stCxn id="1004" idx="2"/>
              <a:endCxn id="1005" idx="0"/>
            </p:cNvCxnSpPr>
            <p:nvPr/>
          </p:nvCxnSpPr>
          <p:spPr>
            <a:xfrm flipH="1">
              <a:off x="2603559" y="2527400"/>
              <a:ext cx="948300" cy="322800"/>
            </a:xfrm>
            <a:prstGeom prst="straightConnector1">
              <a:avLst/>
            </a:prstGeom>
            <a:noFill/>
            <a:ln cap="flat" cmpd="sng" w="9525">
              <a:solidFill>
                <a:schemeClr val="dk2"/>
              </a:solidFill>
              <a:prstDash val="solid"/>
              <a:round/>
              <a:headEnd len="med" w="med" type="none"/>
              <a:tailEnd len="med" w="med" type="none"/>
            </a:ln>
          </p:spPr>
        </p:cxnSp>
        <p:cxnSp>
          <p:nvCxnSpPr>
            <p:cNvPr id="1007" name="Shape 1007"/>
            <p:cNvCxnSpPr>
              <a:stCxn id="1004" idx="2"/>
              <a:endCxn id="1008" idx="0"/>
            </p:cNvCxnSpPr>
            <p:nvPr/>
          </p:nvCxnSpPr>
          <p:spPr>
            <a:xfrm flipH="1">
              <a:off x="3235959" y="2527400"/>
              <a:ext cx="315900" cy="322800"/>
            </a:xfrm>
            <a:prstGeom prst="straightConnector1">
              <a:avLst/>
            </a:prstGeom>
            <a:noFill/>
            <a:ln cap="flat" cmpd="sng" w="9525">
              <a:solidFill>
                <a:schemeClr val="dk2"/>
              </a:solidFill>
              <a:prstDash val="solid"/>
              <a:round/>
              <a:headEnd len="med" w="med" type="none"/>
              <a:tailEnd len="med" w="med" type="none"/>
            </a:ln>
          </p:spPr>
        </p:cxnSp>
        <p:cxnSp>
          <p:nvCxnSpPr>
            <p:cNvPr id="1009" name="Shape 1009"/>
            <p:cNvCxnSpPr>
              <a:stCxn id="1004" idx="2"/>
              <a:endCxn id="1010" idx="0"/>
            </p:cNvCxnSpPr>
            <p:nvPr/>
          </p:nvCxnSpPr>
          <p:spPr>
            <a:xfrm>
              <a:off x="3551859" y="2527400"/>
              <a:ext cx="316200" cy="322800"/>
            </a:xfrm>
            <a:prstGeom prst="straightConnector1">
              <a:avLst/>
            </a:prstGeom>
            <a:noFill/>
            <a:ln cap="flat" cmpd="sng" w="9525">
              <a:solidFill>
                <a:schemeClr val="dk2"/>
              </a:solidFill>
              <a:prstDash val="solid"/>
              <a:round/>
              <a:headEnd len="med" w="med" type="none"/>
              <a:tailEnd len="med" w="med" type="none"/>
            </a:ln>
          </p:spPr>
        </p:cxnSp>
        <p:sp>
          <p:nvSpPr>
            <p:cNvPr id="1008" name="Shape 1008"/>
            <p:cNvSpPr/>
            <p:nvPr/>
          </p:nvSpPr>
          <p:spPr>
            <a:xfrm>
              <a:off x="2933446"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t>
              </a:r>
              <a:endParaRPr/>
            </a:p>
          </p:txBody>
        </p:sp>
        <p:sp>
          <p:nvSpPr>
            <p:cNvPr id="1010" name="Shape 1010"/>
            <p:cNvSpPr/>
            <p:nvPr/>
          </p:nvSpPr>
          <p:spPr>
            <a:xfrm>
              <a:off x="3565692"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face</a:t>
              </a:r>
              <a:endParaRPr/>
            </a:p>
          </p:txBody>
        </p:sp>
        <p:sp>
          <p:nvSpPr>
            <p:cNvPr id="1011" name="Shape 1011"/>
            <p:cNvSpPr/>
            <p:nvPr/>
          </p:nvSpPr>
          <p:spPr>
            <a:xfrm>
              <a:off x="4197939" y="2850299"/>
              <a:ext cx="604800" cy="550200"/>
            </a:xfrm>
            <a:prstGeom prst="roundRect">
              <a:avLst>
                <a:gd fmla="val 16667" name="adj"/>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
              </a:r>
              <a:endParaRPr/>
            </a:p>
          </p:txBody>
        </p:sp>
        <p:cxnSp>
          <p:nvCxnSpPr>
            <p:cNvPr id="1012" name="Shape 1012"/>
            <p:cNvCxnSpPr>
              <a:stCxn id="1004" idx="2"/>
              <a:endCxn id="1011" idx="0"/>
            </p:cNvCxnSpPr>
            <p:nvPr/>
          </p:nvCxnSpPr>
          <p:spPr>
            <a:xfrm>
              <a:off x="3551859" y="2527400"/>
              <a:ext cx="948600" cy="322800"/>
            </a:xfrm>
            <a:prstGeom prst="straightConnector1">
              <a:avLst/>
            </a:prstGeom>
            <a:noFill/>
            <a:ln cap="flat" cmpd="sng" w="19050">
              <a:solidFill>
                <a:schemeClr val="dk2"/>
              </a:solidFill>
              <a:prstDash val="solid"/>
              <a:round/>
              <a:headEnd len="med" w="med" type="none"/>
              <a:tailEnd len="med" w="med" type="none"/>
            </a:ln>
          </p:spPr>
        </p:cxnSp>
        <p:sp>
          <p:nvSpPr>
            <p:cNvPr id="1013" name="Shape 1013"/>
            <p:cNvSpPr txBox="1"/>
            <p:nvPr/>
          </p:nvSpPr>
          <p:spPr>
            <a:xfrm>
              <a:off x="2435975" y="1379900"/>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Layout Tree</a:t>
              </a:r>
              <a:endParaRPr/>
            </a:p>
          </p:txBody>
        </p:sp>
      </p:grpSp>
      <p:sp>
        <p:nvSpPr>
          <p:cNvPr id="1014" name="Shape 1014"/>
          <p:cNvSpPr/>
          <p:nvPr/>
        </p:nvSpPr>
        <p:spPr>
          <a:xfrm>
            <a:off x="5454650" y="2312538"/>
            <a:ext cx="1155600" cy="762900"/>
          </a:xfrm>
          <a:prstGeom prst="rect">
            <a:avLst/>
          </a:prstGeom>
          <a:solidFill>
            <a:schemeClr val="lt2"/>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1015" name="Shape 1015"/>
          <p:cNvSpPr/>
          <p:nvPr/>
        </p:nvSpPr>
        <p:spPr>
          <a:xfrm>
            <a:off x="5454650" y="2312538"/>
            <a:ext cx="1155600" cy="7629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200"/>
              <a:t>[text a][text b]</a:t>
            </a:r>
            <a:endParaRPr sz="1200"/>
          </a:p>
        </p:txBody>
      </p:sp>
      <p:sp>
        <p:nvSpPr>
          <p:cNvPr id="1016" name="Shape 1016"/>
          <p:cNvSpPr txBox="1"/>
          <p:nvPr/>
        </p:nvSpPr>
        <p:spPr>
          <a:xfrm>
            <a:off x="5354300" y="1715238"/>
            <a:ext cx="13563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Chunk 1</a:t>
            </a:r>
            <a:endParaRPr/>
          </a:p>
        </p:txBody>
      </p:sp>
      <p:sp>
        <p:nvSpPr>
          <p:cNvPr id="1017" name="Shape 1017"/>
          <p:cNvSpPr/>
          <p:nvPr/>
        </p:nvSpPr>
        <p:spPr>
          <a:xfrm>
            <a:off x="6710600" y="2312538"/>
            <a:ext cx="762900" cy="762900"/>
          </a:xfrm>
          <a:prstGeom prst="rect">
            <a:avLst/>
          </a:prstGeom>
          <a:solidFill>
            <a:schemeClr val="lt2"/>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1018" name="Shape 1018"/>
          <p:cNvSpPr/>
          <p:nvPr/>
        </p:nvSpPr>
        <p:spPr>
          <a:xfrm>
            <a:off x="6710602" y="2312538"/>
            <a:ext cx="762900" cy="76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[face]</a:t>
            </a:r>
            <a:endParaRPr sz="1200"/>
          </a:p>
        </p:txBody>
      </p:sp>
      <p:sp>
        <p:nvSpPr>
          <p:cNvPr id="1019" name="Shape 1019"/>
          <p:cNvSpPr txBox="1"/>
          <p:nvPr/>
        </p:nvSpPr>
        <p:spPr>
          <a:xfrm>
            <a:off x="6413900" y="1715238"/>
            <a:ext cx="13563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Chunk 2</a:t>
            </a:r>
            <a:endParaRPr/>
          </a:p>
        </p:txBody>
      </p:sp>
      <p:sp>
        <p:nvSpPr>
          <p:cNvPr id="1020" name="Shape 1020"/>
          <p:cNvSpPr/>
          <p:nvPr/>
        </p:nvSpPr>
        <p:spPr>
          <a:xfrm>
            <a:off x="7573850" y="2312525"/>
            <a:ext cx="762900" cy="762900"/>
          </a:xfrm>
          <a:prstGeom prst="rect">
            <a:avLst/>
          </a:prstGeom>
          <a:solidFill>
            <a:schemeClr val="lt2"/>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1021" name="Shape 1021"/>
          <p:cNvSpPr/>
          <p:nvPr/>
        </p:nvSpPr>
        <p:spPr>
          <a:xfrm>
            <a:off x="7573852" y="2312525"/>
            <a:ext cx="762900" cy="76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[text d]</a:t>
            </a:r>
            <a:endParaRPr sz="1200"/>
          </a:p>
        </p:txBody>
      </p:sp>
      <p:sp>
        <p:nvSpPr>
          <p:cNvPr id="1022" name="Shape 1022"/>
          <p:cNvSpPr txBox="1"/>
          <p:nvPr/>
        </p:nvSpPr>
        <p:spPr>
          <a:xfrm>
            <a:off x="7277150" y="1715250"/>
            <a:ext cx="13563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Chunk 3</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6" name="Shape 1026"/>
        <p:cNvGrpSpPr/>
        <p:nvPr/>
      </p:nvGrpSpPr>
      <p:grpSpPr>
        <a:xfrm>
          <a:off x="0" y="0"/>
          <a:ext cx="0" cy="0"/>
          <a:chOff x="0" y="0"/>
          <a:chExt cx="0" cy="0"/>
        </a:xfrm>
      </p:grpSpPr>
      <p:sp>
        <p:nvSpPr>
          <p:cNvPr id="1027" name="Shape 10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New compositing architecture (Slimming Paint)</a:t>
            </a:r>
            <a:endParaRPr/>
          </a:p>
        </p:txBody>
      </p:sp>
      <p:sp>
        <p:nvSpPr>
          <p:cNvPr id="1028" name="Shape 1028"/>
          <p:cNvSpPr/>
          <p:nvPr/>
        </p:nvSpPr>
        <p:spPr>
          <a:xfrm>
            <a:off x="4345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Parse</a:t>
            </a:r>
            <a:endParaRPr/>
          </a:p>
        </p:txBody>
      </p:sp>
      <p:sp>
        <p:nvSpPr>
          <p:cNvPr id="1029" name="Shape 1029"/>
          <p:cNvSpPr/>
          <p:nvPr/>
        </p:nvSpPr>
        <p:spPr>
          <a:xfrm>
            <a:off x="157209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Layout</a:t>
            </a:r>
            <a:endParaRPr/>
          </a:p>
        </p:txBody>
      </p:sp>
      <p:sp>
        <p:nvSpPr>
          <p:cNvPr id="1030" name="Shape 1030"/>
          <p:cNvSpPr/>
          <p:nvPr/>
        </p:nvSpPr>
        <p:spPr>
          <a:xfrm>
            <a:off x="3100730" y="4440875"/>
            <a:ext cx="1413900" cy="474000"/>
          </a:xfrm>
          <a:prstGeom prst="roundRect">
            <a:avLst>
              <a:gd fmla="val 16667" name="adj"/>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Paint</a:t>
            </a:r>
            <a:endParaRPr/>
          </a:p>
        </p:txBody>
      </p:sp>
      <p:sp>
        <p:nvSpPr>
          <p:cNvPr id="1031" name="Shape 1031"/>
          <p:cNvSpPr/>
          <p:nvPr/>
        </p:nvSpPr>
        <p:spPr>
          <a:xfrm>
            <a:off x="462937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Compositing</a:t>
            </a:r>
            <a:endParaRPr/>
          </a:p>
          <a:p>
            <a:pPr indent="0" lvl="0" marL="0" rtl="0" algn="ctr">
              <a:spcBef>
                <a:spcPts val="0"/>
              </a:spcBef>
              <a:spcAft>
                <a:spcPts val="0"/>
              </a:spcAft>
              <a:buNone/>
            </a:pPr>
            <a:r>
              <a:rPr lang="en"/>
              <a:t>Setup</a:t>
            </a:r>
            <a:endParaRPr/>
          </a:p>
        </p:txBody>
      </p:sp>
      <p:sp>
        <p:nvSpPr>
          <p:cNvPr id="1032" name="Shape 1032"/>
          <p:cNvSpPr/>
          <p:nvPr/>
        </p:nvSpPr>
        <p:spPr>
          <a:xfrm>
            <a:off x="615801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Raster</a:t>
            </a:r>
            <a:endParaRPr/>
          </a:p>
        </p:txBody>
      </p:sp>
      <p:sp>
        <p:nvSpPr>
          <p:cNvPr id="1033" name="Shape 1033"/>
          <p:cNvSpPr/>
          <p:nvPr/>
        </p:nvSpPr>
        <p:spPr>
          <a:xfrm>
            <a:off x="76866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Composite</a:t>
            </a:r>
            <a:endParaRPr/>
          </a:p>
        </p:txBody>
      </p:sp>
      <p:grpSp>
        <p:nvGrpSpPr>
          <p:cNvPr id="1034" name="Shape 1034"/>
          <p:cNvGrpSpPr/>
          <p:nvPr/>
        </p:nvGrpSpPr>
        <p:grpSpPr>
          <a:xfrm>
            <a:off x="3597138" y="4116450"/>
            <a:ext cx="1959000" cy="1113296"/>
            <a:chOff x="5124225" y="4096529"/>
            <a:chExt cx="1959000" cy="1113296"/>
          </a:xfrm>
        </p:grpSpPr>
        <p:cxnSp>
          <p:nvCxnSpPr>
            <p:cNvPr id="1035" name="Shape 1035"/>
            <p:cNvCxnSpPr/>
            <p:nvPr/>
          </p:nvCxnSpPr>
          <p:spPr>
            <a:xfrm>
              <a:off x="6103725" y="4416025"/>
              <a:ext cx="0" cy="793800"/>
            </a:xfrm>
            <a:prstGeom prst="straightConnector1">
              <a:avLst/>
            </a:prstGeom>
            <a:noFill/>
            <a:ln cap="flat" cmpd="sng" w="19050">
              <a:solidFill>
                <a:schemeClr val="dk2"/>
              </a:solidFill>
              <a:prstDash val="dash"/>
              <a:round/>
              <a:headEnd len="med" w="med" type="none"/>
              <a:tailEnd len="med" w="med" type="none"/>
            </a:ln>
          </p:spPr>
        </p:cxnSp>
        <p:sp>
          <p:nvSpPr>
            <p:cNvPr id="1036" name="Shape 1036"/>
            <p:cNvSpPr txBox="1"/>
            <p:nvPr/>
          </p:nvSpPr>
          <p:spPr>
            <a:xfrm>
              <a:off x="5124225" y="4096529"/>
              <a:ext cx="1959000" cy="401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Thread boundary</a:t>
              </a:r>
              <a:endParaRPr/>
            </a:p>
          </p:txBody>
        </p:sp>
      </p:grpSp>
      <p:grpSp>
        <p:nvGrpSpPr>
          <p:cNvPr id="1037" name="Shape 1037"/>
          <p:cNvGrpSpPr/>
          <p:nvPr/>
        </p:nvGrpSpPr>
        <p:grpSpPr>
          <a:xfrm>
            <a:off x="1306050" y="1385038"/>
            <a:ext cx="2501539" cy="2020599"/>
            <a:chOff x="2301200" y="1379900"/>
            <a:chExt cx="2501539" cy="2020599"/>
          </a:xfrm>
        </p:grpSpPr>
        <p:sp>
          <p:nvSpPr>
            <p:cNvPr id="1038" name="Shape 1038"/>
            <p:cNvSpPr/>
            <p:nvPr/>
          </p:nvSpPr>
          <p:spPr>
            <a:xfrm>
              <a:off x="3214509" y="1977200"/>
              <a:ext cx="6747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html</a:t>
              </a:r>
              <a:endParaRPr/>
            </a:p>
          </p:txBody>
        </p:sp>
        <p:sp>
          <p:nvSpPr>
            <p:cNvPr id="1039" name="Shape 1039"/>
            <p:cNvSpPr/>
            <p:nvPr/>
          </p:nvSpPr>
          <p:spPr>
            <a:xfrm>
              <a:off x="2301200"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endParaRPr/>
            </a:p>
          </p:txBody>
        </p:sp>
        <p:cxnSp>
          <p:nvCxnSpPr>
            <p:cNvPr id="1040" name="Shape 1040"/>
            <p:cNvCxnSpPr>
              <a:stCxn id="1038" idx="2"/>
              <a:endCxn id="1039" idx="0"/>
            </p:cNvCxnSpPr>
            <p:nvPr/>
          </p:nvCxnSpPr>
          <p:spPr>
            <a:xfrm flipH="1">
              <a:off x="2603559" y="2527400"/>
              <a:ext cx="948300" cy="322800"/>
            </a:xfrm>
            <a:prstGeom prst="straightConnector1">
              <a:avLst/>
            </a:prstGeom>
            <a:noFill/>
            <a:ln cap="flat" cmpd="sng" w="9525">
              <a:solidFill>
                <a:schemeClr val="dk2"/>
              </a:solidFill>
              <a:prstDash val="solid"/>
              <a:round/>
              <a:headEnd len="med" w="med" type="none"/>
              <a:tailEnd len="med" w="med" type="none"/>
            </a:ln>
          </p:spPr>
        </p:cxnSp>
        <p:cxnSp>
          <p:nvCxnSpPr>
            <p:cNvPr id="1041" name="Shape 1041"/>
            <p:cNvCxnSpPr>
              <a:stCxn id="1038" idx="2"/>
              <a:endCxn id="1042" idx="0"/>
            </p:cNvCxnSpPr>
            <p:nvPr/>
          </p:nvCxnSpPr>
          <p:spPr>
            <a:xfrm flipH="1">
              <a:off x="3235959" y="2527400"/>
              <a:ext cx="315900" cy="322800"/>
            </a:xfrm>
            <a:prstGeom prst="straightConnector1">
              <a:avLst/>
            </a:prstGeom>
            <a:noFill/>
            <a:ln cap="flat" cmpd="sng" w="9525">
              <a:solidFill>
                <a:schemeClr val="dk2"/>
              </a:solidFill>
              <a:prstDash val="solid"/>
              <a:round/>
              <a:headEnd len="med" w="med" type="none"/>
              <a:tailEnd len="med" w="med" type="none"/>
            </a:ln>
          </p:spPr>
        </p:cxnSp>
        <p:cxnSp>
          <p:nvCxnSpPr>
            <p:cNvPr id="1043" name="Shape 1043"/>
            <p:cNvCxnSpPr>
              <a:stCxn id="1038" idx="2"/>
              <a:endCxn id="1044" idx="0"/>
            </p:cNvCxnSpPr>
            <p:nvPr/>
          </p:nvCxnSpPr>
          <p:spPr>
            <a:xfrm>
              <a:off x="3551859" y="2527400"/>
              <a:ext cx="316200" cy="322800"/>
            </a:xfrm>
            <a:prstGeom prst="straightConnector1">
              <a:avLst/>
            </a:prstGeom>
            <a:noFill/>
            <a:ln cap="flat" cmpd="sng" w="9525">
              <a:solidFill>
                <a:schemeClr val="dk2"/>
              </a:solidFill>
              <a:prstDash val="solid"/>
              <a:round/>
              <a:headEnd len="med" w="med" type="none"/>
              <a:tailEnd len="med" w="med" type="none"/>
            </a:ln>
          </p:spPr>
        </p:cxnSp>
        <p:sp>
          <p:nvSpPr>
            <p:cNvPr id="1042" name="Shape 1042"/>
            <p:cNvSpPr/>
            <p:nvPr/>
          </p:nvSpPr>
          <p:spPr>
            <a:xfrm>
              <a:off x="2933446"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t>
              </a:r>
              <a:endParaRPr/>
            </a:p>
          </p:txBody>
        </p:sp>
        <p:sp>
          <p:nvSpPr>
            <p:cNvPr id="1044" name="Shape 1044"/>
            <p:cNvSpPr/>
            <p:nvPr/>
          </p:nvSpPr>
          <p:spPr>
            <a:xfrm>
              <a:off x="3565692"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face</a:t>
              </a:r>
              <a:endParaRPr/>
            </a:p>
          </p:txBody>
        </p:sp>
        <p:sp>
          <p:nvSpPr>
            <p:cNvPr id="1045" name="Shape 1045"/>
            <p:cNvSpPr/>
            <p:nvPr/>
          </p:nvSpPr>
          <p:spPr>
            <a:xfrm>
              <a:off x="4197939" y="2850299"/>
              <a:ext cx="6048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
              </a:r>
              <a:endParaRPr/>
            </a:p>
          </p:txBody>
        </p:sp>
        <p:cxnSp>
          <p:nvCxnSpPr>
            <p:cNvPr id="1046" name="Shape 1046"/>
            <p:cNvCxnSpPr>
              <a:stCxn id="1038" idx="2"/>
              <a:endCxn id="1045" idx="0"/>
            </p:cNvCxnSpPr>
            <p:nvPr/>
          </p:nvCxnSpPr>
          <p:spPr>
            <a:xfrm>
              <a:off x="3551859" y="2527400"/>
              <a:ext cx="948600" cy="322800"/>
            </a:xfrm>
            <a:prstGeom prst="straightConnector1">
              <a:avLst/>
            </a:prstGeom>
            <a:noFill/>
            <a:ln cap="flat" cmpd="sng" w="9525">
              <a:solidFill>
                <a:schemeClr val="dk2"/>
              </a:solidFill>
              <a:prstDash val="solid"/>
              <a:round/>
              <a:headEnd len="med" w="med" type="none"/>
              <a:tailEnd len="med" w="med" type="none"/>
            </a:ln>
          </p:spPr>
        </p:cxnSp>
        <p:sp>
          <p:nvSpPr>
            <p:cNvPr id="1047" name="Shape 1047"/>
            <p:cNvSpPr txBox="1"/>
            <p:nvPr/>
          </p:nvSpPr>
          <p:spPr>
            <a:xfrm>
              <a:off x="2435975" y="1379900"/>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Layout Tree</a:t>
              </a:r>
              <a:endParaRPr/>
            </a:p>
          </p:txBody>
        </p:sp>
      </p:grpSp>
      <p:sp>
        <p:nvSpPr>
          <p:cNvPr id="1048" name="Shape 1048"/>
          <p:cNvSpPr/>
          <p:nvPr/>
        </p:nvSpPr>
        <p:spPr>
          <a:xfrm>
            <a:off x="5454650" y="2312538"/>
            <a:ext cx="1155600" cy="762900"/>
          </a:xfrm>
          <a:prstGeom prst="rect">
            <a:avLst/>
          </a:prstGeom>
          <a:solidFill>
            <a:schemeClr val="lt2"/>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1049" name="Shape 1049"/>
          <p:cNvSpPr/>
          <p:nvPr/>
        </p:nvSpPr>
        <p:spPr>
          <a:xfrm>
            <a:off x="5454650" y="2312538"/>
            <a:ext cx="1155600" cy="7629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200"/>
              <a:t>[text a][text b]</a:t>
            </a:r>
            <a:endParaRPr sz="1200"/>
          </a:p>
        </p:txBody>
      </p:sp>
      <p:sp>
        <p:nvSpPr>
          <p:cNvPr id="1050" name="Shape 1050"/>
          <p:cNvSpPr txBox="1"/>
          <p:nvPr/>
        </p:nvSpPr>
        <p:spPr>
          <a:xfrm>
            <a:off x="5354300" y="1715238"/>
            <a:ext cx="13563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Chunk 1</a:t>
            </a:r>
            <a:endParaRPr/>
          </a:p>
        </p:txBody>
      </p:sp>
      <p:sp>
        <p:nvSpPr>
          <p:cNvPr id="1051" name="Shape 1051"/>
          <p:cNvSpPr/>
          <p:nvPr/>
        </p:nvSpPr>
        <p:spPr>
          <a:xfrm>
            <a:off x="6710600" y="2312538"/>
            <a:ext cx="762900" cy="762900"/>
          </a:xfrm>
          <a:prstGeom prst="rect">
            <a:avLst/>
          </a:prstGeom>
          <a:solidFill>
            <a:schemeClr val="lt2"/>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1052" name="Shape 1052"/>
          <p:cNvSpPr/>
          <p:nvPr/>
        </p:nvSpPr>
        <p:spPr>
          <a:xfrm>
            <a:off x="6710602" y="2312538"/>
            <a:ext cx="762900" cy="76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[face]</a:t>
            </a:r>
            <a:endParaRPr sz="1200"/>
          </a:p>
        </p:txBody>
      </p:sp>
      <p:sp>
        <p:nvSpPr>
          <p:cNvPr id="1053" name="Shape 1053"/>
          <p:cNvSpPr txBox="1"/>
          <p:nvPr/>
        </p:nvSpPr>
        <p:spPr>
          <a:xfrm>
            <a:off x="6413900" y="1715238"/>
            <a:ext cx="13563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Chunk 2</a:t>
            </a:r>
            <a:endParaRPr/>
          </a:p>
        </p:txBody>
      </p:sp>
      <p:sp>
        <p:nvSpPr>
          <p:cNvPr id="1054" name="Shape 1054"/>
          <p:cNvSpPr/>
          <p:nvPr/>
        </p:nvSpPr>
        <p:spPr>
          <a:xfrm>
            <a:off x="7573850" y="2312525"/>
            <a:ext cx="762900" cy="762900"/>
          </a:xfrm>
          <a:prstGeom prst="rect">
            <a:avLst/>
          </a:prstGeom>
          <a:solidFill>
            <a:schemeClr val="lt2"/>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1055" name="Shape 1055"/>
          <p:cNvSpPr/>
          <p:nvPr/>
        </p:nvSpPr>
        <p:spPr>
          <a:xfrm>
            <a:off x="7573852" y="2312525"/>
            <a:ext cx="762900" cy="76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[text d]</a:t>
            </a:r>
            <a:endParaRPr sz="1200"/>
          </a:p>
        </p:txBody>
      </p:sp>
      <p:sp>
        <p:nvSpPr>
          <p:cNvPr id="1056" name="Shape 1056"/>
          <p:cNvSpPr txBox="1"/>
          <p:nvPr/>
        </p:nvSpPr>
        <p:spPr>
          <a:xfrm>
            <a:off x="7277150" y="1715250"/>
            <a:ext cx="13563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Chunk 3</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0" name="Shape 1060"/>
        <p:cNvGrpSpPr/>
        <p:nvPr/>
      </p:nvGrpSpPr>
      <p:grpSpPr>
        <a:xfrm>
          <a:off x="0" y="0"/>
          <a:ext cx="0" cy="0"/>
          <a:chOff x="0" y="0"/>
          <a:chExt cx="0" cy="0"/>
        </a:xfrm>
      </p:grpSpPr>
      <p:sp>
        <p:nvSpPr>
          <p:cNvPr id="1061" name="Shape 10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New compositing architecture (Slimming Paint)</a:t>
            </a:r>
            <a:endParaRPr/>
          </a:p>
        </p:txBody>
      </p:sp>
      <p:sp>
        <p:nvSpPr>
          <p:cNvPr id="1062" name="Shape 1062"/>
          <p:cNvSpPr/>
          <p:nvPr/>
        </p:nvSpPr>
        <p:spPr>
          <a:xfrm>
            <a:off x="4345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Parse</a:t>
            </a:r>
            <a:endParaRPr/>
          </a:p>
        </p:txBody>
      </p:sp>
      <p:sp>
        <p:nvSpPr>
          <p:cNvPr id="1063" name="Shape 1063"/>
          <p:cNvSpPr/>
          <p:nvPr/>
        </p:nvSpPr>
        <p:spPr>
          <a:xfrm>
            <a:off x="157209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Layout</a:t>
            </a:r>
            <a:endParaRPr/>
          </a:p>
        </p:txBody>
      </p:sp>
      <p:sp>
        <p:nvSpPr>
          <p:cNvPr id="1064" name="Shape 1064"/>
          <p:cNvSpPr/>
          <p:nvPr/>
        </p:nvSpPr>
        <p:spPr>
          <a:xfrm>
            <a:off x="310073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Paint</a:t>
            </a:r>
            <a:endParaRPr/>
          </a:p>
        </p:txBody>
      </p:sp>
      <p:sp>
        <p:nvSpPr>
          <p:cNvPr id="1065" name="Shape 1065"/>
          <p:cNvSpPr/>
          <p:nvPr/>
        </p:nvSpPr>
        <p:spPr>
          <a:xfrm>
            <a:off x="4629370" y="4440875"/>
            <a:ext cx="1413900" cy="474000"/>
          </a:xfrm>
          <a:prstGeom prst="roundRect">
            <a:avLst>
              <a:gd fmla="val 16667" name="adj"/>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Compositing</a:t>
            </a:r>
            <a:endParaRPr/>
          </a:p>
          <a:p>
            <a:pPr indent="0" lvl="0" marL="0" rtl="0" algn="ctr">
              <a:spcBef>
                <a:spcPts val="0"/>
              </a:spcBef>
              <a:spcAft>
                <a:spcPts val="0"/>
              </a:spcAft>
              <a:buNone/>
            </a:pPr>
            <a:r>
              <a:rPr lang="en"/>
              <a:t>Setup</a:t>
            </a:r>
            <a:endParaRPr/>
          </a:p>
        </p:txBody>
      </p:sp>
      <p:sp>
        <p:nvSpPr>
          <p:cNvPr id="1066" name="Shape 1066"/>
          <p:cNvSpPr/>
          <p:nvPr/>
        </p:nvSpPr>
        <p:spPr>
          <a:xfrm>
            <a:off x="615801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Raster</a:t>
            </a:r>
            <a:endParaRPr/>
          </a:p>
        </p:txBody>
      </p:sp>
      <p:sp>
        <p:nvSpPr>
          <p:cNvPr id="1067" name="Shape 1067"/>
          <p:cNvSpPr/>
          <p:nvPr/>
        </p:nvSpPr>
        <p:spPr>
          <a:xfrm>
            <a:off x="76866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Composite</a:t>
            </a:r>
            <a:endParaRPr/>
          </a:p>
        </p:txBody>
      </p:sp>
      <p:grpSp>
        <p:nvGrpSpPr>
          <p:cNvPr id="1068" name="Shape 1068"/>
          <p:cNvGrpSpPr/>
          <p:nvPr/>
        </p:nvGrpSpPr>
        <p:grpSpPr>
          <a:xfrm>
            <a:off x="3597138" y="4116450"/>
            <a:ext cx="1959000" cy="1113296"/>
            <a:chOff x="5124225" y="4096529"/>
            <a:chExt cx="1959000" cy="1113296"/>
          </a:xfrm>
        </p:grpSpPr>
        <p:cxnSp>
          <p:nvCxnSpPr>
            <p:cNvPr id="1069" name="Shape 1069"/>
            <p:cNvCxnSpPr/>
            <p:nvPr/>
          </p:nvCxnSpPr>
          <p:spPr>
            <a:xfrm>
              <a:off x="6103725" y="4416025"/>
              <a:ext cx="0" cy="793800"/>
            </a:xfrm>
            <a:prstGeom prst="straightConnector1">
              <a:avLst/>
            </a:prstGeom>
            <a:noFill/>
            <a:ln cap="flat" cmpd="sng" w="19050">
              <a:solidFill>
                <a:schemeClr val="dk2"/>
              </a:solidFill>
              <a:prstDash val="dash"/>
              <a:round/>
              <a:headEnd len="med" w="med" type="none"/>
              <a:tailEnd len="med" w="med" type="none"/>
            </a:ln>
          </p:spPr>
        </p:cxnSp>
        <p:sp>
          <p:nvSpPr>
            <p:cNvPr id="1070" name="Shape 1070"/>
            <p:cNvSpPr txBox="1"/>
            <p:nvPr/>
          </p:nvSpPr>
          <p:spPr>
            <a:xfrm>
              <a:off x="5124225" y="4096529"/>
              <a:ext cx="1959000" cy="401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Thread boundary</a:t>
              </a:r>
              <a:endParaRPr/>
            </a:p>
          </p:txBody>
        </p:sp>
      </p:grpSp>
      <p:grpSp>
        <p:nvGrpSpPr>
          <p:cNvPr id="1071" name="Shape 1071"/>
          <p:cNvGrpSpPr/>
          <p:nvPr/>
        </p:nvGrpSpPr>
        <p:grpSpPr>
          <a:xfrm>
            <a:off x="890925" y="1715213"/>
            <a:ext cx="3279150" cy="1360213"/>
            <a:chOff x="890925" y="1715213"/>
            <a:chExt cx="3279150" cy="1360213"/>
          </a:xfrm>
        </p:grpSpPr>
        <p:sp>
          <p:nvSpPr>
            <p:cNvPr id="1072" name="Shape 1072"/>
            <p:cNvSpPr/>
            <p:nvPr/>
          </p:nvSpPr>
          <p:spPr>
            <a:xfrm>
              <a:off x="991275" y="2312525"/>
              <a:ext cx="1155600" cy="762900"/>
            </a:xfrm>
            <a:prstGeom prst="rect">
              <a:avLst/>
            </a:prstGeom>
            <a:solidFill>
              <a:schemeClr val="lt2"/>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1073" name="Shape 1073"/>
            <p:cNvSpPr/>
            <p:nvPr/>
          </p:nvSpPr>
          <p:spPr>
            <a:xfrm>
              <a:off x="991275" y="2312525"/>
              <a:ext cx="1155600" cy="7629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200"/>
                <a:t>[text a][text b]</a:t>
              </a:r>
              <a:endParaRPr sz="1200"/>
            </a:p>
          </p:txBody>
        </p:sp>
        <p:sp>
          <p:nvSpPr>
            <p:cNvPr id="1074" name="Shape 1074"/>
            <p:cNvSpPr txBox="1"/>
            <p:nvPr/>
          </p:nvSpPr>
          <p:spPr>
            <a:xfrm>
              <a:off x="890925" y="1715225"/>
              <a:ext cx="13563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Chunk 1</a:t>
              </a:r>
              <a:endParaRPr/>
            </a:p>
          </p:txBody>
        </p:sp>
        <p:sp>
          <p:nvSpPr>
            <p:cNvPr id="1075" name="Shape 1075"/>
            <p:cNvSpPr/>
            <p:nvPr/>
          </p:nvSpPr>
          <p:spPr>
            <a:xfrm>
              <a:off x="2247225" y="2312525"/>
              <a:ext cx="762900" cy="762900"/>
            </a:xfrm>
            <a:prstGeom prst="rect">
              <a:avLst/>
            </a:prstGeom>
            <a:solidFill>
              <a:schemeClr val="lt2"/>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1076" name="Shape 1076"/>
            <p:cNvSpPr/>
            <p:nvPr/>
          </p:nvSpPr>
          <p:spPr>
            <a:xfrm>
              <a:off x="2247227" y="2312525"/>
              <a:ext cx="762900" cy="76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[face]</a:t>
              </a:r>
              <a:endParaRPr sz="1200"/>
            </a:p>
          </p:txBody>
        </p:sp>
        <p:sp>
          <p:nvSpPr>
            <p:cNvPr id="1077" name="Shape 1077"/>
            <p:cNvSpPr txBox="1"/>
            <p:nvPr/>
          </p:nvSpPr>
          <p:spPr>
            <a:xfrm>
              <a:off x="1950525" y="1715225"/>
              <a:ext cx="13563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Chunk 2</a:t>
              </a:r>
              <a:endParaRPr/>
            </a:p>
          </p:txBody>
        </p:sp>
        <p:sp>
          <p:nvSpPr>
            <p:cNvPr id="1078" name="Shape 1078"/>
            <p:cNvSpPr/>
            <p:nvPr/>
          </p:nvSpPr>
          <p:spPr>
            <a:xfrm>
              <a:off x="3110475" y="2312513"/>
              <a:ext cx="762900" cy="762900"/>
            </a:xfrm>
            <a:prstGeom prst="rect">
              <a:avLst/>
            </a:prstGeom>
            <a:solidFill>
              <a:schemeClr val="lt2"/>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1079" name="Shape 1079"/>
            <p:cNvSpPr/>
            <p:nvPr/>
          </p:nvSpPr>
          <p:spPr>
            <a:xfrm>
              <a:off x="3110477" y="2312513"/>
              <a:ext cx="762900" cy="76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[text d]</a:t>
              </a:r>
              <a:endParaRPr sz="1200"/>
            </a:p>
          </p:txBody>
        </p:sp>
        <p:sp>
          <p:nvSpPr>
            <p:cNvPr id="1080" name="Shape 1080"/>
            <p:cNvSpPr txBox="1"/>
            <p:nvPr/>
          </p:nvSpPr>
          <p:spPr>
            <a:xfrm>
              <a:off x="2813775" y="1715213"/>
              <a:ext cx="13563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Chunk 3</a:t>
              </a:r>
              <a:endParaRPr/>
            </a:p>
          </p:txBody>
        </p:sp>
      </p:gr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4" name="Shape 1084"/>
        <p:cNvGrpSpPr/>
        <p:nvPr/>
      </p:nvGrpSpPr>
      <p:grpSpPr>
        <a:xfrm>
          <a:off x="0" y="0"/>
          <a:ext cx="0" cy="0"/>
          <a:chOff x="0" y="0"/>
          <a:chExt cx="0" cy="0"/>
        </a:xfrm>
      </p:grpSpPr>
      <p:sp>
        <p:nvSpPr>
          <p:cNvPr id="1085" name="Shape 10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New compositing architecture (Slimming Paint)</a:t>
            </a:r>
            <a:endParaRPr/>
          </a:p>
        </p:txBody>
      </p:sp>
      <p:sp>
        <p:nvSpPr>
          <p:cNvPr id="1086" name="Shape 1086"/>
          <p:cNvSpPr/>
          <p:nvPr/>
        </p:nvSpPr>
        <p:spPr>
          <a:xfrm>
            <a:off x="4345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Parse</a:t>
            </a:r>
            <a:endParaRPr/>
          </a:p>
        </p:txBody>
      </p:sp>
      <p:sp>
        <p:nvSpPr>
          <p:cNvPr id="1087" name="Shape 1087"/>
          <p:cNvSpPr/>
          <p:nvPr/>
        </p:nvSpPr>
        <p:spPr>
          <a:xfrm>
            <a:off x="157209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Layout</a:t>
            </a:r>
            <a:endParaRPr/>
          </a:p>
        </p:txBody>
      </p:sp>
      <p:sp>
        <p:nvSpPr>
          <p:cNvPr id="1088" name="Shape 1088"/>
          <p:cNvSpPr/>
          <p:nvPr/>
        </p:nvSpPr>
        <p:spPr>
          <a:xfrm>
            <a:off x="310073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Paint</a:t>
            </a:r>
            <a:endParaRPr/>
          </a:p>
        </p:txBody>
      </p:sp>
      <p:sp>
        <p:nvSpPr>
          <p:cNvPr id="1089" name="Shape 1089"/>
          <p:cNvSpPr/>
          <p:nvPr/>
        </p:nvSpPr>
        <p:spPr>
          <a:xfrm>
            <a:off x="4629370" y="4440875"/>
            <a:ext cx="1413900" cy="474000"/>
          </a:xfrm>
          <a:prstGeom prst="roundRect">
            <a:avLst>
              <a:gd fmla="val 16667" name="adj"/>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Compositing</a:t>
            </a:r>
            <a:endParaRPr/>
          </a:p>
          <a:p>
            <a:pPr indent="0" lvl="0" marL="0" rtl="0" algn="ctr">
              <a:spcBef>
                <a:spcPts val="0"/>
              </a:spcBef>
              <a:spcAft>
                <a:spcPts val="0"/>
              </a:spcAft>
              <a:buNone/>
            </a:pPr>
            <a:r>
              <a:rPr lang="en"/>
              <a:t>Setup</a:t>
            </a:r>
            <a:endParaRPr/>
          </a:p>
        </p:txBody>
      </p:sp>
      <p:sp>
        <p:nvSpPr>
          <p:cNvPr id="1090" name="Shape 1090"/>
          <p:cNvSpPr/>
          <p:nvPr/>
        </p:nvSpPr>
        <p:spPr>
          <a:xfrm>
            <a:off x="615801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Raster</a:t>
            </a:r>
            <a:endParaRPr/>
          </a:p>
        </p:txBody>
      </p:sp>
      <p:sp>
        <p:nvSpPr>
          <p:cNvPr id="1091" name="Shape 1091"/>
          <p:cNvSpPr/>
          <p:nvPr/>
        </p:nvSpPr>
        <p:spPr>
          <a:xfrm>
            <a:off x="76866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Composite</a:t>
            </a:r>
            <a:endParaRPr/>
          </a:p>
        </p:txBody>
      </p:sp>
      <p:grpSp>
        <p:nvGrpSpPr>
          <p:cNvPr id="1092" name="Shape 1092"/>
          <p:cNvGrpSpPr/>
          <p:nvPr/>
        </p:nvGrpSpPr>
        <p:grpSpPr>
          <a:xfrm>
            <a:off x="3597138" y="4116450"/>
            <a:ext cx="1959000" cy="1113296"/>
            <a:chOff x="5124225" y="4096529"/>
            <a:chExt cx="1959000" cy="1113296"/>
          </a:xfrm>
        </p:grpSpPr>
        <p:cxnSp>
          <p:nvCxnSpPr>
            <p:cNvPr id="1093" name="Shape 1093"/>
            <p:cNvCxnSpPr/>
            <p:nvPr/>
          </p:nvCxnSpPr>
          <p:spPr>
            <a:xfrm>
              <a:off x="6103725" y="4416025"/>
              <a:ext cx="0" cy="793800"/>
            </a:xfrm>
            <a:prstGeom prst="straightConnector1">
              <a:avLst/>
            </a:prstGeom>
            <a:noFill/>
            <a:ln cap="flat" cmpd="sng" w="19050">
              <a:solidFill>
                <a:schemeClr val="dk2"/>
              </a:solidFill>
              <a:prstDash val="dash"/>
              <a:round/>
              <a:headEnd len="med" w="med" type="none"/>
              <a:tailEnd len="med" w="med" type="none"/>
            </a:ln>
          </p:spPr>
        </p:cxnSp>
        <p:sp>
          <p:nvSpPr>
            <p:cNvPr id="1094" name="Shape 1094"/>
            <p:cNvSpPr txBox="1"/>
            <p:nvPr/>
          </p:nvSpPr>
          <p:spPr>
            <a:xfrm>
              <a:off x="5124225" y="4096529"/>
              <a:ext cx="1959000" cy="401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Thread boundary</a:t>
              </a:r>
              <a:endParaRPr/>
            </a:p>
          </p:txBody>
        </p:sp>
      </p:grpSp>
      <p:grpSp>
        <p:nvGrpSpPr>
          <p:cNvPr id="1095" name="Shape 1095"/>
          <p:cNvGrpSpPr/>
          <p:nvPr/>
        </p:nvGrpSpPr>
        <p:grpSpPr>
          <a:xfrm>
            <a:off x="5454650" y="1242463"/>
            <a:ext cx="2232000" cy="1355625"/>
            <a:chOff x="4946575" y="1242463"/>
            <a:chExt cx="2232000" cy="1355625"/>
          </a:xfrm>
        </p:grpSpPr>
        <p:sp>
          <p:nvSpPr>
            <p:cNvPr id="1096" name="Shape 1096"/>
            <p:cNvSpPr/>
            <p:nvPr/>
          </p:nvSpPr>
          <p:spPr>
            <a:xfrm>
              <a:off x="4946575" y="1835188"/>
              <a:ext cx="2232000" cy="762900"/>
            </a:xfrm>
            <a:prstGeom prst="rect">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1097" name="Shape 1097"/>
            <p:cNvSpPr txBox="1"/>
            <p:nvPr/>
          </p:nvSpPr>
          <p:spPr>
            <a:xfrm>
              <a:off x="4946575" y="1242463"/>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Root Graphics Buffer</a:t>
              </a:r>
              <a:endParaRPr/>
            </a:p>
          </p:txBody>
        </p:sp>
      </p:grpSp>
      <p:cxnSp>
        <p:nvCxnSpPr>
          <p:cNvPr id="1098" name="Shape 1098"/>
          <p:cNvCxnSpPr>
            <a:stCxn id="1099" idx="2"/>
          </p:cNvCxnSpPr>
          <p:nvPr/>
        </p:nvCxnSpPr>
        <p:spPr>
          <a:xfrm rot="-5400000">
            <a:off x="3109425" y="890675"/>
            <a:ext cx="644400" cy="3725100"/>
          </a:xfrm>
          <a:prstGeom prst="curvedConnector4">
            <a:avLst>
              <a:gd fmla="val -80850" name="adj1"/>
              <a:gd fmla="val 77887" name="adj2"/>
            </a:avLst>
          </a:prstGeom>
          <a:noFill/>
          <a:ln cap="flat" cmpd="sng" w="19050">
            <a:solidFill>
              <a:schemeClr val="dk2"/>
            </a:solidFill>
            <a:prstDash val="solid"/>
            <a:round/>
            <a:headEnd len="med" w="med" type="none"/>
            <a:tailEnd len="med" w="med" type="triangle"/>
          </a:ln>
        </p:spPr>
      </p:cxnSp>
      <p:cxnSp>
        <p:nvCxnSpPr>
          <p:cNvPr id="1100" name="Shape 1100"/>
          <p:cNvCxnSpPr>
            <a:stCxn id="1101" idx="2"/>
          </p:cNvCxnSpPr>
          <p:nvPr/>
        </p:nvCxnSpPr>
        <p:spPr>
          <a:xfrm rot="-5400000">
            <a:off x="4000427" y="1771913"/>
            <a:ext cx="795000" cy="1812000"/>
          </a:xfrm>
          <a:prstGeom prst="curvedConnector4">
            <a:avLst>
              <a:gd fmla="val -6146" name="adj1"/>
              <a:gd fmla="val 60526" name="adj2"/>
            </a:avLst>
          </a:prstGeom>
          <a:noFill/>
          <a:ln cap="flat" cmpd="sng" w="19050">
            <a:solidFill>
              <a:schemeClr val="dk2"/>
            </a:solidFill>
            <a:prstDash val="solid"/>
            <a:round/>
            <a:headEnd len="med" w="med" type="none"/>
            <a:tailEnd len="med" w="med" type="triangle"/>
          </a:ln>
        </p:spPr>
      </p:cxnSp>
      <p:grpSp>
        <p:nvGrpSpPr>
          <p:cNvPr id="1102" name="Shape 1102"/>
          <p:cNvGrpSpPr/>
          <p:nvPr/>
        </p:nvGrpSpPr>
        <p:grpSpPr>
          <a:xfrm>
            <a:off x="5454650" y="1835200"/>
            <a:ext cx="2232000" cy="763075"/>
            <a:chOff x="4946575" y="1835200"/>
            <a:chExt cx="2232000" cy="763075"/>
          </a:xfrm>
        </p:grpSpPr>
        <p:sp>
          <p:nvSpPr>
            <p:cNvPr id="1103" name="Shape 1103"/>
            <p:cNvSpPr txBox="1"/>
            <p:nvPr/>
          </p:nvSpPr>
          <p:spPr>
            <a:xfrm>
              <a:off x="4946575" y="1835200"/>
              <a:ext cx="1291800" cy="7629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200"/>
                <a:t>[text a][text b]</a:t>
              </a:r>
              <a:endParaRPr sz="1200"/>
            </a:p>
          </p:txBody>
        </p:sp>
        <p:sp>
          <p:nvSpPr>
            <p:cNvPr id="1104" name="Shape 1104"/>
            <p:cNvSpPr txBox="1"/>
            <p:nvPr/>
          </p:nvSpPr>
          <p:spPr>
            <a:xfrm>
              <a:off x="6415675" y="1835375"/>
              <a:ext cx="762900" cy="762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t>[text d]</a:t>
              </a:r>
              <a:endParaRPr sz="1200"/>
            </a:p>
          </p:txBody>
        </p:sp>
      </p:grpSp>
      <p:sp>
        <p:nvSpPr>
          <p:cNvPr id="1105" name="Shape 1105"/>
          <p:cNvSpPr/>
          <p:nvPr/>
        </p:nvSpPr>
        <p:spPr>
          <a:xfrm>
            <a:off x="991275" y="2312525"/>
            <a:ext cx="1155600" cy="762900"/>
          </a:xfrm>
          <a:prstGeom prst="rect">
            <a:avLst/>
          </a:prstGeom>
          <a:solidFill>
            <a:schemeClr val="lt2"/>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1099" name="Shape 1099"/>
          <p:cNvSpPr/>
          <p:nvPr/>
        </p:nvSpPr>
        <p:spPr>
          <a:xfrm>
            <a:off x="991275" y="2312525"/>
            <a:ext cx="1155600" cy="7629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200"/>
              <a:t>[text a][text b]</a:t>
            </a:r>
            <a:endParaRPr sz="1200"/>
          </a:p>
        </p:txBody>
      </p:sp>
      <p:sp>
        <p:nvSpPr>
          <p:cNvPr id="1106" name="Shape 1106"/>
          <p:cNvSpPr txBox="1"/>
          <p:nvPr/>
        </p:nvSpPr>
        <p:spPr>
          <a:xfrm>
            <a:off x="890925" y="1715225"/>
            <a:ext cx="13563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Chunk 1</a:t>
            </a:r>
            <a:endParaRPr/>
          </a:p>
        </p:txBody>
      </p:sp>
      <p:sp>
        <p:nvSpPr>
          <p:cNvPr id="1107" name="Shape 1107"/>
          <p:cNvSpPr/>
          <p:nvPr/>
        </p:nvSpPr>
        <p:spPr>
          <a:xfrm>
            <a:off x="2247225" y="2312525"/>
            <a:ext cx="762900" cy="762900"/>
          </a:xfrm>
          <a:prstGeom prst="rect">
            <a:avLst/>
          </a:prstGeom>
          <a:solidFill>
            <a:schemeClr val="lt2"/>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1108" name="Shape 1108"/>
          <p:cNvSpPr/>
          <p:nvPr/>
        </p:nvSpPr>
        <p:spPr>
          <a:xfrm>
            <a:off x="2247227" y="2312525"/>
            <a:ext cx="762900" cy="76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[face]</a:t>
            </a:r>
            <a:endParaRPr sz="1200"/>
          </a:p>
        </p:txBody>
      </p:sp>
      <p:sp>
        <p:nvSpPr>
          <p:cNvPr id="1109" name="Shape 1109"/>
          <p:cNvSpPr txBox="1"/>
          <p:nvPr/>
        </p:nvSpPr>
        <p:spPr>
          <a:xfrm>
            <a:off x="1950525" y="1715225"/>
            <a:ext cx="13563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Chunk 2</a:t>
            </a:r>
            <a:endParaRPr/>
          </a:p>
        </p:txBody>
      </p:sp>
      <p:sp>
        <p:nvSpPr>
          <p:cNvPr id="1110" name="Shape 1110"/>
          <p:cNvSpPr/>
          <p:nvPr/>
        </p:nvSpPr>
        <p:spPr>
          <a:xfrm>
            <a:off x="3110475" y="2312513"/>
            <a:ext cx="762900" cy="762900"/>
          </a:xfrm>
          <a:prstGeom prst="rect">
            <a:avLst/>
          </a:prstGeom>
          <a:solidFill>
            <a:schemeClr val="lt2"/>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1101" name="Shape 1101"/>
          <p:cNvSpPr/>
          <p:nvPr/>
        </p:nvSpPr>
        <p:spPr>
          <a:xfrm>
            <a:off x="3110477" y="2312513"/>
            <a:ext cx="762900" cy="76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[text d]</a:t>
            </a:r>
            <a:endParaRPr sz="1200"/>
          </a:p>
        </p:txBody>
      </p:sp>
      <p:sp>
        <p:nvSpPr>
          <p:cNvPr id="1111" name="Shape 1111"/>
          <p:cNvSpPr txBox="1"/>
          <p:nvPr/>
        </p:nvSpPr>
        <p:spPr>
          <a:xfrm>
            <a:off x="2813775" y="1715213"/>
            <a:ext cx="13563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Chunk 3</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5" name="Shape 1115"/>
        <p:cNvGrpSpPr/>
        <p:nvPr/>
      </p:nvGrpSpPr>
      <p:grpSpPr>
        <a:xfrm>
          <a:off x="0" y="0"/>
          <a:ext cx="0" cy="0"/>
          <a:chOff x="0" y="0"/>
          <a:chExt cx="0" cy="0"/>
        </a:xfrm>
      </p:grpSpPr>
      <p:sp>
        <p:nvSpPr>
          <p:cNvPr id="1116" name="Shape 11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New compositing architecture (Slimming Paint)</a:t>
            </a:r>
            <a:endParaRPr/>
          </a:p>
        </p:txBody>
      </p:sp>
      <p:sp>
        <p:nvSpPr>
          <p:cNvPr id="1117" name="Shape 1117"/>
          <p:cNvSpPr/>
          <p:nvPr/>
        </p:nvSpPr>
        <p:spPr>
          <a:xfrm>
            <a:off x="4345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Parse</a:t>
            </a:r>
            <a:endParaRPr/>
          </a:p>
        </p:txBody>
      </p:sp>
      <p:sp>
        <p:nvSpPr>
          <p:cNvPr id="1118" name="Shape 1118"/>
          <p:cNvSpPr/>
          <p:nvPr/>
        </p:nvSpPr>
        <p:spPr>
          <a:xfrm>
            <a:off x="157209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Layout</a:t>
            </a:r>
            <a:endParaRPr/>
          </a:p>
        </p:txBody>
      </p:sp>
      <p:sp>
        <p:nvSpPr>
          <p:cNvPr id="1119" name="Shape 1119"/>
          <p:cNvSpPr/>
          <p:nvPr/>
        </p:nvSpPr>
        <p:spPr>
          <a:xfrm>
            <a:off x="310073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Paint</a:t>
            </a:r>
            <a:endParaRPr/>
          </a:p>
        </p:txBody>
      </p:sp>
      <p:sp>
        <p:nvSpPr>
          <p:cNvPr id="1120" name="Shape 1120"/>
          <p:cNvSpPr/>
          <p:nvPr/>
        </p:nvSpPr>
        <p:spPr>
          <a:xfrm>
            <a:off x="4629370" y="4440875"/>
            <a:ext cx="1413900" cy="474000"/>
          </a:xfrm>
          <a:prstGeom prst="roundRect">
            <a:avLst>
              <a:gd fmla="val 16667" name="adj"/>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Compositing</a:t>
            </a:r>
            <a:endParaRPr/>
          </a:p>
          <a:p>
            <a:pPr indent="0" lvl="0" marL="0" rtl="0" algn="ctr">
              <a:spcBef>
                <a:spcPts val="0"/>
              </a:spcBef>
              <a:spcAft>
                <a:spcPts val="0"/>
              </a:spcAft>
              <a:buNone/>
            </a:pPr>
            <a:r>
              <a:rPr lang="en"/>
              <a:t>Setup</a:t>
            </a:r>
            <a:endParaRPr/>
          </a:p>
        </p:txBody>
      </p:sp>
      <p:sp>
        <p:nvSpPr>
          <p:cNvPr id="1121" name="Shape 1121"/>
          <p:cNvSpPr/>
          <p:nvPr/>
        </p:nvSpPr>
        <p:spPr>
          <a:xfrm>
            <a:off x="615801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Raster</a:t>
            </a:r>
            <a:endParaRPr/>
          </a:p>
        </p:txBody>
      </p:sp>
      <p:sp>
        <p:nvSpPr>
          <p:cNvPr id="1122" name="Shape 1122"/>
          <p:cNvSpPr/>
          <p:nvPr/>
        </p:nvSpPr>
        <p:spPr>
          <a:xfrm>
            <a:off x="76866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Composite</a:t>
            </a:r>
            <a:endParaRPr/>
          </a:p>
        </p:txBody>
      </p:sp>
      <p:grpSp>
        <p:nvGrpSpPr>
          <p:cNvPr id="1123" name="Shape 1123"/>
          <p:cNvGrpSpPr/>
          <p:nvPr/>
        </p:nvGrpSpPr>
        <p:grpSpPr>
          <a:xfrm>
            <a:off x="3597138" y="4116450"/>
            <a:ext cx="1959000" cy="1113296"/>
            <a:chOff x="5124225" y="4096529"/>
            <a:chExt cx="1959000" cy="1113296"/>
          </a:xfrm>
        </p:grpSpPr>
        <p:cxnSp>
          <p:nvCxnSpPr>
            <p:cNvPr id="1124" name="Shape 1124"/>
            <p:cNvCxnSpPr/>
            <p:nvPr/>
          </p:nvCxnSpPr>
          <p:spPr>
            <a:xfrm>
              <a:off x="6103725" y="4416025"/>
              <a:ext cx="0" cy="793800"/>
            </a:xfrm>
            <a:prstGeom prst="straightConnector1">
              <a:avLst/>
            </a:prstGeom>
            <a:noFill/>
            <a:ln cap="flat" cmpd="sng" w="19050">
              <a:solidFill>
                <a:schemeClr val="dk2"/>
              </a:solidFill>
              <a:prstDash val="dash"/>
              <a:round/>
              <a:headEnd len="med" w="med" type="none"/>
              <a:tailEnd len="med" w="med" type="none"/>
            </a:ln>
          </p:spPr>
        </p:cxnSp>
        <p:sp>
          <p:nvSpPr>
            <p:cNvPr id="1125" name="Shape 1125"/>
            <p:cNvSpPr txBox="1"/>
            <p:nvPr/>
          </p:nvSpPr>
          <p:spPr>
            <a:xfrm>
              <a:off x="5124225" y="4096529"/>
              <a:ext cx="1959000" cy="401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Thread boundary</a:t>
              </a:r>
              <a:endParaRPr/>
            </a:p>
          </p:txBody>
        </p:sp>
      </p:grpSp>
      <p:sp>
        <p:nvSpPr>
          <p:cNvPr id="1126" name="Shape 1126"/>
          <p:cNvSpPr/>
          <p:nvPr/>
        </p:nvSpPr>
        <p:spPr>
          <a:xfrm>
            <a:off x="991275" y="2312525"/>
            <a:ext cx="1155600" cy="762900"/>
          </a:xfrm>
          <a:prstGeom prst="rect">
            <a:avLst/>
          </a:prstGeom>
          <a:solidFill>
            <a:schemeClr val="lt2"/>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1127" name="Shape 1127"/>
          <p:cNvSpPr/>
          <p:nvPr/>
        </p:nvSpPr>
        <p:spPr>
          <a:xfrm>
            <a:off x="991275" y="2312525"/>
            <a:ext cx="1155600" cy="7629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200"/>
              <a:t>[text a][text b]</a:t>
            </a:r>
            <a:endParaRPr sz="1200"/>
          </a:p>
        </p:txBody>
      </p:sp>
      <p:sp>
        <p:nvSpPr>
          <p:cNvPr id="1128" name="Shape 1128"/>
          <p:cNvSpPr txBox="1"/>
          <p:nvPr/>
        </p:nvSpPr>
        <p:spPr>
          <a:xfrm>
            <a:off x="890925" y="1715225"/>
            <a:ext cx="13563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Chunk 1</a:t>
            </a:r>
            <a:endParaRPr/>
          </a:p>
        </p:txBody>
      </p:sp>
      <p:sp>
        <p:nvSpPr>
          <p:cNvPr id="1129" name="Shape 1129"/>
          <p:cNvSpPr/>
          <p:nvPr/>
        </p:nvSpPr>
        <p:spPr>
          <a:xfrm>
            <a:off x="2247225" y="2312525"/>
            <a:ext cx="762900" cy="762900"/>
          </a:xfrm>
          <a:prstGeom prst="rect">
            <a:avLst/>
          </a:prstGeom>
          <a:solidFill>
            <a:schemeClr val="lt2"/>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1130" name="Shape 1130"/>
          <p:cNvSpPr/>
          <p:nvPr/>
        </p:nvSpPr>
        <p:spPr>
          <a:xfrm>
            <a:off x="2247227" y="2312525"/>
            <a:ext cx="762900" cy="76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[face]</a:t>
            </a:r>
            <a:endParaRPr sz="1200"/>
          </a:p>
        </p:txBody>
      </p:sp>
      <p:sp>
        <p:nvSpPr>
          <p:cNvPr id="1131" name="Shape 1131"/>
          <p:cNvSpPr txBox="1"/>
          <p:nvPr/>
        </p:nvSpPr>
        <p:spPr>
          <a:xfrm>
            <a:off x="1950525" y="1715225"/>
            <a:ext cx="13563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Chunk 2</a:t>
            </a:r>
            <a:endParaRPr/>
          </a:p>
        </p:txBody>
      </p:sp>
      <p:sp>
        <p:nvSpPr>
          <p:cNvPr id="1132" name="Shape 1132"/>
          <p:cNvSpPr/>
          <p:nvPr/>
        </p:nvSpPr>
        <p:spPr>
          <a:xfrm>
            <a:off x="3110475" y="2312513"/>
            <a:ext cx="762900" cy="762900"/>
          </a:xfrm>
          <a:prstGeom prst="rect">
            <a:avLst/>
          </a:prstGeom>
          <a:solidFill>
            <a:schemeClr val="lt2"/>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1133" name="Shape 1133"/>
          <p:cNvSpPr/>
          <p:nvPr/>
        </p:nvSpPr>
        <p:spPr>
          <a:xfrm>
            <a:off x="3110477" y="2312513"/>
            <a:ext cx="762900" cy="76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[text d]</a:t>
            </a:r>
            <a:endParaRPr sz="1200"/>
          </a:p>
        </p:txBody>
      </p:sp>
      <p:sp>
        <p:nvSpPr>
          <p:cNvPr id="1134" name="Shape 1134"/>
          <p:cNvSpPr txBox="1"/>
          <p:nvPr/>
        </p:nvSpPr>
        <p:spPr>
          <a:xfrm>
            <a:off x="2813775" y="1715213"/>
            <a:ext cx="13563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Chunk 3</a:t>
            </a:r>
            <a:endParaRPr/>
          </a:p>
        </p:txBody>
      </p:sp>
      <p:grpSp>
        <p:nvGrpSpPr>
          <p:cNvPr id="1135" name="Shape 1135"/>
          <p:cNvGrpSpPr/>
          <p:nvPr/>
        </p:nvGrpSpPr>
        <p:grpSpPr>
          <a:xfrm>
            <a:off x="5454650" y="1242463"/>
            <a:ext cx="2232000" cy="1355625"/>
            <a:chOff x="4946575" y="1242463"/>
            <a:chExt cx="2232000" cy="1355625"/>
          </a:xfrm>
        </p:grpSpPr>
        <p:sp>
          <p:nvSpPr>
            <p:cNvPr id="1136" name="Shape 1136"/>
            <p:cNvSpPr/>
            <p:nvPr/>
          </p:nvSpPr>
          <p:spPr>
            <a:xfrm>
              <a:off x="4946575" y="1835188"/>
              <a:ext cx="2232000" cy="762900"/>
            </a:xfrm>
            <a:prstGeom prst="rect">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1137" name="Shape 1137"/>
            <p:cNvSpPr txBox="1"/>
            <p:nvPr/>
          </p:nvSpPr>
          <p:spPr>
            <a:xfrm>
              <a:off x="4946575" y="1242463"/>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Root Graphics Buffer</a:t>
              </a:r>
              <a:endParaRPr/>
            </a:p>
          </p:txBody>
        </p:sp>
      </p:grpSp>
      <p:grpSp>
        <p:nvGrpSpPr>
          <p:cNvPr id="1138" name="Shape 1138"/>
          <p:cNvGrpSpPr/>
          <p:nvPr/>
        </p:nvGrpSpPr>
        <p:grpSpPr>
          <a:xfrm>
            <a:off x="5454650" y="1835200"/>
            <a:ext cx="2232000" cy="763075"/>
            <a:chOff x="4946575" y="1835200"/>
            <a:chExt cx="2232000" cy="763075"/>
          </a:xfrm>
        </p:grpSpPr>
        <p:sp>
          <p:nvSpPr>
            <p:cNvPr id="1139" name="Shape 1139"/>
            <p:cNvSpPr txBox="1"/>
            <p:nvPr/>
          </p:nvSpPr>
          <p:spPr>
            <a:xfrm>
              <a:off x="4946575" y="1835200"/>
              <a:ext cx="1291800" cy="7629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200"/>
                <a:t>[text a][text b]</a:t>
              </a:r>
              <a:endParaRPr sz="1200"/>
            </a:p>
          </p:txBody>
        </p:sp>
        <p:sp>
          <p:nvSpPr>
            <p:cNvPr id="1140" name="Shape 1140"/>
            <p:cNvSpPr txBox="1"/>
            <p:nvPr/>
          </p:nvSpPr>
          <p:spPr>
            <a:xfrm>
              <a:off x="6415675" y="1835375"/>
              <a:ext cx="762900" cy="762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t>[text d]</a:t>
              </a:r>
              <a:endParaRPr sz="1200"/>
            </a:p>
          </p:txBody>
        </p:sp>
      </p:grpSp>
      <p:sp>
        <p:nvSpPr>
          <p:cNvPr id="1141" name="Shape 1141"/>
          <p:cNvSpPr txBox="1"/>
          <p:nvPr/>
        </p:nvSpPr>
        <p:spPr>
          <a:xfrm>
            <a:off x="5454650" y="2560613"/>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Scrolling Graphics Buffer</a:t>
            </a:r>
            <a:endParaRPr/>
          </a:p>
        </p:txBody>
      </p:sp>
      <p:cxnSp>
        <p:nvCxnSpPr>
          <p:cNvPr id="1142" name="Shape 1142"/>
          <p:cNvCxnSpPr>
            <a:stCxn id="1130" idx="2"/>
          </p:cNvCxnSpPr>
          <p:nvPr/>
        </p:nvCxnSpPr>
        <p:spPr>
          <a:xfrm flipH="1" rot="-5400000">
            <a:off x="4017377" y="1686725"/>
            <a:ext cx="521100" cy="3298500"/>
          </a:xfrm>
          <a:prstGeom prst="curvedConnector2">
            <a:avLst/>
          </a:prstGeom>
          <a:noFill/>
          <a:ln cap="flat" cmpd="sng" w="19050">
            <a:solidFill>
              <a:schemeClr val="dk2"/>
            </a:solidFill>
            <a:prstDash val="solid"/>
            <a:round/>
            <a:headEnd len="med" w="med" type="none"/>
            <a:tailEnd len="med" w="med" type="triangle"/>
          </a:ln>
        </p:spPr>
      </p:cxnSp>
      <p:sp>
        <p:nvSpPr>
          <p:cNvPr id="1143" name="Shape 1143"/>
          <p:cNvSpPr/>
          <p:nvPr/>
        </p:nvSpPr>
        <p:spPr>
          <a:xfrm>
            <a:off x="6189189" y="3138133"/>
            <a:ext cx="762900" cy="762900"/>
          </a:xfrm>
          <a:prstGeom prst="rect">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1144" name="Shape 1144"/>
          <p:cNvSpPr txBox="1"/>
          <p:nvPr/>
        </p:nvSpPr>
        <p:spPr>
          <a:xfrm>
            <a:off x="6189200" y="3138125"/>
            <a:ext cx="762900" cy="76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[face]</a:t>
            </a:r>
            <a:endParaRPr sz="12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8" name="Shape 1148"/>
        <p:cNvGrpSpPr/>
        <p:nvPr/>
      </p:nvGrpSpPr>
      <p:grpSpPr>
        <a:xfrm>
          <a:off x="0" y="0"/>
          <a:ext cx="0" cy="0"/>
          <a:chOff x="0" y="0"/>
          <a:chExt cx="0" cy="0"/>
        </a:xfrm>
      </p:grpSpPr>
      <p:sp>
        <p:nvSpPr>
          <p:cNvPr id="1149" name="Shape 11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New compositing architecture (Slimming Paint)</a:t>
            </a:r>
            <a:endParaRPr/>
          </a:p>
        </p:txBody>
      </p:sp>
      <p:sp>
        <p:nvSpPr>
          <p:cNvPr id="1150" name="Shape 1150"/>
          <p:cNvSpPr/>
          <p:nvPr/>
        </p:nvSpPr>
        <p:spPr>
          <a:xfrm>
            <a:off x="4345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Parse</a:t>
            </a:r>
            <a:endParaRPr/>
          </a:p>
        </p:txBody>
      </p:sp>
      <p:sp>
        <p:nvSpPr>
          <p:cNvPr id="1151" name="Shape 1151"/>
          <p:cNvSpPr/>
          <p:nvPr/>
        </p:nvSpPr>
        <p:spPr>
          <a:xfrm>
            <a:off x="157209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Layout</a:t>
            </a:r>
            <a:endParaRPr/>
          </a:p>
        </p:txBody>
      </p:sp>
      <p:sp>
        <p:nvSpPr>
          <p:cNvPr id="1152" name="Shape 1152"/>
          <p:cNvSpPr/>
          <p:nvPr/>
        </p:nvSpPr>
        <p:spPr>
          <a:xfrm>
            <a:off x="310073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Paint</a:t>
            </a:r>
            <a:endParaRPr/>
          </a:p>
        </p:txBody>
      </p:sp>
      <p:sp>
        <p:nvSpPr>
          <p:cNvPr id="1153" name="Shape 1153"/>
          <p:cNvSpPr/>
          <p:nvPr/>
        </p:nvSpPr>
        <p:spPr>
          <a:xfrm>
            <a:off x="462937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Compositing</a:t>
            </a:r>
            <a:endParaRPr/>
          </a:p>
          <a:p>
            <a:pPr indent="0" lvl="0" marL="0" rtl="0" algn="ctr">
              <a:spcBef>
                <a:spcPts val="0"/>
              </a:spcBef>
              <a:spcAft>
                <a:spcPts val="0"/>
              </a:spcAft>
              <a:buNone/>
            </a:pPr>
            <a:r>
              <a:rPr lang="en"/>
              <a:t>Setup</a:t>
            </a:r>
            <a:endParaRPr/>
          </a:p>
        </p:txBody>
      </p:sp>
      <p:sp>
        <p:nvSpPr>
          <p:cNvPr id="1154" name="Shape 1154"/>
          <p:cNvSpPr/>
          <p:nvPr/>
        </p:nvSpPr>
        <p:spPr>
          <a:xfrm>
            <a:off x="6158010" y="4440875"/>
            <a:ext cx="1413900" cy="474000"/>
          </a:xfrm>
          <a:prstGeom prst="roundRect">
            <a:avLst>
              <a:gd fmla="val 16667" name="adj"/>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Raster</a:t>
            </a:r>
            <a:endParaRPr/>
          </a:p>
        </p:txBody>
      </p:sp>
      <p:sp>
        <p:nvSpPr>
          <p:cNvPr id="1155" name="Shape 1155"/>
          <p:cNvSpPr/>
          <p:nvPr/>
        </p:nvSpPr>
        <p:spPr>
          <a:xfrm>
            <a:off x="76866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Composite</a:t>
            </a:r>
            <a:endParaRPr/>
          </a:p>
        </p:txBody>
      </p:sp>
      <p:grpSp>
        <p:nvGrpSpPr>
          <p:cNvPr id="1156" name="Shape 1156"/>
          <p:cNvGrpSpPr/>
          <p:nvPr/>
        </p:nvGrpSpPr>
        <p:grpSpPr>
          <a:xfrm>
            <a:off x="3597138" y="4116450"/>
            <a:ext cx="1959000" cy="1113296"/>
            <a:chOff x="5124225" y="4096529"/>
            <a:chExt cx="1959000" cy="1113296"/>
          </a:xfrm>
        </p:grpSpPr>
        <p:cxnSp>
          <p:nvCxnSpPr>
            <p:cNvPr id="1157" name="Shape 1157"/>
            <p:cNvCxnSpPr/>
            <p:nvPr/>
          </p:nvCxnSpPr>
          <p:spPr>
            <a:xfrm>
              <a:off x="6103725" y="4416025"/>
              <a:ext cx="0" cy="793800"/>
            </a:xfrm>
            <a:prstGeom prst="straightConnector1">
              <a:avLst/>
            </a:prstGeom>
            <a:noFill/>
            <a:ln cap="flat" cmpd="sng" w="19050">
              <a:solidFill>
                <a:schemeClr val="dk2"/>
              </a:solidFill>
              <a:prstDash val="dash"/>
              <a:round/>
              <a:headEnd len="med" w="med" type="none"/>
              <a:tailEnd len="med" w="med" type="none"/>
            </a:ln>
          </p:spPr>
        </p:cxnSp>
        <p:sp>
          <p:nvSpPr>
            <p:cNvPr id="1158" name="Shape 1158"/>
            <p:cNvSpPr txBox="1"/>
            <p:nvPr/>
          </p:nvSpPr>
          <p:spPr>
            <a:xfrm>
              <a:off x="5124225" y="4096529"/>
              <a:ext cx="1959000" cy="401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Thread boundary</a:t>
              </a:r>
              <a:endParaRPr/>
            </a:p>
          </p:txBody>
        </p:sp>
      </p:grpSp>
      <p:grpSp>
        <p:nvGrpSpPr>
          <p:cNvPr id="1159" name="Shape 1159"/>
          <p:cNvGrpSpPr/>
          <p:nvPr/>
        </p:nvGrpSpPr>
        <p:grpSpPr>
          <a:xfrm>
            <a:off x="1440825" y="1237800"/>
            <a:ext cx="2232000" cy="2658570"/>
            <a:chOff x="5454650" y="1242463"/>
            <a:chExt cx="2232000" cy="2658570"/>
          </a:xfrm>
        </p:grpSpPr>
        <p:grpSp>
          <p:nvGrpSpPr>
            <p:cNvPr id="1160" name="Shape 1160"/>
            <p:cNvGrpSpPr/>
            <p:nvPr/>
          </p:nvGrpSpPr>
          <p:grpSpPr>
            <a:xfrm>
              <a:off x="5454650" y="1242463"/>
              <a:ext cx="2232000" cy="1355625"/>
              <a:chOff x="4946575" y="1242463"/>
              <a:chExt cx="2232000" cy="1355625"/>
            </a:xfrm>
          </p:grpSpPr>
          <p:sp>
            <p:nvSpPr>
              <p:cNvPr id="1161" name="Shape 1161"/>
              <p:cNvSpPr/>
              <p:nvPr/>
            </p:nvSpPr>
            <p:spPr>
              <a:xfrm>
                <a:off x="4946575" y="1835188"/>
                <a:ext cx="2232000" cy="762900"/>
              </a:xfrm>
              <a:prstGeom prst="rect">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1162" name="Shape 1162"/>
              <p:cNvSpPr txBox="1"/>
              <p:nvPr/>
            </p:nvSpPr>
            <p:spPr>
              <a:xfrm>
                <a:off x="4946575" y="1242463"/>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Root Graphics Buffer</a:t>
                </a:r>
                <a:endParaRPr/>
              </a:p>
            </p:txBody>
          </p:sp>
        </p:grpSp>
        <p:grpSp>
          <p:nvGrpSpPr>
            <p:cNvPr id="1163" name="Shape 1163"/>
            <p:cNvGrpSpPr/>
            <p:nvPr/>
          </p:nvGrpSpPr>
          <p:grpSpPr>
            <a:xfrm>
              <a:off x="5454650" y="1835200"/>
              <a:ext cx="2232000" cy="763075"/>
              <a:chOff x="4946575" y="1835200"/>
              <a:chExt cx="2232000" cy="763075"/>
            </a:xfrm>
          </p:grpSpPr>
          <p:sp>
            <p:nvSpPr>
              <p:cNvPr id="1164" name="Shape 1164"/>
              <p:cNvSpPr txBox="1"/>
              <p:nvPr/>
            </p:nvSpPr>
            <p:spPr>
              <a:xfrm>
                <a:off x="4946575" y="1835200"/>
                <a:ext cx="1291800" cy="7629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200"/>
                  <a:t>[text a][text b]</a:t>
                </a:r>
                <a:endParaRPr sz="1200"/>
              </a:p>
            </p:txBody>
          </p:sp>
          <p:sp>
            <p:nvSpPr>
              <p:cNvPr id="1165" name="Shape 1165"/>
              <p:cNvSpPr txBox="1"/>
              <p:nvPr/>
            </p:nvSpPr>
            <p:spPr>
              <a:xfrm>
                <a:off x="6415675" y="1835375"/>
                <a:ext cx="762900" cy="762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t>[text d]</a:t>
                </a:r>
                <a:endParaRPr sz="1200"/>
              </a:p>
            </p:txBody>
          </p:sp>
        </p:grpSp>
        <p:sp>
          <p:nvSpPr>
            <p:cNvPr id="1166" name="Shape 1166"/>
            <p:cNvSpPr txBox="1"/>
            <p:nvPr/>
          </p:nvSpPr>
          <p:spPr>
            <a:xfrm>
              <a:off x="5454650" y="2560613"/>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Scrolling Graphics Buffer</a:t>
              </a:r>
              <a:endParaRPr/>
            </a:p>
          </p:txBody>
        </p:sp>
        <p:sp>
          <p:nvSpPr>
            <p:cNvPr id="1167" name="Shape 1167"/>
            <p:cNvSpPr/>
            <p:nvPr/>
          </p:nvSpPr>
          <p:spPr>
            <a:xfrm>
              <a:off x="6189189" y="3138133"/>
              <a:ext cx="762900" cy="762900"/>
            </a:xfrm>
            <a:prstGeom prst="rect">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1168" name="Shape 1168"/>
            <p:cNvSpPr txBox="1"/>
            <p:nvPr/>
          </p:nvSpPr>
          <p:spPr>
            <a:xfrm>
              <a:off x="6189200" y="3138125"/>
              <a:ext cx="762900" cy="76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[face]</a:t>
              </a:r>
              <a:endParaRPr sz="1200"/>
            </a:p>
          </p:txBody>
        </p:sp>
      </p:gr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2" name="Shape 1172"/>
        <p:cNvGrpSpPr/>
        <p:nvPr/>
      </p:nvGrpSpPr>
      <p:grpSpPr>
        <a:xfrm>
          <a:off x="0" y="0"/>
          <a:ext cx="0" cy="0"/>
          <a:chOff x="0" y="0"/>
          <a:chExt cx="0" cy="0"/>
        </a:xfrm>
      </p:grpSpPr>
      <p:sp>
        <p:nvSpPr>
          <p:cNvPr id="1173" name="Shape 11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New compositing architecture (Slimming Paint)</a:t>
            </a:r>
            <a:endParaRPr/>
          </a:p>
        </p:txBody>
      </p:sp>
      <p:sp>
        <p:nvSpPr>
          <p:cNvPr id="1174" name="Shape 1174"/>
          <p:cNvSpPr/>
          <p:nvPr/>
        </p:nvSpPr>
        <p:spPr>
          <a:xfrm>
            <a:off x="4345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Parse</a:t>
            </a:r>
            <a:endParaRPr/>
          </a:p>
        </p:txBody>
      </p:sp>
      <p:sp>
        <p:nvSpPr>
          <p:cNvPr id="1175" name="Shape 1175"/>
          <p:cNvSpPr/>
          <p:nvPr/>
        </p:nvSpPr>
        <p:spPr>
          <a:xfrm>
            <a:off x="157209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Layout</a:t>
            </a:r>
            <a:endParaRPr/>
          </a:p>
        </p:txBody>
      </p:sp>
      <p:sp>
        <p:nvSpPr>
          <p:cNvPr id="1176" name="Shape 1176"/>
          <p:cNvSpPr/>
          <p:nvPr/>
        </p:nvSpPr>
        <p:spPr>
          <a:xfrm>
            <a:off x="310073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Paint</a:t>
            </a:r>
            <a:endParaRPr/>
          </a:p>
        </p:txBody>
      </p:sp>
      <p:sp>
        <p:nvSpPr>
          <p:cNvPr id="1177" name="Shape 1177"/>
          <p:cNvSpPr/>
          <p:nvPr/>
        </p:nvSpPr>
        <p:spPr>
          <a:xfrm>
            <a:off x="462937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Compositing</a:t>
            </a:r>
            <a:endParaRPr/>
          </a:p>
          <a:p>
            <a:pPr indent="0" lvl="0" marL="0" rtl="0" algn="ctr">
              <a:spcBef>
                <a:spcPts val="0"/>
              </a:spcBef>
              <a:spcAft>
                <a:spcPts val="0"/>
              </a:spcAft>
              <a:buNone/>
            </a:pPr>
            <a:r>
              <a:rPr lang="en"/>
              <a:t>Setup</a:t>
            </a:r>
            <a:endParaRPr/>
          </a:p>
        </p:txBody>
      </p:sp>
      <p:sp>
        <p:nvSpPr>
          <p:cNvPr id="1178" name="Shape 1178"/>
          <p:cNvSpPr/>
          <p:nvPr/>
        </p:nvSpPr>
        <p:spPr>
          <a:xfrm>
            <a:off x="6158010" y="4440875"/>
            <a:ext cx="1413900" cy="474000"/>
          </a:xfrm>
          <a:prstGeom prst="roundRect">
            <a:avLst>
              <a:gd fmla="val 16667" name="adj"/>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Raster</a:t>
            </a:r>
            <a:endParaRPr/>
          </a:p>
        </p:txBody>
      </p:sp>
      <p:sp>
        <p:nvSpPr>
          <p:cNvPr id="1179" name="Shape 1179"/>
          <p:cNvSpPr/>
          <p:nvPr/>
        </p:nvSpPr>
        <p:spPr>
          <a:xfrm>
            <a:off x="7686650" y="4440875"/>
            <a:ext cx="1413900" cy="474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Composite</a:t>
            </a:r>
            <a:endParaRPr/>
          </a:p>
        </p:txBody>
      </p:sp>
      <p:grpSp>
        <p:nvGrpSpPr>
          <p:cNvPr id="1180" name="Shape 1180"/>
          <p:cNvGrpSpPr/>
          <p:nvPr/>
        </p:nvGrpSpPr>
        <p:grpSpPr>
          <a:xfrm>
            <a:off x="3597138" y="4116450"/>
            <a:ext cx="1959000" cy="1113296"/>
            <a:chOff x="5124225" y="4096529"/>
            <a:chExt cx="1959000" cy="1113296"/>
          </a:xfrm>
        </p:grpSpPr>
        <p:cxnSp>
          <p:nvCxnSpPr>
            <p:cNvPr id="1181" name="Shape 1181"/>
            <p:cNvCxnSpPr/>
            <p:nvPr/>
          </p:nvCxnSpPr>
          <p:spPr>
            <a:xfrm>
              <a:off x="6103725" y="4416025"/>
              <a:ext cx="0" cy="793800"/>
            </a:xfrm>
            <a:prstGeom prst="straightConnector1">
              <a:avLst/>
            </a:prstGeom>
            <a:noFill/>
            <a:ln cap="flat" cmpd="sng" w="19050">
              <a:solidFill>
                <a:schemeClr val="dk2"/>
              </a:solidFill>
              <a:prstDash val="dash"/>
              <a:round/>
              <a:headEnd len="med" w="med" type="none"/>
              <a:tailEnd len="med" w="med" type="none"/>
            </a:ln>
          </p:spPr>
        </p:cxnSp>
        <p:sp>
          <p:nvSpPr>
            <p:cNvPr id="1182" name="Shape 1182"/>
            <p:cNvSpPr txBox="1"/>
            <p:nvPr/>
          </p:nvSpPr>
          <p:spPr>
            <a:xfrm>
              <a:off x="5124225" y="4096529"/>
              <a:ext cx="1959000" cy="401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Thread boundary</a:t>
              </a:r>
              <a:endParaRPr/>
            </a:p>
          </p:txBody>
        </p:sp>
      </p:grpSp>
      <p:grpSp>
        <p:nvGrpSpPr>
          <p:cNvPr id="1183" name="Shape 1183"/>
          <p:cNvGrpSpPr/>
          <p:nvPr/>
        </p:nvGrpSpPr>
        <p:grpSpPr>
          <a:xfrm>
            <a:off x="1440825" y="1237800"/>
            <a:ext cx="2232000" cy="2658570"/>
            <a:chOff x="5454650" y="1242463"/>
            <a:chExt cx="2232000" cy="2658570"/>
          </a:xfrm>
        </p:grpSpPr>
        <p:grpSp>
          <p:nvGrpSpPr>
            <p:cNvPr id="1184" name="Shape 1184"/>
            <p:cNvGrpSpPr/>
            <p:nvPr/>
          </p:nvGrpSpPr>
          <p:grpSpPr>
            <a:xfrm>
              <a:off x="5454650" y="1242463"/>
              <a:ext cx="2232000" cy="1355625"/>
              <a:chOff x="4946575" y="1242463"/>
              <a:chExt cx="2232000" cy="1355625"/>
            </a:xfrm>
          </p:grpSpPr>
          <p:sp>
            <p:nvSpPr>
              <p:cNvPr id="1185" name="Shape 1185"/>
              <p:cNvSpPr/>
              <p:nvPr/>
            </p:nvSpPr>
            <p:spPr>
              <a:xfrm>
                <a:off x="4946575" y="1835188"/>
                <a:ext cx="2232000" cy="762900"/>
              </a:xfrm>
              <a:prstGeom prst="rect">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1186" name="Shape 1186"/>
              <p:cNvSpPr txBox="1"/>
              <p:nvPr/>
            </p:nvSpPr>
            <p:spPr>
              <a:xfrm>
                <a:off x="4946575" y="1242463"/>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Root Graphics Buffer</a:t>
                </a:r>
                <a:endParaRPr/>
              </a:p>
            </p:txBody>
          </p:sp>
        </p:grpSp>
        <p:grpSp>
          <p:nvGrpSpPr>
            <p:cNvPr id="1187" name="Shape 1187"/>
            <p:cNvGrpSpPr/>
            <p:nvPr/>
          </p:nvGrpSpPr>
          <p:grpSpPr>
            <a:xfrm>
              <a:off x="5454650" y="1835200"/>
              <a:ext cx="2232000" cy="763075"/>
              <a:chOff x="4946575" y="1835200"/>
              <a:chExt cx="2232000" cy="763075"/>
            </a:xfrm>
          </p:grpSpPr>
          <p:sp>
            <p:nvSpPr>
              <p:cNvPr id="1188" name="Shape 1188"/>
              <p:cNvSpPr txBox="1"/>
              <p:nvPr/>
            </p:nvSpPr>
            <p:spPr>
              <a:xfrm>
                <a:off x="4946575" y="1835200"/>
                <a:ext cx="1291800" cy="7629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200"/>
                  <a:t>[text a][text b]</a:t>
                </a:r>
                <a:endParaRPr sz="1200"/>
              </a:p>
            </p:txBody>
          </p:sp>
          <p:sp>
            <p:nvSpPr>
              <p:cNvPr id="1189" name="Shape 1189"/>
              <p:cNvSpPr txBox="1"/>
              <p:nvPr/>
            </p:nvSpPr>
            <p:spPr>
              <a:xfrm>
                <a:off x="6415675" y="1835375"/>
                <a:ext cx="762900" cy="762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t>[text d]</a:t>
                </a:r>
                <a:endParaRPr sz="1200"/>
              </a:p>
            </p:txBody>
          </p:sp>
        </p:grpSp>
        <p:sp>
          <p:nvSpPr>
            <p:cNvPr id="1190" name="Shape 1190"/>
            <p:cNvSpPr txBox="1"/>
            <p:nvPr/>
          </p:nvSpPr>
          <p:spPr>
            <a:xfrm>
              <a:off x="5454650" y="2560613"/>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Scrolling Graphics Buffer</a:t>
              </a:r>
              <a:endParaRPr/>
            </a:p>
          </p:txBody>
        </p:sp>
        <p:sp>
          <p:nvSpPr>
            <p:cNvPr id="1191" name="Shape 1191"/>
            <p:cNvSpPr/>
            <p:nvPr/>
          </p:nvSpPr>
          <p:spPr>
            <a:xfrm>
              <a:off x="6189189" y="3138133"/>
              <a:ext cx="762900" cy="762900"/>
            </a:xfrm>
            <a:prstGeom prst="rect">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1192" name="Shape 1192"/>
            <p:cNvSpPr txBox="1"/>
            <p:nvPr/>
          </p:nvSpPr>
          <p:spPr>
            <a:xfrm>
              <a:off x="6189200" y="3138125"/>
              <a:ext cx="762900" cy="76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[face]</a:t>
              </a:r>
              <a:endParaRPr sz="1200"/>
            </a:p>
          </p:txBody>
        </p:sp>
      </p:grpSp>
      <p:grpSp>
        <p:nvGrpSpPr>
          <p:cNvPr id="1193" name="Shape 1193"/>
          <p:cNvGrpSpPr/>
          <p:nvPr/>
        </p:nvGrpSpPr>
        <p:grpSpPr>
          <a:xfrm>
            <a:off x="5454650" y="1242463"/>
            <a:ext cx="2232000" cy="2658570"/>
            <a:chOff x="5109025" y="1242463"/>
            <a:chExt cx="2232000" cy="2658570"/>
          </a:xfrm>
        </p:grpSpPr>
        <p:sp>
          <p:nvSpPr>
            <p:cNvPr id="1194" name="Shape 1194"/>
            <p:cNvSpPr/>
            <p:nvPr/>
          </p:nvSpPr>
          <p:spPr>
            <a:xfrm>
              <a:off x="5109025" y="1835188"/>
              <a:ext cx="2232000" cy="7629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1195" name="Shape 1195"/>
            <p:cNvSpPr/>
            <p:nvPr/>
          </p:nvSpPr>
          <p:spPr>
            <a:xfrm>
              <a:off x="5843564" y="3138133"/>
              <a:ext cx="762900" cy="7629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1196" name="Shape 1196"/>
            <p:cNvSpPr txBox="1"/>
            <p:nvPr/>
          </p:nvSpPr>
          <p:spPr>
            <a:xfrm>
              <a:off x="5109025" y="1242463"/>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Root Graphics Buffer</a:t>
              </a:r>
              <a:endParaRPr/>
            </a:p>
          </p:txBody>
        </p:sp>
        <p:sp>
          <p:nvSpPr>
            <p:cNvPr id="1197" name="Shape 1197"/>
            <p:cNvSpPr txBox="1"/>
            <p:nvPr/>
          </p:nvSpPr>
          <p:spPr>
            <a:xfrm>
              <a:off x="5109025" y="2560613"/>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Scrolling Graphics Buffer</a:t>
              </a:r>
              <a:endParaRPr/>
            </a:p>
          </p:txBody>
        </p:sp>
        <p:sp>
          <p:nvSpPr>
            <p:cNvPr id="1198" name="Shape 1198"/>
            <p:cNvSpPr txBox="1"/>
            <p:nvPr/>
          </p:nvSpPr>
          <p:spPr>
            <a:xfrm>
              <a:off x="5109025" y="1835200"/>
              <a:ext cx="1049100" cy="7629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800"/>
                <a:t>   a     b</a:t>
              </a:r>
              <a:endParaRPr sz="1800"/>
            </a:p>
          </p:txBody>
        </p:sp>
        <p:sp>
          <p:nvSpPr>
            <p:cNvPr id="1199" name="Shape 1199"/>
            <p:cNvSpPr txBox="1"/>
            <p:nvPr/>
          </p:nvSpPr>
          <p:spPr>
            <a:xfrm>
              <a:off x="6578125" y="1835375"/>
              <a:ext cx="762900" cy="76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d </a:t>
              </a:r>
              <a:endParaRPr sz="1800"/>
            </a:p>
          </p:txBody>
        </p:sp>
        <p:pic>
          <p:nvPicPr>
            <p:cNvPr id="1200" name="Shape 1200"/>
            <p:cNvPicPr preferRelativeResize="0"/>
            <p:nvPr/>
          </p:nvPicPr>
          <p:blipFill>
            <a:blip r:embed="rId3">
              <a:alphaModFix/>
            </a:blip>
            <a:stretch>
              <a:fillRect/>
            </a:stretch>
          </p:blipFill>
          <p:spPr>
            <a:xfrm>
              <a:off x="5991825" y="3293113"/>
              <a:ext cx="466412" cy="466425"/>
            </a:xfrm>
            <a:prstGeom prst="rect">
              <a:avLst/>
            </a:prstGeom>
            <a:noFill/>
            <a:ln>
              <a:noFill/>
            </a:ln>
          </p:spPr>
        </p:pic>
      </p:gr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4" name="Shape 1204"/>
        <p:cNvGrpSpPr/>
        <p:nvPr/>
      </p:nvGrpSpPr>
      <p:grpSpPr>
        <a:xfrm>
          <a:off x="0" y="0"/>
          <a:ext cx="0" cy="0"/>
          <a:chOff x="0" y="0"/>
          <a:chExt cx="0" cy="0"/>
        </a:xfrm>
      </p:grpSpPr>
      <p:sp>
        <p:nvSpPr>
          <p:cNvPr id="1205" name="Shape 120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New compositing architecture (Slimming Paint)</a:t>
            </a:r>
            <a:endParaRPr/>
          </a:p>
        </p:txBody>
      </p:sp>
      <p:sp>
        <p:nvSpPr>
          <p:cNvPr id="1206" name="Shape 1206"/>
          <p:cNvSpPr/>
          <p:nvPr/>
        </p:nvSpPr>
        <p:spPr>
          <a:xfrm>
            <a:off x="4345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Parse</a:t>
            </a:r>
            <a:endParaRPr/>
          </a:p>
        </p:txBody>
      </p:sp>
      <p:sp>
        <p:nvSpPr>
          <p:cNvPr id="1207" name="Shape 1207"/>
          <p:cNvSpPr/>
          <p:nvPr/>
        </p:nvSpPr>
        <p:spPr>
          <a:xfrm>
            <a:off x="157209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Layout</a:t>
            </a:r>
            <a:endParaRPr/>
          </a:p>
        </p:txBody>
      </p:sp>
      <p:sp>
        <p:nvSpPr>
          <p:cNvPr id="1208" name="Shape 1208"/>
          <p:cNvSpPr/>
          <p:nvPr/>
        </p:nvSpPr>
        <p:spPr>
          <a:xfrm>
            <a:off x="310073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Paint</a:t>
            </a:r>
            <a:endParaRPr/>
          </a:p>
        </p:txBody>
      </p:sp>
      <p:sp>
        <p:nvSpPr>
          <p:cNvPr id="1209" name="Shape 1209"/>
          <p:cNvSpPr/>
          <p:nvPr/>
        </p:nvSpPr>
        <p:spPr>
          <a:xfrm>
            <a:off x="462937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Compositing</a:t>
            </a:r>
            <a:endParaRPr/>
          </a:p>
          <a:p>
            <a:pPr indent="0" lvl="0" marL="0" rtl="0" algn="ctr">
              <a:spcBef>
                <a:spcPts val="0"/>
              </a:spcBef>
              <a:spcAft>
                <a:spcPts val="0"/>
              </a:spcAft>
              <a:buNone/>
            </a:pPr>
            <a:r>
              <a:rPr lang="en"/>
              <a:t>Setup</a:t>
            </a:r>
            <a:endParaRPr/>
          </a:p>
        </p:txBody>
      </p:sp>
      <p:sp>
        <p:nvSpPr>
          <p:cNvPr id="1210" name="Shape 1210"/>
          <p:cNvSpPr/>
          <p:nvPr/>
        </p:nvSpPr>
        <p:spPr>
          <a:xfrm>
            <a:off x="615801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Raster</a:t>
            </a:r>
            <a:endParaRPr/>
          </a:p>
        </p:txBody>
      </p:sp>
      <p:sp>
        <p:nvSpPr>
          <p:cNvPr id="1211" name="Shape 1211"/>
          <p:cNvSpPr/>
          <p:nvPr/>
        </p:nvSpPr>
        <p:spPr>
          <a:xfrm>
            <a:off x="7686650" y="4440875"/>
            <a:ext cx="1413900" cy="474000"/>
          </a:xfrm>
          <a:prstGeom prst="roundRect">
            <a:avLst>
              <a:gd fmla="val 16667" name="adj"/>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Composite</a:t>
            </a:r>
            <a:endParaRPr/>
          </a:p>
        </p:txBody>
      </p:sp>
      <p:grpSp>
        <p:nvGrpSpPr>
          <p:cNvPr id="1212" name="Shape 1212"/>
          <p:cNvGrpSpPr/>
          <p:nvPr/>
        </p:nvGrpSpPr>
        <p:grpSpPr>
          <a:xfrm>
            <a:off x="3597138" y="4116450"/>
            <a:ext cx="1959000" cy="1113296"/>
            <a:chOff x="5124225" y="4096529"/>
            <a:chExt cx="1959000" cy="1113296"/>
          </a:xfrm>
        </p:grpSpPr>
        <p:cxnSp>
          <p:nvCxnSpPr>
            <p:cNvPr id="1213" name="Shape 1213"/>
            <p:cNvCxnSpPr/>
            <p:nvPr/>
          </p:nvCxnSpPr>
          <p:spPr>
            <a:xfrm>
              <a:off x="6103725" y="4416025"/>
              <a:ext cx="0" cy="793800"/>
            </a:xfrm>
            <a:prstGeom prst="straightConnector1">
              <a:avLst/>
            </a:prstGeom>
            <a:noFill/>
            <a:ln cap="flat" cmpd="sng" w="19050">
              <a:solidFill>
                <a:schemeClr val="dk2"/>
              </a:solidFill>
              <a:prstDash val="dash"/>
              <a:round/>
              <a:headEnd len="med" w="med" type="none"/>
              <a:tailEnd len="med" w="med" type="none"/>
            </a:ln>
          </p:spPr>
        </p:cxnSp>
        <p:sp>
          <p:nvSpPr>
            <p:cNvPr id="1214" name="Shape 1214"/>
            <p:cNvSpPr txBox="1"/>
            <p:nvPr/>
          </p:nvSpPr>
          <p:spPr>
            <a:xfrm>
              <a:off x="5124225" y="4096529"/>
              <a:ext cx="1959000" cy="401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Thread boundary</a:t>
              </a:r>
              <a:endParaRPr/>
            </a:p>
          </p:txBody>
        </p:sp>
      </p:grpSp>
      <p:grpSp>
        <p:nvGrpSpPr>
          <p:cNvPr id="1215" name="Shape 1215"/>
          <p:cNvGrpSpPr/>
          <p:nvPr/>
        </p:nvGrpSpPr>
        <p:grpSpPr>
          <a:xfrm>
            <a:off x="1432575" y="1242463"/>
            <a:ext cx="2232000" cy="2658570"/>
            <a:chOff x="5109025" y="1242463"/>
            <a:chExt cx="2232000" cy="2658570"/>
          </a:xfrm>
        </p:grpSpPr>
        <p:sp>
          <p:nvSpPr>
            <p:cNvPr id="1216" name="Shape 1216"/>
            <p:cNvSpPr/>
            <p:nvPr/>
          </p:nvSpPr>
          <p:spPr>
            <a:xfrm>
              <a:off x="5109025" y="1835188"/>
              <a:ext cx="2232000" cy="7629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1217" name="Shape 1217"/>
            <p:cNvSpPr/>
            <p:nvPr/>
          </p:nvSpPr>
          <p:spPr>
            <a:xfrm>
              <a:off x="5843564" y="3138133"/>
              <a:ext cx="762900" cy="7629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1218" name="Shape 1218"/>
            <p:cNvSpPr txBox="1"/>
            <p:nvPr/>
          </p:nvSpPr>
          <p:spPr>
            <a:xfrm>
              <a:off x="5109025" y="1242463"/>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Root Graphics Buffer</a:t>
              </a:r>
              <a:endParaRPr/>
            </a:p>
          </p:txBody>
        </p:sp>
        <p:sp>
          <p:nvSpPr>
            <p:cNvPr id="1219" name="Shape 1219"/>
            <p:cNvSpPr txBox="1"/>
            <p:nvPr/>
          </p:nvSpPr>
          <p:spPr>
            <a:xfrm>
              <a:off x="5109025" y="2560613"/>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Scrolling Graphics Buffer</a:t>
              </a:r>
              <a:endParaRPr/>
            </a:p>
          </p:txBody>
        </p:sp>
        <p:sp>
          <p:nvSpPr>
            <p:cNvPr id="1220" name="Shape 1220"/>
            <p:cNvSpPr txBox="1"/>
            <p:nvPr/>
          </p:nvSpPr>
          <p:spPr>
            <a:xfrm>
              <a:off x="5109025" y="1835200"/>
              <a:ext cx="1049100" cy="7629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800"/>
                <a:t>   a     b</a:t>
              </a:r>
              <a:endParaRPr sz="1800"/>
            </a:p>
          </p:txBody>
        </p:sp>
        <p:sp>
          <p:nvSpPr>
            <p:cNvPr id="1221" name="Shape 1221"/>
            <p:cNvSpPr txBox="1"/>
            <p:nvPr/>
          </p:nvSpPr>
          <p:spPr>
            <a:xfrm>
              <a:off x="6578125" y="1835375"/>
              <a:ext cx="762900" cy="76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d </a:t>
              </a:r>
              <a:endParaRPr sz="1800"/>
            </a:p>
          </p:txBody>
        </p:sp>
        <p:pic>
          <p:nvPicPr>
            <p:cNvPr id="1222" name="Shape 1222"/>
            <p:cNvPicPr preferRelativeResize="0"/>
            <p:nvPr/>
          </p:nvPicPr>
          <p:blipFill>
            <a:blip r:embed="rId3">
              <a:alphaModFix/>
            </a:blip>
            <a:stretch>
              <a:fillRect/>
            </a:stretch>
          </p:blipFill>
          <p:spPr>
            <a:xfrm>
              <a:off x="5991825" y="3293113"/>
              <a:ext cx="466412" cy="466425"/>
            </a:xfrm>
            <a:prstGeom prst="rect">
              <a:avLst/>
            </a:prstGeom>
            <a:noFill/>
            <a:ln>
              <a:noFill/>
            </a:ln>
          </p:spPr>
        </p:pic>
      </p:gr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6" name="Shape 1226"/>
        <p:cNvGrpSpPr/>
        <p:nvPr/>
      </p:nvGrpSpPr>
      <p:grpSpPr>
        <a:xfrm>
          <a:off x="0" y="0"/>
          <a:ext cx="0" cy="0"/>
          <a:chOff x="0" y="0"/>
          <a:chExt cx="0" cy="0"/>
        </a:xfrm>
      </p:grpSpPr>
      <p:sp>
        <p:nvSpPr>
          <p:cNvPr id="1227" name="Shape 12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New compositing architecture (Slimming Paint)</a:t>
            </a:r>
            <a:endParaRPr/>
          </a:p>
        </p:txBody>
      </p:sp>
      <p:sp>
        <p:nvSpPr>
          <p:cNvPr id="1228" name="Shape 1228"/>
          <p:cNvSpPr/>
          <p:nvPr/>
        </p:nvSpPr>
        <p:spPr>
          <a:xfrm>
            <a:off x="4345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Parse</a:t>
            </a:r>
            <a:endParaRPr/>
          </a:p>
        </p:txBody>
      </p:sp>
      <p:sp>
        <p:nvSpPr>
          <p:cNvPr id="1229" name="Shape 1229"/>
          <p:cNvSpPr/>
          <p:nvPr/>
        </p:nvSpPr>
        <p:spPr>
          <a:xfrm>
            <a:off x="157209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Layout</a:t>
            </a:r>
            <a:endParaRPr/>
          </a:p>
        </p:txBody>
      </p:sp>
      <p:sp>
        <p:nvSpPr>
          <p:cNvPr id="1230" name="Shape 1230"/>
          <p:cNvSpPr/>
          <p:nvPr/>
        </p:nvSpPr>
        <p:spPr>
          <a:xfrm>
            <a:off x="310073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Paint</a:t>
            </a:r>
            <a:endParaRPr/>
          </a:p>
        </p:txBody>
      </p:sp>
      <p:sp>
        <p:nvSpPr>
          <p:cNvPr id="1231" name="Shape 1231"/>
          <p:cNvSpPr/>
          <p:nvPr/>
        </p:nvSpPr>
        <p:spPr>
          <a:xfrm>
            <a:off x="462937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Compositing</a:t>
            </a:r>
            <a:endParaRPr/>
          </a:p>
          <a:p>
            <a:pPr indent="0" lvl="0" marL="0" rtl="0" algn="ctr">
              <a:spcBef>
                <a:spcPts val="0"/>
              </a:spcBef>
              <a:spcAft>
                <a:spcPts val="0"/>
              </a:spcAft>
              <a:buNone/>
            </a:pPr>
            <a:r>
              <a:rPr lang="en"/>
              <a:t>Setup</a:t>
            </a:r>
            <a:endParaRPr/>
          </a:p>
        </p:txBody>
      </p:sp>
      <p:sp>
        <p:nvSpPr>
          <p:cNvPr id="1232" name="Shape 1232"/>
          <p:cNvSpPr/>
          <p:nvPr/>
        </p:nvSpPr>
        <p:spPr>
          <a:xfrm>
            <a:off x="6158010" y="4440875"/>
            <a:ext cx="1413900" cy="474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Raster</a:t>
            </a:r>
            <a:endParaRPr/>
          </a:p>
        </p:txBody>
      </p:sp>
      <p:sp>
        <p:nvSpPr>
          <p:cNvPr id="1233" name="Shape 1233"/>
          <p:cNvSpPr/>
          <p:nvPr/>
        </p:nvSpPr>
        <p:spPr>
          <a:xfrm>
            <a:off x="7686650" y="4440875"/>
            <a:ext cx="1413900" cy="474000"/>
          </a:xfrm>
          <a:prstGeom prst="roundRect">
            <a:avLst>
              <a:gd fmla="val 16667" name="adj"/>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Composite</a:t>
            </a:r>
            <a:endParaRPr/>
          </a:p>
        </p:txBody>
      </p:sp>
      <p:grpSp>
        <p:nvGrpSpPr>
          <p:cNvPr id="1234" name="Shape 1234"/>
          <p:cNvGrpSpPr/>
          <p:nvPr/>
        </p:nvGrpSpPr>
        <p:grpSpPr>
          <a:xfrm>
            <a:off x="3597138" y="4116450"/>
            <a:ext cx="1959000" cy="1113296"/>
            <a:chOff x="5124225" y="4096529"/>
            <a:chExt cx="1959000" cy="1113296"/>
          </a:xfrm>
        </p:grpSpPr>
        <p:cxnSp>
          <p:nvCxnSpPr>
            <p:cNvPr id="1235" name="Shape 1235"/>
            <p:cNvCxnSpPr/>
            <p:nvPr/>
          </p:nvCxnSpPr>
          <p:spPr>
            <a:xfrm>
              <a:off x="6103725" y="4416025"/>
              <a:ext cx="0" cy="793800"/>
            </a:xfrm>
            <a:prstGeom prst="straightConnector1">
              <a:avLst/>
            </a:prstGeom>
            <a:noFill/>
            <a:ln cap="flat" cmpd="sng" w="19050">
              <a:solidFill>
                <a:schemeClr val="dk2"/>
              </a:solidFill>
              <a:prstDash val="dash"/>
              <a:round/>
              <a:headEnd len="med" w="med" type="none"/>
              <a:tailEnd len="med" w="med" type="none"/>
            </a:ln>
          </p:spPr>
        </p:cxnSp>
        <p:sp>
          <p:nvSpPr>
            <p:cNvPr id="1236" name="Shape 1236"/>
            <p:cNvSpPr txBox="1"/>
            <p:nvPr/>
          </p:nvSpPr>
          <p:spPr>
            <a:xfrm>
              <a:off x="5124225" y="4096529"/>
              <a:ext cx="1959000" cy="401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Thread boundary</a:t>
              </a:r>
              <a:endParaRPr/>
            </a:p>
          </p:txBody>
        </p:sp>
      </p:grpSp>
      <p:grpSp>
        <p:nvGrpSpPr>
          <p:cNvPr id="1237" name="Shape 1237"/>
          <p:cNvGrpSpPr/>
          <p:nvPr/>
        </p:nvGrpSpPr>
        <p:grpSpPr>
          <a:xfrm>
            <a:off x="1432575" y="1242463"/>
            <a:ext cx="2232000" cy="2658570"/>
            <a:chOff x="5109025" y="1242463"/>
            <a:chExt cx="2232000" cy="2658570"/>
          </a:xfrm>
        </p:grpSpPr>
        <p:sp>
          <p:nvSpPr>
            <p:cNvPr id="1238" name="Shape 1238"/>
            <p:cNvSpPr/>
            <p:nvPr/>
          </p:nvSpPr>
          <p:spPr>
            <a:xfrm>
              <a:off x="5109025" y="1835188"/>
              <a:ext cx="2232000" cy="7629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1239" name="Shape 1239"/>
            <p:cNvSpPr/>
            <p:nvPr/>
          </p:nvSpPr>
          <p:spPr>
            <a:xfrm>
              <a:off x="5843564" y="3138133"/>
              <a:ext cx="762900" cy="7629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1240" name="Shape 1240"/>
            <p:cNvSpPr txBox="1"/>
            <p:nvPr/>
          </p:nvSpPr>
          <p:spPr>
            <a:xfrm>
              <a:off x="5109025" y="1242463"/>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Root Graphics Buffer</a:t>
              </a:r>
              <a:endParaRPr/>
            </a:p>
          </p:txBody>
        </p:sp>
        <p:sp>
          <p:nvSpPr>
            <p:cNvPr id="1241" name="Shape 1241"/>
            <p:cNvSpPr txBox="1"/>
            <p:nvPr/>
          </p:nvSpPr>
          <p:spPr>
            <a:xfrm>
              <a:off x="5109025" y="2560613"/>
              <a:ext cx="2232000" cy="597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Scrolling Graphics Buffer</a:t>
              </a:r>
              <a:endParaRPr/>
            </a:p>
          </p:txBody>
        </p:sp>
        <p:sp>
          <p:nvSpPr>
            <p:cNvPr id="1242" name="Shape 1242"/>
            <p:cNvSpPr txBox="1"/>
            <p:nvPr/>
          </p:nvSpPr>
          <p:spPr>
            <a:xfrm>
              <a:off x="5109025" y="1835200"/>
              <a:ext cx="1049100" cy="7629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800"/>
                <a:t>   a     b</a:t>
              </a:r>
              <a:endParaRPr sz="1800"/>
            </a:p>
          </p:txBody>
        </p:sp>
        <p:sp>
          <p:nvSpPr>
            <p:cNvPr id="1243" name="Shape 1243"/>
            <p:cNvSpPr txBox="1"/>
            <p:nvPr/>
          </p:nvSpPr>
          <p:spPr>
            <a:xfrm>
              <a:off x="6578125" y="1835375"/>
              <a:ext cx="762900" cy="76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d </a:t>
              </a:r>
              <a:endParaRPr sz="1800"/>
            </a:p>
          </p:txBody>
        </p:sp>
        <p:pic>
          <p:nvPicPr>
            <p:cNvPr id="1244" name="Shape 1244"/>
            <p:cNvPicPr preferRelativeResize="0"/>
            <p:nvPr/>
          </p:nvPicPr>
          <p:blipFill>
            <a:blip r:embed="rId3">
              <a:alphaModFix/>
            </a:blip>
            <a:stretch>
              <a:fillRect/>
            </a:stretch>
          </p:blipFill>
          <p:spPr>
            <a:xfrm>
              <a:off x="5991825" y="3293113"/>
              <a:ext cx="466412" cy="466425"/>
            </a:xfrm>
            <a:prstGeom prst="rect">
              <a:avLst/>
            </a:prstGeom>
            <a:noFill/>
            <a:ln>
              <a:noFill/>
            </a:ln>
          </p:spPr>
        </p:pic>
      </p:grpSp>
      <p:grpSp>
        <p:nvGrpSpPr>
          <p:cNvPr id="1245" name="Shape 1245"/>
          <p:cNvGrpSpPr/>
          <p:nvPr/>
        </p:nvGrpSpPr>
        <p:grpSpPr>
          <a:xfrm>
            <a:off x="5896725" y="2216200"/>
            <a:ext cx="2232000" cy="763075"/>
            <a:chOff x="5744325" y="2292400"/>
            <a:chExt cx="2232000" cy="763075"/>
          </a:xfrm>
        </p:grpSpPr>
        <p:sp>
          <p:nvSpPr>
            <p:cNvPr id="1246" name="Shape 1246"/>
            <p:cNvSpPr txBox="1"/>
            <p:nvPr/>
          </p:nvSpPr>
          <p:spPr>
            <a:xfrm>
              <a:off x="5744325" y="2292400"/>
              <a:ext cx="1049100" cy="7629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800"/>
                <a:t>   a     b</a:t>
              </a:r>
              <a:endParaRPr sz="1800"/>
            </a:p>
          </p:txBody>
        </p:sp>
        <p:sp>
          <p:nvSpPr>
            <p:cNvPr id="1247" name="Shape 1247"/>
            <p:cNvSpPr txBox="1"/>
            <p:nvPr/>
          </p:nvSpPr>
          <p:spPr>
            <a:xfrm>
              <a:off x="7213425" y="2292575"/>
              <a:ext cx="762900" cy="76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d </a:t>
              </a:r>
              <a:endParaRPr sz="1800"/>
            </a:p>
          </p:txBody>
        </p:sp>
        <p:pic>
          <p:nvPicPr>
            <p:cNvPr id="1248" name="Shape 1248"/>
            <p:cNvPicPr preferRelativeResize="0"/>
            <p:nvPr/>
          </p:nvPicPr>
          <p:blipFill>
            <a:blip r:embed="rId3">
              <a:alphaModFix/>
            </a:blip>
            <a:stretch>
              <a:fillRect/>
            </a:stretch>
          </p:blipFill>
          <p:spPr>
            <a:xfrm>
              <a:off x="6823879" y="2460258"/>
              <a:ext cx="466412" cy="466425"/>
            </a:xfrm>
            <a:prstGeom prst="rect">
              <a:avLst/>
            </a:prstGeom>
            <a:noFill/>
            <a:ln>
              <a:noFill/>
            </a:ln>
          </p:spPr>
        </p:pic>
      </p:gr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2" name="Shape 1252"/>
        <p:cNvGrpSpPr/>
        <p:nvPr/>
      </p:nvGrpSpPr>
      <p:grpSpPr>
        <a:xfrm>
          <a:off x="0" y="0"/>
          <a:ext cx="0" cy="0"/>
          <a:chOff x="0" y="0"/>
          <a:chExt cx="0" cy="0"/>
        </a:xfrm>
      </p:grpSpPr>
      <p:sp>
        <p:nvSpPr>
          <p:cNvPr id="1253" name="Shape 12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New compositing architecture (Slimming Paint)</a:t>
            </a:r>
            <a:endParaRPr/>
          </a:p>
        </p:txBody>
      </p:sp>
      <p:sp>
        <p:nvSpPr>
          <p:cNvPr id="1254" name="Shape 12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Can composite at any effect boundary</a:t>
            </a:r>
            <a:endParaRPr/>
          </a:p>
          <a:p>
            <a:pPr indent="-317500" lvl="1" marL="914400" rtl="0">
              <a:spcBef>
                <a:spcPts val="0"/>
              </a:spcBef>
              <a:spcAft>
                <a:spcPts val="0"/>
              </a:spcAft>
              <a:buSzPts val="1400"/>
              <a:buChar char="○"/>
            </a:pPr>
            <a:r>
              <a:rPr lang="en"/>
              <a:t>Paint chunks fix fundamental compositing bug</a:t>
            </a:r>
            <a:br>
              <a:rPr lang="en"/>
            </a:br>
            <a:endParaRPr/>
          </a:p>
          <a:p>
            <a:pPr indent="-342900" lvl="0" marL="457200" rtl="0">
              <a:spcBef>
                <a:spcPts val="0"/>
              </a:spcBef>
              <a:spcAft>
                <a:spcPts val="0"/>
              </a:spcAft>
              <a:buSzPts val="1800"/>
              <a:buChar char="●"/>
            </a:pPr>
            <a:r>
              <a:rPr lang="en"/>
              <a:t>Compositing setup after paint</a:t>
            </a:r>
            <a:endParaRPr/>
          </a:p>
          <a:p>
            <a:pPr indent="-317500" lvl="1" marL="914400" rtl="0">
              <a:spcBef>
                <a:spcPts val="0"/>
              </a:spcBef>
              <a:spcAft>
                <a:spcPts val="0"/>
              </a:spcAft>
              <a:buSzPts val="1400"/>
              <a:buChar char="○"/>
            </a:pPr>
            <a:r>
              <a:rPr lang="en"/>
              <a:t>Better code health</a:t>
            </a:r>
            <a:endParaRPr/>
          </a:p>
          <a:p>
            <a:pPr indent="-317500" lvl="1" marL="914400" rtl="0">
              <a:spcBef>
                <a:spcPts val="0"/>
              </a:spcBef>
              <a:spcAft>
                <a:spcPts val="0"/>
              </a:spcAft>
              <a:buSzPts val="1400"/>
              <a:buChar char="○"/>
            </a:pPr>
            <a:r>
              <a:rPr lang="en"/>
              <a:t>Easier to optimize memory/performance trade-offs</a:t>
            </a:r>
            <a:endParaRPr/>
          </a:p>
          <a:p>
            <a:pPr indent="-317500" lvl="1" marL="914400" rtl="0">
              <a:spcBef>
                <a:spcPts val="0"/>
              </a:spcBef>
              <a:spcAft>
                <a:spcPts val="0"/>
              </a:spcAft>
              <a:buSzPts val="1400"/>
              <a:buChar char="○"/>
            </a:pPr>
            <a:r>
              <a:rPr lang="en"/>
              <a:t>Decouples threading from compositing</a:t>
            </a:r>
            <a:endParaRPr/>
          </a:p>
          <a:p>
            <a:pPr indent="-317500" lvl="1" marL="914400" rtl="0">
              <a:spcBef>
                <a:spcPts val="0"/>
              </a:spcBef>
              <a:spcAft>
                <a:spcPts val="0"/>
              </a:spcAft>
              <a:buSzPts val="1400"/>
              <a:buChar char="○"/>
            </a:pPr>
            <a:r>
              <a:rPr lang="en"/>
              <a:t>Moves work off the main thread</a:t>
            </a:r>
            <a:endParaRPr/>
          </a:p>
        </p:txBody>
      </p:sp>
      <p:sp>
        <p:nvSpPr>
          <p:cNvPr id="1255" name="Shape 12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p:nvPr/>
        </p:nvSpPr>
        <p:spPr>
          <a:xfrm>
            <a:off x="7991239" y="406372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B7B7B7"/>
                </a:solidFill>
              </a:rPr>
              <a:t>composite</a:t>
            </a:r>
            <a:endParaRPr sz="1100">
              <a:solidFill>
                <a:srgbClr val="B7B7B7"/>
              </a:solidFill>
            </a:endParaRPr>
          </a:p>
        </p:txBody>
      </p:sp>
      <p:sp>
        <p:nvSpPr>
          <p:cNvPr id="123" name="Shape 123"/>
          <p:cNvSpPr/>
          <p:nvPr/>
        </p:nvSpPr>
        <p:spPr>
          <a:xfrm>
            <a:off x="6875987" y="406372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B7B7B7"/>
                </a:solidFill>
              </a:rPr>
              <a:t>raster</a:t>
            </a:r>
            <a:endParaRPr sz="1100">
              <a:solidFill>
                <a:srgbClr val="B7B7B7"/>
              </a:solidFill>
            </a:endParaRPr>
          </a:p>
        </p:txBody>
      </p:sp>
      <p:sp>
        <p:nvSpPr>
          <p:cNvPr id="124" name="Shape 124"/>
          <p:cNvSpPr/>
          <p:nvPr/>
        </p:nvSpPr>
        <p:spPr>
          <a:xfrm>
            <a:off x="5760735" y="4063725"/>
            <a:ext cx="1008600" cy="33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paint</a:t>
            </a:r>
            <a:endParaRPr sz="1100"/>
          </a:p>
        </p:txBody>
      </p:sp>
      <p:sp>
        <p:nvSpPr>
          <p:cNvPr id="125" name="Shape 125"/>
          <p:cNvSpPr/>
          <p:nvPr/>
        </p:nvSpPr>
        <p:spPr>
          <a:xfrm>
            <a:off x="4645483" y="4063725"/>
            <a:ext cx="1008600" cy="33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compositing</a:t>
            </a:r>
            <a:endParaRPr sz="1100"/>
          </a:p>
          <a:p>
            <a:pPr indent="0" lvl="0" marL="0" rtl="0" algn="ctr">
              <a:spcBef>
                <a:spcPts val="0"/>
              </a:spcBef>
              <a:spcAft>
                <a:spcPts val="0"/>
              </a:spcAft>
              <a:buNone/>
            </a:pPr>
            <a:r>
              <a:rPr lang="en" sz="1100"/>
              <a:t>setup</a:t>
            </a:r>
            <a:endParaRPr sz="1100"/>
          </a:p>
        </p:txBody>
      </p:sp>
      <p:sp>
        <p:nvSpPr>
          <p:cNvPr id="126" name="Shape 126"/>
          <p:cNvSpPr/>
          <p:nvPr/>
        </p:nvSpPr>
        <p:spPr>
          <a:xfrm>
            <a:off x="3530231" y="4063725"/>
            <a:ext cx="1008600" cy="33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layout</a:t>
            </a:r>
            <a:endParaRPr sz="1100"/>
          </a:p>
        </p:txBody>
      </p:sp>
      <p:sp>
        <p:nvSpPr>
          <p:cNvPr id="127" name="Shape 127"/>
          <p:cNvSpPr/>
          <p:nvPr/>
        </p:nvSpPr>
        <p:spPr>
          <a:xfrm>
            <a:off x="2414979" y="4063725"/>
            <a:ext cx="1008600" cy="33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style</a:t>
            </a:r>
            <a:endParaRPr sz="1100"/>
          </a:p>
        </p:txBody>
      </p:sp>
      <p:sp>
        <p:nvSpPr>
          <p:cNvPr id="128" name="Shape 128"/>
          <p:cNvSpPr/>
          <p:nvPr/>
        </p:nvSpPr>
        <p:spPr>
          <a:xfrm>
            <a:off x="1299727" y="406372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B7B7B7"/>
                </a:solidFill>
              </a:rPr>
              <a:t>parse</a:t>
            </a:r>
            <a:endParaRPr sz="1100">
              <a:solidFill>
                <a:srgbClr val="B7B7B7"/>
              </a:solidFill>
            </a:endParaRPr>
          </a:p>
        </p:txBody>
      </p:sp>
      <p:sp>
        <p:nvSpPr>
          <p:cNvPr id="129" name="Shape 129"/>
          <p:cNvSpPr/>
          <p:nvPr/>
        </p:nvSpPr>
        <p:spPr>
          <a:xfrm>
            <a:off x="184475" y="406372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B7B7B7"/>
                </a:solidFill>
              </a:rPr>
              <a:t>script</a:t>
            </a:r>
            <a:endParaRPr sz="1100">
              <a:solidFill>
                <a:srgbClr val="B7B7B7"/>
              </a:solidFill>
            </a:endParaRPr>
          </a:p>
        </p:txBody>
      </p:sp>
      <p:sp>
        <p:nvSpPr>
          <p:cNvPr id="130" name="Shape 130"/>
          <p:cNvSpPr/>
          <p:nvPr/>
        </p:nvSpPr>
        <p:spPr>
          <a:xfrm>
            <a:off x="184475" y="366367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B7B7B7"/>
                </a:solidFill>
              </a:rPr>
              <a:t>network</a:t>
            </a:r>
            <a:endParaRPr sz="1100">
              <a:solidFill>
                <a:srgbClr val="B7B7B7"/>
              </a:solidFill>
            </a:endParaRPr>
          </a:p>
        </p:txBody>
      </p:sp>
      <p:sp>
        <p:nvSpPr>
          <p:cNvPr id="131" name="Shape 131"/>
          <p:cNvSpPr/>
          <p:nvPr/>
        </p:nvSpPr>
        <p:spPr>
          <a:xfrm>
            <a:off x="184475" y="446377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B7B7B7"/>
                </a:solidFill>
              </a:rPr>
              <a:t>input</a:t>
            </a:r>
            <a:endParaRPr sz="1100">
              <a:solidFill>
                <a:srgbClr val="B7B7B7"/>
              </a:solidFill>
            </a:endParaRPr>
          </a:p>
        </p:txBody>
      </p:sp>
      <p:pic>
        <p:nvPicPr>
          <p:cNvPr id="132" name="Shape 132"/>
          <p:cNvPicPr preferRelativeResize="0"/>
          <p:nvPr/>
        </p:nvPicPr>
        <p:blipFill>
          <a:blip r:embed="rId3">
            <a:alphaModFix/>
          </a:blip>
          <a:stretch>
            <a:fillRect/>
          </a:stretch>
        </p:blipFill>
        <p:spPr>
          <a:xfrm>
            <a:off x="1709438" y="430800"/>
            <a:ext cx="5725127" cy="3142624"/>
          </a:xfrm>
          <a:prstGeom prst="rect">
            <a:avLst/>
          </a:prstGeom>
          <a:noFill/>
          <a:ln>
            <a:noFill/>
          </a:ln>
        </p:spPr>
      </p:pic>
      <p:sp>
        <p:nvSpPr>
          <p:cNvPr id="133" name="Shape 133"/>
          <p:cNvSpPr/>
          <p:nvPr/>
        </p:nvSpPr>
        <p:spPr>
          <a:xfrm>
            <a:off x="0" y="0"/>
            <a:ext cx="9144000" cy="5143500"/>
          </a:xfrm>
          <a:prstGeom prst="rect">
            <a:avLst/>
          </a:prstGeom>
          <a:solidFill>
            <a:srgbClr val="EFEFEF">
              <a:alpha val="62750"/>
            </a:srgbClr>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B7B7B7"/>
              </a:solidFill>
            </a:endParaRPr>
          </a:p>
        </p:txBody>
      </p:sp>
      <p:cxnSp>
        <p:nvCxnSpPr>
          <p:cNvPr id="134" name="Shape 134"/>
          <p:cNvCxnSpPr/>
          <p:nvPr/>
        </p:nvCxnSpPr>
        <p:spPr>
          <a:xfrm>
            <a:off x="4345725" y="648075"/>
            <a:ext cx="0" cy="2912100"/>
          </a:xfrm>
          <a:prstGeom prst="straightConnector1">
            <a:avLst/>
          </a:prstGeom>
          <a:noFill/>
          <a:ln cap="flat" cmpd="sng" w="114300">
            <a:solidFill>
              <a:srgbClr val="FF0000"/>
            </a:solidFill>
            <a:prstDash val="solid"/>
            <a:round/>
            <a:headEnd len="med" w="med" type="none"/>
            <a:tailEnd len="med" w="med" type="none"/>
          </a:ln>
        </p:spPr>
      </p:cxnSp>
      <p:sp>
        <p:nvSpPr>
          <p:cNvPr id="135" name="Shape 135"/>
          <p:cNvSpPr txBox="1"/>
          <p:nvPr/>
        </p:nvSpPr>
        <p:spPr>
          <a:xfrm>
            <a:off x="410250" y="992625"/>
            <a:ext cx="5447100" cy="222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600">
                <a:solidFill>
                  <a:srgbClr val="FF0000"/>
                </a:solidFill>
              </a:rPr>
              <a:t>vsync!</a:t>
            </a:r>
            <a:endParaRPr sz="9600">
              <a:solidFill>
                <a:srgbClr val="FF0000"/>
              </a:solidFill>
            </a:endParaRPr>
          </a:p>
        </p:txBody>
      </p:sp>
      <p:sp>
        <p:nvSpPr>
          <p:cNvPr id="136" name="Shape 1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9" name="Shape 1259"/>
        <p:cNvGrpSpPr/>
        <p:nvPr/>
      </p:nvGrpSpPr>
      <p:grpSpPr>
        <a:xfrm>
          <a:off x="0" y="0"/>
          <a:ext cx="0" cy="0"/>
          <a:chOff x="0" y="0"/>
          <a:chExt cx="0" cy="0"/>
        </a:xfrm>
      </p:grpSpPr>
      <p:sp>
        <p:nvSpPr>
          <p:cNvPr id="1260" name="Shape 1260"/>
          <p:cNvSpPr txBox="1"/>
          <p:nvPr>
            <p:ph type="title"/>
          </p:nvPr>
        </p:nvSpPr>
        <p:spPr>
          <a:xfrm>
            <a:off x="311700" y="445025"/>
            <a:ext cx="87342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Slimming Paint: do not let engineers name projects</a:t>
            </a:r>
            <a:endParaRPr/>
          </a:p>
        </p:txBody>
      </p:sp>
      <p:sp>
        <p:nvSpPr>
          <p:cNvPr id="1261" name="Shape 1261"/>
          <p:cNvSpPr txBox="1"/>
          <p:nvPr>
            <p:ph idx="1" type="body"/>
          </p:nvPr>
        </p:nvSpPr>
        <p:spPr>
          <a:xfrm>
            <a:off x="311700" y="1152475"/>
            <a:ext cx="8520600" cy="3879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Slimming Paint V1 (Sept 2015, M45)</a:t>
            </a:r>
            <a:endParaRPr/>
          </a:p>
          <a:p>
            <a:pPr indent="-317500" lvl="1" marL="914400" rtl="0">
              <a:spcBef>
                <a:spcPts val="0"/>
              </a:spcBef>
              <a:spcAft>
                <a:spcPts val="0"/>
              </a:spcAft>
              <a:buSzPts val="1400"/>
              <a:buChar char="○"/>
            </a:pPr>
            <a:r>
              <a:rPr lang="en"/>
              <a:t>Moved paint out of layout, added display items to cache paint</a:t>
            </a:r>
            <a:endParaRPr/>
          </a:p>
          <a:p>
            <a:pPr indent="-317500" lvl="1" marL="914400" rtl="0">
              <a:spcBef>
                <a:spcPts val="0"/>
              </a:spcBef>
              <a:spcAft>
                <a:spcPts val="0"/>
              </a:spcAft>
              <a:buSzPts val="1400"/>
              <a:buChar char="○"/>
            </a:pPr>
            <a:r>
              <a:rPr lang="en"/>
              <a:t>Led to -25% paint time, -25% raster time</a:t>
            </a:r>
            <a:br>
              <a:rPr lang="en"/>
            </a:br>
            <a:endParaRPr sz="1000"/>
          </a:p>
          <a:p>
            <a:pPr indent="-342900" lvl="0" marL="457200" rtl="0">
              <a:spcBef>
                <a:spcPts val="0"/>
              </a:spcBef>
              <a:spcAft>
                <a:spcPts val="0"/>
              </a:spcAft>
              <a:buSzPts val="1800"/>
              <a:buChar char="●"/>
            </a:pPr>
            <a:r>
              <a:rPr lang="en"/>
              <a:t>Slimming Paint V1.5 (June 2017, M59)</a:t>
            </a:r>
            <a:endParaRPr/>
          </a:p>
          <a:p>
            <a:pPr indent="-317500" lvl="1" marL="914400" rtl="0">
              <a:spcBef>
                <a:spcPts val="0"/>
              </a:spcBef>
              <a:spcAft>
                <a:spcPts val="0"/>
              </a:spcAft>
              <a:buSzPts val="1400"/>
              <a:buChar char="○"/>
            </a:pPr>
            <a:r>
              <a:rPr lang="en"/>
              <a:t>Added property trees, geometry mapper, simpler paint invalidation</a:t>
            </a:r>
            <a:endParaRPr/>
          </a:p>
          <a:p>
            <a:pPr indent="-317500" lvl="1" marL="914400" rtl="0">
              <a:spcBef>
                <a:spcPts val="0"/>
              </a:spcBef>
              <a:spcAft>
                <a:spcPts val="0"/>
              </a:spcAft>
              <a:buSzPts val="1400"/>
              <a:buChar char="○"/>
            </a:pPr>
            <a:r>
              <a:rPr lang="en"/>
              <a:t>Faster paint invalidation, </a:t>
            </a:r>
            <a:r>
              <a:rPr lang="en"/>
              <a:t>-10% @ 75th, -6% @ 95th</a:t>
            </a:r>
            <a:br>
              <a:rPr lang="en"/>
            </a:br>
            <a:endParaRPr sz="1000"/>
          </a:p>
          <a:p>
            <a:pPr indent="-342900" lvl="0" marL="457200" rtl="0">
              <a:spcBef>
                <a:spcPts val="0"/>
              </a:spcBef>
              <a:spcAft>
                <a:spcPts val="0"/>
              </a:spcAft>
              <a:buSzPts val="1800"/>
              <a:buChar char="●"/>
            </a:pPr>
            <a:r>
              <a:rPr b="1" lang="en"/>
              <a:t>Slimming Paint V1.75 (launching now, M67)</a:t>
            </a:r>
            <a:endParaRPr b="1"/>
          </a:p>
          <a:p>
            <a:pPr indent="-317500" lvl="1" marL="914400" rtl="0">
              <a:spcBef>
                <a:spcPts val="0"/>
              </a:spcBef>
              <a:spcAft>
                <a:spcPts val="0"/>
              </a:spcAft>
              <a:buSzPts val="1400"/>
              <a:buChar char="○"/>
            </a:pPr>
            <a:r>
              <a:rPr lang="en"/>
              <a:t>Paint using chunks, but with existing compositing decisions</a:t>
            </a:r>
            <a:endParaRPr/>
          </a:p>
          <a:p>
            <a:pPr indent="-317500" lvl="1" marL="914400" marR="0" rtl="0" algn="l">
              <a:lnSpc>
                <a:spcPct val="115000"/>
              </a:lnSpc>
              <a:spcBef>
                <a:spcPts val="0"/>
              </a:spcBef>
              <a:spcAft>
                <a:spcPts val="0"/>
              </a:spcAft>
              <a:buClr>
                <a:schemeClr val="dk2"/>
              </a:buClr>
              <a:buSzPts val="1400"/>
              <a:buFont typeface="Arial"/>
              <a:buChar char="○"/>
            </a:pPr>
            <a:r>
              <a:rPr lang="en"/>
              <a:t>Fixes top (77-star) paint bug (</a:t>
            </a:r>
            <a:r>
              <a:rPr lang="en" u="sng">
                <a:solidFill>
                  <a:schemeClr val="accent5"/>
                </a:solidFill>
                <a:hlinkClick r:id="rId3"/>
              </a:rPr>
              <a:t>771852</a:t>
            </a:r>
            <a:r>
              <a:rPr lang="en"/>
              <a:t>): transformed HTML in SVG (foreignObject)</a:t>
            </a:r>
            <a:endParaRPr/>
          </a:p>
          <a:p>
            <a:pPr indent="-317500" lvl="1" marL="914400" marR="0" rtl="0" algn="l">
              <a:lnSpc>
                <a:spcPct val="115000"/>
              </a:lnSpc>
              <a:spcBef>
                <a:spcPts val="0"/>
              </a:spcBef>
              <a:spcAft>
                <a:spcPts val="0"/>
              </a:spcAft>
              <a:buSzPts val="1400"/>
              <a:buChar char="○"/>
            </a:pPr>
            <a:r>
              <a:rPr lang="en"/>
              <a:t>Improved raster invalidation, 3% fewer tiles rastered (go/spv175finch)</a:t>
            </a:r>
            <a:br>
              <a:rPr lang="en"/>
            </a:br>
            <a:endParaRPr sz="1000"/>
          </a:p>
          <a:p>
            <a:pPr indent="-342900" lvl="0" marL="457200" rtl="0">
              <a:spcBef>
                <a:spcPts val="0"/>
              </a:spcBef>
              <a:spcAft>
                <a:spcPts val="0"/>
              </a:spcAft>
              <a:buSzPts val="1800"/>
              <a:buChar char="●"/>
            </a:pPr>
            <a:r>
              <a:rPr lang="en"/>
              <a:t>Slimming Paint V2 (later in 2018)</a:t>
            </a:r>
            <a:endParaRPr/>
          </a:p>
          <a:p>
            <a:pPr indent="-317500" lvl="1" marL="914400" rtl="0">
              <a:spcBef>
                <a:spcPts val="0"/>
              </a:spcBef>
              <a:spcAft>
                <a:spcPts val="0"/>
              </a:spcAft>
              <a:buSzPts val="1400"/>
              <a:buChar char="○"/>
            </a:pPr>
            <a:r>
              <a:rPr lang="en"/>
              <a:t>Move compositing setup after paint</a:t>
            </a:r>
            <a:endParaRPr/>
          </a:p>
        </p:txBody>
      </p:sp>
      <p:sp>
        <p:nvSpPr>
          <p:cNvPr id="1262" name="Shape 126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6" name="Shape 1266"/>
        <p:cNvGrpSpPr/>
        <p:nvPr/>
      </p:nvGrpSpPr>
      <p:grpSpPr>
        <a:xfrm>
          <a:off x="0" y="0"/>
          <a:ext cx="0" cy="0"/>
          <a:chOff x="0" y="0"/>
          <a:chExt cx="0" cy="0"/>
        </a:xfrm>
      </p:grpSpPr>
      <p:sp>
        <p:nvSpPr>
          <p:cNvPr id="1267" name="Shape 1267"/>
          <p:cNvSpPr txBox="1"/>
          <p:nvPr>
            <p:ph type="title"/>
          </p:nvPr>
        </p:nvSpPr>
        <p:spPr>
          <a:xfrm>
            <a:off x="311700" y="445025"/>
            <a:ext cx="87342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Slimming Paint: do not let engineers name projects</a:t>
            </a:r>
            <a:endParaRPr/>
          </a:p>
        </p:txBody>
      </p:sp>
      <p:sp>
        <p:nvSpPr>
          <p:cNvPr id="1268" name="Shape 1268"/>
          <p:cNvSpPr txBox="1"/>
          <p:nvPr>
            <p:ph idx="1" type="body"/>
          </p:nvPr>
        </p:nvSpPr>
        <p:spPr>
          <a:xfrm>
            <a:off x="311700" y="1152475"/>
            <a:ext cx="8520600" cy="3879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Slimming Paint V1 (Sept 2015, M45)</a:t>
            </a:r>
            <a:endParaRPr/>
          </a:p>
          <a:p>
            <a:pPr indent="-317500" lvl="1" marL="914400" rtl="0">
              <a:spcBef>
                <a:spcPts val="0"/>
              </a:spcBef>
              <a:spcAft>
                <a:spcPts val="0"/>
              </a:spcAft>
              <a:buSzPts val="1400"/>
              <a:buChar char="○"/>
            </a:pPr>
            <a:r>
              <a:rPr lang="en"/>
              <a:t>Moved paint out of layout, added display items to cache paint</a:t>
            </a:r>
            <a:endParaRPr/>
          </a:p>
          <a:p>
            <a:pPr indent="-317500" lvl="1" marL="914400" rtl="0">
              <a:spcBef>
                <a:spcPts val="0"/>
              </a:spcBef>
              <a:spcAft>
                <a:spcPts val="0"/>
              </a:spcAft>
              <a:buSzPts val="1400"/>
              <a:buChar char="○"/>
            </a:pPr>
            <a:r>
              <a:rPr lang="en"/>
              <a:t>Led to -25% paint time, -25% raster time</a:t>
            </a:r>
            <a:br>
              <a:rPr lang="en"/>
            </a:br>
            <a:endParaRPr sz="1000"/>
          </a:p>
          <a:p>
            <a:pPr indent="-342900" lvl="0" marL="457200" rtl="0">
              <a:spcBef>
                <a:spcPts val="0"/>
              </a:spcBef>
              <a:spcAft>
                <a:spcPts val="0"/>
              </a:spcAft>
              <a:buSzPts val="1800"/>
              <a:buChar char="●"/>
            </a:pPr>
            <a:r>
              <a:rPr lang="en"/>
              <a:t>Slimming Paint V1.5 (June 2017, M59)</a:t>
            </a:r>
            <a:endParaRPr/>
          </a:p>
          <a:p>
            <a:pPr indent="-317500" lvl="1" marL="914400" rtl="0">
              <a:spcBef>
                <a:spcPts val="0"/>
              </a:spcBef>
              <a:spcAft>
                <a:spcPts val="0"/>
              </a:spcAft>
              <a:buSzPts val="1400"/>
              <a:buChar char="○"/>
            </a:pPr>
            <a:r>
              <a:rPr lang="en"/>
              <a:t>Added property trees, geometry mapper, simpler paint invalidation</a:t>
            </a:r>
            <a:endParaRPr/>
          </a:p>
          <a:p>
            <a:pPr indent="-317500" lvl="1" marL="914400" rtl="0">
              <a:spcBef>
                <a:spcPts val="0"/>
              </a:spcBef>
              <a:spcAft>
                <a:spcPts val="0"/>
              </a:spcAft>
              <a:buSzPts val="1400"/>
              <a:buChar char="○"/>
            </a:pPr>
            <a:r>
              <a:rPr lang="en"/>
              <a:t>Faster paint invalidation, -10% @ 75th, -6% @ 95th</a:t>
            </a:r>
            <a:br>
              <a:rPr lang="en"/>
            </a:br>
            <a:endParaRPr sz="1000"/>
          </a:p>
          <a:p>
            <a:pPr indent="-342900" lvl="0" marL="457200" rtl="0">
              <a:spcBef>
                <a:spcPts val="0"/>
              </a:spcBef>
              <a:spcAft>
                <a:spcPts val="0"/>
              </a:spcAft>
              <a:buSzPts val="1800"/>
              <a:buChar char="●"/>
            </a:pPr>
            <a:r>
              <a:rPr b="1" lang="en"/>
              <a:t>Slimming Paint V1.75 (launching now, M67)</a:t>
            </a:r>
            <a:endParaRPr b="1"/>
          </a:p>
          <a:p>
            <a:pPr indent="-317500" lvl="1" marL="914400" rtl="0">
              <a:spcBef>
                <a:spcPts val="0"/>
              </a:spcBef>
              <a:spcAft>
                <a:spcPts val="0"/>
              </a:spcAft>
              <a:buSzPts val="1400"/>
              <a:buChar char="○"/>
            </a:pPr>
            <a:r>
              <a:rPr lang="en"/>
              <a:t>Paint using chunks, but with existing compositing decisions</a:t>
            </a:r>
            <a:endParaRPr/>
          </a:p>
          <a:p>
            <a:pPr indent="-317500" lvl="1" marL="914400" marR="0" rtl="0" algn="l">
              <a:lnSpc>
                <a:spcPct val="115000"/>
              </a:lnSpc>
              <a:spcBef>
                <a:spcPts val="0"/>
              </a:spcBef>
              <a:spcAft>
                <a:spcPts val="0"/>
              </a:spcAft>
              <a:buClr>
                <a:schemeClr val="dk2"/>
              </a:buClr>
              <a:buSzPts val="1400"/>
              <a:buFont typeface="Arial"/>
              <a:buChar char="○"/>
            </a:pPr>
            <a:r>
              <a:rPr lang="en"/>
              <a:t>Fixes top (77-star) paint bug (</a:t>
            </a:r>
            <a:r>
              <a:rPr lang="en" u="sng">
                <a:solidFill>
                  <a:schemeClr val="hlink"/>
                </a:solidFill>
                <a:hlinkClick r:id="rId3"/>
              </a:rPr>
              <a:t>771852</a:t>
            </a:r>
            <a:r>
              <a:rPr lang="en"/>
              <a:t>): transformed HTML in SVG (foreignObject)</a:t>
            </a:r>
            <a:endParaRPr/>
          </a:p>
          <a:p>
            <a:pPr indent="-317500" lvl="1" marL="914400" marR="0" rtl="0" algn="l">
              <a:lnSpc>
                <a:spcPct val="115000"/>
              </a:lnSpc>
              <a:spcBef>
                <a:spcPts val="0"/>
              </a:spcBef>
              <a:spcAft>
                <a:spcPts val="0"/>
              </a:spcAft>
              <a:buSzPts val="1400"/>
              <a:buChar char="○"/>
            </a:pPr>
            <a:r>
              <a:rPr lang="en"/>
              <a:t>Improved raster invalidation, 3% fewer tiles rastered (go/spv175finch)</a:t>
            </a:r>
            <a:br>
              <a:rPr lang="en"/>
            </a:br>
            <a:endParaRPr sz="1000"/>
          </a:p>
          <a:p>
            <a:pPr indent="-342900" lvl="0" marL="457200" rtl="0">
              <a:spcBef>
                <a:spcPts val="0"/>
              </a:spcBef>
              <a:spcAft>
                <a:spcPts val="0"/>
              </a:spcAft>
              <a:buSzPts val="1800"/>
              <a:buChar char="●"/>
            </a:pPr>
            <a:r>
              <a:rPr lang="en"/>
              <a:t>Slimming Paint V2 (later in 2018)</a:t>
            </a:r>
            <a:endParaRPr/>
          </a:p>
          <a:p>
            <a:pPr indent="-317500" lvl="1" marL="914400" rtl="0">
              <a:spcBef>
                <a:spcPts val="0"/>
              </a:spcBef>
              <a:spcAft>
                <a:spcPts val="0"/>
              </a:spcAft>
              <a:buSzPts val="1400"/>
              <a:buChar char="○"/>
            </a:pPr>
            <a:r>
              <a:rPr lang="en"/>
              <a:t>Move compositing setup after paint</a:t>
            </a:r>
            <a:endParaRPr/>
          </a:p>
        </p:txBody>
      </p:sp>
      <p:sp>
        <p:nvSpPr>
          <p:cNvPr id="1269" name="Shape 1269"/>
          <p:cNvSpPr/>
          <p:nvPr/>
        </p:nvSpPr>
        <p:spPr>
          <a:xfrm rot="-5400000">
            <a:off x="-557700" y="1693012"/>
            <a:ext cx="1536900" cy="421500"/>
          </a:xfrm>
          <a:prstGeom prst="rect">
            <a:avLst/>
          </a:prstGeom>
          <a:solidFill>
            <a:srgbClr val="C9DAF8"/>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Cache paint</a:t>
            </a:r>
            <a:endParaRPr sz="1800"/>
          </a:p>
        </p:txBody>
      </p:sp>
      <p:sp>
        <p:nvSpPr>
          <p:cNvPr id="1270" name="Shape 1270"/>
          <p:cNvSpPr/>
          <p:nvPr/>
        </p:nvSpPr>
        <p:spPr>
          <a:xfrm rot="-5400000">
            <a:off x="-1014900" y="3707100"/>
            <a:ext cx="2451300" cy="421500"/>
          </a:xfrm>
          <a:prstGeom prst="rect">
            <a:avLst/>
          </a:prstGeom>
          <a:solidFill>
            <a:srgbClr val="D9EAD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Composite after paint</a:t>
            </a:r>
            <a:endParaRPr sz="1800"/>
          </a:p>
        </p:txBody>
      </p:sp>
      <p:sp>
        <p:nvSpPr>
          <p:cNvPr id="1271" name="Shape 127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5" name="Shape 1275"/>
        <p:cNvGrpSpPr/>
        <p:nvPr/>
      </p:nvGrpSpPr>
      <p:grpSpPr>
        <a:xfrm>
          <a:off x="0" y="0"/>
          <a:ext cx="0" cy="0"/>
          <a:chOff x="0" y="0"/>
          <a:chExt cx="0" cy="0"/>
        </a:xfrm>
      </p:grpSpPr>
      <p:sp>
        <p:nvSpPr>
          <p:cNvPr id="1276" name="Shape 12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Slimming Paint 1.75 Launch (M67) </a:t>
            </a:r>
            <a:endParaRPr/>
          </a:p>
        </p:txBody>
      </p:sp>
      <p:sp>
        <p:nvSpPr>
          <p:cNvPr id="1277" name="Shape 12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Launching now, M67</a:t>
            </a:r>
            <a:endParaRPr/>
          </a:p>
          <a:p>
            <a:pPr indent="-342900" lvl="0" marL="457200" rtl="0">
              <a:spcBef>
                <a:spcPts val="1600"/>
              </a:spcBef>
              <a:spcAft>
                <a:spcPts val="0"/>
              </a:spcAft>
              <a:buSzPts val="1800"/>
              <a:buChar char="●"/>
            </a:pPr>
            <a:r>
              <a:rPr lang="en"/>
              <a:t>Launches big part of SPV2 using existing compositing setup</a:t>
            </a:r>
            <a:endParaRPr/>
          </a:p>
          <a:p>
            <a:pPr indent="-317500" lvl="1" marL="914400" rtl="0">
              <a:spcBef>
                <a:spcPts val="0"/>
              </a:spcBef>
              <a:spcAft>
                <a:spcPts val="0"/>
              </a:spcAft>
              <a:buSzPts val="1400"/>
              <a:buChar char="○"/>
            </a:pPr>
            <a:r>
              <a:rPr lang="en"/>
              <a:t>De-risks final SPV2 launch</a:t>
            </a:r>
            <a:br>
              <a:rPr lang="en"/>
            </a:br>
            <a:endParaRPr/>
          </a:p>
          <a:p>
            <a:pPr indent="-342900" lvl="0" marL="457200" rtl="0">
              <a:spcBef>
                <a:spcPts val="0"/>
              </a:spcBef>
              <a:spcAft>
                <a:spcPts val="0"/>
              </a:spcAft>
              <a:buSzPts val="1800"/>
              <a:buChar char="●"/>
            </a:pPr>
            <a:r>
              <a:rPr lang="en"/>
              <a:t>Adds paint chunks: new display list grouping</a:t>
            </a:r>
            <a:endParaRPr/>
          </a:p>
          <a:p>
            <a:pPr indent="-317500" lvl="1" marL="914400" rtl="0">
              <a:spcBef>
                <a:spcPts val="0"/>
              </a:spcBef>
              <a:spcAft>
                <a:spcPts val="0"/>
              </a:spcAft>
              <a:buSzPts val="1400"/>
              <a:buChar char="○"/>
            </a:pPr>
            <a:r>
              <a:rPr lang="en"/>
              <a:t>Will become potential composited layers in SPV2</a:t>
            </a:r>
            <a:endParaRPr/>
          </a:p>
          <a:p>
            <a:pPr indent="-317500" lvl="1" marL="914400" rtl="0">
              <a:spcBef>
                <a:spcPts val="0"/>
              </a:spcBef>
              <a:spcAft>
                <a:spcPts val="0"/>
              </a:spcAft>
              <a:buSzPts val="1400"/>
              <a:buChar char="○"/>
            </a:pPr>
            <a:r>
              <a:rPr lang="en"/>
              <a:t>Cleaner code factoring</a:t>
            </a:r>
            <a:endParaRPr/>
          </a:p>
          <a:p>
            <a:pPr indent="-317500" lvl="2" marL="1371600" rtl="0">
              <a:spcBef>
                <a:spcPts val="0"/>
              </a:spcBef>
              <a:spcAft>
                <a:spcPts val="0"/>
              </a:spcAft>
              <a:buSzPts val="1400"/>
              <a:buChar char="■"/>
            </a:pPr>
            <a:r>
              <a:rPr lang="en"/>
              <a:t>Fixes top (77-star) paint bug (</a:t>
            </a:r>
            <a:r>
              <a:rPr lang="en" u="sng">
                <a:solidFill>
                  <a:schemeClr val="hlink"/>
                </a:solidFill>
                <a:hlinkClick r:id="rId3"/>
              </a:rPr>
              <a:t>771852</a:t>
            </a:r>
            <a:r>
              <a:rPr lang="en"/>
              <a:t>): transformed HTML in SVG</a:t>
            </a:r>
            <a:endParaRPr/>
          </a:p>
          <a:p>
            <a:pPr indent="-317500" lvl="1" marL="914400" rtl="0">
              <a:spcBef>
                <a:spcPts val="0"/>
              </a:spcBef>
              <a:spcAft>
                <a:spcPts val="0"/>
              </a:spcAft>
              <a:buSzPts val="1400"/>
              <a:buChar char="○"/>
            </a:pPr>
            <a:r>
              <a:rPr lang="en"/>
              <a:t>Raster invalidation moved from before-paint to after-paint</a:t>
            </a:r>
            <a:endParaRPr/>
          </a:p>
          <a:p>
            <a:pPr indent="-317500" lvl="2" marL="1371600" rtl="0">
              <a:spcBef>
                <a:spcPts val="0"/>
              </a:spcBef>
              <a:spcAft>
                <a:spcPts val="0"/>
              </a:spcAft>
              <a:buSzPts val="1400"/>
              <a:buChar char="■"/>
            </a:pPr>
            <a:r>
              <a:rPr lang="en"/>
              <a:t>3% fewer tiles rastered (</a:t>
            </a:r>
            <a:r>
              <a:rPr lang="en" u="sng">
                <a:solidFill>
                  <a:schemeClr val="hlink"/>
                </a:solidFill>
                <a:hlinkClick r:id="rId4"/>
              </a:rPr>
              <a:t>go/spv175finch</a:t>
            </a:r>
            <a:r>
              <a:rPr lang="en"/>
              <a:t>)</a:t>
            </a:r>
            <a:endParaRPr/>
          </a:p>
        </p:txBody>
      </p:sp>
      <p:sp>
        <p:nvSpPr>
          <p:cNvPr id="1278" name="Shape 127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2" name="Shape 1282"/>
        <p:cNvGrpSpPr/>
        <p:nvPr/>
      </p:nvGrpSpPr>
      <p:grpSpPr>
        <a:xfrm>
          <a:off x="0" y="0"/>
          <a:ext cx="0" cy="0"/>
          <a:chOff x="0" y="0"/>
          <a:chExt cx="0" cy="0"/>
        </a:xfrm>
      </p:grpSpPr>
      <p:sp>
        <p:nvSpPr>
          <p:cNvPr id="1283" name="Shape 12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Slimming Paint 1.75 Launch (M67) </a:t>
            </a:r>
            <a:endParaRPr/>
          </a:p>
        </p:txBody>
      </p:sp>
      <p:sp>
        <p:nvSpPr>
          <p:cNvPr id="1284" name="Shape 12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Xianzhu Wang (wangxianzhu@)</a:t>
            </a:r>
            <a:endParaRPr/>
          </a:p>
          <a:p>
            <a:pPr indent="0" lvl="0" marL="0" rtl="0">
              <a:spcBef>
                <a:spcPts val="1600"/>
              </a:spcBef>
              <a:spcAft>
                <a:spcPts val="0"/>
              </a:spcAft>
              <a:buNone/>
            </a:pPr>
            <a:r>
              <a:rPr lang="en"/>
              <a:t>Tien-Ren Chen (trchen@)</a:t>
            </a:r>
            <a:endParaRPr/>
          </a:p>
          <a:p>
            <a:pPr indent="0" lvl="0" marL="0" rtl="0">
              <a:spcBef>
                <a:spcPts val="1600"/>
              </a:spcBef>
              <a:spcAft>
                <a:spcPts val="0"/>
              </a:spcAft>
              <a:buNone/>
            </a:pPr>
            <a:r>
              <a:rPr lang="en"/>
              <a:t>Philip Rogers (pdr@)</a:t>
            </a:r>
            <a:endParaRPr/>
          </a:p>
          <a:p>
            <a:pPr indent="0" lvl="0" marL="0" rtl="0">
              <a:spcBef>
                <a:spcPts val="1600"/>
              </a:spcBef>
              <a:spcAft>
                <a:spcPts val="1600"/>
              </a:spcAft>
              <a:buNone/>
            </a:pPr>
            <a:r>
              <a:rPr lang="en"/>
              <a:t>Chris Harrelson (chrishtr@)</a:t>
            </a:r>
            <a:endParaRPr/>
          </a:p>
        </p:txBody>
      </p:sp>
      <p:sp>
        <p:nvSpPr>
          <p:cNvPr id="1285" name="Shape 128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9" name="Shape 1289"/>
        <p:cNvGrpSpPr/>
        <p:nvPr/>
      </p:nvGrpSpPr>
      <p:grpSpPr>
        <a:xfrm>
          <a:off x="0" y="0"/>
          <a:ext cx="0" cy="0"/>
          <a:chOff x="0" y="0"/>
          <a:chExt cx="0" cy="0"/>
        </a:xfrm>
      </p:grpSpPr>
      <p:sp>
        <p:nvSpPr>
          <p:cNvPr id="1290" name="Shape 12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Rendering challenges</a:t>
            </a:r>
            <a:endParaRPr/>
          </a:p>
        </p:txBody>
      </p:sp>
      <p:sp>
        <p:nvSpPr>
          <p:cNvPr id="1291" name="Shape 12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Scrolling</a:t>
            </a:r>
            <a:endParaRPr/>
          </a:p>
          <a:p>
            <a:pPr indent="0" lvl="0" marL="0" rtl="0">
              <a:spcBef>
                <a:spcPts val="1600"/>
              </a:spcBef>
              <a:spcAft>
                <a:spcPts val="0"/>
              </a:spcAft>
              <a:buNone/>
            </a:pPr>
            <a:r>
              <a:rPr lang="en"/>
              <a:t>Paint &amp; Compositing</a:t>
            </a:r>
            <a:endParaRPr/>
          </a:p>
          <a:p>
            <a:pPr indent="0" lvl="0" marL="0" rtl="0">
              <a:spcBef>
                <a:spcPts val="1600"/>
              </a:spcBef>
              <a:spcAft>
                <a:spcPts val="1600"/>
              </a:spcAft>
              <a:buNone/>
            </a:pPr>
            <a:r>
              <a:rPr b="1" lang="en"/>
              <a:t>Layout</a:t>
            </a:r>
            <a:endParaRPr b="1"/>
          </a:p>
        </p:txBody>
      </p:sp>
      <p:sp>
        <p:nvSpPr>
          <p:cNvPr id="1292" name="Shape 129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6" name="Shape 1296"/>
        <p:cNvGrpSpPr/>
        <p:nvPr/>
      </p:nvGrpSpPr>
      <p:grpSpPr>
        <a:xfrm>
          <a:off x="0" y="0"/>
          <a:ext cx="0" cy="0"/>
          <a:chOff x="0" y="0"/>
          <a:chExt cx="0" cy="0"/>
        </a:xfrm>
      </p:grpSpPr>
      <p:sp>
        <p:nvSpPr>
          <p:cNvPr id="1297" name="Shape 129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Layout: The Combinatorial Problem</a:t>
            </a:r>
            <a:endParaRPr/>
          </a:p>
        </p:txBody>
      </p:sp>
      <p:sp>
        <p:nvSpPr>
          <p:cNvPr id="1298" name="Shape 12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299" name="Shape 1299"/>
          <p:cNvSpPr txBox="1"/>
          <p:nvPr/>
        </p:nvSpPr>
        <p:spPr>
          <a:xfrm>
            <a:off x="4417825" y="1429125"/>
            <a:ext cx="4054500" cy="3234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.red {</a:t>
            </a:r>
            <a:endParaRPr/>
          </a:p>
          <a:p>
            <a:pPr indent="0" lvl="0" marL="0">
              <a:spcBef>
                <a:spcPts val="0"/>
              </a:spcBef>
              <a:spcAft>
                <a:spcPts val="0"/>
              </a:spcAft>
              <a:buNone/>
            </a:pPr>
            <a:r>
              <a:rPr lang="en"/>
              <a:t>  display: flex;</a:t>
            </a:r>
            <a:endParaRPr/>
          </a:p>
          <a:p>
            <a:pPr indent="0" lvl="0" marL="0">
              <a:spcBef>
                <a:spcPts val="0"/>
              </a:spcBef>
              <a:spcAft>
                <a:spcPts val="0"/>
              </a:spcAft>
              <a:buNone/>
            </a:pPr>
            <a:r>
              <a:rPr lang="en"/>
              <a:t>}</a:t>
            </a:r>
            <a:endParaRPr/>
          </a:p>
        </p:txBody>
      </p:sp>
      <p:sp>
        <p:nvSpPr>
          <p:cNvPr id="1300" name="Shape 1300"/>
          <p:cNvSpPr/>
          <p:nvPr/>
        </p:nvSpPr>
        <p:spPr>
          <a:xfrm>
            <a:off x="627800" y="2280700"/>
            <a:ext cx="2769600" cy="933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1" name="Shape 1301"/>
          <p:cNvSpPr/>
          <p:nvPr/>
        </p:nvSpPr>
        <p:spPr>
          <a:xfrm>
            <a:off x="682575" y="2336950"/>
            <a:ext cx="821400" cy="821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t>1</a:t>
            </a:r>
            <a:endParaRPr sz="4800"/>
          </a:p>
        </p:txBody>
      </p:sp>
      <p:sp>
        <p:nvSpPr>
          <p:cNvPr id="1302" name="Shape 1302"/>
          <p:cNvSpPr/>
          <p:nvPr/>
        </p:nvSpPr>
        <p:spPr>
          <a:xfrm>
            <a:off x="1596975" y="2336950"/>
            <a:ext cx="821400" cy="821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t>2</a:t>
            </a:r>
            <a:endParaRPr sz="4800"/>
          </a:p>
        </p:txBody>
      </p:sp>
      <p:sp>
        <p:nvSpPr>
          <p:cNvPr id="1303" name="Shape 1303"/>
          <p:cNvSpPr/>
          <p:nvPr/>
        </p:nvSpPr>
        <p:spPr>
          <a:xfrm>
            <a:off x="2511375" y="2336950"/>
            <a:ext cx="821400" cy="821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t>3</a:t>
            </a:r>
            <a:endParaRPr sz="4800"/>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7" name="Shape 1307"/>
        <p:cNvGrpSpPr/>
        <p:nvPr/>
      </p:nvGrpSpPr>
      <p:grpSpPr>
        <a:xfrm>
          <a:off x="0" y="0"/>
          <a:ext cx="0" cy="0"/>
          <a:chOff x="0" y="0"/>
          <a:chExt cx="0" cy="0"/>
        </a:xfrm>
      </p:grpSpPr>
      <p:sp>
        <p:nvSpPr>
          <p:cNvPr id="1308" name="Shape 130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Layout: The Combinatorial Problem</a:t>
            </a:r>
            <a:endParaRPr/>
          </a:p>
        </p:txBody>
      </p:sp>
      <p:sp>
        <p:nvSpPr>
          <p:cNvPr id="1309" name="Shape 130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310" name="Shape 1310"/>
          <p:cNvSpPr txBox="1"/>
          <p:nvPr/>
        </p:nvSpPr>
        <p:spPr>
          <a:xfrm>
            <a:off x="4417825" y="1429125"/>
            <a:ext cx="4054500" cy="323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.red {</a:t>
            </a:r>
            <a:endParaRPr/>
          </a:p>
          <a:p>
            <a:pPr indent="0" lvl="0" marL="0">
              <a:spcBef>
                <a:spcPts val="0"/>
              </a:spcBef>
              <a:spcAft>
                <a:spcPts val="0"/>
              </a:spcAft>
              <a:buNone/>
            </a:pPr>
            <a:r>
              <a:rPr lang="en"/>
              <a:t>  display: flex;</a:t>
            </a:r>
            <a:endParaRPr/>
          </a:p>
          <a:p>
            <a:pPr indent="0" lvl="0" marL="0" rtl="0">
              <a:spcBef>
                <a:spcPts val="0"/>
              </a:spcBef>
              <a:spcAft>
                <a:spcPts val="0"/>
              </a:spcAft>
              <a:buNone/>
            </a:pPr>
            <a:r>
              <a:rPr lang="en"/>
              <a:t>  direction: rtl;</a:t>
            </a:r>
            <a:endParaRPr/>
          </a:p>
          <a:p>
            <a:pPr indent="0" lvl="0" marL="0" rtl="0">
              <a:spcBef>
                <a:spcPts val="0"/>
              </a:spcBef>
              <a:spcAft>
                <a:spcPts val="0"/>
              </a:spcAft>
              <a:buNone/>
            </a:pPr>
            <a:r>
              <a:rPr lang="en"/>
              <a:t>}</a:t>
            </a:r>
            <a:endParaRPr/>
          </a:p>
        </p:txBody>
      </p:sp>
      <p:sp>
        <p:nvSpPr>
          <p:cNvPr id="1311" name="Shape 1311"/>
          <p:cNvSpPr/>
          <p:nvPr/>
        </p:nvSpPr>
        <p:spPr>
          <a:xfrm>
            <a:off x="627800" y="2280700"/>
            <a:ext cx="2769600" cy="933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12" name="Shape 1312"/>
          <p:cNvSpPr/>
          <p:nvPr/>
        </p:nvSpPr>
        <p:spPr>
          <a:xfrm>
            <a:off x="682575" y="2336950"/>
            <a:ext cx="821400" cy="821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t>3</a:t>
            </a:r>
            <a:endParaRPr sz="4800"/>
          </a:p>
        </p:txBody>
      </p:sp>
      <p:sp>
        <p:nvSpPr>
          <p:cNvPr id="1313" name="Shape 1313"/>
          <p:cNvSpPr/>
          <p:nvPr/>
        </p:nvSpPr>
        <p:spPr>
          <a:xfrm>
            <a:off x="1596975" y="2336950"/>
            <a:ext cx="821400" cy="821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t>2</a:t>
            </a:r>
            <a:endParaRPr sz="4800"/>
          </a:p>
        </p:txBody>
      </p:sp>
      <p:sp>
        <p:nvSpPr>
          <p:cNvPr id="1314" name="Shape 1314"/>
          <p:cNvSpPr/>
          <p:nvPr/>
        </p:nvSpPr>
        <p:spPr>
          <a:xfrm>
            <a:off x="2511375" y="2336950"/>
            <a:ext cx="821400" cy="821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t>1</a:t>
            </a:r>
            <a:endParaRPr sz="480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8" name="Shape 1318"/>
        <p:cNvGrpSpPr/>
        <p:nvPr/>
      </p:nvGrpSpPr>
      <p:grpSpPr>
        <a:xfrm>
          <a:off x="0" y="0"/>
          <a:ext cx="0" cy="0"/>
          <a:chOff x="0" y="0"/>
          <a:chExt cx="0" cy="0"/>
        </a:xfrm>
      </p:grpSpPr>
      <p:sp>
        <p:nvSpPr>
          <p:cNvPr id="1319" name="Shape 13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Layout: The Combinatorial Problem</a:t>
            </a:r>
            <a:endParaRPr/>
          </a:p>
        </p:txBody>
      </p:sp>
      <p:sp>
        <p:nvSpPr>
          <p:cNvPr id="1320" name="Shape 13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321" name="Shape 1321"/>
          <p:cNvSpPr txBox="1"/>
          <p:nvPr/>
        </p:nvSpPr>
        <p:spPr>
          <a:xfrm>
            <a:off x="4417825" y="1429125"/>
            <a:ext cx="4054500" cy="323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.red {</a:t>
            </a:r>
            <a:endParaRPr/>
          </a:p>
          <a:p>
            <a:pPr indent="0" lvl="0" marL="0">
              <a:spcBef>
                <a:spcPts val="0"/>
              </a:spcBef>
              <a:spcAft>
                <a:spcPts val="0"/>
              </a:spcAft>
              <a:buNone/>
            </a:pPr>
            <a:r>
              <a:rPr lang="en"/>
              <a:t>  display: flex;</a:t>
            </a:r>
            <a:endParaRPr/>
          </a:p>
          <a:p>
            <a:pPr indent="0" lvl="0" marL="0">
              <a:spcBef>
                <a:spcPts val="0"/>
              </a:spcBef>
              <a:spcAft>
                <a:spcPts val="0"/>
              </a:spcAft>
              <a:buNone/>
            </a:pPr>
            <a:r>
              <a:rPr lang="en"/>
              <a:t>  direction: rtl;</a:t>
            </a:r>
            <a:endParaRPr/>
          </a:p>
          <a:p>
            <a:pPr indent="0" lvl="0" marL="0" rtl="0">
              <a:spcBef>
                <a:spcPts val="0"/>
              </a:spcBef>
              <a:spcAft>
                <a:spcPts val="0"/>
              </a:spcAft>
              <a:buNone/>
            </a:pPr>
            <a:r>
              <a:rPr lang="en"/>
              <a:t>  flex-direction: row-reverse;</a:t>
            </a:r>
            <a:endParaRPr/>
          </a:p>
          <a:p>
            <a:pPr indent="0" lvl="0" marL="0" rtl="0">
              <a:spcBef>
                <a:spcPts val="0"/>
              </a:spcBef>
              <a:spcAft>
                <a:spcPts val="0"/>
              </a:spcAft>
              <a:buNone/>
            </a:pPr>
            <a:r>
              <a:rPr lang="en"/>
              <a:t>}</a:t>
            </a:r>
            <a:endParaRPr/>
          </a:p>
        </p:txBody>
      </p:sp>
      <p:sp>
        <p:nvSpPr>
          <p:cNvPr id="1322" name="Shape 1322"/>
          <p:cNvSpPr/>
          <p:nvPr/>
        </p:nvSpPr>
        <p:spPr>
          <a:xfrm>
            <a:off x="627800" y="2280700"/>
            <a:ext cx="2769600" cy="933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3" name="Shape 1323"/>
          <p:cNvSpPr/>
          <p:nvPr/>
        </p:nvSpPr>
        <p:spPr>
          <a:xfrm>
            <a:off x="682575" y="2336950"/>
            <a:ext cx="821400" cy="821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t>1</a:t>
            </a:r>
            <a:endParaRPr sz="4800"/>
          </a:p>
        </p:txBody>
      </p:sp>
      <p:sp>
        <p:nvSpPr>
          <p:cNvPr id="1324" name="Shape 1324"/>
          <p:cNvSpPr/>
          <p:nvPr/>
        </p:nvSpPr>
        <p:spPr>
          <a:xfrm>
            <a:off x="1596975" y="2336950"/>
            <a:ext cx="821400" cy="821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t>2</a:t>
            </a:r>
            <a:endParaRPr sz="4800"/>
          </a:p>
        </p:txBody>
      </p:sp>
      <p:sp>
        <p:nvSpPr>
          <p:cNvPr id="1325" name="Shape 1325"/>
          <p:cNvSpPr/>
          <p:nvPr/>
        </p:nvSpPr>
        <p:spPr>
          <a:xfrm>
            <a:off x="2511375" y="2336950"/>
            <a:ext cx="821400" cy="821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t>3</a:t>
            </a:r>
            <a:endParaRPr sz="48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9" name="Shape 1329"/>
        <p:cNvGrpSpPr/>
        <p:nvPr/>
      </p:nvGrpSpPr>
      <p:grpSpPr>
        <a:xfrm>
          <a:off x="0" y="0"/>
          <a:ext cx="0" cy="0"/>
          <a:chOff x="0" y="0"/>
          <a:chExt cx="0" cy="0"/>
        </a:xfrm>
      </p:grpSpPr>
      <p:sp>
        <p:nvSpPr>
          <p:cNvPr id="1330" name="Shape 13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Layout: The Combinatorial Problem</a:t>
            </a:r>
            <a:endParaRPr/>
          </a:p>
        </p:txBody>
      </p:sp>
      <p:sp>
        <p:nvSpPr>
          <p:cNvPr id="1331" name="Shape 13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332" name="Shape 1332"/>
          <p:cNvSpPr txBox="1"/>
          <p:nvPr/>
        </p:nvSpPr>
        <p:spPr>
          <a:xfrm>
            <a:off x="4417825" y="1429125"/>
            <a:ext cx="4054500" cy="323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.red {</a:t>
            </a:r>
            <a:endParaRPr/>
          </a:p>
          <a:p>
            <a:pPr indent="0" lvl="0" marL="0">
              <a:spcBef>
                <a:spcPts val="0"/>
              </a:spcBef>
              <a:spcAft>
                <a:spcPts val="0"/>
              </a:spcAft>
              <a:buNone/>
            </a:pPr>
            <a:r>
              <a:rPr lang="en"/>
              <a:t>  display: flex;</a:t>
            </a:r>
            <a:endParaRPr/>
          </a:p>
          <a:p>
            <a:pPr indent="0" lvl="0" marL="0">
              <a:spcBef>
                <a:spcPts val="0"/>
              </a:spcBef>
              <a:spcAft>
                <a:spcPts val="0"/>
              </a:spcAft>
              <a:buNone/>
            </a:pPr>
            <a:r>
              <a:t/>
            </a:r>
            <a:endParaRPr/>
          </a:p>
          <a:p>
            <a:pPr indent="0" lvl="0" marL="0" rtl="0">
              <a:spcBef>
                <a:spcPts val="0"/>
              </a:spcBef>
              <a:spcAft>
                <a:spcPts val="0"/>
              </a:spcAft>
              <a:buNone/>
            </a:pPr>
            <a:r>
              <a:rPr lang="en"/>
              <a:t>  flex-direction: row-reverse;</a:t>
            </a:r>
            <a:endParaRPr/>
          </a:p>
          <a:p>
            <a:pPr indent="0" lvl="0" marL="0" rtl="0">
              <a:spcBef>
                <a:spcPts val="0"/>
              </a:spcBef>
              <a:spcAft>
                <a:spcPts val="0"/>
              </a:spcAft>
              <a:buNone/>
            </a:pPr>
            <a:r>
              <a:rPr lang="en"/>
              <a:t>}</a:t>
            </a:r>
            <a:endParaRPr/>
          </a:p>
        </p:txBody>
      </p:sp>
      <p:sp>
        <p:nvSpPr>
          <p:cNvPr id="1333" name="Shape 1333"/>
          <p:cNvSpPr/>
          <p:nvPr/>
        </p:nvSpPr>
        <p:spPr>
          <a:xfrm>
            <a:off x="627800" y="2280700"/>
            <a:ext cx="2769600" cy="933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4" name="Shape 1334"/>
          <p:cNvSpPr/>
          <p:nvPr/>
        </p:nvSpPr>
        <p:spPr>
          <a:xfrm>
            <a:off x="682575" y="2336950"/>
            <a:ext cx="821400" cy="821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t>3</a:t>
            </a:r>
            <a:endParaRPr sz="4800"/>
          </a:p>
        </p:txBody>
      </p:sp>
      <p:sp>
        <p:nvSpPr>
          <p:cNvPr id="1335" name="Shape 1335"/>
          <p:cNvSpPr/>
          <p:nvPr/>
        </p:nvSpPr>
        <p:spPr>
          <a:xfrm>
            <a:off x="1596975" y="2336950"/>
            <a:ext cx="821400" cy="821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t>2</a:t>
            </a:r>
            <a:endParaRPr sz="4800"/>
          </a:p>
        </p:txBody>
      </p:sp>
      <p:sp>
        <p:nvSpPr>
          <p:cNvPr id="1336" name="Shape 1336"/>
          <p:cNvSpPr/>
          <p:nvPr/>
        </p:nvSpPr>
        <p:spPr>
          <a:xfrm>
            <a:off x="2511375" y="2336950"/>
            <a:ext cx="821400" cy="821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t>1</a:t>
            </a:r>
            <a:endParaRPr sz="4800"/>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0" name="Shape 1340"/>
        <p:cNvGrpSpPr/>
        <p:nvPr/>
      </p:nvGrpSpPr>
      <p:grpSpPr>
        <a:xfrm>
          <a:off x="0" y="0"/>
          <a:ext cx="0" cy="0"/>
          <a:chOff x="0" y="0"/>
          <a:chExt cx="0" cy="0"/>
        </a:xfrm>
      </p:grpSpPr>
      <p:sp>
        <p:nvSpPr>
          <p:cNvPr id="1341" name="Shape 13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Layout: The Combinatorial Problem</a:t>
            </a:r>
            <a:endParaRPr/>
          </a:p>
        </p:txBody>
      </p:sp>
      <p:sp>
        <p:nvSpPr>
          <p:cNvPr id="1342" name="Shape 13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343" name="Shape 1343"/>
          <p:cNvSpPr txBox="1"/>
          <p:nvPr/>
        </p:nvSpPr>
        <p:spPr>
          <a:xfrm>
            <a:off x="4417825" y="1429125"/>
            <a:ext cx="4054500" cy="323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.red {</a:t>
            </a:r>
            <a:endParaRPr/>
          </a:p>
          <a:p>
            <a:pPr indent="0" lvl="0" marL="0">
              <a:spcBef>
                <a:spcPts val="0"/>
              </a:spcBef>
              <a:spcAft>
                <a:spcPts val="0"/>
              </a:spcAft>
              <a:buNone/>
            </a:pPr>
            <a:r>
              <a:rPr lang="en"/>
              <a:t>  display: flex;</a:t>
            </a:r>
            <a:endParaRPr/>
          </a:p>
          <a:p>
            <a:pPr indent="0" lvl="0" marL="0" rtl="0">
              <a:spcBef>
                <a:spcPts val="0"/>
              </a:spcBef>
              <a:spcAft>
                <a:spcPts val="0"/>
              </a:spcAft>
              <a:buNone/>
            </a:pPr>
            <a:r>
              <a:t/>
            </a:r>
            <a:endParaRPr/>
          </a:p>
          <a:p>
            <a:pPr indent="0" lvl="0" marL="0" rtl="0">
              <a:spcBef>
                <a:spcPts val="0"/>
              </a:spcBef>
              <a:spcAft>
                <a:spcPts val="0"/>
              </a:spcAft>
              <a:buNone/>
            </a:pPr>
            <a:r>
              <a:rPr lang="en"/>
              <a:t>  flex-direction: column;</a:t>
            </a:r>
            <a:endParaRPr/>
          </a:p>
          <a:p>
            <a:pPr indent="0" lvl="0" marL="0" rtl="0">
              <a:spcBef>
                <a:spcPts val="0"/>
              </a:spcBef>
              <a:spcAft>
                <a:spcPts val="0"/>
              </a:spcAft>
              <a:buNone/>
            </a:pPr>
            <a:r>
              <a:rPr lang="en"/>
              <a:t>}</a:t>
            </a:r>
            <a:endParaRPr/>
          </a:p>
        </p:txBody>
      </p:sp>
      <p:sp>
        <p:nvSpPr>
          <p:cNvPr id="1344" name="Shape 1344"/>
          <p:cNvSpPr/>
          <p:nvPr/>
        </p:nvSpPr>
        <p:spPr>
          <a:xfrm rot="5400000">
            <a:off x="627800" y="2280700"/>
            <a:ext cx="2769600" cy="933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45" name="Shape 1345"/>
          <p:cNvSpPr/>
          <p:nvPr/>
        </p:nvSpPr>
        <p:spPr>
          <a:xfrm>
            <a:off x="1601900" y="1417625"/>
            <a:ext cx="821400" cy="821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t>1</a:t>
            </a:r>
            <a:endParaRPr sz="4800"/>
          </a:p>
        </p:txBody>
      </p:sp>
      <p:sp>
        <p:nvSpPr>
          <p:cNvPr id="1346" name="Shape 1346"/>
          <p:cNvSpPr/>
          <p:nvPr/>
        </p:nvSpPr>
        <p:spPr>
          <a:xfrm>
            <a:off x="1601900" y="2332025"/>
            <a:ext cx="821400" cy="821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t>2</a:t>
            </a:r>
            <a:endParaRPr sz="4800"/>
          </a:p>
        </p:txBody>
      </p:sp>
      <p:sp>
        <p:nvSpPr>
          <p:cNvPr id="1347" name="Shape 1347"/>
          <p:cNvSpPr/>
          <p:nvPr/>
        </p:nvSpPr>
        <p:spPr>
          <a:xfrm>
            <a:off x="1601900" y="3246425"/>
            <a:ext cx="821400" cy="821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t>3</a:t>
            </a:r>
            <a:endParaRPr sz="4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p:nvPr/>
        </p:nvSpPr>
        <p:spPr>
          <a:xfrm>
            <a:off x="0" y="0"/>
            <a:ext cx="9144000" cy="51435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999999"/>
              </a:solidFill>
            </a:endParaRPr>
          </a:p>
        </p:txBody>
      </p:sp>
      <p:pic>
        <p:nvPicPr>
          <p:cNvPr id="142" name="Shape 142"/>
          <p:cNvPicPr preferRelativeResize="0"/>
          <p:nvPr/>
        </p:nvPicPr>
        <p:blipFill>
          <a:blip r:embed="rId3">
            <a:alphaModFix/>
          </a:blip>
          <a:stretch>
            <a:fillRect/>
          </a:stretch>
        </p:blipFill>
        <p:spPr>
          <a:xfrm>
            <a:off x="1709438" y="430800"/>
            <a:ext cx="5725127" cy="3142624"/>
          </a:xfrm>
          <a:prstGeom prst="rect">
            <a:avLst/>
          </a:prstGeom>
          <a:noFill/>
          <a:ln>
            <a:noFill/>
          </a:ln>
        </p:spPr>
      </p:pic>
      <p:sp>
        <p:nvSpPr>
          <p:cNvPr id="143" name="Shape 143"/>
          <p:cNvSpPr/>
          <p:nvPr/>
        </p:nvSpPr>
        <p:spPr>
          <a:xfrm>
            <a:off x="7991239" y="406372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B7B7B7"/>
                </a:solidFill>
              </a:rPr>
              <a:t>composite</a:t>
            </a:r>
            <a:endParaRPr sz="1100">
              <a:solidFill>
                <a:srgbClr val="B7B7B7"/>
              </a:solidFill>
            </a:endParaRPr>
          </a:p>
        </p:txBody>
      </p:sp>
      <p:sp>
        <p:nvSpPr>
          <p:cNvPr id="144" name="Shape 144"/>
          <p:cNvSpPr/>
          <p:nvPr/>
        </p:nvSpPr>
        <p:spPr>
          <a:xfrm>
            <a:off x="6875987" y="406372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B7B7B7"/>
                </a:solidFill>
              </a:rPr>
              <a:t>raster</a:t>
            </a:r>
            <a:endParaRPr sz="1100">
              <a:solidFill>
                <a:srgbClr val="B7B7B7"/>
              </a:solidFill>
            </a:endParaRPr>
          </a:p>
        </p:txBody>
      </p:sp>
      <p:sp>
        <p:nvSpPr>
          <p:cNvPr id="145" name="Shape 145"/>
          <p:cNvSpPr/>
          <p:nvPr/>
        </p:nvSpPr>
        <p:spPr>
          <a:xfrm>
            <a:off x="5760735" y="4063725"/>
            <a:ext cx="1008600" cy="33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paint</a:t>
            </a:r>
            <a:endParaRPr sz="1100"/>
          </a:p>
        </p:txBody>
      </p:sp>
      <p:sp>
        <p:nvSpPr>
          <p:cNvPr id="146" name="Shape 146"/>
          <p:cNvSpPr/>
          <p:nvPr/>
        </p:nvSpPr>
        <p:spPr>
          <a:xfrm>
            <a:off x="4645483" y="4063725"/>
            <a:ext cx="1008600" cy="33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compositing</a:t>
            </a:r>
            <a:endParaRPr sz="1100"/>
          </a:p>
          <a:p>
            <a:pPr indent="0" lvl="0" marL="0" rtl="0" algn="ctr">
              <a:spcBef>
                <a:spcPts val="0"/>
              </a:spcBef>
              <a:spcAft>
                <a:spcPts val="0"/>
              </a:spcAft>
              <a:buNone/>
            </a:pPr>
            <a:r>
              <a:rPr lang="en" sz="1100"/>
              <a:t>setup</a:t>
            </a:r>
            <a:endParaRPr sz="1100"/>
          </a:p>
        </p:txBody>
      </p:sp>
      <p:sp>
        <p:nvSpPr>
          <p:cNvPr id="147" name="Shape 147"/>
          <p:cNvSpPr/>
          <p:nvPr/>
        </p:nvSpPr>
        <p:spPr>
          <a:xfrm>
            <a:off x="3530231" y="4063725"/>
            <a:ext cx="1008600" cy="33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layout</a:t>
            </a:r>
            <a:endParaRPr sz="1100"/>
          </a:p>
        </p:txBody>
      </p:sp>
      <p:sp>
        <p:nvSpPr>
          <p:cNvPr id="148" name="Shape 148"/>
          <p:cNvSpPr/>
          <p:nvPr/>
        </p:nvSpPr>
        <p:spPr>
          <a:xfrm>
            <a:off x="2414979" y="4063725"/>
            <a:ext cx="1008600" cy="33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style</a:t>
            </a:r>
            <a:endParaRPr sz="1100"/>
          </a:p>
        </p:txBody>
      </p:sp>
      <p:sp>
        <p:nvSpPr>
          <p:cNvPr id="149" name="Shape 149"/>
          <p:cNvSpPr/>
          <p:nvPr/>
        </p:nvSpPr>
        <p:spPr>
          <a:xfrm>
            <a:off x="1299727" y="406372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B7B7B7"/>
                </a:solidFill>
              </a:rPr>
              <a:t>parse</a:t>
            </a:r>
            <a:endParaRPr sz="1100">
              <a:solidFill>
                <a:srgbClr val="B7B7B7"/>
              </a:solidFill>
            </a:endParaRPr>
          </a:p>
        </p:txBody>
      </p:sp>
      <p:grpSp>
        <p:nvGrpSpPr>
          <p:cNvPr id="150" name="Shape 150"/>
          <p:cNvGrpSpPr/>
          <p:nvPr/>
        </p:nvGrpSpPr>
        <p:grpSpPr>
          <a:xfrm>
            <a:off x="184475" y="3663675"/>
            <a:ext cx="1008600" cy="1130850"/>
            <a:chOff x="184475" y="2751300"/>
            <a:chExt cx="1008600" cy="1507800"/>
          </a:xfrm>
        </p:grpSpPr>
        <p:sp>
          <p:nvSpPr>
            <p:cNvPr id="151" name="Shape 151"/>
            <p:cNvSpPr/>
            <p:nvPr/>
          </p:nvSpPr>
          <p:spPr>
            <a:xfrm>
              <a:off x="184475" y="3284700"/>
              <a:ext cx="1008600" cy="4410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B7B7B7"/>
                  </a:solidFill>
                </a:rPr>
                <a:t>script</a:t>
              </a:r>
              <a:endParaRPr sz="1100">
                <a:solidFill>
                  <a:srgbClr val="B7B7B7"/>
                </a:solidFill>
              </a:endParaRPr>
            </a:p>
          </p:txBody>
        </p:sp>
        <p:sp>
          <p:nvSpPr>
            <p:cNvPr id="152" name="Shape 152"/>
            <p:cNvSpPr/>
            <p:nvPr/>
          </p:nvSpPr>
          <p:spPr>
            <a:xfrm>
              <a:off x="184475" y="2751300"/>
              <a:ext cx="1008600" cy="4410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B7B7B7"/>
                  </a:solidFill>
                </a:rPr>
                <a:t>network</a:t>
              </a:r>
              <a:endParaRPr sz="1100">
                <a:solidFill>
                  <a:srgbClr val="B7B7B7"/>
                </a:solidFill>
              </a:endParaRPr>
            </a:p>
          </p:txBody>
        </p:sp>
        <p:sp>
          <p:nvSpPr>
            <p:cNvPr id="153" name="Shape 153"/>
            <p:cNvSpPr/>
            <p:nvPr/>
          </p:nvSpPr>
          <p:spPr>
            <a:xfrm>
              <a:off x="184475" y="3818100"/>
              <a:ext cx="1008600" cy="4410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B7B7B7"/>
                  </a:solidFill>
                </a:rPr>
                <a:t>input</a:t>
              </a:r>
              <a:endParaRPr sz="1100">
                <a:solidFill>
                  <a:srgbClr val="B7B7B7"/>
                </a:solidFill>
              </a:endParaRPr>
            </a:p>
          </p:txBody>
        </p:sp>
      </p:grpSp>
      <p:sp>
        <p:nvSpPr>
          <p:cNvPr id="154" name="Shape 154"/>
          <p:cNvSpPr/>
          <p:nvPr/>
        </p:nvSpPr>
        <p:spPr>
          <a:xfrm>
            <a:off x="4308800" y="1872425"/>
            <a:ext cx="1773900" cy="184500"/>
          </a:xfrm>
          <a:prstGeom prst="roundRect">
            <a:avLst>
              <a:gd fmla="val 16667" name="adj"/>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p>
        </p:txBody>
      </p:sp>
      <p:cxnSp>
        <p:nvCxnSpPr>
          <p:cNvPr id="155" name="Shape 155"/>
          <p:cNvCxnSpPr/>
          <p:nvPr/>
        </p:nvCxnSpPr>
        <p:spPr>
          <a:xfrm flipH="1">
            <a:off x="3330550" y="2091850"/>
            <a:ext cx="902400" cy="443100"/>
          </a:xfrm>
          <a:prstGeom prst="straightConnector1">
            <a:avLst/>
          </a:prstGeom>
          <a:noFill/>
          <a:ln cap="flat" cmpd="sng" w="76200">
            <a:solidFill>
              <a:srgbClr val="FF0000"/>
            </a:solidFill>
            <a:prstDash val="solid"/>
            <a:round/>
            <a:headEnd len="med" w="med" type="stealth"/>
            <a:tailEnd len="med" w="med" type="none"/>
          </a:ln>
        </p:spPr>
      </p:cxnSp>
      <p:sp>
        <p:nvSpPr>
          <p:cNvPr id="156" name="Shape 1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1" name="Shape 1351"/>
        <p:cNvGrpSpPr/>
        <p:nvPr/>
      </p:nvGrpSpPr>
      <p:grpSpPr>
        <a:xfrm>
          <a:off x="0" y="0"/>
          <a:ext cx="0" cy="0"/>
          <a:chOff x="0" y="0"/>
          <a:chExt cx="0" cy="0"/>
        </a:xfrm>
      </p:grpSpPr>
      <p:sp>
        <p:nvSpPr>
          <p:cNvPr id="1352" name="Shape 13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Layout: The Combinatorial Problem</a:t>
            </a:r>
            <a:endParaRPr/>
          </a:p>
        </p:txBody>
      </p:sp>
      <p:sp>
        <p:nvSpPr>
          <p:cNvPr id="1353" name="Shape 13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354" name="Shape 1354"/>
          <p:cNvSpPr txBox="1"/>
          <p:nvPr/>
        </p:nvSpPr>
        <p:spPr>
          <a:xfrm>
            <a:off x="4417825" y="1429125"/>
            <a:ext cx="4054500" cy="323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.red {</a:t>
            </a:r>
            <a:endParaRPr/>
          </a:p>
          <a:p>
            <a:pPr indent="0" lvl="0" marL="0">
              <a:spcBef>
                <a:spcPts val="0"/>
              </a:spcBef>
              <a:spcAft>
                <a:spcPts val="0"/>
              </a:spcAft>
              <a:buNone/>
            </a:pPr>
            <a:r>
              <a:rPr lang="en"/>
              <a:t>  display: flex;</a:t>
            </a:r>
            <a:endParaRPr/>
          </a:p>
          <a:p>
            <a:pPr indent="0" lvl="0" marL="0" rtl="0">
              <a:spcBef>
                <a:spcPts val="0"/>
              </a:spcBef>
              <a:spcAft>
                <a:spcPts val="0"/>
              </a:spcAft>
              <a:buNone/>
            </a:pPr>
            <a:r>
              <a:t/>
            </a:r>
            <a:endParaRPr/>
          </a:p>
          <a:p>
            <a:pPr indent="0" lvl="0" marL="0" rtl="0">
              <a:spcBef>
                <a:spcPts val="0"/>
              </a:spcBef>
              <a:spcAft>
                <a:spcPts val="0"/>
              </a:spcAft>
              <a:buNone/>
            </a:pPr>
            <a:r>
              <a:rPr lang="en"/>
              <a:t>  flex-direction: column-reverse;</a:t>
            </a:r>
            <a:endParaRPr/>
          </a:p>
          <a:p>
            <a:pPr indent="0" lvl="0" marL="0" rtl="0">
              <a:spcBef>
                <a:spcPts val="0"/>
              </a:spcBef>
              <a:spcAft>
                <a:spcPts val="0"/>
              </a:spcAft>
              <a:buNone/>
            </a:pPr>
            <a:r>
              <a:rPr lang="en"/>
              <a:t>}</a:t>
            </a:r>
            <a:endParaRPr/>
          </a:p>
        </p:txBody>
      </p:sp>
      <p:sp>
        <p:nvSpPr>
          <p:cNvPr id="1355" name="Shape 1355"/>
          <p:cNvSpPr/>
          <p:nvPr/>
        </p:nvSpPr>
        <p:spPr>
          <a:xfrm rot="5400000">
            <a:off x="627800" y="2280700"/>
            <a:ext cx="2769600" cy="933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6" name="Shape 1356"/>
          <p:cNvSpPr/>
          <p:nvPr/>
        </p:nvSpPr>
        <p:spPr>
          <a:xfrm>
            <a:off x="1601900" y="1417625"/>
            <a:ext cx="821400" cy="821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t>3</a:t>
            </a:r>
            <a:endParaRPr sz="4800"/>
          </a:p>
        </p:txBody>
      </p:sp>
      <p:sp>
        <p:nvSpPr>
          <p:cNvPr id="1357" name="Shape 1357"/>
          <p:cNvSpPr/>
          <p:nvPr/>
        </p:nvSpPr>
        <p:spPr>
          <a:xfrm>
            <a:off x="1601900" y="2332025"/>
            <a:ext cx="821400" cy="821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t>2</a:t>
            </a:r>
            <a:endParaRPr sz="4800"/>
          </a:p>
        </p:txBody>
      </p:sp>
      <p:sp>
        <p:nvSpPr>
          <p:cNvPr id="1358" name="Shape 1358"/>
          <p:cNvSpPr/>
          <p:nvPr/>
        </p:nvSpPr>
        <p:spPr>
          <a:xfrm>
            <a:off x="1601900" y="3246425"/>
            <a:ext cx="821400" cy="821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t>1</a:t>
            </a:r>
            <a:endParaRPr sz="4800"/>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2" name="Shape 1362"/>
        <p:cNvGrpSpPr/>
        <p:nvPr/>
      </p:nvGrpSpPr>
      <p:grpSpPr>
        <a:xfrm>
          <a:off x="0" y="0"/>
          <a:ext cx="0" cy="0"/>
          <a:chOff x="0" y="0"/>
          <a:chExt cx="0" cy="0"/>
        </a:xfrm>
      </p:grpSpPr>
      <p:sp>
        <p:nvSpPr>
          <p:cNvPr id="1363" name="Shape 13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Layout: The Combinatorial Problem</a:t>
            </a:r>
            <a:endParaRPr/>
          </a:p>
        </p:txBody>
      </p:sp>
      <p:sp>
        <p:nvSpPr>
          <p:cNvPr id="1364" name="Shape 13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365" name="Shape 1365"/>
          <p:cNvSpPr txBox="1"/>
          <p:nvPr/>
        </p:nvSpPr>
        <p:spPr>
          <a:xfrm>
            <a:off x="4417825" y="1429125"/>
            <a:ext cx="4054500" cy="323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.red {</a:t>
            </a:r>
            <a:endParaRPr/>
          </a:p>
          <a:p>
            <a:pPr indent="0" lvl="0" marL="0" rtl="0">
              <a:spcBef>
                <a:spcPts val="0"/>
              </a:spcBef>
              <a:spcAft>
                <a:spcPts val="0"/>
              </a:spcAft>
              <a:buNone/>
            </a:pPr>
            <a:r>
              <a:rPr lang="en"/>
              <a:t>  display: flex;</a:t>
            </a:r>
            <a:endParaRPr/>
          </a:p>
          <a:p>
            <a:pPr indent="0" lvl="0" marL="0">
              <a:spcBef>
                <a:spcPts val="0"/>
              </a:spcBef>
              <a:spcAft>
                <a:spcPts val="0"/>
              </a:spcAft>
              <a:buNone/>
            </a:pPr>
            <a:r>
              <a:t/>
            </a:r>
            <a:endParaRPr/>
          </a:p>
          <a:p>
            <a:pPr indent="0" lvl="0" marL="0">
              <a:spcBef>
                <a:spcPts val="0"/>
              </a:spcBef>
              <a:spcAft>
                <a:spcPts val="0"/>
              </a:spcAft>
              <a:buNone/>
            </a:pPr>
            <a:r>
              <a:rPr lang="en"/>
              <a:t>  flex-direction: row;</a:t>
            </a:r>
            <a:endParaRPr/>
          </a:p>
          <a:p>
            <a:pPr indent="0" lvl="0" marL="0" rtl="0">
              <a:spcBef>
                <a:spcPts val="0"/>
              </a:spcBef>
              <a:spcAft>
                <a:spcPts val="0"/>
              </a:spcAft>
              <a:buNone/>
            </a:pPr>
            <a:r>
              <a:rPr lang="en"/>
              <a:t>  writing-mode: vertical-lr;</a:t>
            </a:r>
            <a:endParaRPr/>
          </a:p>
          <a:p>
            <a:pPr indent="0" lvl="0" marL="0" rtl="0">
              <a:spcBef>
                <a:spcPts val="0"/>
              </a:spcBef>
              <a:spcAft>
                <a:spcPts val="0"/>
              </a:spcAft>
              <a:buNone/>
            </a:pPr>
            <a:r>
              <a:rPr lang="en"/>
              <a:t>}</a:t>
            </a:r>
            <a:endParaRPr/>
          </a:p>
        </p:txBody>
      </p:sp>
      <p:sp>
        <p:nvSpPr>
          <p:cNvPr id="1366" name="Shape 1366"/>
          <p:cNvSpPr/>
          <p:nvPr/>
        </p:nvSpPr>
        <p:spPr>
          <a:xfrm rot="5400000">
            <a:off x="627800" y="2280700"/>
            <a:ext cx="2769600" cy="933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7" name="Shape 1367"/>
          <p:cNvSpPr/>
          <p:nvPr/>
        </p:nvSpPr>
        <p:spPr>
          <a:xfrm rot="5400000">
            <a:off x="1601900" y="1417625"/>
            <a:ext cx="821400" cy="821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t>1</a:t>
            </a:r>
            <a:endParaRPr sz="4800"/>
          </a:p>
        </p:txBody>
      </p:sp>
      <p:sp>
        <p:nvSpPr>
          <p:cNvPr id="1368" name="Shape 1368"/>
          <p:cNvSpPr/>
          <p:nvPr/>
        </p:nvSpPr>
        <p:spPr>
          <a:xfrm rot="5400000">
            <a:off x="1601900" y="2332025"/>
            <a:ext cx="821400" cy="821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t>2</a:t>
            </a:r>
            <a:endParaRPr sz="4800"/>
          </a:p>
        </p:txBody>
      </p:sp>
      <p:sp>
        <p:nvSpPr>
          <p:cNvPr id="1369" name="Shape 1369"/>
          <p:cNvSpPr/>
          <p:nvPr/>
        </p:nvSpPr>
        <p:spPr>
          <a:xfrm rot="5400000">
            <a:off x="1601900" y="3246425"/>
            <a:ext cx="821400" cy="821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t>3</a:t>
            </a:r>
            <a:endParaRPr sz="480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3" name="Shape 1373"/>
        <p:cNvGrpSpPr/>
        <p:nvPr/>
      </p:nvGrpSpPr>
      <p:grpSpPr>
        <a:xfrm>
          <a:off x="0" y="0"/>
          <a:ext cx="0" cy="0"/>
          <a:chOff x="0" y="0"/>
          <a:chExt cx="0" cy="0"/>
        </a:xfrm>
      </p:grpSpPr>
      <p:sp>
        <p:nvSpPr>
          <p:cNvPr id="1374" name="Shape 13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Layout: The Combinatorial Problem</a:t>
            </a:r>
            <a:endParaRPr/>
          </a:p>
        </p:txBody>
      </p:sp>
      <p:sp>
        <p:nvSpPr>
          <p:cNvPr id="1375" name="Shape 137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376" name="Shape 1376"/>
          <p:cNvSpPr txBox="1"/>
          <p:nvPr/>
        </p:nvSpPr>
        <p:spPr>
          <a:xfrm>
            <a:off x="4417825" y="1429125"/>
            <a:ext cx="4054500" cy="323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.red {</a:t>
            </a:r>
            <a:endParaRPr/>
          </a:p>
          <a:p>
            <a:pPr indent="0" lvl="0" marL="0" rtl="0">
              <a:spcBef>
                <a:spcPts val="0"/>
              </a:spcBef>
              <a:spcAft>
                <a:spcPts val="0"/>
              </a:spcAft>
              <a:buNone/>
            </a:pPr>
            <a:r>
              <a:rPr lang="en"/>
              <a:t>  display: flex;</a:t>
            </a:r>
            <a:endParaRPr/>
          </a:p>
          <a:p>
            <a:pPr indent="0" lvl="0" marL="0" rtl="0">
              <a:spcBef>
                <a:spcPts val="0"/>
              </a:spcBef>
              <a:spcAft>
                <a:spcPts val="0"/>
              </a:spcAft>
              <a:buNone/>
            </a:pPr>
            <a:r>
              <a:t/>
            </a:r>
            <a:endParaRPr/>
          </a:p>
          <a:p>
            <a:pPr indent="0" lvl="0" marL="0" rtl="0">
              <a:spcBef>
                <a:spcPts val="0"/>
              </a:spcBef>
              <a:spcAft>
                <a:spcPts val="0"/>
              </a:spcAft>
              <a:buNone/>
            </a:pPr>
            <a:r>
              <a:rPr lang="en"/>
              <a:t>  flex-direction: row-reverse;</a:t>
            </a:r>
            <a:endParaRPr/>
          </a:p>
          <a:p>
            <a:pPr indent="0" lvl="0" marL="0" rtl="0">
              <a:spcBef>
                <a:spcPts val="0"/>
              </a:spcBef>
              <a:spcAft>
                <a:spcPts val="0"/>
              </a:spcAft>
              <a:buNone/>
            </a:pPr>
            <a:r>
              <a:rPr lang="en"/>
              <a:t>  writing-mode: vertical-lr;</a:t>
            </a:r>
            <a:endParaRPr/>
          </a:p>
          <a:p>
            <a:pPr indent="0" lvl="0" marL="0" rtl="0">
              <a:spcBef>
                <a:spcPts val="0"/>
              </a:spcBef>
              <a:spcAft>
                <a:spcPts val="0"/>
              </a:spcAft>
              <a:buNone/>
            </a:pPr>
            <a:r>
              <a:rPr lang="en"/>
              <a:t>}</a:t>
            </a:r>
            <a:endParaRPr/>
          </a:p>
        </p:txBody>
      </p:sp>
      <p:sp>
        <p:nvSpPr>
          <p:cNvPr id="1377" name="Shape 1377"/>
          <p:cNvSpPr/>
          <p:nvPr/>
        </p:nvSpPr>
        <p:spPr>
          <a:xfrm rot="5400000">
            <a:off x="627800" y="2280700"/>
            <a:ext cx="2769600" cy="933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8" name="Shape 1378"/>
          <p:cNvSpPr/>
          <p:nvPr/>
        </p:nvSpPr>
        <p:spPr>
          <a:xfrm rot="5400000">
            <a:off x="1601900" y="1417625"/>
            <a:ext cx="821400" cy="821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t>3</a:t>
            </a:r>
            <a:endParaRPr sz="4800"/>
          </a:p>
        </p:txBody>
      </p:sp>
      <p:sp>
        <p:nvSpPr>
          <p:cNvPr id="1379" name="Shape 1379"/>
          <p:cNvSpPr/>
          <p:nvPr/>
        </p:nvSpPr>
        <p:spPr>
          <a:xfrm rot="5400000">
            <a:off x="1601900" y="2332025"/>
            <a:ext cx="821400" cy="821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t>2</a:t>
            </a:r>
            <a:endParaRPr sz="4800"/>
          </a:p>
        </p:txBody>
      </p:sp>
      <p:sp>
        <p:nvSpPr>
          <p:cNvPr id="1380" name="Shape 1380"/>
          <p:cNvSpPr/>
          <p:nvPr/>
        </p:nvSpPr>
        <p:spPr>
          <a:xfrm rot="5400000">
            <a:off x="1601900" y="3246425"/>
            <a:ext cx="821400" cy="821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t>1</a:t>
            </a:r>
            <a:endParaRPr sz="4800"/>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4" name="Shape 1384"/>
        <p:cNvGrpSpPr/>
        <p:nvPr/>
      </p:nvGrpSpPr>
      <p:grpSpPr>
        <a:xfrm>
          <a:off x="0" y="0"/>
          <a:ext cx="0" cy="0"/>
          <a:chOff x="0" y="0"/>
          <a:chExt cx="0" cy="0"/>
        </a:xfrm>
      </p:grpSpPr>
      <p:sp>
        <p:nvSpPr>
          <p:cNvPr id="1385" name="Shape 13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Layout: The Combinatorial Problem</a:t>
            </a:r>
            <a:endParaRPr/>
          </a:p>
        </p:txBody>
      </p:sp>
      <p:sp>
        <p:nvSpPr>
          <p:cNvPr id="1386" name="Shape 138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387" name="Shape 1387"/>
          <p:cNvSpPr txBox="1"/>
          <p:nvPr/>
        </p:nvSpPr>
        <p:spPr>
          <a:xfrm>
            <a:off x="4417825" y="1429125"/>
            <a:ext cx="4054500" cy="323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.red {</a:t>
            </a:r>
            <a:endParaRPr/>
          </a:p>
          <a:p>
            <a:pPr indent="0" lvl="0" marL="0" rtl="0">
              <a:spcBef>
                <a:spcPts val="0"/>
              </a:spcBef>
              <a:spcAft>
                <a:spcPts val="0"/>
              </a:spcAft>
              <a:buNone/>
            </a:pPr>
            <a:r>
              <a:rPr lang="en"/>
              <a:t>  display: flex;</a:t>
            </a:r>
            <a:endParaRPr/>
          </a:p>
          <a:p>
            <a:pPr indent="0" lvl="0" marL="0" rtl="0">
              <a:spcBef>
                <a:spcPts val="0"/>
              </a:spcBef>
              <a:spcAft>
                <a:spcPts val="0"/>
              </a:spcAft>
              <a:buNone/>
            </a:pPr>
            <a:r>
              <a:t/>
            </a:r>
            <a:endParaRPr/>
          </a:p>
          <a:p>
            <a:pPr indent="0" lvl="0" marL="0" rtl="0">
              <a:spcBef>
                <a:spcPts val="0"/>
              </a:spcBef>
              <a:spcAft>
                <a:spcPts val="0"/>
              </a:spcAft>
              <a:buNone/>
            </a:pPr>
            <a:r>
              <a:rPr lang="en"/>
              <a:t>  flex-direction: column;</a:t>
            </a:r>
            <a:endParaRPr/>
          </a:p>
          <a:p>
            <a:pPr indent="0" lvl="0" marL="0" rtl="0">
              <a:spcBef>
                <a:spcPts val="0"/>
              </a:spcBef>
              <a:spcAft>
                <a:spcPts val="0"/>
              </a:spcAft>
              <a:buNone/>
            </a:pPr>
            <a:r>
              <a:rPr lang="en"/>
              <a:t>  writing-mode: vertical-lr;</a:t>
            </a:r>
            <a:endParaRPr/>
          </a:p>
          <a:p>
            <a:pPr indent="0" lvl="0" marL="0" rtl="0">
              <a:spcBef>
                <a:spcPts val="0"/>
              </a:spcBef>
              <a:spcAft>
                <a:spcPts val="0"/>
              </a:spcAft>
              <a:buNone/>
            </a:pPr>
            <a:r>
              <a:rPr lang="en"/>
              <a:t>}</a:t>
            </a:r>
            <a:endParaRPr/>
          </a:p>
        </p:txBody>
      </p:sp>
      <p:sp>
        <p:nvSpPr>
          <p:cNvPr id="1388" name="Shape 1388"/>
          <p:cNvSpPr/>
          <p:nvPr/>
        </p:nvSpPr>
        <p:spPr>
          <a:xfrm>
            <a:off x="627800" y="2280700"/>
            <a:ext cx="2769600" cy="933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9" name="Shape 1389"/>
          <p:cNvSpPr/>
          <p:nvPr/>
        </p:nvSpPr>
        <p:spPr>
          <a:xfrm rot="5400000">
            <a:off x="682575" y="2336950"/>
            <a:ext cx="821400" cy="821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t>1</a:t>
            </a:r>
            <a:endParaRPr sz="4800"/>
          </a:p>
        </p:txBody>
      </p:sp>
      <p:sp>
        <p:nvSpPr>
          <p:cNvPr id="1390" name="Shape 1390"/>
          <p:cNvSpPr/>
          <p:nvPr/>
        </p:nvSpPr>
        <p:spPr>
          <a:xfrm rot="5400000">
            <a:off x="1596975" y="2336950"/>
            <a:ext cx="821400" cy="821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t>2</a:t>
            </a:r>
            <a:endParaRPr sz="4800"/>
          </a:p>
        </p:txBody>
      </p:sp>
      <p:sp>
        <p:nvSpPr>
          <p:cNvPr id="1391" name="Shape 1391"/>
          <p:cNvSpPr/>
          <p:nvPr/>
        </p:nvSpPr>
        <p:spPr>
          <a:xfrm rot="5400000">
            <a:off x="2511375" y="2336950"/>
            <a:ext cx="821400" cy="821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t>3</a:t>
            </a:r>
            <a:endParaRPr sz="4800"/>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5" name="Shape 1395"/>
        <p:cNvGrpSpPr/>
        <p:nvPr/>
      </p:nvGrpSpPr>
      <p:grpSpPr>
        <a:xfrm>
          <a:off x="0" y="0"/>
          <a:ext cx="0" cy="0"/>
          <a:chOff x="0" y="0"/>
          <a:chExt cx="0" cy="0"/>
        </a:xfrm>
      </p:grpSpPr>
      <p:pic>
        <p:nvPicPr>
          <p:cNvPr id="1396" name="Shape 1396"/>
          <p:cNvPicPr preferRelativeResize="0"/>
          <p:nvPr/>
        </p:nvPicPr>
        <p:blipFill>
          <a:blip r:embed="rId3">
            <a:alphaModFix/>
          </a:blip>
          <a:stretch>
            <a:fillRect/>
          </a:stretch>
        </p:blipFill>
        <p:spPr>
          <a:xfrm>
            <a:off x="1450200" y="221875"/>
            <a:ext cx="3059825" cy="2221900"/>
          </a:xfrm>
          <a:prstGeom prst="rect">
            <a:avLst/>
          </a:prstGeom>
          <a:noFill/>
          <a:ln cap="flat" cmpd="sng" w="9525">
            <a:solidFill>
              <a:srgbClr val="000000"/>
            </a:solidFill>
            <a:prstDash val="solid"/>
            <a:round/>
            <a:headEnd len="sm" w="sm" type="none"/>
            <a:tailEnd len="sm" w="sm" type="none"/>
          </a:ln>
        </p:spPr>
      </p:pic>
      <p:pic>
        <p:nvPicPr>
          <p:cNvPr id="1397" name="Shape 1397"/>
          <p:cNvPicPr preferRelativeResize="0"/>
          <p:nvPr/>
        </p:nvPicPr>
        <p:blipFill>
          <a:blip r:embed="rId4">
            <a:alphaModFix/>
          </a:blip>
          <a:stretch>
            <a:fillRect/>
          </a:stretch>
        </p:blipFill>
        <p:spPr>
          <a:xfrm>
            <a:off x="1450202" y="2598590"/>
            <a:ext cx="3031376" cy="2243226"/>
          </a:xfrm>
          <a:prstGeom prst="rect">
            <a:avLst/>
          </a:prstGeom>
          <a:noFill/>
          <a:ln cap="flat" cmpd="sng" w="9525">
            <a:solidFill>
              <a:srgbClr val="000000"/>
            </a:solidFill>
            <a:prstDash val="solid"/>
            <a:round/>
            <a:headEnd len="sm" w="sm" type="none"/>
            <a:tailEnd len="sm" w="sm" type="none"/>
          </a:ln>
        </p:spPr>
      </p:pic>
      <p:pic>
        <p:nvPicPr>
          <p:cNvPr id="1398" name="Shape 1398"/>
          <p:cNvPicPr preferRelativeResize="0"/>
          <p:nvPr/>
        </p:nvPicPr>
        <p:blipFill>
          <a:blip r:embed="rId5">
            <a:alphaModFix/>
          </a:blip>
          <a:stretch>
            <a:fillRect/>
          </a:stretch>
        </p:blipFill>
        <p:spPr>
          <a:xfrm>
            <a:off x="4662424" y="219463"/>
            <a:ext cx="3059824" cy="2226719"/>
          </a:xfrm>
          <a:prstGeom prst="rect">
            <a:avLst/>
          </a:prstGeom>
          <a:noFill/>
          <a:ln cap="flat" cmpd="sng" w="9525">
            <a:solidFill>
              <a:srgbClr val="000000"/>
            </a:solidFill>
            <a:prstDash val="solid"/>
            <a:round/>
            <a:headEnd len="sm" w="sm" type="none"/>
            <a:tailEnd len="sm" w="sm" type="none"/>
          </a:ln>
        </p:spPr>
      </p:pic>
      <p:pic>
        <p:nvPicPr>
          <p:cNvPr id="1399" name="Shape 1399"/>
          <p:cNvPicPr preferRelativeResize="0"/>
          <p:nvPr/>
        </p:nvPicPr>
        <p:blipFill rotWithShape="1">
          <a:blip r:embed="rId6">
            <a:alphaModFix/>
          </a:blip>
          <a:srcRect b="0" l="0" r="5383" t="0"/>
          <a:stretch/>
        </p:blipFill>
        <p:spPr>
          <a:xfrm>
            <a:off x="4662425" y="2617500"/>
            <a:ext cx="3059826" cy="2205399"/>
          </a:xfrm>
          <a:prstGeom prst="rect">
            <a:avLst/>
          </a:prstGeom>
          <a:noFill/>
          <a:ln cap="flat" cmpd="sng" w="9525">
            <a:solidFill>
              <a:srgbClr val="000000"/>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8"/>
                                        </p:tgtEl>
                                        <p:attrNameLst>
                                          <p:attrName>style.visibility</p:attrName>
                                        </p:attrNameLst>
                                      </p:cBhvr>
                                      <p:to>
                                        <p:strVal val="visible"/>
                                      </p:to>
                                    </p:set>
                                    <p:animEffect filter="fade" transition="in">
                                      <p:cBhvr>
                                        <p:cTn dur="1"/>
                                        <p:tgtEl>
                                          <p:spTgt spid="13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7"/>
                                        </p:tgtEl>
                                        <p:attrNameLst>
                                          <p:attrName>style.visibility</p:attrName>
                                        </p:attrNameLst>
                                      </p:cBhvr>
                                      <p:to>
                                        <p:strVal val="visible"/>
                                      </p:to>
                                    </p:set>
                                    <p:animEffect filter="fade" transition="in">
                                      <p:cBhvr>
                                        <p:cTn dur="1"/>
                                        <p:tgtEl>
                                          <p:spTgt spid="13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9"/>
                                        </p:tgtEl>
                                        <p:attrNameLst>
                                          <p:attrName>style.visibility</p:attrName>
                                        </p:attrNameLst>
                                      </p:cBhvr>
                                      <p:to>
                                        <p:strVal val="visible"/>
                                      </p:to>
                                    </p:set>
                                    <p:animEffect filter="fade" transition="in">
                                      <p:cBhvr>
                                        <p:cTn dur="1"/>
                                        <p:tgtEl>
                                          <p:spTgt spid="13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3" name="Shape 1403"/>
        <p:cNvGrpSpPr/>
        <p:nvPr/>
      </p:nvGrpSpPr>
      <p:grpSpPr>
        <a:xfrm>
          <a:off x="0" y="0"/>
          <a:ext cx="0" cy="0"/>
          <a:chOff x="0" y="0"/>
          <a:chExt cx="0" cy="0"/>
        </a:xfrm>
      </p:grpSpPr>
      <p:sp>
        <p:nvSpPr>
          <p:cNvPr id="1404" name="Shape 140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Layout: Existing Code</a:t>
            </a:r>
            <a:endParaRPr/>
          </a:p>
        </p:txBody>
      </p:sp>
      <p:sp>
        <p:nvSpPr>
          <p:cNvPr id="1405" name="Shape 14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This is some of the oldest code in blink; much of it can be traced to KHTML.</a:t>
            </a:r>
            <a:endParaRPr/>
          </a:p>
          <a:p>
            <a:pPr indent="-342900" lvl="0" marL="457200" rtl="0">
              <a:lnSpc>
                <a:spcPct val="200000"/>
              </a:lnSpc>
              <a:spcBef>
                <a:spcPts val="1600"/>
              </a:spcBef>
              <a:spcAft>
                <a:spcPts val="0"/>
              </a:spcAft>
              <a:buSzPts val="1800"/>
              <a:buChar char="●"/>
            </a:pPr>
            <a:r>
              <a:rPr lang="en"/>
              <a:t>Monolithic</a:t>
            </a:r>
            <a:endParaRPr/>
          </a:p>
          <a:p>
            <a:pPr indent="-342900" lvl="0" marL="457200" rtl="0">
              <a:lnSpc>
                <a:spcPct val="200000"/>
              </a:lnSpc>
              <a:spcBef>
                <a:spcPts val="0"/>
              </a:spcBef>
              <a:spcAft>
                <a:spcPts val="0"/>
              </a:spcAft>
              <a:buSzPts val="1800"/>
              <a:buChar char="●"/>
            </a:pPr>
            <a:r>
              <a:rPr lang="en"/>
              <a:t>Non-encapsulated</a:t>
            </a:r>
            <a:endParaRPr/>
          </a:p>
          <a:p>
            <a:pPr indent="-342900" lvl="0" marL="457200" rtl="0">
              <a:lnSpc>
                <a:spcPct val="200000"/>
              </a:lnSpc>
              <a:spcBef>
                <a:spcPts val="0"/>
              </a:spcBef>
              <a:spcAft>
                <a:spcPts val="0"/>
              </a:spcAft>
              <a:buSzPts val="1800"/>
              <a:buChar char="●"/>
            </a:pPr>
            <a:r>
              <a:rPr lang="en"/>
              <a:t>Not reentrant</a:t>
            </a:r>
            <a:endParaRPr/>
          </a:p>
          <a:p>
            <a:pPr indent="-342900" lvl="0" marL="457200">
              <a:lnSpc>
                <a:spcPct val="200000"/>
              </a:lnSpc>
              <a:spcBef>
                <a:spcPts val="0"/>
              </a:spcBef>
              <a:spcAft>
                <a:spcPts val="0"/>
              </a:spcAft>
              <a:buSzPts val="1800"/>
              <a:buChar char="●"/>
            </a:pPr>
            <a:r>
              <a:rPr lang="en"/>
              <a:t>Not thread-safe</a:t>
            </a:r>
            <a:endParaRPr/>
          </a:p>
        </p:txBody>
      </p:sp>
      <p:sp>
        <p:nvSpPr>
          <p:cNvPr id="1406" name="Shape 140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0" name="Shape 1410"/>
        <p:cNvGrpSpPr/>
        <p:nvPr/>
      </p:nvGrpSpPr>
      <p:grpSpPr>
        <a:xfrm>
          <a:off x="0" y="0"/>
          <a:ext cx="0" cy="0"/>
          <a:chOff x="0" y="0"/>
          <a:chExt cx="0" cy="0"/>
        </a:xfrm>
      </p:grpSpPr>
      <p:sp>
        <p:nvSpPr>
          <p:cNvPr id="1411" name="Shape 141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Layout: Monolithic</a:t>
            </a:r>
            <a:endParaRPr/>
          </a:p>
        </p:txBody>
      </p:sp>
      <p:sp>
        <p:nvSpPr>
          <p:cNvPr id="1412" name="Shape 14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1413" name="Shape 1413"/>
          <p:cNvSpPr/>
          <p:nvPr/>
        </p:nvSpPr>
        <p:spPr>
          <a:xfrm>
            <a:off x="4218858" y="1543450"/>
            <a:ext cx="271200" cy="271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414" name="Shape 1414"/>
          <p:cNvCxnSpPr/>
          <p:nvPr/>
        </p:nvCxnSpPr>
        <p:spPr>
          <a:xfrm flipH="1">
            <a:off x="3987829" y="1779471"/>
            <a:ext cx="271200" cy="336300"/>
          </a:xfrm>
          <a:prstGeom prst="straightConnector1">
            <a:avLst/>
          </a:prstGeom>
          <a:noFill/>
          <a:ln cap="flat" cmpd="sng" w="9525">
            <a:solidFill>
              <a:srgbClr val="000000"/>
            </a:solidFill>
            <a:prstDash val="solid"/>
            <a:round/>
            <a:headEnd len="med" w="med" type="none"/>
            <a:tailEnd len="med" w="med" type="none"/>
          </a:ln>
        </p:spPr>
      </p:cxnSp>
      <p:cxnSp>
        <p:nvCxnSpPr>
          <p:cNvPr id="1415" name="Shape 1415"/>
          <p:cNvCxnSpPr/>
          <p:nvPr/>
        </p:nvCxnSpPr>
        <p:spPr>
          <a:xfrm>
            <a:off x="4452982" y="1775706"/>
            <a:ext cx="271200" cy="336300"/>
          </a:xfrm>
          <a:prstGeom prst="straightConnector1">
            <a:avLst/>
          </a:prstGeom>
          <a:noFill/>
          <a:ln cap="flat" cmpd="sng" w="9525">
            <a:solidFill>
              <a:srgbClr val="000000"/>
            </a:solidFill>
            <a:prstDash val="solid"/>
            <a:round/>
            <a:headEnd len="med" w="med" type="none"/>
            <a:tailEnd len="med" w="med" type="none"/>
          </a:ln>
        </p:spPr>
      </p:cxnSp>
      <p:sp>
        <p:nvSpPr>
          <p:cNvPr id="1416" name="Shape 1416"/>
          <p:cNvSpPr/>
          <p:nvPr/>
        </p:nvSpPr>
        <p:spPr>
          <a:xfrm>
            <a:off x="3778810" y="2097067"/>
            <a:ext cx="271200" cy="271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7" name="Shape 1417"/>
          <p:cNvSpPr/>
          <p:nvPr/>
        </p:nvSpPr>
        <p:spPr>
          <a:xfrm>
            <a:off x="4655575" y="2097067"/>
            <a:ext cx="271200" cy="271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418" name="Shape 1418"/>
          <p:cNvCxnSpPr/>
          <p:nvPr/>
        </p:nvCxnSpPr>
        <p:spPr>
          <a:xfrm flipH="1">
            <a:off x="3549442" y="2336696"/>
            <a:ext cx="271200" cy="336300"/>
          </a:xfrm>
          <a:prstGeom prst="straightConnector1">
            <a:avLst/>
          </a:prstGeom>
          <a:noFill/>
          <a:ln cap="flat" cmpd="sng" w="9525">
            <a:solidFill>
              <a:srgbClr val="000000"/>
            </a:solidFill>
            <a:prstDash val="solid"/>
            <a:round/>
            <a:headEnd len="med" w="med" type="none"/>
            <a:tailEnd len="med" w="med" type="none"/>
          </a:ln>
        </p:spPr>
      </p:cxnSp>
      <p:cxnSp>
        <p:nvCxnSpPr>
          <p:cNvPr id="1419" name="Shape 1419"/>
          <p:cNvCxnSpPr/>
          <p:nvPr/>
        </p:nvCxnSpPr>
        <p:spPr>
          <a:xfrm>
            <a:off x="4014595" y="2332931"/>
            <a:ext cx="271200" cy="336300"/>
          </a:xfrm>
          <a:prstGeom prst="straightConnector1">
            <a:avLst/>
          </a:prstGeom>
          <a:noFill/>
          <a:ln cap="flat" cmpd="sng" w="9525">
            <a:solidFill>
              <a:srgbClr val="000000"/>
            </a:solidFill>
            <a:prstDash val="solid"/>
            <a:round/>
            <a:headEnd len="med" w="med" type="none"/>
            <a:tailEnd len="med" w="med" type="none"/>
          </a:ln>
        </p:spPr>
      </p:cxnSp>
      <p:sp>
        <p:nvSpPr>
          <p:cNvPr id="1420" name="Shape 1420"/>
          <p:cNvSpPr/>
          <p:nvPr/>
        </p:nvSpPr>
        <p:spPr>
          <a:xfrm>
            <a:off x="3340422" y="2654292"/>
            <a:ext cx="271200" cy="271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1" name="Shape 1421"/>
          <p:cNvSpPr/>
          <p:nvPr/>
        </p:nvSpPr>
        <p:spPr>
          <a:xfrm>
            <a:off x="4217188" y="2654292"/>
            <a:ext cx="271200" cy="271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422" name="Shape 1422"/>
          <p:cNvCxnSpPr/>
          <p:nvPr/>
        </p:nvCxnSpPr>
        <p:spPr>
          <a:xfrm>
            <a:off x="4891382" y="2332931"/>
            <a:ext cx="271200" cy="336300"/>
          </a:xfrm>
          <a:prstGeom prst="straightConnector1">
            <a:avLst/>
          </a:prstGeom>
          <a:noFill/>
          <a:ln cap="flat" cmpd="sng" w="9525">
            <a:solidFill>
              <a:srgbClr val="000000"/>
            </a:solidFill>
            <a:prstDash val="solid"/>
            <a:round/>
            <a:headEnd len="med" w="med" type="none"/>
            <a:tailEnd len="med" w="med" type="none"/>
          </a:ln>
        </p:spPr>
      </p:cxnSp>
      <p:sp>
        <p:nvSpPr>
          <p:cNvPr id="1423" name="Shape 1423"/>
          <p:cNvSpPr/>
          <p:nvPr/>
        </p:nvSpPr>
        <p:spPr>
          <a:xfrm>
            <a:off x="5093975" y="2654292"/>
            <a:ext cx="271200" cy="271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424" name="Shape 1424"/>
          <p:cNvCxnSpPr/>
          <p:nvPr/>
        </p:nvCxnSpPr>
        <p:spPr>
          <a:xfrm flipH="1">
            <a:off x="4864629" y="2889133"/>
            <a:ext cx="271200" cy="336300"/>
          </a:xfrm>
          <a:prstGeom prst="straightConnector1">
            <a:avLst/>
          </a:prstGeom>
          <a:noFill/>
          <a:ln cap="flat" cmpd="sng" w="9525">
            <a:solidFill>
              <a:srgbClr val="000000"/>
            </a:solidFill>
            <a:prstDash val="solid"/>
            <a:round/>
            <a:headEnd len="med" w="med" type="none"/>
            <a:tailEnd len="med" w="med" type="none"/>
          </a:ln>
        </p:spPr>
      </p:cxnSp>
      <p:cxnSp>
        <p:nvCxnSpPr>
          <p:cNvPr id="1425" name="Shape 1425"/>
          <p:cNvCxnSpPr/>
          <p:nvPr/>
        </p:nvCxnSpPr>
        <p:spPr>
          <a:xfrm>
            <a:off x="5329782" y="2885369"/>
            <a:ext cx="271200" cy="336300"/>
          </a:xfrm>
          <a:prstGeom prst="straightConnector1">
            <a:avLst/>
          </a:prstGeom>
          <a:noFill/>
          <a:ln cap="flat" cmpd="sng" w="9525">
            <a:solidFill>
              <a:srgbClr val="000000"/>
            </a:solidFill>
            <a:prstDash val="solid"/>
            <a:round/>
            <a:headEnd len="med" w="med" type="none"/>
            <a:tailEnd len="med" w="med" type="none"/>
          </a:ln>
        </p:spPr>
      </p:cxnSp>
      <p:sp>
        <p:nvSpPr>
          <p:cNvPr id="1426" name="Shape 1426"/>
          <p:cNvSpPr/>
          <p:nvPr/>
        </p:nvSpPr>
        <p:spPr>
          <a:xfrm>
            <a:off x="4655610" y="3206729"/>
            <a:ext cx="271200" cy="271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7" name="Shape 1427"/>
          <p:cNvSpPr/>
          <p:nvPr/>
        </p:nvSpPr>
        <p:spPr>
          <a:xfrm>
            <a:off x="5532375" y="3206729"/>
            <a:ext cx="271200" cy="271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428" name="Shape 1428"/>
          <p:cNvCxnSpPr/>
          <p:nvPr/>
        </p:nvCxnSpPr>
        <p:spPr>
          <a:xfrm flipH="1">
            <a:off x="4432904" y="3448733"/>
            <a:ext cx="271200" cy="336300"/>
          </a:xfrm>
          <a:prstGeom prst="straightConnector1">
            <a:avLst/>
          </a:prstGeom>
          <a:noFill/>
          <a:ln cap="flat" cmpd="sng" w="9525">
            <a:solidFill>
              <a:srgbClr val="000000"/>
            </a:solidFill>
            <a:prstDash val="solid"/>
            <a:round/>
            <a:headEnd len="med" w="med" type="none"/>
            <a:tailEnd len="med" w="med" type="none"/>
          </a:ln>
        </p:spPr>
      </p:cxnSp>
      <p:sp>
        <p:nvSpPr>
          <p:cNvPr id="1429" name="Shape 1429"/>
          <p:cNvSpPr/>
          <p:nvPr/>
        </p:nvSpPr>
        <p:spPr>
          <a:xfrm>
            <a:off x="4223885" y="3766329"/>
            <a:ext cx="271200" cy="271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430" name="Shape 1430"/>
          <p:cNvGrpSpPr/>
          <p:nvPr/>
        </p:nvGrpSpPr>
        <p:grpSpPr>
          <a:xfrm>
            <a:off x="4220811" y="1543450"/>
            <a:ext cx="1146317" cy="1934479"/>
            <a:chOff x="5916883" y="1543450"/>
            <a:chExt cx="1146317" cy="1934479"/>
          </a:xfrm>
        </p:grpSpPr>
        <p:sp>
          <p:nvSpPr>
            <p:cNvPr id="1431" name="Shape 1431"/>
            <p:cNvSpPr/>
            <p:nvPr/>
          </p:nvSpPr>
          <p:spPr>
            <a:xfrm>
              <a:off x="5916883" y="1543450"/>
              <a:ext cx="271200" cy="2712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2" name="Shape 1432"/>
            <p:cNvSpPr/>
            <p:nvPr/>
          </p:nvSpPr>
          <p:spPr>
            <a:xfrm>
              <a:off x="6353600" y="2097067"/>
              <a:ext cx="271200" cy="2712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3" name="Shape 1433"/>
            <p:cNvSpPr/>
            <p:nvPr/>
          </p:nvSpPr>
          <p:spPr>
            <a:xfrm>
              <a:off x="6792000" y="2654292"/>
              <a:ext cx="271200" cy="2712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4" name="Shape 1434"/>
            <p:cNvSpPr/>
            <p:nvPr/>
          </p:nvSpPr>
          <p:spPr>
            <a:xfrm>
              <a:off x="6353635" y="3206729"/>
              <a:ext cx="271200" cy="2712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35" name="Shape 1435"/>
          <p:cNvGrpSpPr/>
          <p:nvPr/>
        </p:nvGrpSpPr>
        <p:grpSpPr>
          <a:xfrm>
            <a:off x="3439125" y="3615575"/>
            <a:ext cx="1055960" cy="572700"/>
            <a:chOff x="3439125" y="3615575"/>
            <a:chExt cx="1055960" cy="572700"/>
          </a:xfrm>
        </p:grpSpPr>
        <p:sp>
          <p:nvSpPr>
            <p:cNvPr id="1436" name="Shape 1436"/>
            <p:cNvSpPr txBox="1"/>
            <p:nvPr/>
          </p:nvSpPr>
          <p:spPr>
            <a:xfrm>
              <a:off x="3439125" y="3615575"/>
              <a:ext cx="819900" cy="572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400">
                  <a:solidFill>
                    <a:srgbClr val="FF0000"/>
                  </a:solidFill>
                </a:rPr>
                <a:t>dirty</a:t>
              </a:r>
              <a:endParaRPr sz="2400">
                <a:solidFill>
                  <a:srgbClr val="FF0000"/>
                </a:solidFill>
              </a:endParaRPr>
            </a:p>
          </p:txBody>
        </p:sp>
        <p:sp>
          <p:nvSpPr>
            <p:cNvPr id="1437" name="Shape 1437"/>
            <p:cNvSpPr/>
            <p:nvPr/>
          </p:nvSpPr>
          <p:spPr>
            <a:xfrm>
              <a:off x="4223885" y="3766329"/>
              <a:ext cx="271200" cy="2712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cxnSp>
        <p:nvCxnSpPr>
          <p:cNvPr id="1438" name="Shape 1438"/>
          <p:cNvCxnSpPr/>
          <p:nvPr/>
        </p:nvCxnSpPr>
        <p:spPr>
          <a:xfrm>
            <a:off x="3899808" y="1053699"/>
            <a:ext cx="375900" cy="4986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5"/>
                                        </p:tgtEl>
                                        <p:attrNameLst>
                                          <p:attrName>style.visibility</p:attrName>
                                        </p:attrNameLst>
                                      </p:cBhvr>
                                      <p:to>
                                        <p:strVal val="visible"/>
                                      </p:to>
                                    </p:set>
                                    <p:animEffect filter="fade" transition="in">
                                      <p:cBhvr>
                                        <p:cTn dur="1"/>
                                        <p:tgtEl>
                                          <p:spTgt spid="14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0"/>
                                        </p:tgtEl>
                                        <p:attrNameLst>
                                          <p:attrName>style.visibility</p:attrName>
                                        </p:attrNameLst>
                                      </p:cBhvr>
                                      <p:to>
                                        <p:strVal val="visible"/>
                                      </p:to>
                                    </p:set>
                                    <p:animEffect filter="fade" transition="in">
                                      <p:cBhvr>
                                        <p:cTn dur="1"/>
                                        <p:tgtEl>
                                          <p:spTgt spid="14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8"/>
                                        </p:tgtEl>
                                        <p:attrNameLst>
                                          <p:attrName>style.visibility</p:attrName>
                                        </p:attrNameLst>
                                      </p:cBhvr>
                                      <p:to>
                                        <p:strVal val="visible"/>
                                      </p:to>
                                    </p:set>
                                    <p:animEffect filter="fade" transition="in">
                                      <p:cBhvr>
                                        <p:cTn dur="1"/>
                                        <p:tgtEl>
                                          <p:spTgt spid="14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2" name="Shape 1442"/>
        <p:cNvGrpSpPr/>
        <p:nvPr/>
      </p:nvGrpSpPr>
      <p:grpSpPr>
        <a:xfrm>
          <a:off x="0" y="0"/>
          <a:ext cx="0" cy="0"/>
          <a:chOff x="0" y="0"/>
          <a:chExt cx="0" cy="0"/>
        </a:xfrm>
      </p:grpSpPr>
      <p:sp>
        <p:nvSpPr>
          <p:cNvPr id="1443" name="Shape 14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Layout: Non-encapsulated</a:t>
            </a:r>
            <a:endParaRPr/>
          </a:p>
        </p:txBody>
      </p:sp>
      <p:sp>
        <p:nvSpPr>
          <p:cNvPr id="1444" name="Shape 14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445" name="Shape 1445"/>
          <p:cNvSpPr/>
          <p:nvPr/>
        </p:nvSpPr>
        <p:spPr>
          <a:xfrm>
            <a:off x="4218858" y="1543450"/>
            <a:ext cx="271200" cy="271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446" name="Shape 1446"/>
          <p:cNvCxnSpPr/>
          <p:nvPr/>
        </p:nvCxnSpPr>
        <p:spPr>
          <a:xfrm flipH="1">
            <a:off x="3987829" y="1779471"/>
            <a:ext cx="271200" cy="336300"/>
          </a:xfrm>
          <a:prstGeom prst="straightConnector1">
            <a:avLst/>
          </a:prstGeom>
          <a:noFill/>
          <a:ln cap="flat" cmpd="sng" w="9525">
            <a:solidFill>
              <a:srgbClr val="000000"/>
            </a:solidFill>
            <a:prstDash val="solid"/>
            <a:round/>
            <a:headEnd len="med" w="med" type="none"/>
            <a:tailEnd len="med" w="med" type="none"/>
          </a:ln>
        </p:spPr>
      </p:cxnSp>
      <p:cxnSp>
        <p:nvCxnSpPr>
          <p:cNvPr id="1447" name="Shape 1447"/>
          <p:cNvCxnSpPr/>
          <p:nvPr/>
        </p:nvCxnSpPr>
        <p:spPr>
          <a:xfrm>
            <a:off x="4452982" y="1775706"/>
            <a:ext cx="271200" cy="336300"/>
          </a:xfrm>
          <a:prstGeom prst="straightConnector1">
            <a:avLst/>
          </a:prstGeom>
          <a:noFill/>
          <a:ln cap="flat" cmpd="sng" w="9525">
            <a:solidFill>
              <a:srgbClr val="000000"/>
            </a:solidFill>
            <a:prstDash val="solid"/>
            <a:round/>
            <a:headEnd len="med" w="med" type="none"/>
            <a:tailEnd len="med" w="med" type="none"/>
          </a:ln>
        </p:spPr>
      </p:cxnSp>
      <p:sp>
        <p:nvSpPr>
          <p:cNvPr id="1448" name="Shape 1448"/>
          <p:cNvSpPr/>
          <p:nvPr/>
        </p:nvSpPr>
        <p:spPr>
          <a:xfrm>
            <a:off x="3778810" y="2097067"/>
            <a:ext cx="271200" cy="271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49" name="Shape 1449"/>
          <p:cNvSpPr/>
          <p:nvPr/>
        </p:nvSpPr>
        <p:spPr>
          <a:xfrm>
            <a:off x="4655575" y="2097067"/>
            <a:ext cx="271200" cy="271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450" name="Shape 1450"/>
          <p:cNvCxnSpPr/>
          <p:nvPr/>
        </p:nvCxnSpPr>
        <p:spPr>
          <a:xfrm flipH="1">
            <a:off x="3549442" y="2336696"/>
            <a:ext cx="271200" cy="336300"/>
          </a:xfrm>
          <a:prstGeom prst="straightConnector1">
            <a:avLst/>
          </a:prstGeom>
          <a:noFill/>
          <a:ln cap="flat" cmpd="sng" w="9525">
            <a:solidFill>
              <a:srgbClr val="000000"/>
            </a:solidFill>
            <a:prstDash val="solid"/>
            <a:round/>
            <a:headEnd len="med" w="med" type="none"/>
            <a:tailEnd len="med" w="med" type="none"/>
          </a:ln>
        </p:spPr>
      </p:cxnSp>
      <p:cxnSp>
        <p:nvCxnSpPr>
          <p:cNvPr id="1451" name="Shape 1451"/>
          <p:cNvCxnSpPr/>
          <p:nvPr/>
        </p:nvCxnSpPr>
        <p:spPr>
          <a:xfrm>
            <a:off x="4014595" y="2332931"/>
            <a:ext cx="271200" cy="336300"/>
          </a:xfrm>
          <a:prstGeom prst="straightConnector1">
            <a:avLst/>
          </a:prstGeom>
          <a:noFill/>
          <a:ln cap="flat" cmpd="sng" w="9525">
            <a:solidFill>
              <a:srgbClr val="000000"/>
            </a:solidFill>
            <a:prstDash val="solid"/>
            <a:round/>
            <a:headEnd len="med" w="med" type="none"/>
            <a:tailEnd len="med" w="med" type="none"/>
          </a:ln>
        </p:spPr>
      </p:cxnSp>
      <p:sp>
        <p:nvSpPr>
          <p:cNvPr id="1452" name="Shape 1452"/>
          <p:cNvSpPr/>
          <p:nvPr/>
        </p:nvSpPr>
        <p:spPr>
          <a:xfrm>
            <a:off x="3340422" y="2654292"/>
            <a:ext cx="271200" cy="271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3" name="Shape 1453"/>
          <p:cNvSpPr/>
          <p:nvPr/>
        </p:nvSpPr>
        <p:spPr>
          <a:xfrm>
            <a:off x="4217188" y="2654292"/>
            <a:ext cx="271200" cy="271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454" name="Shape 1454"/>
          <p:cNvCxnSpPr/>
          <p:nvPr/>
        </p:nvCxnSpPr>
        <p:spPr>
          <a:xfrm>
            <a:off x="4891382" y="2332931"/>
            <a:ext cx="271200" cy="336300"/>
          </a:xfrm>
          <a:prstGeom prst="straightConnector1">
            <a:avLst/>
          </a:prstGeom>
          <a:noFill/>
          <a:ln cap="flat" cmpd="sng" w="9525">
            <a:solidFill>
              <a:srgbClr val="000000"/>
            </a:solidFill>
            <a:prstDash val="solid"/>
            <a:round/>
            <a:headEnd len="med" w="med" type="none"/>
            <a:tailEnd len="med" w="med" type="none"/>
          </a:ln>
        </p:spPr>
      </p:cxnSp>
      <p:sp>
        <p:nvSpPr>
          <p:cNvPr id="1455" name="Shape 1455"/>
          <p:cNvSpPr/>
          <p:nvPr/>
        </p:nvSpPr>
        <p:spPr>
          <a:xfrm>
            <a:off x="5093975" y="2654292"/>
            <a:ext cx="271200" cy="2712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456" name="Shape 1456"/>
          <p:cNvCxnSpPr/>
          <p:nvPr/>
        </p:nvCxnSpPr>
        <p:spPr>
          <a:xfrm flipH="1">
            <a:off x="4864629" y="2889133"/>
            <a:ext cx="271200" cy="336300"/>
          </a:xfrm>
          <a:prstGeom prst="straightConnector1">
            <a:avLst/>
          </a:prstGeom>
          <a:noFill/>
          <a:ln cap="flat" cmpd="sng" w="9525">
            <a:solidFill>
              <a:srgbClr val="000000"/>
            </a:solidFill>
            <a:prstDash val="solid"/>
            <a:round/>
            <a:headEnd len="med" w="med" type="none"/>
            <a:tailEnd len="med" w="med" type="none"/>
          </a:ln>
        </p:spPr>
      </p:cxnSp>
      <p:cxnSp>
        <p:nvCxnSpPr>
          <p:cNvPr id="1457" name="Shape 1457"/>
          <p:cNvCxnSpPr/>
          <p:nvPr/>
        </p:nvCxnSpPr>
        <p:spPr>
          <a:xfrm>
            <a:off x="5329782" y="2885369"/>
            <a:ext cx="271200" cy="336300"/>
          </a:xfrm>
          <a:prstGeom prst="straightConnector1">
            <a:avLst/>
          </a:prstGeom>
          <a:noFill/>
          <a:ln cap="flat" cmpd="sng" w="9525">
            <a:solidFill>
              <a:srgbClr val="000000"/>
            </a:solidFill>
            <a:prstDash val="solid"/>
            <a:round/>
            <a:headEnd len="med" w="med" type="none"/>
            <a:tailEnd len="med" w="med" type="none"/>
          </a:ln>
        </p:spPr>
      </p:cxnSp>
      <p:sp>
        <p:nvSpPr>
          <p:cNvPr id="1458" name="Shape 1458"/>
          <p:cNvSpPr/>
          <p:nvPr/>
        </p:nvSpPr>
        <p:spPr>
          <a:xfrm>
            <a:off x="4655610" y="3206729"/>
            <a:ext cx="271200" cy="2712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9" name="Shape 1459"/>
          <p:cNvSpPr/>
          <p:nvPr/>
        </p:nvSpPr>
        <p:spPr>
          <a:xfrm>
            <a:off x="5532375" y="3206729"/>
            <a:ext cx="271200" cy="2712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460" name="Shape 1460"/>
          <p:cNvCxnSpPr/>
          <p:nvPr/>
        </p:nvCxnSpPr>
        <p:spPr>
          <a:xfrm flipH="1">
            <a:off x="4432904" y="3448733"/>
            <a:ext cx="271200" cy="336300"/>
          </a:xfrm>
          <a:prstGeom prst="straightConnector1">
            <a:avLst/>
          </a:prstGeom>
          <a:noFill/>
          <a:ln cap="flat" cmpd="sng" w="9525">
            <a:solidFill>
              <a:srgbClr val="000000"/>
            </a:solidFill>
            <a:prstDash val="solid"/>
            <a:round/>
            <a:headEnd len="med" w="med" type="none"/>
            <a:tailEnd len="med" w="med" type="none"/>
          </a:ln>
        </p:spPr>
      </p:cxnSp>
      <p:sp>
        <p:nvSpPr>
          <p:cNvPr id="1461" name="Shape 1461"/>
          <p:cNvSpPr/>
          <p:nvPr/>
        </p:nvSpPr>
        <p:spPr>
          <a:xfrm>
            <a:off x="4223885" y="3766329"/>
            <a:ext cx="271200" cy="2712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462" name="Shape 1462"/>
          <p:cNvGrpSpPr/>
          <p:nvPr/>
        </p:nvGrpSpPr>
        <p:grpSpPr>
          <a:xfrm>
            <a:off x="4508100" y="1314825"/>
            <a:ext cx="1092825" cy="1339872"/>
            <a:chOff x="4508100" y="1314825"/>
            <a:chExt cx="1092825" cy="1339872"/>
          </a:xfrm>
        </p:grpSpPr>
        <p:sp>
          <p:nvSpPr>
            <p:cNvPr id="1463" name="Shape 1463"/>
            <p:cNvSpPr/>
            <p:nvPr/>
          </p:nvSpPr>
          <p:spPr>
            <a:xfrm>
              <a:off x="4508100" y="1657722"/>
              <a:ext cx="826825" cy="996975"/>
            </a:xfrm>
            <a:custGeom>
              <a:pathLst>
                <a:path extrusionOk="0" h="39879" w="33073">
                  <a:moveTo>
                    <a:pt x="30676" y="39879"/>
                  </a:moveTo>
                  <a:cubicBezTo>
                    <a:pt x="30676" y="33980"/>
                    <a:pt x="35789" y="11090"/>
                    <a:pt x="30676" y="4483"/>
                  </a:cubicBezTo>
                  <a:cubicBezTo>
                    <a:pt x="25563" y="-2124"/>
                    <a:pt x="5113" y="944"/>
                    <a:pt x="0" y="236"/>
                  </a:cubicBezTo>
                </a:path>
              </a:pathLst>
            </a:custGeom>
            <a:noFill/>
            <a:ln cap="flat" cmpd="sng" w="28575">
              <a:solidFill>
                <a:srgbClr val="FF0000"/>
              </a:solidFill>
              <a:prstDash val="solid"/>
              <a:round/>
              <a:headEnd len="med" w="med" type="none"/>
              <a:tailEnd len="med" w="med" type="triangle"/>
            </a:ln>
          </p:spPr>
        </p:sp>
        <p:sp>
          <p:nvSpPr>
            <p:cNvPr id="1464" name="Shape 1464"/>
            <p:cNvSpPr txBox="1"/>
            <p:nvPr/>
          </p:nvSpPr>
          <p:spPr>
            <a:xfrm>
              <a:off x="5258025" y="1314825"/>
              <a:ext cx="342900" cy="572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solidFill>
                    <a:srgbClr val="FF0000"/>
                  </a:solidFill>
                </a:rPr>
                <a:t>?</a:t>
              </a:r>
              <a:endParaRPr sz="2400">
                <a:solidFill>
                  <a:srgbClr val="FF0000"/>
                </a:solidFill>
              </a:endParaRPr>
            </a:p>
          </p:txBody>
        </p:sp>
      </p:grpSp>
      <p:cxnSp>
        <p:nvCxnSpPr>
          <p:cNvPr id="1465" name="Shape 1465"/>
          <p:cNvCxnSpPr/>
          <p:nvPr/>
        </p:nvCxnSpPr>
        <p:spPr>
          <a:xfrm flipH="1">
            <a:off x="5356326" y="2302875"/>
            <a:ext cx="402300" cy="4023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2"/>
                                        </p:tgtEl>
                                        <p:attrNameLst>
                                          <p:attrName>style.visibility</p:attrName>
                                        </p:attrNameLst>
                                      </p:cBhvr>
                                      <p:to>
                                        <p:strVal val="visible"/>
                                      </p:to>
                                    </p:set>
                                    <p:animEffect filter="fade" transition="in">
                                      <p:cBhvr>
                                        <p:cTn dur="1"/>
                                        <p:tgtEl>
                                          <p:spTgt spid="14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9" name="Shape 1469"/>
        <p:cNvGrpSpPr/>
        <p:nvPr/>
      </p:nvGrpSpPr>
      <p:grpSpPr>
        <a:xfrm>
          <a:off x="0" y="0"/>
          <a:ext cx="0" cy="0"/>
          <a:chOff x="0" y="0"/>
          <a:chExt cx="0" cy="0"/>
        </a:xfrm>
      </p:grpSpPr>
      <p:sp>
        <p:nvSpPr>
          <p:cNvPr id="1470" name="Shape 14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Layout: Non-Reentrant</a:t>
            </a:r>
            <a:endParaRPr/>
          </a:p>
        </p:txBody>
      </p:sp>
      <p:sp>
        <p:nvSpPr>
          <p:cNvPr id="1471" name="Shape 147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472" name="Shape 1472"/>
          <p:cNvSpPr/>
          <p:nvPr/>
        </p:nvSpPr>
        <p:spPr>
          <a:xfrm>
            <a:off x="4218856" y="1543450"/>
            <a:ext cx="271200" cy="2712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473" name="Shape 1473"/>
          <p:cNvCxnSpPr/>
          <p:nvPr/>
        </p:nvCxnSpPr>
        <p:spPr>
          <a:xfrm flipH="1">
            <a:off x="3987827" y="1779471"/>
            <a:ext cx="271200" cy="336300"/>
          </a:xfrm>
          <a:prstGeom prst="straightConnector1">
            <a:avLst/>
          </a:prstGeom>
          <a:noFill/>
          <a:ln cap="flat" cmpd="sng" w="9525">
            <a:solidFill>
              <a:srgbClr val="000000"/>
            </a:solidFill>
            <a:prstDash val="solid"/>
            <a:round/>
            <a:headEnd len="med" w="med" type="none"/>
            <a:tailEnd len="med" w="med" type="none"/>
          </a:ln>
        </p:spPr>
      </p:cxnSp>
      <p:cxnSp>
        <p:nvCxnSpPr>
          <p:cNvPr id="1474" name="Shape 1474"/>
          <p:cNvCxnSpPr/>
          <p:nvPr/>
        </p:nvCxnSpPr>
        <p:spPr>
          <a:xfrm>
            <a:off x="4452980" y="1775706"/>
            <a:ext cx="271200" cy="336300"/>
          </a:xfrm>
          <a:prstGeom prst="straightConnector1">
            <a:avLst/>
          </a:prstGeom>
          <a:noFill/>
          <a:ln cap="flat" cmpd="sng" w="28575">
            <a:solidFill>
              <a:srgbClr val="000000"/>
            </a:solidFill>
            <a:prstDash val="solid"/>
            <a:round/>
            <a:headEnd len="med" w="med" type="none"/>
            <a:tailEnd len="med" w="med" type="triangle"/>
          </a:ln>
        </p:spPr>
      </p:cxnSp>
      <p:sp>
        <p:nvSpPr>
          <p:cNvPr id="1475" name="Shape 1475"/>
          <p:cNvSpPr/>
          <p:nvPr/>
        </p:nvSpPr>
        <p:spPr>
          <a:xfrm>
            <a:off x="3778807" y="2097067"/>
            <a:ext cx="271200" cy="271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6" name="Shape 1476"/>
          <p:cNvSpPr/>
          <p:nvPr/>
        </p:nvSpPr>
        <p:spPr>
          <a:xfrm>
            <a:off x="4655573" y="2097067"/>
            <a:ext cx="271200" cy="2712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477" name="Shape 1477"/>
          <p:cNvCxnSpPr/>
          <p:nvPr/>
        </p:nvCxnSpPr>
        <p:spPr>
          <a:xfrm flipH="1">
            <a:off x="3549439" y="2336696"/>
            <a:ext cx="271200" cy="336300"/>
          </a:xfrm>
          <a:prstGeom prst="straightConnector1">
            <a:avLst/>
          </a:prstGeom>
          <a:noFill/>
          <a:ln cap="flat" cmpd="sng" w="9525">
            <a:solidFill>
              <a:srgbClr val="000000"/>
            </a:solidFill>
            <a:prstDash val="solid"/>
            <a:round/>
            <a:headEnd len="med" w="med" type="none"/>
            <a:tailEnd len="med" w="med" type="none"/>
          </a:ln>
        </p:spPr>
      </p:cxnSp>
      <p:cxnSp>
        <p:nvCxnSpPr>
          <p:cNvPr id="1478" name="Shape 1478"/>
          <p:cNvCxnSpPr/>
          <p:nvPr/>
        </p:nvCxnSpPr>
        <p:spPr>
          <a:xfrm>
            <a:off x="4014592" y="2332931"/>
            <a:ext cx="271200" cy="336300"/>
          </a:xfrm>
          <a:prstGeom prst="straightConnector1">
            <a:avLst/>
          </a:prstGeom>
          <a:noFill/>
          <a:ln cap="flat" cmpd="sng" w="9525">
            <a:solidFill>
              <a:srgbClr val="000000"/>
            </a:solidFill>
            <a:prstDash val="solid"/>
            <a:round/>
            <a:headEnd len="med" w="med" type="none"/>
            <a:tailEnd len="med" w="med" type="none"/>
          </a:ln>
        </p:spPr>
      </p:cxnSp>
      <p:sp>
        <p:nvSpPr>
          <p:cNvPr id="1479" name="Shape 1479"/>
          <p:cNvSpPr/>
          <p:nvPr/>
        </p:nvSpPr>
        <p:spPr>
          <a:xfrm>
            <a:off x="3340420" y="2654292"/>
            <a:ext cx="271200" cy="271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80" name="Shape 1480"/>
          <p:cNvSpPr/>
          <p:nvPr/>
        </p:nvSpPr>
        <p:spPr>
          <a:xfrm>
            <a:off x="4217185" y="2654292"/>
            <a:ext cx="271200" cy="271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481" name="Shape 1481"/>
          <p:cNvCxnSpPr/>
          <p:nvPr/>
        </p:nvCxnSpPr>
        <p:spPr>
          <a:xfrm>
            <a:off x="4891380" y="2332931"/>
            <a:ext cx="271200" cy="336300"/>
          </a:xfrm>
          <a:prstGeom prst="straightConnector1">
            <a:avLst/>
          </a:prstGeom>
          <a:noFill/>
          <a:ln cap="flat" cmpd="sng" w="28575">
            <a:solidFill>
              <a:srgbClr val="000000"/>
            </a:solidFill>
            <a:prstDash val="solid"/>
            <a:round/>
            <a:headEnd len="med" w="med" type="none"/>
            <a:tailEnd len="med" w="med" type="triangle"/>
          </a:ln>
        </p:spPr>
      </p:cxnSp>
      <p:sp>
        <p:nvSpPr>
          <p:cNvPr id="1482" name="Shape 1482"/>
          <p:cNvSpPr/>
          <p:nvPr/>
        </p:nvSpPr>
        <p:spPr>
          <a:xfrm>
            <a:off x="5093973" y="2654292"/>
            <a:ext cx="271200" cy="2712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483" name="Shape 1483"/>
          <p:cNvCxnSpPr/>
          <p:nvPr/>
        </p:nvCxnSpPr>
        <p:spPr>
          <a:xfrm flipH="1">
            <a:off x="4864627" y="2889133"/>
            <a:ext cx="271200" cy="336300"/>
          </a:xfrm>
          <a:prstGeom prst="straightConnector1">
            <a:avLst/>
          </a:prstGeom>
          <a:noFill/>
          <a:ln cap="flat" cmpd="sng" w="28575">
            <a:solidFill>
              <a:srgbClr val="000000"/>
            </a:solidFill>
            <a:prstDash val="solid"/>
            <a:round/>
            <a:headEnd len="med" w="med" type="none"/>
            <a:tailEnd len="med" w="med" type="triangle"/>
          </a:ln>
        </p:spPr>
      </p:cxnSp>
      <p:cxnSp>
        <p:nvCxnSpPr>
          <p:cNvPr id="1484" name="Shape 1484"/>
          <p:cNvCxnSpPr/>
          <p:nvPr/>
        </p:nvCxnSpPr>
        <p:spPr>
          <a:xfrm>
            <a:off x="5329780" y="2885369"/>
            <a:ext cx="271200" cy="336300"/>
          </a:xfrm>
          <a:prstGeom prst="straightConnector1">
            <a:avLst/>
          </a:prstGeom>
          <a:noFill/>
          <a:ln cap="flat" cmpd="sng" w="9525">
            <a:solidFill>
              <a:srgbClr val="000000"/>
            </a:solidFill>
            <a:prstDash val="solid"/>
            <a:round/>
            <a:headEnd len="med" w="med" type="none"/>
            <a:tailEnd len="med" w="med" type="none"/>
          </a:ln>
        </p:spPr>
      </p:cxnSp>
      <p:sp>
        <p:nvSpPr>
          <p:cNvPr id="1485" name="Shape 1485"/>
          <p:cNvSpPr/>
          <p:nvPr/>
        </p:nvSpPr>
        <p:spPr>
          <a:xfrm>
            <a:off x="4655607" y="3206729"/>
            <a:ext cx="271200" cy="2712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86" name="Shape 1486"/>
          <p:cNvSpPr/>
          <p:nvPr/>
        </p:nvSpPr>
        <p:spPr>
          <a:xfrm>
            <a:off x="5532373" y="3206729"/>
            <a:ext cx="271200" cy="271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487" name="Shape 1487"/>
          <p:cNvCxnSpPr/>
          <p:nvPr/>
        </p:nvCxnSpPr>
        <p:spPr>
          <a:xfrm flipH="1">
            <a:off x="4432902" y="3448733"/>
            <a:ext cx="271200" cy="336300"/>
          </a:xfrm>
          <a:prstGeom prst="straightConnector1">
            <a:avLst/>
          </a:prstGeom>
          <a:noFill/>
          <a:ln cap="flat" cmpd="sng" w="9525">
            <a:solidFill>
              <a:srgbClr val="000000"/>
            </a:solidFill>
            <a:prstDash val="solid"/>
            <a:round/>
            <a:headEnd len="med" w="med" type="none"/>
            <a:tailEnd len="med" w="med" type="none"/>
          </a:ln>
        </p:spPr>
      </p:cxnSp>
      <p:sp>
        <p:nvSpPr>
          <p:cNvPr id="1488" name="Shape 1488"/>
          <p:cNvSpPr/>
          <p:nvPr/>
        </p:nvSpPr>
        <p:spPr>
          <a:xfrm>
            <a:off x="4223882" y="3766329"/>
            <a:ext cx="271200" cy="271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489" name="Shape 1489"/>
          <p:cNvCxnSpPr/>
          <p:nvPr/>
        </p:nvCxnSpPr>
        <p:spPr>
          <a:xfrm>
            <a:off x="3899808" y="1053699"/>
            <a:ext cx="375900" cy="498600"/>
          </a:xfrm>
          <a:prstGeom prst="straightConnector1">
            <a:avLst/>
          </a:prstGeom>
          <a:noFill/>
          <a:ln cap="flat" cmpd="sng" w="28575">
            <a:solidFill>
              <a:schemeClr val="dk2"/>
            </a:solidFill>
            <a:prstDash val="solid"/>
            <a:round/>
            <a:headEnd len="med" w="med" type="none"/>
            <a:tailEnd len="med" w="med" type="triangle"/>
          </a:ln>
        </p:spPr>
      </p:cxnSp>
      <p:sp>
        <p:nvSpPr>
          <p:cNvPr id="1490" name="Shape 1490"/>
          <p:cNvSpPr/>
          <p:nvPr/>
        </p:nvSpPr>
        <p:spPr>
          <a:xfrm>
            <a:off x="3545497" y="2917225"/>
            <a:ext cx="1097300" cy="433600"/>
          </a:xfrm>
          <a:custGeom>
            <a:pathLst>
              <a:path extrusionOk="0" h="17344" w="43892">
                <a:moveTo>
                  <a:pt x="43892" y="17344"/>
                </a:moveTo>
                <a:cubicBezTo>
                  <a:pt x="38622" y="16440"/>
                  <a:pt x="19586" y="14808"/>
                  <a:pt x="12271" y="11917"/>
                </a:cubicBezTo>
                <a:cubicBezTo>
                  <a:pt x="4956" y="9026"/>
                  <a:pt x="2045" y="1986"/>
                  <a:pt x="0" y="0"/>
                </a:cubicBezTo>
              </a:path>
            </a:pathLst>
          </a:custGeom>
          <a:noFill/>
          <a:ln cap="flat" cmpd="sng" w="28575">
            <a:solidFill>
              <a:schemeClr val="dk2"/>
            </a:solidFill>
            <a:prstDash val="solid"/>
            <a:round/>
            <a:headEnd len="med" w="med" type="none"/>
            <a:tailEnd len="med" w="med" type="triangle"/>
          </a:ln>
        </p:spPr>
      </p:sp>
      <p:grpSp>
        <p:nvGrpSpPr>
          <p:cNvPr id="1491" name="Shape 1491"/>
          <p:cNvGrpSpPr/>
          <p:nvPr/>
        </p:nvGrpSpPr>
        <p:grpSpPr>
          <a:xfrm>
            <a:off x="3366972" y="2837811"/>
            <a:ext cx="1257900" cy="810900"/>
            <a:chOff x="3397675" y="2811050"/>
            <a:chExt cx="1257900" cy="810900"/>
          </a:xfrm>
        </p:grpSpPr>
        <p:sp>
          <p:nvSpPr>
            <p:cNvPr id="1492" name="Shape 1492"/>
            <p:cNvSpPr/>
            <p:nvPr/>
          </p:nvSpPr>
          <p:spPr>
            <a:xfrm>
              <a:off x="3397675" y="2811050"/>
              <a:ext cx="1257900" cy="810900"/>
            </a:xfrm>
            <a:prstGeom prst="ellipse">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493" name="Shape 1493"/>
            <p:cNvCxnSpPr>
              <a:stCxn id="1492" idx="3"/>
              <a:endCxn id="1492" idx="7"/>
            </p:cNvCxnSpPr>
            <p:nvPr/>
          </p:nvCxnSpPr>
          <p:spPr>
            <a:xfrm flipH="1" rot="10800000">
              <a:off x="3581890" y="2929896"/>
              <a:ext cx="889500" cy="573300"/>
            </a:xfrm>
            <a:prstGeom prst="straightConnector1">
              <a:avLst/>
            </a:prstGeom>
            <a:noFill/>
            <a:ln cap="flat" cmpd="sng" w="76200">
              <a:solidFill>
                <a:srgbClr val="FF0000"/>
              </a:solidFill>
              <a:prstDash val="solid"/>
              <a:round/>
              <a:headEnd len="med" w="med" type="none"/>
              <a:tailEnd len="med" w="med"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0"/>
                                        </p:tgtEl>
                                        <p:attrNameLst>
                                          <p:attrName>style.visibility</p:attrName>
                                        </p:attrNameLst>
                                      </p:cBhvr>
                                      <p:to>
                                        <p:strVal val="visible"/>
                                      </p:to>
                                    </p:set>
                                    <p:animEffect filter="fade" transition="in">
                                      <p:cBhvr>
                                        <p:cTn dur="1"/>
                                        <p:tgtEl>
                                          <p:spTgt spid="14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1"/>
                                        </p:tgtEl>
                                        <p:attrNameLst>
                                          <p:attrName>style.visibility</p:attrName>
                                        </p:attrNameLst>
                                      </p:cBhvr>
                                      <p:to>
                                        <p:strVal val="visible"/>
                                      </p:to>
                                    </p:set>
                                    <p:animEffect filter="fade" transition="in">
                                      <p:cBhvr>
                                        <p:cTn dur="1"/>
                                        <p:tgtEl>
                                          <p:spTgt spid="14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7" name="Shape 1497"/>
        <p:cNvGrpSpPr/>
        <p:nvPr/>
      </p:nvGrpSpPr>
      <p:grpSpPr>
        <a:xfrm>
          <a:off x="0" y="0"/>
          <a:ext cx="0" cy="0"/>
          <a:chOff x="0" y="0"/>
          <a:chExt cx="0" cy="0"/>
        </a:xfrm>
      </p:grpSpPr>
      <p:sp>
        <p:nvSpPr>
          <p:cNvPr id="1498" name="Shape 14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Layout NG and Custom Layout</a:t>
            </a:r>
            <a:endParaRPr/>
          </a:p>
        </p:txBody>
      </p:sp>
      <p:sp>
        <p:nvSpPr>
          <p:cNvPr id="1499" name="Shape 14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t/>
            </a:r>
            <a:endParaRPr/>
          </a:p>
          <a:p>
            <a:pPr indent="0" lvl="0" marL="0" rtl="0">
              <a:lnSpc>
                <a:spcPct val="100000"/>
              </a:lnSpc>
              <a:spcBef>
                <a:spcPts val="1600"/>
              </a:spcBef>
              <a:spcAft>
                <a:spcPts val="0"/>
              </a:spcAft>
              <a:buNone/>
            </a:pPr>
            <a:r>
              <a:rPr lang="en"/>
              <a:t>CSS Custom Layout (aka </a:t>
            </a:r>
            <a:r>
              <a:rPr b="1" lang="en"/>
              <a:t>Houdini</a:t>
            </a:r>
            <a:r>
              <a:rPr lang="en"/>
              <a:t>) side-steps the combinatorial problem.</a:t>
            </a:r>
            <a:endParaRPr/>
          </a:p>
          <a:p>
            <a:pPr indent="0" lvl="0" marL="0">
              <a:lnSpc>
                <a:spcPct val="100000"/>
              </a:lnSpc>
              <a:spcBef>
                <a:spcPts val="1600"/>
              </a:spcBef>
              <a:spcAft>
                <a:spcPts val="0"/>
              </a:spcAft>
              <a:buNone/>
            </a:pPr>
            <a:r>
              <a:t/>
            </a:r>
            <a:endParaRPr/>
          </a:p>
          <a:p>
            <a:pPr indent="0" lvl="0" marL="0">
              <a:lnSpc>
                <a:spcPct val="100000"/>
              </a:lnSpc>
              <a:spcBef>
                <a:spcPts val="1600"/>
              </a:spcBef>
              <a:spcAft>
                <a:spcPts val="1600"/>
              </a:spcAft>
              <a:buNone/>
            </a:pPr>
            <a:r>
              <a:rPr lang="en"/>
              <a:t>Layout NG is a ground-up re-architecture of Blink’s layout code.</a:t>
            </a:r>
            <a:endParaRPr/>
          </a:p>
        </p:txBody>
      </p:sp>
      <p:sp>
        <p:nvSpPr>
          <p:cNvPr id="1500" name="Shape 150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p:nvPr/>
        </p:nvSpPr>
        <p:spPr>
          <a:xfrm>
            <a:off x="0" y="0"/>
            <a:ext cx="9144000" cy="51435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B7B7B7"/>
              </a:solidFill>
            </a:endParaRPr>
          </a:p>
        </p:txBody>
      </p:sp>
      <p:pic>
        <p:nvPicPr>
          <p:cNvPr id="162" name="Shape 162"/>
          <p:cNvPicPr preferRelativeResize="0"/>
          <p:nvPr/>
        </p:nvPicPr>
        <p:blipFill>
          <a:blip r:embed="rId3">
            <a:alphaModFix/>
          </a:blip>
          <a:stretch>
            <a:fillRect/>
          </a:stretch>
        </p:blipFill>
        <p:spPr>
          <a:xfrm>
            <a:off x="1709438" y="430800"/>
            <a:ext cx="5725127" cy="3142624"/>
          </a:xfrm>
          <a:prstGeom prst="rect">
            <a:avLst/>
          </a:prstGeom>
          <a:noFill/>
          <a:ln>
            <a:noFill/>
          </a:ln>
        </p:spPr>
      </p:pic>
      <p:sp>
        <p:nvSpPr>
          <p:cNvPr id="163" name="Shape 163"/>
          <p:cNvSpPr/>
          <p:nvPr/>
        </p:nvSpPr>
        <p:spPr>
          <a:xfrm>
            <a:off x="7991239" y="406372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B7B7B7"/>
                </a:solidFill>
              </a:rPr>
              <a:t>composite</a:t>
            </a:r>
            <a:endParaRPr sz="1100">
              <a:solidFill>
                <a:srgbClr val="B7B7B7"/>
              </a:solidFill>
            </a:endParaRPr>
          </a:p>
        </p:txBody>
      </p:sp>
      <p:sp>
        <p:nvSpPr>
          <p:cNvPr id="164" name="Shape 164"/>
          <p:cNvSpPr/>
          <p:nvPr/>
        </p:nvSpPr>
        <p:spPr>
          <a:xfrm>
            <a:off x="6875987" y="406372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B7B7B7"/>
                </a:solidFill>
              </a:rPr>
              <a:t>raster</a:t>
            </a:r>
            <a:endParaRPr sz="1100">
              <a:solidFill>
                <a:srgbClr val="B7B7B7"/>
              </a:solidFill>
            </a:endParaRPr>
          </a:p>
        </p:txBody>
      </p:sp>
      <p:sp>
        <p:nvSpPr>
          <p:cNvPr id="165" name="Shape 165"/>
          <p:cNvSpPr/>
          <p:nvPr/>
        </p:nvSpPr>
        <p:spPr>
          <a:xfrm>
            <a:off x="5760735" y="4063725"/>
            <a:ext cx="1008600" cy="33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paint</a:t>
            </a:r>
            <a:endParaRPr sz="1100"/>
          </a:p>
        </p:txBody>
      </p:sp>
      <p:sp>
        <p:nvSpPr>
          <p:cNvPr id="166" name="Shape 166"/>
          <p:cNvSpPr/>
          <p:nvPr/>
        </p:nvSpPr>
        <p:spPr>
          <a:xfrm>
            <a:off x="4645483" y="4063725"/>
            <a:ext cx="1008600" cy="33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compositing</a:t>
            </a:r>
            <a:endParaRPr sz="1100"/>
          </a:p>
          <a:p>
            <a:pPr indent="0" lvl="0" marL="0" rtl="0" algn="ctr">
              <a:spcBef>
                <a:spcPts val="0"/>
              </a:spcBef>
              <a:spcAft>
                <a:spcPts val="0"/>
              </a:spcAft>
              <a:buNone/>
            </a:pPr>
            <a:r>
              <a:rPr lang="en" sz="1100"/>
              <a:t>setup</a:t>
            </a:r>
            <a:endParaRPr sz="1100"/>
          </a:p>
        </p:txBody>
      </p:sp>
      <p:sp>
        <p:nvSpPr>
          <p:cNvPr id="167" name="Shape 167"/>
          <p:cNvSpPr/>
          <p:nvPr/>
        </p:nvSpPr>
        <p:spPr>
          <a:xfrm>
            <a:off x="3530231" y="4063725"/>
            <a:ext cx="1008600" cy="33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layout</a:t>
            </a:r>
            <a:endParaRPr sz="1100"/>
          </a:p>
        </p:txBody>
      </p:sp>
      <p:sp>
        <p:nvSpPr>
          <p:cNvPr id="168" name="Shape 168"/>
          <p:cNvSpPr/>
          <p:nvPr/>
        </p:nvSpPr>
        <p:spPr>
          <a:xfrm>
            <a:off x="2414979" y="4063725"/>
            <a:ext cx="1008600" cy="33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style</a:t>
            </a:r>
            <a:endParaRPr sz="1100"/>
          </a:p>
        </p:txBody>
      </p:sp>
      <p:sp>
        <p:nvSpPr>
          <p:cNvPr id="169" name="Shape 169"/>
          <p:cNvSpPr/>
          <p:nvPr/>
        </p:nvSpPr>
        <p:spPr>
          <a:xfrm>
            <a:off x="1299727" y="4063725"/>
            <a:ext cx="1008600" cy="330600"/>
          </a:xfrm>
          <a:prstGeom prst="roundRect">
            <a:avLst>
              <a:gd fmla="val 16667" name="adj"/>
            </a:avLst>
          </a:prstGeom>
          <a:solidFill>
            <a:srgbClr val="4A86E8">
              <a:alpha val="50199"/>
            </a:srgbClr>
          </a:solid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parse</a:t>
            </a:r>
            <a:endParaRPr sz="1100"/>
          </a:p>
        </p:txBody>
      </p:sp>
      <p:sp>
        <p:nvSpPr>
          <p:cNvPr id="170" name="Shape 170"/>
          <p:cNvSpPr/>
          <p:nvPr/>
        </p:nvSpPr>
        <p:spPr>
          <a:xfrm>
            <a:off x="184475" y="4063725"/>
            <a:ext cx="1008600" cy="330600"/>
          </a:xfrm>
          <a:prstGeom prst="roundRect">
            <a:avLst>
              <a:gd fmla="val 16667" name="adj"/>
            </a:avLst>
          </a:prstGeom>
          <a:solidFill>
            <a:srgbClr val="4A86E8">
              <a:alpha val="50199"/>
            </a:srgbClr>
          </a:solid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script</a:t>
            </a:r>
            <a:endParaRPr sz="1100"/>
          </a:p>
        </p:txBody>
      </p:sp>
      <p:sp>
        <p:nvSpPr>
          <p:cNvPr id="171" name="Shape 171"/>
          <p:cNvSpPr/>
          <p:nvPr/>
        </p:nvSpPr>
        <p:spPr>
          <a:xfrm>
            <a:off x="184475" y="366367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B7B7B7"/>
                </a:solidFill>
              </a:rPr>
              <a:t>network</a:t>
            </a:r>
            <a:endParaRPr sz="1100">
              <a:solidFill>
                <a:srgbClr val="B7B7B7"/>
              </a:solidFill>
            </a:endParaRPr>
          </a:p>
        </p:txBody>
      </p:sp>
      <p:sp>
        <p:nvSpPr>
          <p:cNvPr id="172" name="Shape 172"/>
          <p:cNvSpPr/>
          <p:nvPr/>
        </p:nvSpPr>
        <p:spPr>
          <a:xfrm>
            <a:off x="184475" y="4463775"/>
            <a:ext cx="1008600" cy="330600"/>
          </a:xfrm>
          <a:prstGeom prst="roundRect">
            <a:avLst>
              <a:gd fmla="val 16667" name="adj"/>
            </a:avLst>
          </a:prstGeom>
          <a:solidFill>
            <a:srgbClr val="4A86E8">
              <a:alpha val="50199"/>
            </a:srgbClr>
          </a:solid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input</a:t>
            </a:r>
            <a:endParaRPr sz="1100"/>
          </a:p>
        </p:txBody>
      </p:sp>
      <p:sp>
        <p:nvSpPr>
          <p:cNvPr id="173" name="Shape 173"/>
          <p:cNvSpPr/>
          <p:nvPr/>
        </p:nvSpPr>
        <p:spPr>
          <a:xfrm>
            <a:off x="4342500" y="1374800"/>
            <a:ext cx="633900" cy="1412400"/>
          </a:xfrm>
          <a:prstGeom prst="rect">
            <a:avLst/>
          </a:prstGeom>
          <a:solidFill>
            <a:srgbClr val="4A86E8">
              <a:alpha val="501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4" name="Shape 17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4" name="Shape 1504"/>
        <p:cNvGrpSpPr/>
        <p:nvPr/>
      </p:nvGrpSpPr>
      <p:grpSpPr>
        <a:xfrm>
          <a:off x="0" y="0"/>
          <a:ext cx="0" cy="0"/>
          <a:chOff x="0" y="0"/>
          <a:chExt cx="0" cy="0"/>
        </a:xfrm>
      </p:grpSpPr>
      <p:sp>
        <p:nvSpPr>
          <p:cNvPr id="1505" name="Shape 150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Layout NG, in a Nutshell</a:t>
            </a:r>
            <a:endParaRPr/>
          </a:p>
        </p:txBody>
      </p:sp>
      <p:sp>
        <p:nvSpPr>
          <p:cNvPr id="1506" name="Shape 150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t/>
            </a:r>
            <a:endParaRPr/>
          </a:p>
          <a:p>
            <a:pPr indent="0" lvl="0" marL="0" rtl="0">
              <a:spcBef>
                <a:spcPts val="1600"/>
              </a:spcBef>
              <a:spcAft>
                <a:spcPts val="0"/>
              </a:spcAft>
              <a:buNone/>
            </a:pPr>
            <a:r>
              <a:rPr lang="en"/>
              <a:t>“Constraint-driven” layout, i.e., encapsulation.</a:t>
            </a:r>
            <a:endParaRPr/>
          </a:p>
          <a:p>
            <a:pPr indent="0" lvl="0" marL="0" rtl="0">
              <a:lnSpc>
                <a:spcPct val="100000"/>
              </a:lnSpc>
              <a:spcBef>
                <a:spcPts val="1600"/>
              </a:spcBef>
              <a:spcAft>
                <a:spcPts val="0"/>
              </a:spcAft>
              <a:buNone/>
            </a:pPr>
            <a:r>
              <a:t/>
            </a:r>
            <a:endParaRPr/>
          </a:p>
          <a:p>
            <a:pPr indent="0" lvl="0" marL="0" rtl="0">
              <a:spcBef>
                <a:spcPts val="1600"/>
              </a:spcBef>
              <a:spcAft>
                <a:spcPts val="0"/>
              </a:spcAft>
              <a:buNone/>
            </a:pPr>
            <a:r>
              <a:rPr lang="en"/>
              <a:t>Immutable inputs (layout tree) and outputs (fragment tree).</a:t>
            </a:r>
            <a:endParaRPr/>
          </a:p>
          <a:p>
            <a:pPr indent="0" lvl="0" marL="0" rtl="0">
              <a:spcBef>
                <a:spcPts val="1600"/>
              </a:spcBef>
              <a:spcAft>
                <a:spcPts val="0"/>
              </a:spcAft>
              <a:buNone/>
            </a:pPr>
            <a:r>
              <a:t/>
            </a:r>
            <a:endParaRPr/>
          </a:p>
          <a:p>
            <a:pPr indent="0" lvl="0" marL="0" rtl="0">
              <a:spcBef>
                <a:spcPts val="1600"/>
              </a:spcBef>
              <a:spcAft>
                <a:spcPts val="1600"/>
              </a:spcAft>
              <a:buNone/>
            </a:pPr>
            <a:r>
              <a:rPr lang="en"/>
              <a:t>Phase 1 (most of block flow layout) to ship in Q4/Q1.</a:t>
            </a:r>
            <a:endParaRPr/>
          </a:p>
        </p:txBody>
      </p:sp>
      <p:sp>
        <p:nvSpPr>
          <p:cNvPr id="1507" name="Shape 150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1" name="Shape 1511"/>
        <p:cNvGrpSpPr/>
        <p:nvPr/>
      </p:nvGrpSpPr>
      <p:grpSpPr>
        <a:xfrm>
          <a:off x="0" y="0"/>
          <a:ext cx="0" cy="0"/>
          <a:chOff x="0" y="0"/>
          <a:chExt cx="0" cy="0"/>
        </a:xfrm>
      </p:grpSpPr>
      <p:sp>
        <p:nvSpPr>
          <p:cNvPr id="1512" name="Shape 15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Layout NG Questions/Comments/Complaints</a:t>
            </a:r>
            <a:endParaRPr/>
          </a:p>
        </p:txBody>
      </p:sp>
      <p:sp>
        <p:nvSpPr>
          <p:cNvPr id="1513" name="Shape 15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layout-dev@chromium.org</a:t>
            </a:r>
            <a:endParaRPr/>
          </a:p>
        </p:txBody>
      </p:sp>
      <p:sp>
        <p:nvSpPr>
          <p:cNvPr id="1514" name="Shape 15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8" name="Shape 1518"/>
        <p:cNvGrpSpPr/>
        <p:nvPr/>
      </p:nvGrpSpPr>
      <p:grpSpPr>
        <a:xfrm>
          <a:off x="0" y="0"/>
          <a:ext cx="0" cy="0"/>
          <a:chOff x="0" y="0"/>
          <a:chExt cx="0" cy="0"/>
        </a:xfrm>
      </p:grpSpPr>
      <p:sp>
        <p:nvSpPr>
          <p:cNvPr id="1519" name="Shape 15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Rendering.  So Hot Right Now.</a:t>
            </a:r>
            <a:endParaRPr/>
          </a:p>
        </p:txBody>
      </p:sp>
      <p:sp>
        <p:nvSpPr>
          <p:cNvPr id="1520" name="Shape 15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Big things are happening!</a:t>
            </a:r>
            <a:endParaRPr/>
          </a:p>
          <a:p>
            <a:pPr indent="0" lvl="0" marL="0" rtl="0">
              <a:spcBef>
                <a:spcPts val="1600"/>
              </a:spcBef>
              <a:spcAft>
                <a:spcPts val="1600"/>
              </a:spcAft>
              <a:buNone/>
            </a:pPr>
            <a:r>
              <a:rPr lang="en"/>
              <a:t>Stay tuned.</a:t>
            </a:r>
            <a:endParaRPr/>
          </a:p>
        </p:txBody>
      </p:sp>
      <p:sp>
        <p:nvSpPr>
          <p:cNvPr id="1521" name="Shape 15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p:nvPr/>
        </p:nvSpPr>
        <p:spPr>
          <a:xfrm>
            <a:off x="0" y="0"/>
            <a:ext cx="9144000" cy="51435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B7B7B7"/>
              </a:solidFill>
            </a:endParaRPr>
          </a:p>
        </p:txBody>
      </p:sp>
      <p:pic>
        <p:nvPicPr>
          <p:cNvPr id="180" name="Shape 180"/>
          <p:cNvPicPr preferRelativeResize="0"/>
          <p:nvPr/>
        </p:nvPicPr>
        <p:blipFill>
          <a:blip r:embed="rId3">
            <a:alphaModFix/>
          </a:blip>
          <a:stretch>
            <a:fillRect/>
          </a:stretch>
        </p:blipFill>
        <p:spPr>
          <a:xfrm>
            <a:off x="1709438" y="430800"/>
            <a:ext cx="5725127" cy="3142624"/>
          </a:xfrm>
          <a:prstGeom prst="rect">
            <a:avLst/>
          </a:prstGeom>
          <a:noFill/>
          <a:ln>
            <a:noFill/>
          </a:ln>
        </p:spPr>
      </p:pic>
      <p:sp>
        <p:nvSpPr>
          <p:cNvPr id="181" name="Shape 181"/>
          <p:cNvSpPr/>
          <p:nvPr/>
        </p:nvSpPr>
        <p:spPr>
          <a:xfrm>
            <a:off x="7991239" y="406372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B7B7B7"/>
                </a:solidFill>
              </a:rPr>
              <a:t>composite</a:t>
            </a:r>
            <a:endParaRPr sz="1100">
              <a:solidFill>
                <a:srgbClr val="B7B7B7"/>
              </a:solidFill>
            </a:endParaRPr>
          </a:p>
        </p:txBody>
      </p:sp>
      <p:sp>
        <p:nvSpPr>
          <p:cNvPr id="182" name="Shape 182"/>
          <p:cNvSpPr/>
          <p:nvPr/>
        </p:nvSpPr>
        <p:spPr>
          <a:xfrm>
            <a:off x="6875987" y="406372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B7B7B7"/>
                </a:solidFill>
              </a:rPr>
              <a:t>raster</a:t>
            </a:r>
            <a:endParaRPr sz="1100">
              <a:solidFill>
                <a:srgbClr val="B7B7B7"/>
              </a:solidFill>
            </a:endParaRPr>
          </a:p>
        </p:txBody>
      </p:sp>
      <p:sp>
        <p:nvSpPr>
          <p:cNvPr id="183" name="Shape 183"/>
          <p:cNvSpPr/>
          <p:nvPr/>
        </p:nvSpPr>
        <p:spPr>
          <a:xfrm>
            <a:off x="5760735" y="4063725"/>
            <a:ext cx="1008600" cy="330600"/>
          </a:xfrm>
          <a:prstGeom prst="roundRect">
            <a:avLst>
              <a:gd fmla="val 16667" name="adj"/>
            </a:avLst>
          </a:prstGeom>
          <a:solidFill>
            <a:srgbClr val="4A86E8">
              <a:alpha val="50199"/>
            </a:srgbClr>
          </a:solid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paint</a:t>
            </a:r>
            <a:endParaRPr sz="1100"/>
          </a:p>
        </p:txBody>
      </p:sp>
      <p:sp>
        <p:nvSpPr>
          <p:cNvPr id="184" name="Shape 184"/>
          <p:cNvSpPr/>
          <p:nvPr/>
        </p:nvSpPr>
        <p:spPr>
          <a:xfrm>
            <a:off x="4645483" y="4063725"/>
            <a:ext cx="1008600" cy="330600"/>
          </a:xfrm>
          <a:prstGeom prst="roundRect">
            <a:avLst>
              <a:gd fmla="val 16667" name="adj"/>
            </a:avLst>
          </a:prstGeom>
          <a:solidFill>
            <a:srgbClr val="4A86E8">
              <a:alpha val="50199"/>
            </a:srgbClr>
          </a:solid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compositing</a:t>
            </a:r>
            <a:endParaRPr sz="1100"/>
          </a:p>
          <a:p>
            <a:pPr indent="0" lvl="0" marL="0" rtl="0" algn="ctr">
              <a:spcBef>
                <a:spcPts val="0"/>
              </a:spcBef>
              <a:spcAft>
                <a:spcPts val="0"/>
              </a:spcAft>
              <a:buNone/>
            </a:pPr>
            <a:r>
              <a:rPr lang="en" sz="1100"/>
              <a:t>setup</a:t>
            </a:r>
            <a:endParaRPr sz="1100"/>
          </a:p>
        </p:txBody>
      </p:sp>
      <p:sp>
        <p:nvSpPr>
          <p:cNvPr id="185" name="Shape 185"/>
          <p:cNvSpPr/>
          <p:nvPr/>
        </p:nvSpPr>
        <p:spPr>
          <a:xfrm>
            <a:off x="3530231" y="4063725"/>
            <a:ext cx="1008600" cy="330600"/>
          </a:xfrm>
          <a:prstGeom prst="roundRect">
            <a:avLst>
              <a:gd fmla="val 16667" name="adj"/>
            </a:avLst>
          </a:prstGeom>
          <a:solidFill>
            <a:srgbClr val="4A86E8">
              <a:alpha val="50199"/>
            </a:srgbClr>
          </a:solid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layout</a:t>
            </a:r>
            <a:endParaRPr sz="1100"/>
          </a:p>
        </p:txBody>
      </p:sp>
      <p:sp>
        <p:nvSpPr>
          <p:cNvPr id="186" name="Shape 186"/>
          <p:cNvSpPr/>
          <p:nvPr/>
        </p:nvSpPr>
        <p:spPr>
          <a:xfrm>
            <a:off x="2414979" y="4063725"/>
            <a:ext cx="1008600" cy="330600"/>
          </a:xfrm>
          <a:prstGeom prst="roundRect">
            <a:avLst>
              <a:gd fmla="val 16667" name="adj"/>
            </a:avLst>
          </a:prstGeom>
          <a:solidFill>
            <a:srgbClr val="4A86E8">
              <a:alpha val="50199"/>
            </a:srgbClr>
          </a:solid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style</a:t>
            </a:r>
            <a:endParaRPr sz="1100"/>
          </a:p>
        </p:txBody>
      </p:sp>
      <p:sp>
        <p:nvSpPr>
          <p:cNvPr id="187" name="Shape 187"/>
          <p:cNvSpPr/>
          <p:nvPr/>
        </p:nvSpPr>
        <p:spPr>
          <a:xfrm>
            <a:off x="1299727" y="406372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B7B7B7"/>
                </a:solidFill>
              </a:rPr>
              <a:t>parse</a:t>
            </a:r>
            <a:endParaRPr sz="1100">
              <a:solidFill>
                <a:srgbClr val="B7B7B7"/>
              </a:solidFill>
            </a:endParaRPr>
          </a:p>
        </p:txBody>
      </p:sp>
      <p:sp>
        <p:nvSpPr>
          <p:cNvPr id="188" name="Shape 188"/>
          <p:cNvSpPr/>
          <p:nvPr/>
        </p:nvSpPr>
        <p:spPr>
          <a:xfrm>
            <a:off x="184475" y="406372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B7B7B7"/>
                </a:solidFill>
              </a:rPr>
              <a:t>script</a:t>
            </a:r>
            <a:endParaRPr sz="1100">
              <a:solidFill>
                <a:srgbClr val="B7B7B7"/>
              </a:solidFill>
            </a:endParaRPr>
          </a:p>
        </p:txBody>
      </p:sp>
      <p:sp>
        <p:nvSpPr>
          <p:cNvPr id="189" name="Shape 189"/>
          <p:cNvSpPr/>
          <p:nvPr/>
        </p:nvSpPr>
        <p:spPr>
          <a:xfrm>
            <a:off x="184475" y="366367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B7B7B7"/>
                </a:solidFill>
              </a:rPr>
              <a:t>network</a:t>
            </a:r>
            <a:endParaRPr sz="1100">
              <a:solidFill>
                <a:srgbClr val="B7B7B7"/>
              </a:solidFill>
            </a:endParaRPr>
          </a:p>
        </p:txBody>
      </p:sp>
      <p:sp>
        <p:nvSpPr>
          <p:cNvPr id="190" name="Shape 190"/>
          <p:cNvSpPr/>
          <p:nvPr/>
        </p:nvSpPr>
        <p:spPr>
          <a:xfrm>
            <a:off x="184475" y="4463775"/>
            <a:ext cx="1008600" cy="3306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B7B7B7"/>
                </a:solidFill>
              </a:rPr>
              <a:t>input</a:t>
            </a:r>
            <a:endParaRPr sz="1100">
              <a:solidFill>
                <a:srgbClr val="B7B7B7"/>
              </a:solidFill>
            </a:endParaRPr>
          </a:p>
        </p:txBody>
      </p:sp>
      <p:sp>
        <p:nvSpPr>
          <p:cNvPr id="191" name="Shape 191"/>
          <p:cNvSpPr/>
          <p:nvPr/>
        </p:nvSpPr>
        <p:spPr>
          <a:xfrm>
            <a:off x="4974175" y="1374800"/>
            <a:ext cx="1081200" cy="1412400"/>
          </a:xfrm>
          <a:prstGeom prst="rect">
            <a:avLst/>
          </a:prstGeom>
          <a:solidFill>
            <a:srgbClr val="4A86E8">
              <a:alpha val="501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Shape 19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