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charts/chart1.xml" ContentType="application/vnd.openxmlformats-officedocument.drawingml.chart+xml"/>
  <Override PartName="/ppt/media/image5.jpeg" ContentType="image/jpeg"/>
  <Override PartName="/ppt/charts/chart2.xml" ContentType="application/vnd.openxmlformats-officedocument.drawingml.chart+xml"/>
  <Override PartName="/ppt/media/image6.jpeg" ContentType="image/jpeg"/>
  <Override PartName="/ppt/charts/chart3.xml" ContentType="application/vnd.openxmlformats-officedocument.drawingml.chart+xml"/>
  <Override PartName="/ppt/media/image7.jpeg" ContentType="image/jpeg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125227"/>
          <c:y val="0.0320778"/>
          <c:w val="0.813458"/>
          <c:h val="0.8324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default(bimod: table size=2048)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0.057600</c:v>
                </c:pt>
                <c:pt idx="1">
                  <c:v>0.035600</c:v>
                </c:pt>
                <c:pt idx="2">
                  <c:v>0.066200</c:v>
                </c:pt>
                <c:pt idx="3">
                  <c:v>0.128400</c:v>
                </c:pt>
                <c:pt idx="4">
                  <c:v>0.078700</c:v>
                </c:pt>
                <c:pt idx="5">
                  <c:v>0.092400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strategy7</c:v>
                </c:pt>
              </c:strCache>
            </c:strRef>
          </c:tx>
          <c:spPr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Sheet1!$B$3:$G$3</c:f>
              <c:numCache>
                <c:ptCount val="6"/>
                <c:pt idx="0">
                  <c:v>0.057900</c:v>
                </c:pt>
                <c:pt idx="1">
                  <c:v>0.037100</c:v>
                </c:pt>
                <c:pt idx="2">
                  <c:v>0.065600</c:v>
                </c:pt>
                <c:pt idx="3">
                  <c:v>0.124900</c:v>
                </c:pt>
                <c:pt idx="4">
                  <c:v>0.078700</c:v>
                </c:pt>
                <c:pt idx="5">
                  <c:v>0.092100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strategy6</c:v>
                </c:pt>
              </c:strCache>
            </c:strRef>
          </c:tx>
          <c:spPr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Sheet1!$B$4:$G$4</c:f>
              <c:numCache>
                <c:ptCount val="6"/>
                <c:pt idx="0">
                  <c:v>0.068200</c:v>
                </c:pt>
                <c:pt idx="1">
                  <c:v>0.043900</c:v>
                </c:pt>
                <c:pt idx="2">
                  <c:v>0.092500</c:v>
                </c:pt>
                <c:pt idx="3">
                  <c:v>0.181600</c:v>
                </c:pt>
                <c:pt idx="4">
                  <c:v>0.077900</c:v>
                </c:pt>
                <c:pt idx="5">
                  <c:v>0.105000</c:v>
                </c:pt>
              </c:numCache>
            </c:numRef>
          </c:val>
        </c:ser>
        <c:gapWidth val="150"/>
        <c:overlap val="0"/>
        <c:axId val="0"/>
        <c:axId val="1"/>
      </c:barChart>
      <c:catAx>
        <c:axId val="0"/>
        <c:scaling>
          <c:orientation val="maxMin"/>
        </c:scaling>
        <c:delete val="0"/>
        <c:axPos val="l"/>
        <c:title>
          <c:tx>
            <c:rich>
              <a:bodyPr rot="-540000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SPEC 95 Benchmarks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title>
          <c:tx>
            <c:rich>
              <a:bodyPr rot="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Frequency of misprediction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high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0.05"/>
        <c:minorUnit val="0.02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564199"/>
          <c:y val="0.0277009"/>
          <c:w val="0.435801"/>
          <c:h val="0.14883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400" u="none">
              <a:solidFill>
                <a:srgbClr val="000000"/>
              </a:solidFill>
              <a:effectLst/>
              <a:latin typeface="Verdana"/>
            </a:defRPr>
          </a:pPr>
        </a:p>
      </c:txPr>
    </c:legend>
    <c:plotVisOnly val="1"/>
    <c:dispBlanksAs val="gap"/>
  </c:chart>
  <c:spPr>
    <a:solidFill>
      <a:srgbClr val="FFFFFF"/>
    </a:solidFill>
    <a:ln w="9525" cap="flat">
      <a:solidFill>
        <a:srgbClr val="888888"/>
      </a:solidFill>
      <a:prstDash val="solid"/>
      <a:beve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123769"/>
          <c:y val="0.200559"/>
          <c:w val="0.848172"/>
          <c:h val="0.664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2-level(Corralating: l1table=1 l2table=8192 his_size=2 xor=0)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0.070000</c:v>
                </c:pt>
                <c:pt idx="1">
                  <c:v>0.041900</c:v>
                </c:pt>
                <c:pt idx="2">
                  <c:v>0.051000</c:v>
                </c:pt>
                <c:pt idx="3">
                  <c:v>0.132500</c:v>
                </c:pt>
                <c:pt idx="4">
                  <c:v>0.098100</c:v>
                </c:pt>
                <c:pt idx="5">
                  <c:v>0.111500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strategy7</c:v>
                </c:pt>
              </c:strCache>
            </c:strRef>
          </c:tx>
          <c:spPr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Sheet1!$B$3:$G$3</c:f>
              <c:numCache>
                <c:ptCount val="6"/>
                <c:pt idx="0">
                  <c:v>0.057900</c:v>
                </c:pt>
                <c:pt idx="1">
                  <c:v>0.037100</c:v>
                </c:pt>
                <c:pt idx="2">
                  <c:v>0.065600</c:v>
                </c:pt>
                <c:pt idx="3">
                  <c:v>0.124900</c:v>
                </c:pt>
                <c:pt idx="4">
                  <c:v>0.078700</c:v>
                </c:pt>
                <c:pt idx="5">
                  <c:v>0.092100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strategy6</c:v>
                </c:pt>
              </c:strCache>
            </c:strRef>
          </c:tx>
          <c:spPr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Sheet1!$B$4:$G$4</c:f>
              <c:numCache>
                <c:ptCount val="6"/>
                <c:pt idx="0">
                  <c:v>0.068200</c:v>
                </c:pt>
                <c:pt idx="1">
                  <c:v>0.043900</c:v>
                </c:pt>
                <c:pt idx="2">
                  <c:v>0.092500</c:v>
                </c:pt>
                <c:pt idx="3">
                  <c:v>0.181600</c:v>
                </c:pt>
                <c:pt idx="4">
                  <c:v>0.077900</c:v>
                </c:pt>
                <c:pt idx="5">
                  <c:v>0.105000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 idx="0">
                  <c:v>default(bimod=2048)</c:v>
                </c:pt>
              </c:strCache>
            </c:strRef>
          </c:tx>
          <c:spPr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Sheet1!$B$5:$G$5</c:f>
              <c:numCache>
                <c:ptCount val="6"/>
                <c:pt idx="0">
                  <c:v>0.057600</c:v>
                </c:pt>
                <c:pt idx="1">
                  <c:v>0.035600</c:v>
                </c:pt>
                <c:pt idx="2">
                  <c:v>0.066200</c:v>
                </c:pt>
                <c:pt idx="3">
                  <c:v>0.128400</c:v>
                </c:pt>
                <c:pt idx="4">
                  <c:v>0.078700</c:v>
                </c:pt>
                <c:pt idx="5">
                  <c:v>0.092400</c:v>
                </c:pt>
              </c:numCache>
            </c:numRef>
          </c:val>
        </c:ser>
        <c:gapWidth val="150"/>
        <c:overlap val="0"/>
        <c:axId val="0"/>
        <c:axId val="1"/>
      </c:barChart>
      <c:catAx>
        <c:axId val="0"/>
        <c:scaling>
          <c:orientation val="maxMin"/>
        </c:scaling>
        <c:delete val="0"/>
        <c:axPos val="l"/>
        <c:title>
          <c:tx>
            <c:rich>
              <a:bodyPr rot="-540000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SPEC 95 Benchmarks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title>
          <c:tx>
            <c:rich>
              <a:bodyPr rot="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Frequency of mispredictions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high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0.05"/>
        <c:minorUnit val="0.02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12656"/>
          <c:y val="0.005"/>
          <c:w val="0.777881"/>
          <c:h val="0.19345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400" u="none">
              <a:solidFill>
                <a:srgbClr val="000000"/>
              </a:solidFill>
              <a:effectLst/>
              <a:latin typeface="Verdana"/>
            </a:defRPr>
          </a:pPr>
        </a:p>
      </c:txPr>
    </c:legend>
    <c:plotVisOnly val="1"/>
    <c:dispBlanksAs val="gap"/>
  </c:chart>
  <c:spPr>
    <a:solidFill>
      <a:srgbClr val="FFFFFF"/>
    </a:solidFill>
    <a:ln w="9525" cap="flat">
      <a:solidFill>
        <a:srgbClr val="888888"/>
      </a:solidFill>
      <a:prstDash val="solid"/>
      <a:beve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122162"/>
          <c:y val="0.140502"/>
          <c:w val="0.820071"/>
          <c:h val="0.7208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2-level(gshare: l1table=1 l2table=8192 his_size=2 xor=1)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0.070000</c:v>
                </c:pt>
                <c:pt idx="1">
                  <c:v>0.042600</c:v>
                </c:pt>
                <c:pt idx="2">
                  <c:v>0.049900</c:v>
                </c:pt>
                <c:pt idx="3">
                  <c:v>0.159900</c:v>
                </c:pt>
                <c:pt idx="4">
                  <c:v>0.101900</c:v>
                </c:pt>
                <c:pt idx="5">
                  <c:v>0.111200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2-level(Correlation:l1table=1 l2table=8192 his_size=2 xor=0)</c:v>
                </c:pt>
              </c:strCache>
            </c:strRef>
          </c:tx>
          <c:spPr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Sheet1!$B$3:$G$3</c:f>
              <c:numCache>
                <c:ptCount val="6"/>
                <c:pt idx="0">
                  <c:v>0.070000</c:v>
                </c:pt>
                <c:pt idx="1">
                  <c:v>0.041900</c:v>
                </c:pt>
                <c:pt idx="2">
                  <c:v>0.051000</c:v>
                </c:pt>
                <c:pt idx="3">
                  <c:v>0.132500</c:v>
                </c:pt>
                <c:pt idx="4">
                  <c:v>0.098100</c:v>
                </c:pt>
                <c:pt idx="5">
                  <c:v>0.111500</c:v>
                </c:pt>
              </c:numCache>
            </c:numRef>
          </c:val>
        </c:ser>
        <c:gapWidth val="150"/>
        <c:overlap val="0"/>
        <c:axId val="0"/>
        <c:axId val="1"/>
      </c:barChart>
      <c:catAx>
        <c:axId val="0"/>
        <c:scaling>
          <c:orientation val="maxMin"/>
        </c:scaling>
        <c:delete val="0"/>
        <c:axPos val="l"/>
        <c:title>
          <c:tx>
            <c:rich>
              <a:bodyPr rot="-540000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SPEC 95 Benchmarks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title>
          <c:tx>
            <c:rich>
              <a:bodyPr rot="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Frequency of mispredictions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high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0.04"/>
        <c:minorUnit val="0.02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73834"/>
          <c:y val="0.005"/>
          <c:w val="0.783264"/>
          <c:h val="0.10572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400" u="none">
              <a:solidFill>
                <a:srgbClr val="000000"/>
              </a:solidFill>
              <a:effectLst/>
              <a:latin typeface="Verdana"/>
            </a:defRPr>
          </a:pPr>
        </a:p>
      </c:txPr>
    </c:legend>
    <c:plotVisOnly val="1"/>
    <c:dispBlanksAs val="gap"/>
  </c:chart>
  <c:spPr>
    <a:solidFill>
      <a:srgbClr val="FFFFFF"/>
    </a:solidFill>
    <a:ln w="9525" cap="flat">
      <a:solidFill>
        <a:srgbClr val="888888"/>
      </a:solidFill>
      <a:prstDash val="solid"/>
      <a:beve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130866"/>
          <c:y val="0.166185"/>
          <c:w val="0.79563"/>
          <c:h val="0.712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combination(bimod:2048; 2lev:Correlation:1 8192 2 0)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0.064000</c:v>
                </c:pt>
                <c:pt idx="1">
                  <c:v>0.036800</c:v>
                </c:pt>
                <c:pt idx="2">
                  <c:v>0.046600</c:v>
                </c:pt>
                <c:pt idx="3">
                  <c:v>0.115000</c:v>
                </c:pt>
                <c:pt idx="4">
                  <c:v>0.084300</c:v>
                </c:pt>
                <c:pt idx="5">
                  <c:v>0.096000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2-level(gshare: l1table:1 l2table:8192 his_size:2 xor:1)</c:v>
                </c:pt>
              </c:strCache>
            </c:strRef>
          </c:tx>
          <c:spPr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Sheet1!$B$3:$G$3</c:f>
              <c:numCache>
                <c:ptCount val="6"/>
                <c:pt idx="0">
                  <c:v>0.070000</c:v>
                </c:pt>
                <c:pt idx="1">
                  <c:v>0.042600</c:v>
                </c:pt>
                <c:pt idx="2">
                  <c:v>0.049900</c:v>
                </c:pt>
                <c:pt idx="3">
                  <c:v>0.159900</c:v>
                </c:pt>
                <c:pt idx="4">
                  <c:v>0.101900</c:v>
                </c:pt>
                <c:pt idx="5">
                  <c:v>0.111200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2-level(Correlation:l1table:1 l2table:8192 his_size:2 xor:0)</c:v>
                </c:pt>
              </c:strCache>
            </c:strRef>
          </c:tx>
          <c:spPr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Sheet1!$B$4:$G$4</c:f>
              <c:numCache>
                <c:ptCount val="6"/>
                <c:pt idx="0">
                  <c:v>0.070000</c:v>
                </c:pt>
                <c:pt idx="1">
                  <c:v>0.041900</c:v>
                </c:pt>
                <c:pt idx="2">
                  <c:v>0.051000</c:v>
                </c:pt>
                <c:pt idx="3">
                  <c:v>0.132500</c:v>
                </c:pt>
                <c:pt idx="4">
                  <c:v>0.098100</c:v>
                </c:pt>
                <c:pt idx="5">
                  <c:v>0.111500</c:v>
                </c:pt>
              </c:numCache>
            </c:numRef>
          </c:val>
        </c:ser>
        <c:gapWidth val="150"/>
        <c:overlap val="0"/>
        <c:axId val="0"/>
        <c:axId val="1"/>
      </c:barChart>
      <c:catAx>
        <c:axId val="0"/>
        <c:scaling>
          <c:orientation val="maxMin"/>
        </c:scaling>
        <c:delete val="0"/>
        <c:axPos val="l"/>
        <c:title>
          <c:tx>
            <c:rich>
              <a:bodyPr rot="-540000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SPEC 95 Benchmark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title>
          <c:tx>
            <c:rich>
              <a:bodyPr rot="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Frequency of mispredictions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high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0.04"/>
        <c:minorUnit val="0.02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617646"/>
          <c:y val="0.005"/>
          <c:w val="0.938235"/>
          <c:h val="0.13324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400" u="none">
              <a:solidFill>
                <a:srgbClr val="000000"/>
              </a:solidFill>
              <a:effectLst/>
              <a:latin typeface="Verdana"/>
            </a:defRPr>
          </a:pPr>
        </a:p>
      </c:txPr>
    </c:legend>
    <c:plotVisOnly val="1"/>
    <c:dispBlanksAs val="gap"/>
  </c:chart>
  <c:spPr>
    <a:solidFill>
      <a:srgbClr val="FFFFFF"/>
    </a:solidFill>
    <a:ln w="9525" cap="flat">
      <a:solidFill>
        <a:srgbClr val="888888"/>
      </a:solidFill>
      <a:prstDash val="solid"/>
      <a:beve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117047"/>
          <c:y val="0.0282639"/>
          <c:w val="0.856418"/>
          <c:h val="0.8508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default(bimod)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0.057600</c:v>
                </c:pt>
                <c:pt idx="1">
                  <c:v>0.035600</c:v>
                </c:pt>
                <c:pt idx="2">
                  <c:v>0.066200</c:v>
                </c:pt>
                <c:pt idx="3">
                  <c:v>0.128400</c:v>
                </c:pt>
                <c:pt idx="4">
                  <c:v>0.078700</c:v>
                </c:pt>
                <c:pt idx="5">
                  <c:v>0.092400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strategy6</c:v>
                </c:pt>
              </c:strCache>
            </c:strRef>
          </c:tx>
          <c:spPr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Sheet1!$B$3:$G$3</c:f>
              <c:numCache>
                <c:ptCount val="6"/>
                <c:pt idx="0">
                  <c:v>0.068200</c:v>
                </c:pt>
                <c:pt idx="1">
                  <c:v>0.043900</c:v>
                </c:pt>
                <c:pt idx="2">
                  <c:v>0.092500</c:v>
                </c:pt>
                <c:pt idx="3">
                  <c:v>0.181600</c:v>
                </c:pt>
                <c:pt idx="4">
                  <c:v>0.077900</c:v>
                </c:pt>
                <c:pt idx="5">
                  <c:v>0.105000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strategy7</c:v>
                </c:pt>
              </c:strCache>
            </c:strRef>
          </c:tx>
          <c:spPr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Sheet1!$B$4:$G$4</c:f>
              <c:numCache>
                <c:ptCount val="6"/>
                <c:pt idx="0">
                  <c:v>0.057900</c:v>
                </c:pt>
                <c:pt idx="1">
                  <c:v>0.037100</c:v>
                </c:pt>
                <c:pt idx="2">
                  <c:v>0.065600</c:v>
                </c:pt>
                <c:pt idx="3">
                  <c:v>0.124900</c:v>
                </c:pt>
                <c:pt idx="4">
                  <c:v>0.078700</c:v>
                </c:pt>
                <c:pt idx="5">
                  <c:v>0.092100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 idx="0">
                  <c:v>2-level(Correlation)</c:v>
                </c:pt>
              </c:strCache>
            </c:strRef>
          </c:tx>
          <c:spPr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Sheet1!$B$5:$G$5</c:f>
              <c:numCache>
                <c:ptCount val="6"/>
                <c:pt idx="0">
                  <c:v>0.070000</c:v>
                </c:pt>
                <c:pt idx="1">
                  <c:v>0.041900</c:v>
                </c:pt>
                <c:pt idx="2">
                  <c:v>0.051000</c:v>
                </c:pt>
                <c:pt idx="3">
                  <c:v>0.132500</c:v>
                </c:pt>
                <c:pt idx="4">
                  <c:v>0.098100</c:v>
                </c:pt>
                <c:pt idx="5">
                  <c:v>0.111500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 idx="0">
                  <c:v>2-level(gshare)</c:v>
                </c:pt>
              </c:strCache>
            </c:strRef>
          </c:tx>
          <c:spPr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Sheet1!$B$6:$G$6</c:f>
              <c:numCache>
                <c:ptCount val="6"/>
                <c:pt idx="0">
                  <c:v>0.070000</c:v>
                </c:pt>
                <c:pt idx="1">
                  <c:v>0.042600</c:v>
                </c:pt>
                <c:pt idx="2">
                  <c:v>0.049900</c:v>
                </c:pt>
                <c:pt idx="3">
                  <c:v>0.159900</c:v>
                </c:pt>
                <c:pt idx="4">
                  <c:v>0.101900</c:v>
                </c:pt>
                <c:pt idx="5">
                  <c:v>0.111200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 idx="0">
                  <c:v>combination(bimod＋Correlation)</c:v>
                </c:pt>
              </c:strCache>
            </c:strRef>
          </c:tx>
          <c:spPr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00%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ijpeg</c:v>
                </c:pt>
                <c:pt idx="1">
                  <c:v>apsi</c:v>
                </c:pt>
                <c:pt idx="2">
                  <c:v>vortex</c:v>
                </c:pt>
                <c:pt idx="3">
                  <c:v>CC1</c:v>
                </c:pt>
                <c:pt idx="4">
                  <c:v>tomcatv</c:v>
                </c:pt>
                <c:pt idx="5">
                  <c:v>perl</c:v>
                </c:pt>
              </c:strCache>
            </c:strRef>
          </c:cat>
          <c:val>
            <c:numRef>
              <c:f>Sheet1!$B$7:$G$7</c:f>
              <c:numCache>
                <c:ptCount val="6"/>
                <c:pt idx="0">
                  <c:v>0.064000</c:v>
                </c:pt>
                <c:pt idx="1">
                  <c:v>0.036800</c:v>
                </c:pt>
                <c:pt idx="2">
                  <c:v>0.046600</c:v>
                </c:pt>
                <c:pt idx="3">
                  <c:v>0.115000</c:v>
                </c:pt>
                <c:pt idx="4">
                  <c:v>0.084300</c:v>
                </c:pt>
                <c:pt idx="5">
                  <c:v>0.096000</c:v>
                </c:pt>
              </c:numCache>
            </c:numRef>
          </c:val>
        </c:ser>
        <c:gapWidth val="150"/>
        <c:overlap val="0"/>
        <c:axId val="0"/>
        <c:axId val="1"/>
      </c:barChart>
      <c:catAx>
        <c:axId val="0"/>
        <c:scaling>
          <c:orientation val="maxMin"/>
        </c:scaling>
        <c:delete val="0"/>
        <c:axPos val="l"/>
        <c:title>
          <c:tx>
            <c:rich>
              <a:bodyPr rot="-540000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SPEC 95 Benchmarks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title>
          <c:tx>
            <c:rich>
              <a:bodyPr rot="0"/>
              <a:lstStyle/>
              <a:p>
                <a:pPr lvl="0">
                  <a:defRPr b="1" i="0" strike="noStrike" sz="1800" u="none">
                    <a:solidFill>
                      <a:srgbClr val="000000"/>
                    </a:solidFill>
                    <a:effectLst/>
                    <a:latin typeface="Verdana"/>
                  </a:defRPr>
                </a:pPr>
                <a:r>
                  <a:rPr b="1" i="0" strike="noStrike" sz="1800" u="none">
                    <a:solidFill>
                      <a:srgbClr val="000000"/>
                    </a:solidFill>
                    <a:effectLst/>
                    <a:latin typeface="Verdana"/>
                  </a:rPr>
                  <a:t>Frequency of mispredictions</a:t>
                </a:r>
              </a:p>
            </c:rich>
          </c:tx>
          <c:layout/>
          <c:overlay val="1"/>
        </c:title>
        <c:numFmt formatCode="0.00%" sourceLinked="0"/>
        <c:majorTickMark val="out"/>
        <c:minorTickMark val="none"/>
        <c:tickLblPos val="high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0.05"/>
        <c:minorUnit val="0.02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27545"/>
          <c:y val="0.0298849"/>
          <c:w val="0.34707"/>
          <c:h val="0.23861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300" u="none">
              <a:solidFill>
                <a:srgbClr val="000000"/>
              </a:solidFill>
              <a:effectLst/>
              <a:latin typeface="Helvetica"/>
            </a:defRPr>
          </a:pPr>
        </a:p>
      </c:txPr>
    </c:legend>
    <c:plotVisOnly val="1"/>
    <c:dispBlanksAs val="gap"/>
  </c:chart>
  <c:spPr>
    <a:solidFill>
      <a:srgbClr val="FFFFFF"/>
    </a:solidFill>
    <a:ln w="9525" cap="flat">
      <a:solidFill>
        <a:srgbClr val="888888"/>
      </a:solidFill>
      <a:prstDash val="solid"/>
      <a:beve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ABABA"/>
            </a:gs>
            <a:gs pos="23674">
              <a:srgbClr val="CFCFCF"/>
            </a:gs>
            <a:gs pos="100000">
              <a:srgbClr val="EDEDED"/>
            </a:gs>
          </a:gsLst>
          <a:lin ang="24388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685800" y="1803400"/>
            <a:ext cx="7772400" cy="14700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Computer Architecture Project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1371600" y="3467100"/>
            <a:ext cx="6400800" cy="127054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Evaluating Branch Prediction Strategies</a:t>
            </a:r>
          </a:p>
        </p:txBody>
      </p:sp>
      <p:sp>
        <p:nvSpPr>
          <p:cNvPr id="18" name="Shape 18"/>
          <p:cNvSpPr/>
          <p:nvPr/>
        </p:nvSpPr>
        <p:spPr>
          <a:xfrm>
            <a:off x="4310305" y="5025319"/>
            <a:ext cx="3038883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3"/>
            <a:r>
              <a:t>Lulu Jiang  </a:t>
            </a:r>
          </a:p>
          <a:p>
            <a:pPr lvl="3"/>
            <a:r>
              <a:t>Ruotian Zhang</a:t>
            </a:r>
          </a:p>
          <a:p>
            <a:pPr lvl="3"/>
            <a:r>
              <a:t>Junjie Feng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New Branch Prediction Strategies</a:t>
            </a:r>
          </a:p>
        </p:txBody>
      </p:sp>
      <p:sp>
        <p:nvSpPr>
          <p:cNvPr id="52" name="Shape 52"/>
          <p:cNvSpPr/>
          <p:nvPr/>
        </p:nvSpPr>
        <p:spPr>
          <a:xfrm>
            <a:off x="824332" y="1992212"/>
            <a:ext cx="8765031" cy="1"/>
          </a:xfrm>
          <a:prstGeom prst="line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325473" y="1560936"/>
            <a:ext cx="8493054" cy="452596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29657" indent="-229657" defTabSz="543305">
              <a:spcBef>
                <a:spcPts val="0"/>
              </a:spcBef>
              <a:buSzPct val="75000"/>
              <a:buChar char="•"/>
              <a:defRPr sz="1800"/>
            </a:pPr>
            <a:r>
              <a:rPr sz="2697"/>
              <a:t>Why does the 2 level predictor could get accuracy sometimes?</a:t>
            </a:r>
            <a:endParaRPr sz="2697"/>
          </a:p>
          <a:p>
            <a:pPr lvl="0" marL="229657" indent="-229657" defTabSz="543305">
              <a:spcBef>
                <a:spcPts val="0"/>
              </a:spcBef>
              <a:buSzPct val="75000"/>
              <a:buChar char="•"/>
              <a:defRPr sz="1800"/>
            </a:pPr>
            <a:endParaRPr sz="2697"/>
          </a:p>
          <a:p>
            <a:pPr lvl="0" marL="229657" indent="-229657" defTabSz="543305">
              <a:spcBef>
                <a:spcPts val="0"/>
              </a:spcBef>
              <a:buSzPct val="75000"/>
              <a:buChar char="•"/>
              <a:defRPr sz="1800"/>
            </a:pPr>
            <a:r>
              <a:rPr sz="2697"/>
              <a:t>if (aa == 5) </a:t>
            </a:r>
            <a:endParaRPr sz="2697"/>
          </a:p>
          <a:p>
            <a:pPr lvl="2" marL="0" indent="0" defTabSz="543305">
              <a:spcBef>
                <a:spcPts val="0"/>
              </a:spcBef>
              <a:buSzTx/>
              <a:buNone/>
              <a:defRPr sz="1800"/>
            </a:pPr>
            <a:r>
              <a:rPr sz="2697"/>
              <a:t>        aa = 0; </a:t>
            </a:r>
            <a:endParaRPr sz="2697"/>
          </a:p>
          <a:p>
            <a:pPr lvl="0" marL="0" indent="0" defTabSz="543305">
              <a:spcBef>
                <a:spcPts val="0"/>
              </a:spcBef>
              <a:buSzTx/>
              <a:buNone/>
              <a:defRPr sz="1800"/>
            </a:pPr>
            <a:r>
              <a:rPr sz="2697"/>
              <a:t>   if (bb == 5) </a:t>
            </a:r>
            <a:endParaRPr sz="2697"/>
          </a:p>
          <a:p>
            <a:pPr lvl="0" marL="0" indent="0" defTabSz="543305">
              <a:spcBef>
                <a:spcPts val="0"/>
              </a:spcBef>
              <a:buSzTx/>
              <a:buNone/>
              <a:defRPr sz="1800"/>
            </a:pPr>
            <a:r>
              <a:rPr sz="2697"/>
              <a:t>        bb = 0;</a:t>
            </a:r>
            <a:endParaRPr sz="2697"/>
          </a:p>
          <a:p>
            <a:pPr lvl="0" marL="0" indent="0" defTabSz="543305">
              <a:spcBef>
                <a:spcPts val="0"/>
              </a:spcBef>
              <a:buSzTx/>
              <a:buNone/>
              <a:defRPr sz="1800"/>
            </a:pPr>
            <a:r>
              <a:rPr sz="2697"/>
              <a:t>   if (aa != bb) {}</a:t>
            </a:r>
            <a:endParaRPr sz="2697"/>
          </a:p>
          <a:p>
            <a:pPr lvl="0" marL="252623" indent="-252623" defTabSz="543305">
              <a:spcBef>
                <a:spcPts val="0"/>
              </a:spcBef>
              <a:buSzPct val="45000"/>
              <a:buBlip>
                <a:blip/>
              </a:buBlip>
              <a:defRPr sz="1800"/>
            </a:pPr>
            <a:r>
              <a:rPr sz="2046"/>
              <a:t>The fact that the outcome of the branch depends not only on the branch address but also on the outcome of other recent branches.</a:t>
            </a:r>
            <a:endParaRPr sz="2046"/>
          </a:p>
          <a:p>
            <a:pPr lvl="0" marL="252623" indent="-252623" defTabSz="543305">
              <a:spcBef>
                <a:spcPts val="0"/>
              </a:spcBef>
              <a:buSzPct val="45000"/>
              <a:buBlip>
                <a:blip/>
              </a:buBlip>
              <a:defRPr sz="1800"/>
            </a:pPr>
            <a:r>
              <a:rPr sz="2046"/>
              <a:t>Behavior of longer sequence of branch execution history often provides more accurate prediction outcome.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Correlating Branch Prediction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899" indent="-342899">
              <a:buChar char="•"/>
              <a:defRPr sz="1800"/>
            </a:pPr>
            <a:r>
              <a:rPr sz="2700"/>
              <a:t>Using global history shift register which contains last 2 branch outcomes. </a:t>
            </a:r>
            <a:endParaRPr sz="2700"/>
          </a:p>
          <a:p>
            <a:pPr lvl="0" marL="342899" indent="-342899">
              <a:buChar char="•"/>
              <a:defRPr sz="1800"/>
            </a:pPr>
            <a:r>
              <a:rPr sz="2700"/>
              <a:t>Low-order 11 bits from branch address is used to choose the pattern history table.</a:t>
            </a:r>
            <a:endParaRPr sz="2700"/>
          </a:p>
          <a:p>
            <a:pPr lvl="0" marL="342899" indent="-342899">
              <a:buChar char="•"/>
              <a:defRPr sz="1800"/>
            </a:pPr>
            <a:r>
              <a:rPr sz="2700"/>
              <a:t>The global history bits is used to index the entry of the pattern history table. Each entry contains 2-bit counters.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Correlating Branch predictor</a:t>
            </a:r>
          </a:p>
        </p:txBody>
      </p:sp>
      <p:pic>
        <p:nvPicPr>
          <p:cNvPr id="59" name="GA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372" y="1550298"/>
            <a:ext cx="7999256" cy="451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Correlating Branch predictor</a:t>
            </a:r>
          </a:p>
        </p:txBody>
      </p:sp>
      <p:graphicFrame>
        <p:nvGraphicFramePr>
          <p:cNvPr id="63" name="Chart 63"/>
          <p:cNvGraphicFramePr/>
          <p:nvPr/>
        </p:nvGraphicFramePr>
        <p:xfrm>
          <a:off x="608397" y="1555226"/>
          <a:ext cx="7901983" cy="477245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41247">
              <a:defRPr sz="3680"/>
            </a:lvl1pPr>
          </a:lstStyle>
          <a:p>
            <a:pPr lvl="0">
              <a:defRPr sz="1800"/>
            </a:pPr>
            <a:r>
              <a:rPr sz="3680"/>
              <a:t>Issues Affecting Accurate Branch Prediction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sz="3200"/>
              <a:t>Aliasing: More than one branch may use the same Branch History Table entry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Gshare Predictor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3200"/>
              <a:t>Gshare is similar to the correlating branch predictor.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The difference: using the result of low-order 2 bits XOR with 2-bits in the global history register as the index to address the entry. 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This strategy could effectively deal with aliasing.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Gs</a:t>
            </a:r>
            <a:r>
              <a:rPr sz="4400"/>
              <a:t>hare Predictor</a:t>
            </a:r>
          </a:p>
        </p:txBody>
      </p:sp>
      <p:pic>
        <p:nvPicPr>
          <p:cNvPr id="72" name="Gshar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711" y="1537704"/>
            <a:ext cx="8000579" cy="4692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Branch Prediction Results(2)</a:t>
            </a:r>
          </a:p>
        </p:txBody>
      </p:sp>
      <p:graphicFrame>
        <p:nvGraphicFramePr>
          <p:cNvPr id="75" name="Chart 75"/>
          <p:cNvGraphicFramePr/>
          <p:nvPr/>
        </p:nvGraphicFramePr>
        <p:xfrm>
          <a:off x="569016" y="1614671"/>
          <a:ext cx="8005968" cy="463187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323850" y="274637"/>
            <a:ext cx="8208963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New Branch Prediction Strategies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3200"/>
              <a:t>Combination branch predictor has two component predictor: bimod predictor and correlating predictor.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Why this strategy could get better accuracy of prediction?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Different branches benefit from different types of history.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Combination Branch predictor</a:t>
            </a:r>
          </a:p>
        </p:txBody>
      </p:sp>
      <p:pic>
        <p:nvPicPr>
          <p:cNvPr id="81" name="Comb GAp.jpg"/>
          <p:cNvPicPr/>
          <p:nvPr/>
        </p:nvPicPr>
        <p:blipFill>
          <a:blip r:embed="rId2">
            <a:extLst/>
          </a:blip>
          <a:srcRect l="1916" t="5274" r="1916" b="0"/>
          <a:stretch>
            <a:fillRect/>
          </a:stretch>
        </p:blipFill>
        <p:spPr>
          <a:xfrm>
            <a:off x="1482202" y="1081272"/>
            <a:ext cx="6179596" cy="5716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Simplescalar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7200" y="1484312"/>
            <a:ext cx="836295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3200"/>
              <a:t>Simulation platform: Simplescalar simulator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Benchmarks: SPEC95 benchmark suites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In our project, we choose these benchmark: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1) apsi 2) ijpeg 3) perl 4) tomcatv 5) cc1     6) vortex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Combination Branch Predictor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How does this predictor update?</a:t>
            </a:r>
            <a:endParaRPr sz="3200"/>
          </a:p>
        </p:txBody>
      </p:sp>
      <p:graphicFrame>
        <p:nvGraphicFramePr>
          <p:cNvPr id="86" name="Table 86"/>
          <p:cNvGraphicFramePr/>
          <p:nvPr/>
        </p:nvGraphicFramePr>
        <p:xfrm>
          <a:off x="1187857" y="2159852"/>
          <a:ext cx="6382254" cy="45961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21777"/>
                <a:gridCol w="2121777"/>
                <a:gridCol w="2121777"/>
              </a:tblGrid>
              <a:tr h="91668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Bimod</a:t>
                      </a:r>
                    </a:p>
                  </a:txBody>
                  <a:tcPr marL="63500" marR="63500" marT="63500" marB="6350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Share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Meta table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91668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Correct</a:t>
                      </a:r>
                    </a:p>
                  </a:txBody>
                  <a:tcPr marL="63500" marR="63500" marT="63500" marB="6350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Correct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No change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91668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Correct</a:t>
                      </a:r>
                    </a:p>
                  </a:txBody>
                  <a:tcPr marL="63500" marR="63500" marT="63500" marB="6350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Incorrect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Increment
(+1)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91668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Incorrect</a:t>
                      </a:r>
                    </a:p>
                  </a:txBody>
                  <a:tcPr marL="63500" marR="63500" marT="63500" marB="6350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Correct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Decrement
(-1)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91668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Incorrect</a:t>
                      </a:r>
                    </a:p>
                  </a:txBody>
                  <a:tcPr marL="63500" marR="63500" marT="63500" marB="6350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Incorrect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b="0" i="0" sz="1800"/>
                      </a:pPr>
                      <a:r>
                        <a:rPr b="1" i="1" sz="2400"/>
                        <a:t>No change</a:t>
                      </a: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Branch Prediction Results(3)</a:t>
            </a:r>
          </a:p>
        </p:txBody>
      </p:sp>
      <p:graphicFrame>
        <p:nvGraphicFramePr>
          <p:cNvPr id="89" name="Chart 89"/>
          <p:cNvGraphicFramePr/>
          <p:nvPr/>
        </p:nvGraphicFramePr>
        <p:xfrm>
          <a:off x="878695" y="1324175"/>
          <a:ext cx="7473451" cy="536437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Combination Branch predictor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Why does combination predictor could get better performance?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The greater the bits in meta table, the more  accuracy of prediction the bimod predictor. Otherwise, the more accuracy of prediction the correlate predictor.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Summary</a:t>
            </a:r>
          </a:p>
        </p:txBody>
      </p:sp>
      <p:graphicFrame>
        <p:nvGraphicFramePr>
          <p:cNvPr id="97" name="Chart 97"/>
          <p:cNvGraphicFramePr/>
          <p:nvPr/>
        </p:nvGraphicFramePr>
        <p:xfrm>
          <a:off x="394094" y="1243465"/>
          <a:ext cx="8355812" cy="539203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00" name="Shape 100"/>
          <p:cNvSpPr/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41247">
              <a:defRPr sz="3680"/>
            </a:lvl1pPr>
          </a:lstStyle>
          <a:p>
            <a:pPr lvl="0">
              <a:defRPr sz="1800"/>
            </a:pPr>
            <a:r>
              <a:rPr sz="3680"/>
              <a:t>The default branch prediction strategies in Simplescalar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3200"/>
              <a:t>Taken: predict all the branches will be taken.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Not-Taken: predict all the branches will be not taken.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Bimod: 1) </a:t>
            </a:r>
            <a:r>
              <a:rPr i="1" sz="3200"/>
              <a:t>use a branch history table, which contains 2048 entries. 2) Each entry of has 2-bit counter. 3) Using low-order 11-bit to index the entry.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Bimod predictor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9" name="Bimo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986" y="1703165"/>
            <a:ext cx="6940167" cy="5052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Strategy 6 &amp; 7 form the paper 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832104">
              <a:spcBef>
                <a:spcPts val="600"/>
              </a:spcBef>
              <a:buChar char="•"/>
              <a:defRPr sz="1800"/>
            </a:pPr>
            <a:r>
              <a:rPr sz="2912"/>
              <a:t>From the paper </a:t>
            </a:r>
            <a:r>
              <a:rPr i="1" sz="2912"/>
              <a:t>“A Study of Branch Prediction Strategies”</a:t>
            </a:r>
            <a:endParaRPr i="1" sz="2912"/>
          </a:p>
          <a:p>
            <a:pPr lvl="0" marL="312039" indent="-312039" defTabSz="832104">
              <a:spcBef>
                <a:spcPts val="600"/>
              </a:spcBef>
              <a:buChar char="•"/>
              <a:defRPr sz="1800"/>
            </a:pPr>
            <a:r>
              <a:rPr i="1" sz="2912"/>
              <a:t>Strategy 6: similar to bimod strategy</a:t>
            </a:r>
            <a:endParaRPr i="1" sz="2912"/>
          </a:p>
          <a:p>
            <a:pPr lvl="0" marL="312039" indent="-312039" defTabSz="832104">
              <a:spcBef>
                <a:spcPts val="600"/>
              </a:spcBef>
              <a:buChar char="•"/>
              <a:defRPr sz="1800"/>
            </a:pPr>
            <a:r>
              <a:rPr i="1" sz="2912"/>
              <a:t>The only difference: each entry has 1-bit counter instead of 2-bit.</a:t>
            </a:r>
            <a:endParaRPr i="1" sz="2912"/>
          </a:p>
          <a:p>
            <a:pPr lvl="0" marL="312039" indent="-312039" defTabSz="832104">
              <a:spcBef>
                <a:spcPts val="600"/>
              </a:spcBef>
              <a:buChar char="•"/>
              <a:defRPr sz="1800"/>
            </a:pPr>
            <a:r>
              <a:rPr i="1" sz="2912"/>
              <a:t>Strategy 7: similar to bimod strategy</a:t>
            </a:r>
            <a:endParaRPr i="1" sz="2912"/>
          </a:p>
          <a:p>
            <a:pPr lvl="0" marL="312039" indent="-312039" defTabSz="832104">
              <a:spcBef>
                <a:spcPts val="600"/>
              </a:spcBef>
              <a:buChar char="•"/>
              <a:defRPr sz="1800"/>
            </a:pPr>
            <a:r>
              <a:rPr i="1" sz="2912"/>
              <a:t>the only difference: each entry has 3-bit counter instead of 2-bit. If the sign bit is 0, predict as taken, otherwise, predict as not taken.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Strategy 6 &amp; strategy 7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7" name="S6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08113" y="1154368"/>
            <a:ext cx="5093020" cy="3707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S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5594" y="3274162"/>
            <a:ext cx="4855202" cy="3534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Branch Prediction Results(1)</a:t>
            </a:r>
          </a:p>
        </p:txBody>
      </p:sp>
      <p:graphicFrame>
        <p:nvGraphicFramePr>
          <p:cNvPr id="41" name="Chart 41"/>
          <p:cNvGraphicFramePr/>
          <p:nvPr/>
        </p:nvGraphicFramePr>
        <p:xfrm>
          <a:off x="795579" y="1633583"/>
          <a:ext cx="7809994" cy="47509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Strategy 6 &amp; 7 form the paper 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Why does the accuracy change?</a:t>
            </a:r>
            <a:endParaRPr sz="3200"/>
          </a:p>
          <a:p>
            <a:pPr lvl="0">
              <a:defRPr sz="1800"/>
            </a:pPr>
            <a:r>
              <a:rPr sz="3200"/>
              <a:t>for(i=0;i&lt;1000;i++)</a:t>
            </a:r>
            <a:endParaRPr sz="3200"/>
          </a:p>
          <a:p>
            <a:pPr lvl="0">
              <a:defRPr sz="1800"/>
            </a:pPr>
            <a:r>
              <a:rPr sz="3200"/>
              <a:t>{	for(j=0;j&lt;100;j++)</a:t>
            </a:r>
            <a:endParaRPr sz="3200"/>
          </a:p>
          <a:p>
            <a:pPr lvl="0">
              <a:defRPr sz="1800"/>
            </a:pPr>
            <a:r>
              <a:rPr sz="3200"/>
              <a:t>	{	/*code*/	}</a:t>
            </a:r>
            <a:endParaRPr sz="3200"/>
          </a:p>
          <a:p>
            <a:pPr lvl="0">
              <a:defRPr sz="1800"/>
            </a:pPr>
            <a:r>
              <a:rPr sz="3200"/>
              <a:t>}</a:t>
            </a:r>
            <a:endParaRPr sz="3200"/>
          </a:p>
          <a:p>
            <a:pPr lvl="0">
              <a:defRPr sz="1800"/>
            </a:pPr>
            <a:r>
              <a:rPr sz="3200"/>
              <a:t>For instance, assuming that the initial prediction is not taken. Bimod strategy will only mis-predict one time. However, strategy 6 will miss every time when entry the inner loop.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68312" y="274637"/>
            <a:ext cx="8229601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New Branch Prediction Strategies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•"/>
              <a:defRPr sz="1800"/>
            </a:pPr>
            <a:r>
              <a:rPr sz="3200"/>
              <a:t>2-level adaptive predictor: </a:t>
            </a:r>
            <a:endParaRPr sz="3200"/>
          </a:p>
          <a:p>
            <a:pPr lvl="0">
              <a:buSzTx/>
              <a:buNone/>
              <a:defRPr sz="1800"/>
            </a:pPr>
            <a:r>
              <a:rPr sz="3200"/>
              <a:t>	1) Each branch has multiple 2-bit predictor, 2) The preceding n branches’ outcomes decide to use which 2-bit predictor.</a:t>
            </a:r>
            <a:endParaRPr sz="3200"/>
          </a:p>
          <a:p>
            <a:pPr lvl="0">
              <a:buChar char="•"/>
              <a:defRPr sz="1800"/>
            </a:pPr>
            <a:r>
              <a:rPr sz="3200"/>
              <a:t>Some variations of 2-level predictor:</a:t>
            </a:r>
            <a:endParaRPr sz="3200"/>
          </a:p>
          <a:p>
            <a:pPr lvl="0">
              <a:buSzTx/>
              <a:buNone/>
              <a:defRPr sz="1800"/>
            </a:pPr>
            <a:r>
              <a:rPr sz="3200"/>
              <a:t>	1) Correlating Branch Predictor</a:t>
            </a:r>
            <a:endParaRPr sz="3200"/>
          </a:p>
          <a:p>
            <a:pPr lvl="0">
              <a:buSzTx/>
              <a:buNone/>
              <a:defRPr sz="1800"/>
            </a:pPr>
            <a:r>
              <a:rPr sz="3200"/>
              <a:t>	2) Gshare Branch Predictor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