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b8f93a9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b8f93a9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b62ed97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b62ed97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b62ed97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b62ed97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b62ed97f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b62ed97f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b8f93a9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b8f93a9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b62ed9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b62ed9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b8f93a9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b8f93a9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b62ed97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b62ed97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b62ed97f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b62ed97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b62ed97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b62ed97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b62ed97f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b62ed97f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b62ed97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b62ed97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b8f93a9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b8f93a9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edium.com/nanonets/how-to-use-deep-learning-when-you-have-limited-data-part-2-data-augmentation-c26971dc8ced"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machinelearningmastery.com/tactics-to-combat-imbalanced-classes-in-your-machine-learning-datas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apress.com/us/book/9781484236789?token=cyberweek18&amp;utm_campaign=3_fjp8312_Apress_US_PLA_cyberweek18&amp;gclid=EAIaIQobChMI0vSKx_fX3wIVC4_ICh0dsgkMEAYYASABEgKZ6vD_BwE#otherversion=97814842367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microsoft.com/en-us/azure/cognitive-services/custom-vision-service/h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achinelearningmastery.com/transfer-learning-for-deep-lear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 Vision Service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it 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Image Augmentation and translation Invariance</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Translation invariance is a concept that an object should be detected irrespective of its location and orientation. So dataset can be enhanced by creating new images by transformations of the existing images. </a:t>
            </a:r>
            <a:r>
              <a:rPr lang="en" u="sng">
                <a:solidFill>
                  <a:schemeClr val="hlink"/>
                </a:solidFill>
                <a:hlinkClick r:id="rId3"/>
              </a:rPr>
              <a:t>Read More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0" name="Google Shape;110;p22"/>
          <p:cNvPicPr preferRelativeResize="0"/>
          <p:nvPr/>
        </p:nvPicPr>
        <p:blipFill>
          <a:blip r:embed="rId4">
            <a:alphaModFix/>
          </a:blip>
          <a:stretch>
            <a:fillRect/>
          </a:stretch>
        </p:blipFill>
        <p:spPr>
          <a:xfrm>
            <a:off x="2134450" y="2375025"/>
            <a:ext cx="4628500" cy="2350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Vision Training</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based on these ideas that is what I suppose happens when you Train a model.</a:t>
            </a:r>
            <a:endParaRPr/>
          </a:p>
          <a:p>
            <a:pPr indent="-342900" lvl="0" marL="457200" rtl="0" algn="l">
              <a:spcBef>
                <a:spcPts val="1600"/>
              </a:spcBef>
              <a:spcAft>
                <a:spcPts val="0"/>
              </a:spcAft>
              <a:buSzPts val="1800"/>
              <a:buAutoNum type="arabicPeriod"/>
            </a:pPr>
            <a:r>
              <a:rPr lang="en"/>
              <a:t>Image Augmentation</a:t>
            </a:r>
            <a:endParaRPr/>
          </a:p>
          <a:p>
            <a:pPr indent="-342900" lvl="0" marL="457200" rtl="0" algn="l">
              <a:spcBef>
                <a:spcPts val="0"/>
              </a:spcBef>
              <a:spcAft>
                <a:spcPts val="0"/>
              </a:spcAft>
              <a:buSzPts val="1800"/>
              <a:buAutoNum type="arabicPeriod"/>
            </a:pPr>
            <a:r>
              <a:rPr lang="en"/>
              <a:t>Selects a suitable trained CNN based on domain you choose</a:t>
            </a:r>
            <a:endParaRPr/>
          </a:p>
          <a:p>
            <a:pPr indent="-342900" lvl="0" marL="457200" rtl="0" algn="l">
              <a:spcBef>
                <a:spcPts val="0"/>
              </a:spcBef>
              <a:spcAft>
                <a:spcPts val="0"/>
              </a:spcAft>
              <a:buSzPts val="1800"/>
              <a:buAutoNum type="arabicPeriod"/>
            </a:pPr>
            <a:r>
              <a:rPr lang="en"/>
              <a:t>Initializes parameters for feature extraction layers</a:t>
            </a:r>
            <a:endParaRPr/>
          </a:p>
          <a:p>
            <a:pPr indent="-342900" lvl="0" marL="457200" rtl="0" algn="l">
              <a:spcBef>
                <a:spcPts val="0"/>
              </a:spcBef>
              <a:spcAft>
                <a:spcPts val="0"/>
              </a:spcAft>
              <a:buSzPts val="1800"/>
              <a:buAutoNum type="arabicPeriod"/>
            </a:pPr>
            <a:r>
              <a:rPr lang="en"/>
              <a:t>Trains fully connected Layers (and might fine tuned inner layers)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and Drawbacks</a:t>
            </a:r>
            <a:endParaRPr/>
          </a:p>
        </p:txBody>
      </p:sp>
      <p:sp>
        <p:nvSpPr>
          <p:cNvPr id="122" name="Google Shape;122;p24"/>
          <p:cNvSpPr txBox="1"/>
          <p:nvPr>
            <p:ph idx="1" type="body"/>
          </p:nvPr>
        </p:nvSpPr>
        <p:spPr>
          <a:xfrm>
            <a:off x="311700" y="1612850"/>
            <a:ext cx="8520600" cy="295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Small Training Data (50 to 100 for a classifier)</a:t>
            </a:r>
            <a:endParaRPr/>
          </a:p>
          <a:p>
            <a:pPr indent="-342900" lvl="0" marL="457200" rtl="0" algn="l">
              <a:spcBef>
                <a:spcPts val="0"/>
              </a:spcBef>
              <a:spcAft>
                <a:spcPts val="0"/>
              </a:spcAft>
              <a:buSzPts val="1800"/>
              <a:buChar char="●"/>
            </a:pPr>
            <a:r>
              <a:rPr lang="en"/>
              <a:t>Faster Training</a:t>
            </a:r>
            <a:endParaRPr/>
          </a:p>
          <a:p>
            <a:pPr indent="-342900" lvl="0" marL="457200" rtl="0" algn="l">
              <a:spcBef>
                <a:spcPts val="0"/>
              </a:spcBef>
              <a:spcAft>
                <a:spcPts val="0"/>
              </a:spcAft>
              <a:buSzPts val="1800"/>
              <a:buChar char="●"/>
            </a:pPr>
            <a:r>
              <a:rPr lang="en"/>
              <a:t>Model might not be globally optimum in all three levels of optimization.</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Centric Model Improvement</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everything else is taken care of, the only thing that the model developer needs to worry about is the quality, diversity and quantity of data provided to the model. Following are important considerations in data </a:t>
            </a:r>
            <a:r>
              <a:rPr lang="en"/>
              <a:t>preparation</a:t>
            </a:r>
            <a:r>
              <a:rPr lang="en"/>
              <a:t>.</a:t>
            </a:r>
            <a:endParaRPr/>
          </a:p>
          <a:p>
            <a:pPr indent="-342900" lvl="0" marL="457200" rtl="0" algn="l">
              <a:spcBef>
                <a:spcPts val="1600"/>
              </a:spcBef>
              <a:spcAft>
                <a:spcPts val="0"/>
              </a:spcAft>
              <a:buSzPts val="1800"/>
              <a:buAutoNum type="arabicPeriod"/>
            </a:pPr>
            <a:r>
              <a:rPr lang="en"/>
              <a:t>Class </a:t>
            </a:r>
            <a:r>
              <a:rPr lang="en"/>
              <a:t>Imbalance</a:t>
            </a:r>
            <a:r>
              <a:rPr lang="en"/>
              <a:t> Treatment </a:t>
            </a:r>
            <a:r>
              <a:rPr lang="en" u="sng">
                <a:solidFill>
                  <a:schemeClr val="hlink"/>
                </a:solidFill>
                <a:hlinkClick r:id="rId3"/>
              </a:rPr>
              <a:t>(read more)</a:t>
            </a:r>
            <a:endParaRPr/>
          </a:p>
          <a:p>
            <a:pPr indent="-342900" lvl="0" marL="457200" rtl="0" algn="l">
              <a:spcBef>
                <a:spcPts val="0"/>
              </a:spcBef>
              <a:spcAft>
                <a:spcPts val="0"/>
              </a:spcAft>
              <a:buSzPts val="1800"/>
              <a:buAutoNum type="arabicPeriod"/>
            </a:pPr>
            <a:r>
              <a:rPr lang="en"/>
              <a:t>Ensuring variation in light condition, background, angles, styles</a:t>
            </a:r>
            <a:endParaRPr/>
          </a:p>
          <a:p>
            <a:pPr indent="-342900" lvl="0" marL="457200" rtl="0" algn="l">
              <a:spcBef>
                <a:spcPts val="0"/>
              </a:spcBef>
              <a:spcAft>
                <a:spcPts val="0"/>
              </a:spcAft>
              <a:buSzPts val="1800"/>
              <a:buAutoNum type="arabicPeriod"/>
            </a:pPr>
            <a:r>
              <a:rPr lang="en"/>
              <a:t>Ensuring that non characteristic features are uniformly distributed among label classes. (So that model does not associate e.g daylight with a certain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valuable resource</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Book: Deep Learning with Azure </a:t>
            </a:r>
            <a:endParaRPr/>
          </a:p>
          <a:p>
            <a:pPr indent="0" lvl="0" marL="0" rtl="0" algn="l">
              <a:spcBef>
                <a:spcPts val="1600"/>
              </a:spcBef>
              <a:spcAft>
                <a:spcPts val="1600"/>
              </a:spcAft>
              <a:buNone/>
            </a:pPr>
            <a:r>
              <a:rPr lang="en"/>
              <a:t>I have the pdf copy of this book, you can reach out to me if you want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Levels in Machine Learning</a:t>
            </a:r>
            <a:endParaRPr/>
          </a:p>
        </p:txBody>
      </p:sp>
      <p:sp>
        <p:nvSpPr>
          <p:cNvPr id="61" name="Google Shape;61;p14"/>
          <p:cNvSpPr txBox="1"/>
          <p:nvPr>
            <p:ph idx="1" type="body"/>
          </p:nvPr>
        </p:nvSpPr>
        <p:spPr>
          <a:xfrm>
            <a:off x="311700" y="1570000"/>
            <a:ext cx="8520600" cy="2998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All machine learning modeling can be broken down into three phases. </a:t>
            </a:r>
            <a:endParaRPr/>
          </a:p>
          <a:p>
            <a:pPr indent="-342900" lvl="0" marL="457200" rtl="0" algn="l">
              <a:lnSpc>
                <a:spcPct val="150000"/>
              </a:lnSpc>
              <a:spcBef>
                <a:spcPts val="1600"/>
              </a:spcBef>
              <a:spcAft>
                <a:spcPts val="0"/>
              </a:spcAft>
              <a:buSzPts val="1800"/>
              <a:buAutoNum type="arabicPeriod"/>
            </a:pPr>
            <a:r>
              <a:rPr b="1" lang="en"/>
              <a:t>Exploring Hypothesis Space </a:t>
            </a:r>
            <a:r>
              <a:rPr lang="en"/>
              <a:t>(Model Selection)</a:t>
            </a:r>
            <a:r>
              <a:rPr b="1" lang="en"/>
              <a:t>: </a:t>
            </a:r>
            <a:r>
              <a:rPr lang="en"/>
              <a:t>always designed manually.</a:t>
            </a:r>
            <a:endParaRPr b="1"/>
          </a:p>
          <a:p>
            <a:pPr indent="-342900" lvl="0" marL="457200" rtl="0" algn="l">
              <a:lnSpc>
                <a:spcPct val="150000"/>
              </a:lnSpc>
              <a:spcBef>
                <a:spcPts val="0"/>
              </a:spcBef>
              <a:spcAft>
                <a:spcPts val="0"/>
              </a:spcAft>
              <a:buSzPts val="1800"/>
              <a:buAutoNum type="arabicPeriod"/>
            </a:pPr>
            <a:r>
              <a:rPr b="1" lang="en"/>
              <a:t>Tuning Hyperparameters: </a:t>
            </a:r>
            <a:r>
              <a:rPr lang="en"/>
              <a:t>enabled by computational packages but mostly designed manually.</a:t>
            </a:r>
            <a:endParaRPr b="1"/>
          </a:p>
          <a:p>
            <a:pPr indent="-342900" lvl="0" marL="457200" rtl="0" algn="l">
              <a:lnSpc>
                <a:spcPct val="150000"/>
              </a:lnSpc>
              <a:spcBef>
                <a:spcPts val="0"/>
              </a:spcBef>
              <a:spcAft>
                <a:spcPts val="0"/>
              </a:spcAft>
              <a:buSzPts val="1800"/>
              <a:buAutoNum type="arabicPeriod"/>
            </a:pPr>
            <a:r>
              <a:rPr b="1" lang="en"/>
              <a:t>Training Model Parameters: </a:t>
            </a:r>
            <a:r>
              <a:rPr lang="en"/>
              <a:t>always handled by computational packages.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Customvision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customvision does not require the user to select the model and model hyperparameters, it automates all three levels of optimization. </a:t>
            </a:r>
            <a:endParaRPr/>
          </a:p>
          <a:p>
            <a:pPr indent="0" lvl="0" marL="0" rtl="0" algn="l">
              <a:spcBef>
                <a:spcPts val="1600"/>
              </a:spcBef>
              <a:spcAft>
                <a:spcPts val="0"/>
              </a:spcAft>
              <a:buNone/>
            </a:pPr>
            <a:r>
              <a:rPr lang="en"/>
              <a:t>Customvision documentation does not exactly reveal how it searches among top two levels of optimization that we defined. But the documentation states that it uses techniques such as Transfer Learning and Image Augmentation. </a:t>
            </a:r>
            <a:endParaRPr/>
          </a:p>
          <a:p>
            <a:pPr indent="0" lvl="0" marL="0" rtl="0" algn="l">
              <a:spcBef>
                <a:spcPts val="1600"/>
              </a:spcBef>
              <a:spcAft>
                <a:spcPts val="0"/>
              </a:spcAft>
              <a:buNone/>
            </a:pPr>
            <a:r>
              <a:rPr lang="en"/>
              <a:t>Now we will try to understand what these techniques are.</a:t>
            </a:r>
            <a:endParaRPr/>
          </a:p>
          <a:p>
            <a:pPr indent="0" lvl="0" marL="0" rtl="0" algn="l">
              <a:spcBef>
                <a:spcPts val="1600"/>
              </a:spcBef>
              <a:spcAft>
                <a:spcPts val="1600"/>
              </a:spcAft>
              <a:buNone/>
            </a:pPr>
            <a:r>
              <a:rPr lang="en" u="sng">
                <a:solidFill>
                  <a:schemeClr val="hlink"/>
                </a:solidFill>
                <a:hlinkClick r:id="rId3"/>
              </a:rPr>
              <a:t>customvision documentation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Learning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a:t>
            </a:r>
            <a:r>
              <a:rPr lang="en"/>
              <a:t>o build prior knowledge into the development of the model so it does not learn solely from the data of the problem at hand. Two common ways this is done is through a concept called transfer learning in computer vision and domain adaptation mainly through the use of word embeddings in natural language processing.</a:t>
            </a:r>
            <a:endParaRPr/>
          </a:p>
          <a:p>
            <a:pPr indent="0" lvl="0" marL="0" rtl="0" algn="l">
              <a:lnSpc>
                <a:spcPct val="100000"/>
              </a:lnSpc>
              <a:spcBef>
                <a:spcPts val="1600"/>
              </a:spcBef>
              <a:spcAft>
                <a:spcPts val="1600"/>
              </a:spcAft>
              <a:buNone/>
            </a:pPr>
            <a:r>
              <a:rPr lang="en"/>
              <a:t>Transfer learning enables data scientists to quickly adapt existing pretrained models (e.g., AlexNet, ResNet-50, InceptionV3, etc.) to new domains.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311700" y="490200"/>
            <a:ext cx="8283100" cy="4378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conceptual parts of CNN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CNNs can be conceptually split into two main pieces, both of which are optimized together:</a:t>
            </a:r>
            <a:endParaRPr/>
          </a:p>
          <a:p>
            <a:pPr indent="0" lvl="0" marL="0" rtl="0" algn="l">
              <a:spcBef>
                <a:spcPts val="1600"/>
              </a:spcBef>
              <a:spcAft>
                <a:spcPts val="0"/>
              </a:spcAft>
              <a:buClr>
                <a:schemeClr val="dk1"/>
              </a:buClr>
              <a:buSzPts val="1100"/>
              <a:buFont typeface="Arial"/>
              <a:buNone/>
            </a:pPr>
            <a:r>
              <a:rPr lang="en"/>
              <a:t>1. The automatic feature extractor creates the hidden feature state—features that represent aspects of image that are relevant for classification—and is made up of layers such as convolutional and pooling layers.</a:t>
            </a:r>
            <a:endParaRPr/>
          </a:p>
          <a:p>
            <a:pPr indent="0" lvl="0" marL="0" rtl="0" algn="l">
              <a:spcBef>
                <a:spcPts val="1600"/>
              </a:spcBef>
              <a:spcAft>
                <a:spcPts val="1600"/>
              </a:spcAft>
              <a:buNone/>
            </a:pPr>
            <a:r>
              <a:rPr lang="en"/>
              <a:t>2. The classifier is a fully connected neural network made up of at least one layer that classifies the hidden feature state.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1227700" y="4224425"/>
            <a:ext cx="675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Visualizing increasingly complex</a:t>
            </a:r>
            <a:r>
              <a:rPr lang="en" sz="1800"/>
              <a:t> filters learned in CNN layers.</a:t>
            </a:r>
            <a:endParaRPr sz="1800"/>
          </a:p>
        </p:txBody>
      </p:sp>
      <p:pic>
        <p:nvPicPr>
          <p:cNvPr id="92" name="Google Shape;92;p19"/>
          <p:cNvPicPr preferRelativeResize="0"/>
          <p:nvPr/>
        </p:nvPicPr>
        <p:blipFill>
          <a:blip r:embed="rId3">
            <a:alphaModFix/>
          </a:blip>
          <a:stretch>
            <a:fillRect/>
          </a:stretch>
        </p:blipFill>
        <p:spPr>
          <a:xfrm>
            <a:off x="1157288" y="202550"/>
            <a:ext cx="6829425" cy="374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b="10275" l="20279" r="4134" t="14001"/>
          <a:stretch/>
        </p:blipFill>
        <p:spPr>
          <a:xfrm>
            <a:off x="1270200" y="690075"/>
            <a:ext cx="6675878" cy="3762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Pre-trained Model Approach</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rPr>
              <a:t>Select Source Model</a:t>
            </a:r>
            <a:r>
              <a:rPr lang="en" sz="1400">
                <a:solidFill>
                  <a:schemeClr val="dk1"/>
                </a:solidFill>
              </a:rPr>
              <a:t>. A pre-trained source model is chosen from available models. Many research institutions release models on large and challenging datasets that may be included in the pool of candidate models from which to choose from.</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Reuse Model</a:t>
            </a:r>
            <a:r>
              <a:rPr lang="en" sz="1400">
                <a:solidFill>
                  <a:schemeClr val="dk1"/>
                </a:solidFill>
              </a:rPr>
              <a:t>. The model pre-trained model can then be used as the starting point for a model on the second task of interest. This may involve using all or parts of the model, depending on the modeling technique used.</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Tune Model</a:t>
            </a:r>
            <a:r>
              <a:rPr lang="en" sz="1400">
                <a:solidFill>
                  <a:schemeClr val="dk1"/>
                </a:solidFill>
              </a:rPr>
              <a:t>. Optionally, the model may need to be adapted or refined on the input-output pair data available for the task of interest.</a:t>
            </a:r>
            <a:endParaRPr sz="1400">
              <a:solidFill>
                <a:schemeClr val="dk1"/>
              </a:solidFill>
            </a:endParaRPr>
          </a:p>
          <a:p>
            <a:pPr indent="0" lvl="0" marL="0" rtl="0" algn="l">
              <a:spcBef>
                <a:spcPts val="1200"/>
              </a:spcBef>
              <a:spcAft>
                <a:spcPts val="1600"/>
              </a:spcAft>
              <a:buNone/>
            </a:pPr>
            <a:r>
              <a:rPr lang="en" u="sng">
                <a:solidFill>
                  <a:schemeClr val="hlink"/>
                </a:solidFill>
                <a:hlinkClick r:id="rId3"/>
              </a:rPr>
              <a:t>Read more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