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000"/>
    <a:srgbClr val="FED6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519A-9C3A-364E-BD00-4AEDCDCCF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9CF7F-9640-9D46-8101-50434A68E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162FD-0C81-834A-B9E2-A9A08F66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73F5-6FC4-BE45-9DBC-F90C03E7B10D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A82A3-DAF3-C64C-9FB2-2A909B3C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CCB24-452A-C547-96F9-472118FF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543A-3791-744A-A1B6-28164B25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5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9753-E601-C746-842F-E2AD79E1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4E4B2-0B5E-4F42-9E0C-745C9D421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710C4-88E6-1841-9902-61C0DCD7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73F5-6FC4-BE45-9DBC-F90C03E7B10D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F91EC-90B3-124F-8D86-4F037A7D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D9322-9BCC-424F-9BD4-EF9B45E3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543A-3791-744A-A1B6-28164B25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9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73C4B-C54E-2E45-8CEC-95954A2A2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E2228-CC26-4A46-86E7-4BE5783AC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2B44E-872D-E84F-B1BC-775D3A49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73F5-6FC4-BE45-9DBC-F90C03E7B10D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FA63B-54BD-E44B-A3A1-D44A1029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9B669-BC05-6C41-A19C-EAECF310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543A-3791-744A-A1B6-28164B25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1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73DAC-D2A8-B248-AA0A-134DF086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86650-2A21-394A-8F57-B31C059A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5FD96-CDFC-7F4C-9A2E-3910E756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73F5-6FC4-BE45-9DBC-F90C03E7B10D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2D381-C81D-5B4A-8546-B893BD62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73A3B-D1DE-B64C-BF4D-3C19BFC5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543A-3791-744A-A1B6-28164B25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9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EB1A-FD3C-D44F-BB0A-48FD573E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D65D9-8E30-4645-B937-3F00DA451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B8320-BCE8-4244-8DDF-A159FEAD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73F5-6FC4-BE45-9DBC-F90C03E7B10D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DF092-56F4-E64D-ABE9-CC7144AC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97B47-59E2-7B4B-B079-211C1C47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543A-3791-744A-A1B6-28164B25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3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0A6E-71C8-AA41-B0FF-BE2F1C3C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44658-DE6B-A943-9CB1-5DA41114B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64CB3-DD8B-B34F-A9A8-9CF5CBC61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BAF54-57DF-0F47-A86C-E14DFBA5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73F5-6FC4-BE45-9DBC-F90C03E7B10D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EF0DC-12BF-5544-BEA9-22DB7BD5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A1776-0AEF-2F4A-997B-4512504A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543A-3791-744A-A1B6-28164B25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8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25AC-E3D0-0043-B870-5EAEB2DA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A50DC-1216-3C45-9FA5-103B9ECAA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D2D04-53A4-0F49-8B28-3F04F98BE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596B5-8B4B-0B4D-A392-BC97AA399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FBAFB-AD65-C94A-B9F6-48D546A33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B404E-ED26-2E4E-BD88-DEC9A09E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73F5-6FC4-BE45-9DBC-F90C03E7B10D}" type="datetimeFigureOut">
              <a:rPr lang="en-US" smtClean="0"/>
              <a:t>4/12/22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3D11F-26FC-C944-AC3B-1F9C1326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F9214-74A3-ED44-96E7-C7790715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543A-3791-744A-A1B6-28164B25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4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325C-FBC0-504E-AE16-5C192840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7B639-C66B-6640-A4B3-18CF289D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73F5-6FC4-BE45-9DBC-F90C03E7B10D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16227-AE15-6A46-B611-2EC5E80A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896BB-22CE-6D4F-8601-34EAC745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543A-3791-744A-A1B6-28164B25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1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38C2C8-0FFE-EE4E-B4FE-C47DD32B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73F5-6FC4-BE45-9DBC-F90C03E7B10D}" type="datetimeFigureOut">
              <a:rPr lang="en-US" smtClean="0"/>
              <a:t>4/12/22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17636-3EAB-9942-A5E7-6C6ED31F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9AE54-EFD3-7B48-9D8C-723402D5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543A-3791-744A-A1B6-28164B25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1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EAC6-0091-F54C-B2F2-A52FE204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E891-3218-B044-9D69-B35C98FF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23EFF-65FF-E446-959E-EA391D91B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B9C2C-164F-624A-B14D-7592389F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73F5-6FC4-BE45-9DBC-F90C03E7B10D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0F988-0BAD-8746-B909-D017EA50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C3B67-0C13-BE48-9281-B0D694F9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543A-3791-744A-A1B6-28164B25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0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9F47-18A2-8D4C-B9AA-280767C5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69B23-2B5B-3645-A71A-1BABBE837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BA197-7B6C-254C-9BDF-559C1F19E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AAFF6-6F5B-AA43-B3EC-F8F85225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73F5-6FC4-BE45-9DBC-F90C03E7B10D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B7B22-7441-9249-A3B0-0ECCED90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73E2A-33C3-594A-82D5-B8F39321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543A-3791-744A-A1B6-28164B25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4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531A8-C138-7948-AD93-0F8FB8F4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01474-6FB1-0740-9DF8-B1A39FC25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85454-185E-E746-8D71-FA5D0CC48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573F5-6FC4-BE45-9DBC-F90C03E7B10D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529EC-2269-A943-8A08-8EC945683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C109E-4BC3-4546-8AF2-C317F7ACD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543A-3791-744A-A1B6-28164B25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1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s outline">
            <a:extLst>
              <a:ext uri="{FF2B5EF4-FFF2-40B4-BE49-F238E27FC236}">
                <a16:creationId xmlns:a16="http://schemas.microsoft.com/office/drawing/2014/main" id="{14823ACA-FF24-374D-9068-2C6DB4FA7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1174" y="4176016"/>
            <a:ext cx="2160639" cy="2160639"/>
          </a:xfrm>
          <a:prstGeom prst="rect">
            <a:avLst/>
          </a:prstGeom>
        </p:spPr>
      </p:pic>
      <p:pic>
        <p:nvPicPr>
          <p:cNvPr id="14" name="Graphic 13" descr="Cloud Computing with solid fill">
            <a:extLst>
              <a:ext uri="{FF2B5EF4-FFF2-40B4-BE49-F238E27FC236}">
                <a16:creationId xmlns:a16="http://schemas.microsoft.com/office/drawing/2014/main" id="{CE563D7A-C94A-5945-BF21-A55964EC6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272" y="305128"/>
            <a:ext cx="2546556" cy="254655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CA930EB-6A9F-B940-8E04-3E60A8ED9548}"/>
              </a:ext>
            </a:extLst>
          </p:cNvPr>
          <p:cNvGrpSpPr/>
          <p:nvPr/>
        </p:nvGrpSpPr>
        <p:grpSpPr>
          <a:xfrm>
            <a:off x="0" y="4447634"/>
            <a:ext cx="6117067" cy="2171403"/>
            <a:chOff x="2858728" y="31166"/>
            <a:chExt cx="6117067" cy="2171403"/>
          </a:xfrm>
        </p:grpSpPr>
        <p:pic>
          <p:nvPicPr>
            <p:cNvPr id="7" name="Graphic 6" descr="City with solid fill">
              <a:extLst>
                <a:ext uri="{FF2B5EF4-FFF2-40B4-BE49-F238E27FC236}">
                  <a16:creationId xmlns:a16="http://schemas.microsoft.com/office/drawing/2014/main" id="{5163178F-C1F4-FC49-8D6A-A7FA8CAE0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46365" y="31166"/>
              <a:ext cx="1617406" cy="1617406"/>
            </a:xfrm>
            <a:prstGeom prst="rect">
              <a:avLst/>
            </a:prstGeom>
          </p:spPr>
        </p:pic>
        <p:pic>
          <p:nvPicPr>
            <p:cNvPr id="9" name="Graphic 8" descr="High temperature outline">
              <a:extLst>
                <a:ext uri="{FF2B5EF4-FFF2-40B4-BE49-F238E27FC236}">
                  <a16:creationId xmlns:a16="http://schemas.microsoft.com/office/drawing/2014/main" id="{BB501E15-B5DF-5148-8018-EB244156E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63771" y="245018"/>
              <a:ext cx="1189702" cy="118970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2B9ABD-A6CF-734D-92BB-9E40CCD442C7}"/>
                </a:ext>
              </a:extLst>
            </p:cNvPr>
            <p:cNvSpPr txBox="1"/>
            <p:nvPr/>
          </p:nvSpPr>
          <p:spPr>
            <a:xfrm>
              <a:off x="2858728" y="1433128"/>
              <a:ext cx="61170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rgbClr val="0070C0"/>
                  </a:solidFill>
                  <a:latin typeface="Garamond" panose="02020404030301010803" pitchFamily="18" charset="0"/>
                </a:rPr>
                <a:t>Urban</a:t>
              </a:r>
              <a:r>
                <a:rPr lang="en-US" sz="2200" b="1" dirty="0">
                  <a:latin typeface="Garamond" panose="02020404030301010803" pitchFamily="18" charset="0"/>
                </a:rPr>
                <a:t> Climate Simulations </a:t>
              </a:r>
            </a:p>
            <a:p>
              <a:pPr algn="ctr"/>
              <a:r>
                <a:rPr lang="en-US" sz="2200" b="1" dirty="0">
                  <a:latin typeface="Garamond" panose="02020404030301010803" pitchFamily="18" charset="0"/>
                </a:rPr>
                <a:t>in Supercomputers</a:t>
              </a:r>
            </a:p>
          </p:txBody>
        </p:sp>
        <p:pic>
          <p:nvPicPr>
            <p:cNvPr id="16" name="Graphic 15" descr="Server with solid fill">
              <a:extLst>
                <a:ext uri="{FF2B5EF4-FFF2-40B4-BE49-F238E27FC236}">
                  <a16:creationId xmlns:a16="http://schemas.microsoft.com/office/drawing/2014/main" id="{DF766806-C0A4-2B4F-8E1F-99806E2BB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09834" y="246609"/>
              <a:ext cx="1186519" cy="1186519"/>
            </a:xfrm>
            <a:prstGeom prst="rect">
              <a:avLst/>
            </a:prstGeom>
          </p:spPr>
        </p:pic>
      </p:grpSp>
      <p:pic>
        <p:nvPicPr>
          <p:cNvPr id="18" name="Graphic 17" descr="Arrow Down with solid fill">
            <a:extLst>
              <a:ext uri="{FF2B5EF4-FFF2-40B4-BE49-F238E27FC236}">
                <a16:creationId xmlns:a16="http://schemas.microsoft.com/office/drawing/2014/main" id="{D750949F-3FA6-F54E-A709-BAEDC487AC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5716228" y="4419630"/>
            <a:ext cx="914400" cy="21606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00E9FE6-C6A6-8847-8852-C64231D1231E}"/>
              </a:ext>
            </a:extLst>
          </p:cNvPr>
          <p:cNvSpPr txBox="1"/>
          <p:nvPr/>
        </p:nvSpPr>
        <p:spPr>
          <a:xfrm>
            <a:off x="5428809" y="5641762"/>
            <a:ext cx="1283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ACCESS</a:t>
            </a:r>
          </a:p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NEEDED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71A1E8-2F6C-994A-B5C7-CC32EAF1C26D}"/>
              </a:ext>
            </a:extLst>
          </p:cNvPr>
          <p:cNvSpPr txBox="1"/>
          <p:nvPr/>
        </p:nvSpPr>
        <p:spPr>
          <a:xfrm>
            <a:off x="5428809" y="4447634"/>
            <a:ext cx="1907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DOMAIN KNOWLEDGE</a:t>
            </a:r>
          </a:p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NEEDED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ACE197-0554-A941-BFEF-CAC7C14FE6E4}"/>
              </a:ext>
            </a:extLst>
          </p:cNvPr>
          <p:cNvSpPr txBox="1"/>
          <p:nvPr/>
        </p:nvSpPr>
        <p:spPr>
          <a:xfrm>
            <a:off x="7817694" y="5957150"/>
            <a:ext cx="20875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Garamond" panose="02020404030301010803" pitchFamily="18" charset="0"/>
              </a:rPr>
              <a:t>Users</a:t>
            </a:r>
          </a:p>
        </p:txBody>
      </p:sp>
      <p:pic>
        <p:nvPicPr>
          <p:cNvPr id="25" name="Graphic 24" descr="Arrow: Straight outline">
            <a:extLst>
              <a:ext uri="{FF2B5EF4-FFF2-40B4-BE49-F238E27FC236}">
                <a16:creationId xmlns:a16="http://schemas.microsoft.com/office/drawing/2014/main" id="{01B11F6B-BE8C-EC4C-B1FF-B5DD77E81B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2058647" y="3110113"/>
            <a:ext cx="1217406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0D9DEA2-3F76-AE41-A28F-785A0B553648}"/>
              </a:ext>
            </a:extLst>
          </p:cNvPr>
          <p:cNvSpPr txBox="1"/>
          <p:nvPr/>
        </p:nvSpPr>
        <p:spPr>
          <a:xfrm>
            <a:off x="642698" y="2567712"/>
            <a:ext cx="1907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Garamond" panose="02020404030301010803" pitchFamily="18" charset="0"/>
              </a:rPr>
              <a:t>Data in the Cloud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7CCDBF-ABF3-7D4D-9572-19B22ABFAD4C}"/>
              </a:ext>
            </a:extLst>
          </p:cNvPr>
          <p:cNvSpPr txBox="1"/>
          <p:nvPr/>
        </p:nvSpPr>
        <p:spPr>
          <a:xfrm>
            <a:off x="4661146" y="2768992"/>
            <a:ext cx="3182490" cy="954107"/>
          </a:xfrm>
          <a:prstGeom prst="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Urban Climate Explorer</a:t>
            </a:r>
          </a:p>
        </p:txBody>
      </p:sp>
      <p:pic>
        <p:nvPicPr>
          <p:cNvPr id="35" name="Graphic 34" descr="Transfer outline">
            <a:extLst>
              <a:ext uri="{FF2B5EF4-FFF2-40B4-BE49-F238E27FC236}">
                <a16:creationId xmlns:a16="http://schemas.microsoft.com/office/drawing/2014/main" id="{ABA81798-6C98-3047-9ECF-A149EB5D83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256861">
            <a:off x="3660233" y="2137195"/>
            <a:ext cx="914400" cy="914400"/>
          </a:xfrm>
          <a:prstGeom prst="rect">
            <a:avLst/>
          </a:prstGeom>
        </p:spPr>
      </p:pic>
      <p:pic>
        <p:nvPicPr>
          <p:cNvPr id="37" name="Graphic 36" descr="Transfer outline">
            <a:extLst>
              <a:ext uri="{FF2B5EF4-FFF2-40B4-BE49-F238E27FC236}">
                <a16:creationId xmlns:a16="http://schemas.microsoft.com/office/drawing/2014/main" id="{685FDFA6-2E19-8C49-9BFA-ADB5D5FFF07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256861">
            <a:off x="7772126" y="3491985"/>
            <a:ext cx="914400" cy="914400"/>
          </a:xfrm>
          <a:prstGeom prst="rect">
            <a:avLst/>
          </a:prstGeom>
        </p:spPr>
      </p:pic>
      <p:pic>
        <p:nvPicPr>
          <p:cNvPr id="38" name="Graphic 37" descr="Back with solid fill">
            <a:extLst>
              <a:ext uri="{FF2B5EF4-FFF2-40B4-BE49-F238E27FC236}">
                <a16:creationId xmlns:a16="http://schemas.microsoft.com/office/drawing/2014/main" id="{D0D1B6CF-0CE4-DC4E-8F5B-E4D08381634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9869757">
            <a:off x="8116090" y="2758219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81521E3-7CAA-E548-900E-D1FE8A2228DE}"/>
              </a:ext>
            </a:extLst>
          </p:cNvPr>
          <p:cNvSpPr txBox="1"/>
          <p:nvPr/>
        </p:nvSpPr>
        <p:spPr>
          <a:xfrm>
            <a:off x="8718049" y="2166353"/>
            <a:ext cx="3008234" cy="523220"/>
          </a:xfrm>
          <a:prstGeom prst="rect">
            <a:avLst/>
          </a:prstGeom>
          <a:solidFill>
            <a:srgbClr val="FED603"/>
          </a:solidFill>
          <a:ln w="38100">
            <a:solidFill>
              <a:srgbClr val="FED60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Decision Making</a:t>
            </a:r>
          </a:p>
        </p:txBody>
      </p:sp>
      <p:pic>
        <p:nvPicPr>
          <p:cNvPr id="41" name="Graphic 40" descr="Artificial Intelligence with solid fill">
            <a:extLst>
              <a:ext uri="{FF2B5EF4-FFF2-40B4-BE49-F238E27FC236}">
                <a16:creationId xmlns:a16="http://schemas.microsoft.com/office/drawing/2014/main" id="{58E9EEB3-E8D7-524E-9978-902F25C48FF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339348" y="1725606"/>
            <a:ext cx="914400" cy="914400"/>
          </a:xfrm>
          <a:prstGeom prst="rect">
            <a:avLst/>
          </a:prstGeom>
        </p:spPr>
      </p:pic>
      <p:pic>
        <p:nvPicPr>
          <p:cNvPr id="43" name="Graphic 42" descr="Illustrator with solid fill">
            <a:extLst>
              <a:ext uri="{FF2B5EF4-FFF2-40B4-BE49-F238E27FC236}">
                <a16:creationId xmlns:a16="http://schemas.microsoft.com/office/drawing/2014/main" id="{1EB338BD-F8EE-7547-8E50-4B5DF205EF5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84503" y="17690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3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5A9AA2C-415B-C44D-BC1E-917D3AE74523}"/>
              </a:ext>
            </a:extLst>
          </p:cNvPr>
          <p:cNvSpPr/>
          <p:nvPr/>
        </p:nvSpPr>
        <p:spPr>
          <a:xfrm>
            <a:off x="182174" y="2361418"/>
            <a:ext cx="1663908" cy="6422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CESM2 LE on AWS cloud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4A80AF-8A53-3045-8361-C0F626F18FBE}"/>
              </a:ext>
            </a:extLst>
          </p:cNvPr>
          <p:cNvSpPr/>
          <p:nvPr/>
        </p:nvSpPr>
        <p:spPr>
          <a:xfrm>
            <a:off x="2314346" y="3324967"/>
            <a:ext cx="1382486" cy="642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CESM CAM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6A48DE-6B06-5747-9260-967A2D958DCF}"/>
              </a:ext>
            </a:extLst>
          </p:cNvPr>
          <p:cNvSpPr/>
          <p:nvPr/>
        </p:nvSpPr>
        <p:spPr>
          <a:xfrm>
            <a:off x="2359807" y="1398032"/>
            <a:ext cx="1382486" cy="642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CESM CLM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C34115-920C-CA49-A308-993A242F42E1}"/>
              </a:ext>
            </a:extLst>
          </p:cNvPr>
          <p:cNvSpPr txBox="1"/>
          <p:nvPr/>
        </p:nvSpPr>
        <p:spPr>
          <a:xfrm>
            <a:off x="1982045" y="2497880"/>
            <a:ext cx="157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Intake-ESM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E87AFE-2B99-4C40-8310-1F0FB3FDC7B1}"/>
              </a:ext>
            </a:extLst>
          </p:cNvPr>
          <p:cNvSpPr/>
          <p:nvPr/>
        </p:nvSpPr>
        <p:spPr>
          <a:xfrm>
            <a:off x="4896670" y="1398032"/>
            <a:ext cx="1382486" cy="642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1D-&gt;3D-&gt;2D mapping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B76BC1-2302-6D45-9C30-8A73599C2711}"/>
              </a:ext>
            </a:extLst>
          </p:cNvPr>
          <p:cNvSpPr/>
          <p:nvPr/>
        </p:nvSpPr>
        <p:spPr>
          <a:xfrm>
            <a:off x="3888896" y="2361417"/>
            <a:ext cx="1663908" cy="642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time-invariant urban masks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ADD0B505-4070-7043-AAF4-C11E726D0CFC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1846082" y="1719161"/>
            <a:ext cx="513725" cy="963386"/>
          </a:xfrm>
          <a:prstGeom prst="curvedConnector3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723D3230-1927-C044-97E9-B81D61EC221F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1846082" y="2682547"/>
            <a:ext cx="468264" cy="963549"/>
          </a:xfrm>
          <a:prstGeom prst="curvedConnector3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88951376-44C1-F54D-A89D-03B9701D46D1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>
            <a:off x="3742293" y="1719161"/>
            <a:ext cx="1154377" cy="12700"/>
          </a:xfrm>
          <a:prstGeom prst="curvedConnector3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EEA09899-A7D6-7C48-A7E5-9DDA144ED7C3}"/>
              </a:ext>
            </a:extLst>
          </p:cNvPr>
          <p:cNvCxnSpPr>
            <a:cxnSpLocks/>
            <a:stCxn id="36" idx="2"/>
            <a:endCxn id="39" idx="1"/>
          </p:cNvCxnSpPr>
          <p:nvPr/>
        </p:nvCxnSpPr>
        <p:spPr>
          <a:xfrm rot="5400000">
            <a:off x="4417277" y="1511909"/>
            <a:ext cx="642257" cy="1699017"/>
          </a:xfrm>
          <a:prstGeom prst="curvedConnector4">
            <a:avLst>
              <a:gd name="adj1" fmla="val 25000"/>
              <a:gd name="adj2" fmla="val 113455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F4871A64-CBC4-244F-8552-4169FFD9E8B0}"/>
              </a:ext>
            </a:extLst>
          </p:cNvPr>
          <p:cNvCxnSpPr>
            <a:cxnSpLocks/>
            <a:stCxn id="29" idx="3"/>
            <a:endCxn id="57" idx="1"/>
          </p:cNvCxnSpPr>
          <p:nvPr/>
        </p:nvCxnSpPr>
        <p:spPr>
          <a:xfrm flipV="1">
            <a:off x="3696832" y="3188749"/>
            <a:ext cx="2541476" cy="457347"/>
          </a:xfrm>
          <a:prstGeom prst="curvedConnector3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EACB1EA-E6B1-FC45-B449-505A047287FA}"/>
              </a:ext>
            </a:extLst>
          </p:cNvPr>
          <p:cNvSpPr/>
          <p:nvPr/>
        </p:nvSpPr>
        <p:spPr>
          <a:xfrm>
            <a:off x="6238308" y="2867620"/>
            <a:ext cx="1663909" cy="64225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urban specific CAM+CLM data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DD37119B-B860-A741-B458-47FAC6E9DCA0}"/>
              </a:ext>
            </a:extLst>
          </p:cNvPr>
          <p:cNvCxnSpPr>
            <a:cxnSpLocks/>
            <a:stCxn id="39" idx="3"/>
            <a:endCxn id="57" idx="1"/>
          </p:cNvCxnSpPr>
          <p:nvPr/>
        </p:nvCxnSpPr>
        <p:spPr>
          <a:xfrm>
            <a:off x="5552804" y="2682546"/>
            <a:ext cx="685504" cy="506203"/>
          </a:xfrm>
          <a:prstGeom prst="curved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59AEC4B7-64C6-204A-AAE5-3223CC7EF708}"/>
              </a:ext>
            </a:extLst>
          </p:cNvPr>
          <p:cNvCxnSpPr>
            <a:cxnSpLocks/>
            <a:stCxn id="36" idx="3"/>
            <a:endCxn id="57" idx="1"/>
          </p:cNvCxnSpPr>
          <p:nvPr/>
        </p:nvCxnSpPr>
        <p:spPr>
          <a:xfrm flipH="1">
            <a:off x="6238308" y="1719161"/>
            <a:ext cx="40848" cy="1469588"/>
          </a:xfrm>
          <a:prstGeom prst="curvedConnector5">
            <a:avLst>
              <a:gd name="adj1" fmla="val -559636"/>
              <a:gd name="adj2" fmla="val 50000"/>
              <a:gd name="adj3" fmla="val 659636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1223C77F-3989-794D-978C-60D1B6FDB95F}"/>
              </a:ext>
            </a:extLst>
          </p:cNvPr>
          <p:cNvSpPr/>
          <p:nvPr/>
        </p:nvSpPr>
        <p:spPr>
          <a:xfrm>
            <a:off x="7010381" y="1395727"/>
            <a:ext cx="1382486" cy="642257"/>
          </a:xfrm>
          <a:prstGeom prst="rect">
            <a:avLst/>
          </a:prstGeom>
          <a:solidFill>
            <a:srgbClr val="F36000"/>
          </a:solidFill>
          <a:ln>
            <a:solidFill>
              <a:srgbClr val="F3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users’ input</a:t>
            </a:r>
          </a:p>
        </p:txBody>
      </p: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14B87EB9-DEF8-A649-A4A9-4FA36218B5D3}"/>
              </a:ext>
            </a:extLst>
          </p:cNvPr>
          <p:cNvCxnSpPr>
            <a:cxnSpLocks/>
            <a:stCxn id="95" idx="2"/>
            <a:endCxn id="57" idx="0"/>
          </p:cNvCxnSpPr>
          <p:nvPr/>
        </p:nvCxnSpPr>
        <p:spPr>
          <a:xfrm rot="5400000">
            <a:off x="6971126" y="2137122"/>
            <a:ext cx="829636" cy="631361"/>
          </a:xfrm>
          <a:prstGeom prst="curvedConnector3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B73C64D-9A4E-4B49-BC02-95EEE186BF0F}"/>
              </a:ext>
            </a:extLst>
          </p:cNvPr>
          <p:cNvSpPr/>
          <p:nvPr/>
        </p:nvSpPr>
        <p:spPr>
          <a:xfrm>
            <a:off x="7354912" y="4326937"/>
            <a:ext cx="1382486" cy="64225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for analysis</a:t>
            </a:r>
          </a:p>
        </p:txBody>
      </p: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D3767207-BCF5-3F45-A9D7-67B51E8595F6}"/>
              </a:ext>
            </a:extLst>
          </p:cNvPr>
          <p:cNvCxnSpPr>
            <a:cxnSpLocks/>
            <a:stCxn id="57" idx="2"/>
            <a:endCxn id="99" idx="0"/>
          </p:cNvCxnSpPr>
          <p:nvPr/>
        </p:nvCxnSpPr>
        <p:spPr>
          <a:xfrm rot="16200000" flipH="1">
            <a:off x="7149679" y="3430461"/>
            <a:ext cx="817060" cy="975892"/>
          </a:xfrm>
          <a:prstGeom prst="curvedConnector3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FD00120-121B-2F49-8212-B5DB56B714BD}"/>
              </a:ext>
            </a:extLst>
          </p:cNvPr>
          <p:cNvSpPr/>
          <p:nvPr/>
        </p:nvSpPr>
        <p:spPr>
          <a:xfrm>
            <a:off x="8392866" y="2867212"/>
            <a:ext cx="1962593" cy="64225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machine learning emulators</a:t>
            </a:r>
          </a:p>
        </p:txBody>
      </p: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7245D093-1588-BA48-8B46-8BDC748F12A0}"/>
              </a:ext>
            </a:extLst>
          </p:cNvPr>
          <p:cNvCxnSpPr>
            <a:cxnSpLocks/>
            <a:stCxn id="99" idx="3"/>
            <a:endCxn id="126" idx="2"/>
          </p:cNvCxnSpPr>
          <p:nvPr/>
        </p:nvCxnSpPr>
        <p:spPr>
          <a:xfrm flipV="1">
            <a:off x="8737398" y="3509469"/>
            <a:ext cx="636765" cy="1138597"/>
          </a:xfrm>
          <a:prstGeom prst="curvedConnector2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81A93E12-A58E-9E47-AD1A-718A3620D1DD}"/>
              </a:ext>
            </a:extLst>
          </p:cNvPr>
          <p:cNvCxnSpPr>
            <a:cxnSpLocks/>
            <a:stCxn id="95" idx="2"/>
            <a:endCxn id="126" idx="0"/>
          </p:cNvCxnSpPr>
          <p:nvPr/>
        </p:nvCxnSpPr>
        <p:spPr>
          <a:xfrm rot="16200000" flipH="1">
            <a:off x="8123279" y="1616328"/>
            <a:ext cx="829228" cy="1672539"/>
          </a:xfrm>
          <a:prstGeom prst="curved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6F15D45-C303-9B41-A055-276655A830D5}"/>
              </a:ext>
            </a:extLst>
          </p:cNvPr>
          <p:cNvSpPr/>
          <p:nvPr/>
        </p:nvSpPr>
        <p:spPr>
          <a:xfrm>
            <a:off x="8914860" y="257129"/>
            <a:ext cx="1672540" cy="642257"/>
          </a:xfrm>
          <a:prstGeom prst="rect">
            <a:avLst/>
          </a:prstGeom>
          <a:solidFill>
            <a:srgbClr val="F36000"/>
          </a:solidFill>
          <a:ln>
            <a:solidFill>
              <a:srgbClr val="F3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users’ own data</a:t>
            </a:r>
          </a:p>
        </p:txBody>
      </p:sp>
      <p:cxnSp>
        <p:nvCxnSpPr>
          <p:cNvPr id="151" name="Curved Connector 150">
            <a:extLst>
              <a:ext uri="{FF2B5EF4-FFF2-40B4-BE49-F238E27FC236}">
                <a16:creationId xmlns:a16="http://schemas.microsoft.com/office/drawing/2014/main" id="{BE259217-A955-6740-BF80-1396726FD530}"/>
              </a:ext>
            </a:extLst>
          </p:cNvPr>
          <p:cNvCxnSpPr>
            <a:cxnSpLocks/>
            <a:stCxn id="126" idx="3"/>
            <a:endCxn id="170" idx="2"/>
          </p:cNvCxnSpPr>
          <p:nvPr/>
        </p:nvCxnSpPr>
        <p:spPr>
          <a:xfrm flipH="1" flipV="1">
            <a:off x="9751131" y="2046639"/>
            <a:ext cx="604328" cy="1141702"/>
          </a:xfrm>
          <a:prstGeom prst="curvedConnector4">
            <a:avLst>
              <a:gd name="adj1" fmla="val -37827"/>
              <a:gd name="adj2" fmla="val 64064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A752F27-EDC0-6D4D-B24B-866D5DBFEFBA}"/>
              </a:ext>
            </a:extLst>
          </p:cNvPr>
          <p:cNvSpPr txBox="1"/>
          <p:nvPr/>
        </p:nvSpPr>
        <p:spPr>
          <a:xfrm>
            <a:off x="6537671" y="2279220"/>
            <a:ext cx="157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haversine dist. 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82A3166-7C94-D849-A9F0-4A053A2C3618}"/>
              </a:ext>
            </a:extLst>
          </p:cNvPr>
          <p:cNvSpPr/>
          <p:nvPr/>
        </p:nvSpPr>
        <p:spPr>
          <a:xfrm>
            <a:off x="8769834" y="1404382"/>
            <a:ext cx="1962593" cy="64225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projected data for decision making</a:t>
            </a:r>
          </a:p>
        </p:txBody>
      </p:sp>
      <p:cxnSp>
        <p:nvCxnSpPr>
          <p:cNvPr id="175" name="Curved Connector 174">
            <a:extLst>
              <a:ext uri="{FF2B5EF4-FFF2-40B4-BE49-F238E27FC236}">
                <a16:creationId xmlns:a16="http://schemas.microsoft.com/office/drawing/2014/main" id="{4ECD2ED1-4D2D-6741-B84C-9FB9C815AC93}"/>
              </a:ext>
            </a:extLst>
          </p:cNvPr>
          <p:cNvCxnSpPr>
            <a:cxnSpLocks/>
            <a:stCxn id="150" idx="2"/>
            <a:endCxn id="170" idx="0"/>
          </p:cNvCxnSpPr>
          <p:nvPr/>
        </p:nvCxnSpPr>
        <p:spPr>
          <a:xfrm rot="16200000" flipH="1">
            <a:off x="9498632" y="1151883"/>
            <a:ext cx="504996" cy="1"/>
          </a:xfrm>
          <a:prstGeom prst="curved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C8B630A-CADC-654F-BCA8-238882CEC4E2}"/>
              </a:ext>
            </a:extLst>
          </p:cNvPr>
          <p:cNvSpPr/>
          <p:nvPr/>
        </p:nvSpPr>
        <p:spPr>
          <a:xfrm>
            <a:off x="187063" y="338801"/>
            <a:ext cx="322509" cy="2059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926EC1E-D589-9D44-80D2-F6F67A4DA742}"/>
              </a:ext>
            </a:extLst>
          </p:cNvPr>
          <p:cNvSpPr txBox="1"/>
          <p:nvPr/>
        </p:nvSpPr>
        <p:spPr>
          <a:xfrm>
            <a:off x="509572" y="257129"/>
            <a:ext cx="107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products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89287EC-4C9F-E84B-8B2E-E37C7CCC9CEC}"/>
              </a:ext>
            </a:extLst>
          </p:cNvPr>
          <p:cNvSpPr/>
          <p:nvPr/>
        </p:nvSpPr>
        <p:spPr>
          <a:xfrm>
            <a:off x="187063" y="700780"/>
            <a:ext cx="322509" cy="205989"/>
          </a:xfrm>
          <a:prstGeom prst="rect">
            <a:avLst/>
          </a:prstGeom>
          <a:solidFill>
            <a:srgbClr val="F36000"/>
          </a:solidFill>
          <a:ln>
            <a:solidFill>
              <a:srgbClr val="F3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39C2EA6-0901-1747-BF8D-8796532E3855}"/>
              </a:ext>
            </a:extLst>
          </p:cNvPr>
          <p:cNvSpPr txBox="1"/>
          <p:nvPr/>
        </p:nvSpPr>
        <p:spPr>
          <a:xfrm>
            <a:off x="509571" y="619108"/>
            <a:ext cx="1326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from users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B34C569-2A86-5349-ABB4-235FA6534F60}"/>
              </a:ext>
            </a:extLst>
          </p:cNvPr>
          <p:cNvSpPr/>
          <p:nvPr/>
        </p:nvSpPr>
        <p:spPr>
          <a:xfrm>
            <a:off x="187063" y="1084053"/>
            <a:ext cx="322509" cy="2059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7D82443-8168-3647-BD29-93CEF44AE508}"/>
              </a:ext>
            </a:extLst>
          </p:cNvPr>
          <p:cNvSpPr txBox="1"/>
          <p:nvPr/>
        </p:nvSpPr>
        <p:spPr>
          <a:xfrm>
            <a:off x="509572" y="1002381"/>
            <a:ext cx="107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194079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71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Zhonghua Zheng</dc:creator>
  <cp:lastModifiedBy>Zhonghua Zheng</cp:lastModifiedBy>
  <cp:revision>11</cp:revision>
  <dcterms:created xsi:type="dcterms:W3CDTF">2022-04-12T23:59:53Z</dcterms:created>
  <dcterms:modified xsi:type="dcterms:W3CDTF">2022-04-13T01:50:43Z</dcterms:modified>
</cp:coreProperties>
</file>