
<file path=[Content_Types].xml><?xml version="1.0" encoding="utf-8"?>
<Types xmlns="http://schemas.openxmlformats.org/package/2006/content-types">
  <Default Extension="png" ContentType="image/png"/>
  <Default Extension="gif" ContentType="image/gi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87" r:id="rId5"/>
    <p:sldId id="289" r:id="rId6"/>
    <p:sldId id="278" r:id="rId7"/>
    <p:sldId id="279" r:id="rId8"/>
    <p:sldId id="262" r:id="rId9"/>
    <p:sldId id="269" r:id="rId10"/>
    <p:sldId id="270" r:id="rId11"/>
    <p:sldId id="265" r:id="rId12"/>
    <p:sldId id="284" r:id="rId13"/>
    <p:sldId id="273" r:id="rId14"/>
    <p:sldId id="281" r:id="rId15"/>
    <p:sldId id="282" r:id="rId16"/>
    <p:sldId id="283" r:id="rId17"/>
    <p:sldId id="266" r:id="rId18"/>
    <p:sldId id="271" r:id="rId19"/>
    <p:sldId id="272" r:id="rId20"/>
    <p:sldId id="275" r:id="rId21"/>
    <p:sldId id="277" r:id="rId22"/>
    <p:sldId id="276" r:id="rId23"/>
    <p:sldId id="285" r:id="rId24"/>
    <p:sldId id="290" r:id="rId25"/>
    <p:sldId id="288" r:id="rId26"/>
    <p:sldId id="286" r:id="rId27"/>
    <p:sldId id="263" r:id="rId28"/>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5987" autoAdjust="0"/>
    <p:restoredTop sz="94660"/>
  </p:normalViewPr>
  <p:slideViewPr>
    <p:cSldViewPr snapToGrid="0">
      <p:cViewPr varScale="1">
        <p:scale>
          <a:sx n="122" d="100"/>
          <a:sy n="122" d="100"/>
        </p:scale>
        <p:origin x="96" y="2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3968" y="136131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3968" y="384098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838184" y="523097"/>
            <a:ext cx="10515600" cy="58118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838184" y="1983597"/>
            <a:ext cx="10515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184" y="523097"/>
            <a:ext cx="10515600"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184" y="1983597"/>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8039" y="516256"/>
            <a:ext cx="10515890" cy="1324340"/>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039" y="1935192"/>
            <a:ext cx="5163349"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8039" y="2818085"/>
            <a:ext cx="5163349"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66931" y="1935192"/>
            <a:ext cx="5186998" cy="827712"/>
          </a:xfrm>
        </p:spPr>
        <p:txBody>
          <a:bodyPr anchor="ctr" anchorCtr="0"/>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vl6pPr marL="2286000" indent="0">
              <a:buNone/>
              <a:defRPr sz="1800"/>
            </a:lvl6pPr>
            <a:lvl7pPr marL="2743200" indent="0">
              <a:buNone/>
              <a:defRPr sz="1800"/>
            </a:lvl7pPr>
            <a:lvl8pPr marL="3200400" indent="0">
              <a:buNone/>
              <a:defRPr sz="1800"/>
            </a:lvl8pPr>
            <a:lvl9pPr marL="3657600" indent="0">
              <a:buNone/>
              <a:defRPr sz="1800"/>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66931" y="2818085"/>
            <a:ext cx="5186998" cy="3523690"/>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8184" y="723122"/>
            <a:ext cx="4165349"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1584" y="723123"/>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8184" y="2323322"/>
            <a:ext cx="4165349" cy="3811588"/>
          </a:xfrm>
        </p:spPr>
        <p:txBody>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884" y="523097"/>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184" y="523097"/>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168" y="523113"/>
            <a:ext cx="10515600" cy="1325563"/>
          </a:xfrm>
          <a:prstGeom prst="rect">
            <a:avLst/>
          </a:prstGeom>
        </p:spPr>
        <p:txBody>
          <a:bodyPr vert="horz" lIns="91440" tIns="45720" rIns="91440" bIns="45720" rtlCol="0" anchor="ctr">
            <a:no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168" y="1983613"/>
            <a:ext cx="10515600" cy="4351338"/>
          </a:xfrm>
          <a:prstGeom prst="rect">
            <a:avLst/>
          </a:prstGeom>
        </p:spPr>
        <p:txBody>
          <a:bodyPr vert="horz" lIns="91440" tIns="45720" rIns="91440" bIns="45720" rtlCol="0">
            <a:no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en-US" altLang="zh-CN" dirty="0"/>
          </a:p>
          <a:p>
            <a:pPr lvl="5"/>
            <a:r>
              <a:rPr lang="zh-CN" altLang="en-US" dirty="0"/>
              <a:t>第六级</a:t>
            </a:r>
            <a:endParaRPr lang="en-US" altLang="zh-CN" dirty="0"/>
          </a:p>
          <a:p>
            <a:pPr marL="2971800" marR="0" lvl="6"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第七级</a:t>
            </a:r>
            <a:endParaRPr lang="en-US" altLang="zh-CN" dirty="0"/>
          </a:p>
          <a:p>
            <a:pPr marL="3429000" marR="0" lvl="7"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第八级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r>
              <a:rPr lang="zh-CN" altLang="en-US" dirty="0"/>
              <a:t>第九级</a:t>
            </a:r>
            <a:endParaRPr lang="en-US" altLang="zh-CN" dirty="0"/>
          </a:p>
          <a:p>
            <a:pPr marL="3886200" marR="0" lvl="8"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a:pPr>
            <a:endParaRPr lang="en-US" altLang="zh-CN" dirty="0"/>
          </a:p>
          <a:p>
            <a:pPr lvl="5"/>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微软雅黑" panose="020B0503020204020204" charset="-122"/>
          <a:ea typeface="微软雅黑" panose="020B0503020204020204" charset="-122"/>
          <a:cs typeface="+mn-cs"/>
        </a:defRPr>
      </a:lvl5pPr>
      <a:lvl6pPr marL="2514600" marR="0"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defRPr lang="zh-CN" altLang="en-US" sz="2400" kern="1200" dirty="0">
          <a:solidFill>
            <a:schemeClr val="tx1"/>
          </a:solidFill>
          <a:latin typeface="微软雅黑" panose="020B0503020204020204" charset="-122"/>
          <a:ea typeface="微软雅黑" panose="020B0503020204020204" charset="-122"/>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en-US" altLang="zh-CN" sz="2400" kern="1200" dirty="0" smtClean="0">
          <a:solidFill>
            <a:schemeClr val="tx1"/>
          </a:solidFill>
          <a:latin typeface="微软雅黑" panose="020B0503020204020204" charset="-122"/>
          <a:ea typeface="微软雅黑" panose="020B0503020204020204" charset="-122"/>
          <a:cs typeface="+mn-cs"/>
        </a:defRPr>
      </a:lvl8pPr>
      <a:lvl9pPr marL="3657600" indent="0" algn="l" defTabSz="914400" rtl="0" eaLnBrk="1" latinLnBrk="0" hangingPunct="1">
        <a:lnSpc>
          <a:spcPct val="90000"/>
        </a:lnSpc>
        <a:spcBef>
          <a:spcPts val="500"/>
        </a:spcBef>
        <a:buFont typeface="Arial" panose="020B0604020202020204" pitchFamily="34" charset="0"/>
        <a:buNone/>
        <a:defRPr lang="en-US" altLang="zh-CN" sz="2400" kern="1200" dirty="0" smtClean="0">
          <a:solidFill>
            <a:schemeClr val="tx1"/>
          </a:solidFill>
          <a:latin typeface="微软雅黑" panose="020B0503020204020204" charset="-122"/>
          <a:ea typeface="微软雅黑" panose="020B0503020204020204" charset="-122"/>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png"/><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9" Type="http://schemas.openxmlformats.org/officeDocument/2006/relationships/image" Target="../media/image23.png"/><Relationship Id="rId8" Type="http://schemas.openxmlformats.org/officeDocument/2006/relationships/image" Target="../media/image22.png"/><Relationship Id="rId7" Type="http://schemas.openxmlformats.org/officeDocument/2006/relationships/image" Target="../media/image21.png"/><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5" Type="http://schemas.openxmlformats.org/officeDocument/2006/relationships/slideLayout" Target="../slideLayouts/slideLayout2.xml"/><Relationship Id="rId14" Type="http://schemas.openxmlformats.org/officeDocument/2006/relationships/image" Target="../media/image27.png"/><Relationship Id="rId13" Type="http://schemas.openxmlformats.org/officeDocument/2006/relationships/image" Target="../media/image26.png"/><Relationship Id="rId12" Type="http://schemas.openxmlformats.org/officeDocument/2006/relationships/hyperlink" Target="https://arxiv.org/abs/2010.11929" TargetMode="External"/><Relationship Id="rId11" Type="http://schemas.openxmlformats.org/officeDocument/2006/relationships/image" Target="../media/image25.png"/><Relationship Id="rId10" Type="http://schemas.openxmlformats.org/officeDocument/2006/relationships/image" Target="../media/image24.png"/><Relationship Id="rId1" Type="http://schemas.openxmlformats.org/officeDocument/2006/relationships/image" Target="../media/image1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31.png"/><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image" Target="../media/image28.png"/></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image" Target="../media/image36.png"/><Relationship Id="rId4" Type="http://schemas.openxmlformats.org/officeDocument/2006/relationships/image" Target="../media/image35.png"/><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image" Target="../media/image3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7.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8.png"/></Relationships>
</file>

<file path=ppt/slides/_rels/slide17.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hyperlink" Target="https://arxiv.org/abs/2010.11929" TargetMode="External"/><Relationship Id="rId6" Type="http://schemas.openxmlformats.org/officeDocument/2006/relationships/hyperlink" Target="https://jacobgil.github.io/deeplearning/vision-transformer-explainability" TargetMode="External"/><Relationship Id="rId5" Type="http://schemas.openxmlformats.org/officeDocument/2006/relationships/hyperlink" Target="https://github.com/nick8592/ViT-Classification-CIFAR10" TargetMode="External"/><Relationship Id="rId4" Type="http://schemas.openxmlformats.org/officeDocument/2006/relationships/hyperlink" Target="https://github.com/nick8592/ViT-Classification-CIFAR10/blob/main/visualize_atteniton_map.ipynb" TargetMode="External"/><Relationship Id="rId3" Type="http://schemas.openxmlformats.org/officeDocument/2006/relationships/hyperlink" Target="[2010.11929]AnImageisWorth16x16Words:TransformersforImageRecognitionatScale(arxiv.org)" TargetMode="External"/><Relationship Id="rId2" Type="http://schemas.openxmlformats.org/officeDocument/2006/relationships/image" Target="../media/image40.png"/><Relationship Id="rId1" Type="http://schemas.openxmlformats.org/officeDocument/2006/relationships/image" Target="../media/image39.GIF"/></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2.png"/><Relationship Id="rId1" Type="http://schemas.openxmlformats.org/officeDocument/2006/relationships/image" Target="../media/image4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4.png"/><Relationship Id="rId1"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46.png"/><Relationship Id="rId1" Type="http://schemas.openxmlformats.org/officeDocument/2006/relationships/image" Target="../media/image45.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3.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hyperlink" Target="https://kdocs.cn/l/cg169pLjmMgL?linkname=150995214" TargetMode="External"/><Relationship Id="rId1" Type="http://schemas.openxmlformats.org/officeDocument/2006/relationships/hyperlink" Target="https://kdocs.cn/l/cg169pLjmMgL?linkname=150995213" TargetMode="Externa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1.png"/></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image" Target="../media/image55.png"/><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image" Target="../media/image52.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image" Target="../media/image57.png"/><Relationship Id="rId1" Type="http://schemas.openxmlformats.org/officeDocument/2006/relationships/image" Target="../media/image5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arxiv.org/abs/2010.11929" TargetMode="Externa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github.com/jeonsworld/ViT-pytorch" TargetMode="External"/><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3.xml"/><Relationship Id="rId5" Type="http://schemas.openxmlformats.org/officeDocument/2006/relationships/hyperlink" Target="https://kdocs.cn/l/cg169pLjmMgL?linkname=150995229" TargetMode="Externa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3.xml"/><Relationship Id="rId4" Type="http://schemas.openxmlformats.org/officeDocument/2006/relationships/hyperlink" Target="https://kdocs.cn/l/cg169pLjmMgL?linkname=150995229" TargetMode="External"/><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ctrTitle"/>
          </p:nvPr>
        </p:nvSpPr>
        <p:spPr>
          <a:xfrm>
            <a:off x="5164654" y="2674106"/>
            <a:ext cx="5084001" cy="1509713"/>
          </a:xfrm>
        </p:spPr>
        <p:txBody>
          <a:bodyPr/>
          <a:p>
            <a:r>
              <a:rPr lang="en-US" altLang="zh-CN" sz="4800">
                <a:latin typeface="Arial Black" charset="0"/>
                <a:ea typeface="Arial Black" charset="0"/>
                <a:cs typeface="Arial Black" charset="0"/>
              </a:rPr>
              <a:t>on Image Classification</a:t>
            </a:r>
            <a:endParaRPr lang="zh-CN" altLang="en-US" sz="4800">
              <a:latin typeface="Arial Black" charset="0"/>
              <a:ea typeface="Arial Black" charset="0"/>
              <a:cs typeface="Arial Black" charset="0"/>
            </a:endParaRPr>
          </a:p>
        </p:txBody>
      </p:sp>
      <p:sp>
        <p:nvSpPr>
          <p:cNvPr id="3" name="副标题 2"/>
          <p:cNvSpPr>
            <a:spLocks noGrp="1"/>
          </p:cNvSpPr>
          <p:nvPr>
            <p:ph type="subTitle" idx="1"/>
          </p:nvPr>
        </p:nvSpPr>
        <p:spPr>
          <a:xfrm>
            <a:off x="7982853" y="5149469"/>
            <a:ext cx="4058556" cy="876241"/>
          </a:xfrm>
        </p:spPr>
        <p:txBody>
          <a:bodyPr/>
          <a:p>
            <a:r>
              <a:rPr lang="en-US" altLang="zh-CN" sz="2000">
                <a:latin typeface="Bahnschrift SemiBold" panose="020B0502040204020203" charset="0"/>
                <a:ea typeface="Bahnschrift SemiBold" panose="020B0502040204020203" charset="0"/>
                <a:cs typeface="Bahnschrift SemiBold" panose="020B0502040204020203" charset="0"/>
              </a:rPr>
              <a:t>Presenter : Xuankun Yang</a:t>
            </a:r>
            <a:endParaRPr lang="en-US" altLang="zh-CN" sz="2000">
              <a:latin typeface="Bahnschrift SemiBold" panose="020B0502040204020203" charset="0"/>
              <a:ea typeface="Bahnschrift SemiBold" panose="020B0502040204020203" charset="0"/>
              <a:cs typeface="Bahnschrift SemiBold" panose="020B0502040204020203" charset="0"/>
            </a:endParaRPr>
          </a:p>
          <a:p>
            <a:r>
              <a:rPr lang="en-US" altLang="zh-CN" sz="2000">
                <a:latin typeface="Bahnschrift SemiBold" panose="020B0502040204020203" charset="0"/>
                <a:ea typeface="Bahnschrift SemiBold" panose="020B0502040204020203" charset="0"/>
                <a:cs typeface="Bahnschrift SemiBold" panose="020B0502040204020203" charset="0"/>
              </a:rPr>
              <a:t>          Junjie Yu</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sp>
        <p:nvSpPr>
          <p:cNvPr id="4" name="文本框 3"/>
          <p:cNvSpPr txBox="1"/>
          <p:nvPr userDrawn="1"/>
        </p:nvSpPr>
        <p:spPr>
          <a:xfrm>
            <a:off x="2478195" y="2674127"/>
            <a:ext cx="2536031" cy="1509712"/>
          </a:xfrm>
          <a:prstGeom prst="rect">
            <a:avLst/>
          </a:prstGeom>
        </p:spPr>
        <p:txBody>
          <a:bodyPr wrap="square" rtlCol="0">
            <a:noAutofit/>
          </a:bodyPr>
          <a:p>
            <a:r>
              <a:rPr lang="en-US" altLang="zh-CN" sz="9600">
                <a:latin typeface="Arial Black" charset="0"/>
                <a:ea typeface="Arial Black" charset="0"/>
                <a:cs typeface="Arial Black" charset="0"/>
              </a:rPr>
              <a:t>ViT</a:t>
            </a:r>
            <a:endParaRPr lang="zh-CN" altLang="en-US" sz="9600">
              <a:latin typeface="Arial Black" charset="0"/>
              <a:ea typeface="Arial Black" charset="0"/>
              <a:cs typeface="Arial Black"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7" name="图片 16" descr="upload_post_object_v2_3136903049"/>
          <p:cNvPicPr>
            <a:picLocks noChangeAspect="1"/>
          </p:cNvPicPr>
          <p:nvPr/>
        </p:nvPicPr>
        <p:blipFill>
          <a:blip r:embed="rId1"/>
          <a:stretch>
            <a:fillRect/>
          </a:stretch>
        </p:blipFill>
        <p:spPr>
          <a:xfrm>
            <a:off x="321570" y="2018015"/>
            <a:ext cx="3600000" cy="2817391"/>
          </a:xfrm>
          <a:prstGeom prst="rect">
            <a:avLst/>
          </a:prstGeom>
        </p:spPr>
      </p:pic>
      <p:pic>
        <p:nvPicPr>
          <p:cNvPr id="18" name="图片 17" descr="upload_post_object_v2_3746211000"/>
          <p:cNvPicPr>
            <a:picLocks noChangeAspect="1"/>
          </p:cNvPicPr>
          <p:nvPr/>
        </p:nvPicPr>
        <p:blipFill>
          <a:blip r:embed="rId2"/>
          <a:stretch>
            <a:fillRect/>
          </a:stretch>
        </p:blipFill>
        <p:spPr>
          <a:xfrm>
            <a:off x="7521602" y="2017982"/>
            <a:ext cx="3600000" cy="2808669"/>
          </a:xfrm>
          <a:prstGeom prst="rect">
            <a:avLst/>
          </a:prstGeom>
        </p:spPr>
      </p:pic>
      <p:pic>
        <p:nvPicPr>
          <p:cNvPr id="19" name="图片 18" descr="upload_post_object_v2_2019080131"/>
          <p:cNvPicPr>
            <a:picLocks noChangeAspect="1"/>
          </p:cNvPicPr>
          <p:nvPr/>
        </p:nvPicPr>
        <p:blipFill>
          <a:blip r:embed="rId3"/>
          <a:stretch>
            <a:fillRect/>
          </a:stretch>
        </p:blipFill>
        <p:spPr>
          <a:xfrm>
            <a:off x="3921570" y="2018015"/>
            <a:ext cx="3600000" cy="2821773"/>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t>3. Regularization Study</a:t>
            </a:r>
            <a:endParaRPr lang="en-US" altLang="zh-CN" sz="3200"/>
          </a:p>
          <a:p>
            <a:pPr lvl="1" indent="25400">
              <a:buNone/>
            </a:pPr>
            <a:r>
              <a:rPr lang="en-US" altLang="zh-CN" sz="2800"/>
              <a:t>3.1 Part Ⅰ</a:t>
            </a:r>
            <a:endParaRPr lang="en-US" altLang="zh-CN" sz="2800"/>
          </a:p>
        </p:txBody>
      </p:sp>
      <p:pic>
        <p:nvPicPr>
          <p:cNvPr id="2" name="图片 1" descr="upload_post_object_v2_3308070135"/>
          <p:cNvPicPr>
            <a:picLocks noChangeAspect="1"/>
          </p:cNvPicPr>
          <p:nvPr/>
        </p:nvPicPr>
        <p:blipFill>
          <a:blip r:embed="rId4"/>
          <a:stretch>
            <a:fillRect/>
          </a:stretch>
        </p:blipFill>
        <p:spPr>
          <a:xfrm>
            <a:off x="10572040" y="1650052"/>
            <a:ext cx="1260000" cy="630001"/>
          </a:xfrm>
          <a:prstGeom prst="rect">
            <a:avLst/>
          </a:prstGeom>
        </p:spPr>
      </p:pic>
      <p:sp>
        <p:nvSpPr>
          <p:cNvPr id="5" name="圆角矩形 4"/>
          <p:cNvSpPr/>
          <p:nvPr userDrawn="1"/>
        </p:nvSpPr>
        <p:spPr>
          <a:xfrm>
            <a:off x="283839" y="1530540"/>
            <a:ext cx="11732023" cy="3267613"/>
          </a:xfrm>
          <a:prstGeom prst="roundRect">
            <a:avLst/>
          </a:prstGeom>
          <a:noFill/>
          <a:ln w="1905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圆角矩形 1"/>
          <p:cNvSpPr/>
          <p:nvPr userDrawn="1"/>
        </p:nvSpPr>
        <p:spPr>
          <a:xfrm>
            <a:off x="8761559" y="1520716"/>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1</a:t>
            </a:r>
            <a:endParaRPr lang="zh-CN" altLang="en-US">
              <a:solidFill>
                <a:srgbClr val="000000"/>
              </a:solidFill>
            </a:endParaRPr>
          </a:p>
        </p:txBody>
      </p:sp>
      <p:sp>
        <p:nvSpPr>
          <p:cNvPr id="3" name="圆角矩形 2"/>
          <p:cNvSpPr/>
          <p:nvPr userDrawn="1"/>
        </p:nvSpPr>
        <p:spPr>
          <a:xfrm>
            <a:off x="8761514" y="3207956"/>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2</a:t>
            </a:r>
            <a:endParaRPr lang="zh-CN" altLang="en-US">
              <a:solidFill>
                <a:srgbClr val="000000"/>
              </a:solidFill>
            </a:endParaRPr>
          </a:p>
        </p:txBody>
      </p:sp>
      <p:sp>
        <p:nvSpPr>
          <p:cNvPr id="4" name="圆角矩形 3"/>
          <p:cNvSpPr/>
          <p:nvPr userDrawn="1"/>
        </p:nvSpPr>
        <p:spPr>
          <a:xfrm>
            <a:off x="8761514" y="4895242"/>
            <a:ext cx="1823357" cy="857250"/>
          </a:xfrm>
          <a:prstGeom prst="roundRect">
            <a:avLst/>
          </a:prstGeom>
          <a:solidFill>
            <a:srgbClr val="E2E6ED">
              <a:alpha val="100000"/>
            </a:srgbClr>
          </a:solidFill>
          <a:ln w="12700"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r>
              <a:rPr lang="en-US" altLang="zh-CN">
                <a:solidFill>
                  <a:srgbClr val="000000"/>
                </a:solidFill>
              </a:rPr>
              <a:t>Block 3</a:t>
            </a:r>
            <a:endParaRPr lang="zh-CN" altLang="en-US">
              <a:solidFill>
                <a:srgbClr val="000000"/>
              </a:solidFill>
            </a:endParaRPr>
          </a:p>
        </p:txBody>
      </p:sp>
      <p:cxnSp>
        <p:nvCxnSpPr>
          <p:cNvPr id="5" name="直接箭头连接符 4"/>
          <p:cNvCxnSpPr/>
          <p:nvPr userDrawn="1"/>
        </p:nvCxnSpPr>
        <p:spPr>
          <a:xfrm>
            <a:off x="9673193" y="1037111"/>
            <a:ext cx="0" cy="483560"/>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p:cNvCxnSpPr>
          <p:nvPr userDrawn="1"/>
        </p:nvCxnSpPr>
        <p:spPr>
          <a:xfrm flipH="1">
            <a:off x="9673817" y="2377984"/>
            <a:ext cx="45" cy="829990"/>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7" name="直接箭头连接符 6"/>
          <p:cNvCxnSpPr>
            <a:stCxn id="3" idx="2"/>
          </p:cNvCxnSpPr>
          <p:nvPr userDrawn="1"/>
        </p:nvCxnSpPr>
        <p:spPr>
          <a:xfrm>
            <a:off x="9673817" y="4065224"/>
            <a:ext cx="1" cy="830036"/>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p:cxnSp>
        <p:nvCxnSpPr>
          <p:cNvPr id="8" name="直接箭头连接符 7"/>
          <p:cNvCxnSpPr/>
          <p:nvPr userDrawn="1"/>
        </p:nvCxnSpPr>
        <p:spPr>
          <a:xfrm>
            <a:off x="9673192" y="5752492"/>
            <a:ext cx="1" cy="748393"/>
          </a:xfrm>
          <a:prstGeom prst="straightConnector1">
            <a:avLst/>
          </a:prstGeom>
          <a:ln w="47625" cap="flat" cmpd="sng" algn="ctr">
            <a:solidFill>
              <a:srgbClr val="000000">
                <a:alpha val="100000"/>
              </a:srgbClr>
            </a:solidFill>
            <a:prstDash val="solid"/>
            <a:miter lim="800000"/>
            <a:tailEnd type="triangle"/>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0" name="文本框 9"/>
              <p:cNvSpPr txBox="1"/>
              <p:nvPr/>
            </p:nvSpPr>
            <p:spPr>
              <a:xfrm>
                <a:off x="9108837" y="640115"/>
                <a:ext cx="1128885" cy="396996"/>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𝑥</m:t>
                      </m:r>
                    </m:oMath>
                  </m:oMathPara>
                </a14:m>
                <a:endParaRPr lang="zh-CN" altLang="en-US" sz="2400"/>
              </a:p>
            </p:txBody>
          </p:sp>
        </mc:Choice>
        <mc:Fallback>
          <p:sp>
            <p:nvSpPr>
              <p:cNvPr id="10" name="文本框 9"/>
              <p:cNvSpPr txBox="1">
                <a:spLocks noRot="1" noChangeAspect="1" noMove="1" noResize="1" noEditPoints="1" noAdjustHandles="1" noChangeArrowheads="1" noChangeShapeType="1" noTextEdit="1"/>
              </p:cNvSpPr>
              <p:nvPr/>
            </p:nvSpPr>
            <p:spPr>
              <a:xfrm>
                <a:off x="9108837" y="640115"/>
                <a:ext cx="1128885" cy="396996"/>
              </a:xfrm>
              <a:prstGeom prst="rect">
                <a:avLst/>
              </a:prstGeom>
              <a:blipFill rotWithShape="1">
                <a:blip r:embed="rId1"/>
                <a:stretch>
                  <a:fillRect l="-35" t="-9" r="22" b="-194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8528387" y="2531052"/>
                <a:ext cx="1056671"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11" name="文本框 10"/>
              <p:cNvSpPr txBox="1">
                <a:spLocks noRot="1" noChangeAspect="1" noMove="1" noResize="1" noEditPoints="1" noAdjustHandles="1" noChangeArrowheads="1" noChangeShapeType="1" noTextEdit="1"/>
              </p:cNvSpPr>
              <p:nvPr/>
            </p:nvSpPr>
            <p:spPr>
              <a:xfrm>
                <a:off x="8528387" y="2531052"/>
                <a:ext cx="1056671" cy="523875"/>
              </a:xfrm>
              <a:prstGeom prst="rect">
                <a:avLst/>
              </a:prstGeom>
              <a:blipFill rotWithShape="1">
                <a:blip r:embed="rId2"/>
                <a:stretch>
                  <a:fillRect l="-32" t="-110" r="35"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2" name="文本框 21"/>
              <p:cNvSpPr txBox="1"/>
              <p:nvPr/>
            </p:nvSpPr>
            <p:spPr>
              <a:xfrm>
                <a:off x="8210810" y="4218305"/>
                <a:ext cx="1412348"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2</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22" name="文本框 21"/>
              <p:cNvSpPr txBox="1">
                <a:spLocks noRot="1" noChangeAspect="1" noMove="1" noResize="1" noEditPoints="1" noAdjustHandles="1" noChangeArrowheads="1" noChangeShapeType="1" noTextEdit="1"/>
              </p:cNvSpPr>
              <p:nvPr/>
            </p:nvSpPr>
            <p:spPr>
              <a:xfrm>
                <a:off x="8210810" y="4218305"/>
                <a:ext cx="1412348" cy="523875"/>
              </a:xfrm>
              <a:prstGeom prst="rect">
                <a:avLst/>
              </a:prstGeom>
              <a:blipFill rotWithShape="1">
                <a:blip r:embed="rId3"/>
                <a:stretch>
                  <a:fillRect l="-18" t="-121" r="-4245" b="121"/>
                </a:stretch>
              </a:blipFill>
            </p:spPr>
            <p:txBody>
              <a:bodyPr/>
              <a:lstStyle/>
              <a:p>
                <a:r>
                  <a:rPr lang="zh-CN" altLang="en-US">
                    <a:noFill/>
                  </a:rPr>
                  <a:t> </a:t>
                </a:r>
              </a:p>
            </p:txBody>
          </p:sp>
        </mc:Fallback>
      </mc:AlternateContent>
      <p:cxnSp>
        <p:nvCxnSpPr>
          <p:cNvPr id="25" name="直接连接符 24"/>
          <p:cNvCxnSpPr/>
          <p:nvPr userDrawn="1"/>
        </p:nvCxnSpPr>
        <p:spPr>
          <a:xfrm>
            <a:off x="9997644" y="838615"/>
            <a:ext cx="1047100" cy="0"/>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6" name="直接连接符 25"/>
          <p:cNvCxnSpPr/>
          <p:nvPr userDrawn="1"/>
        </p:nvCxnSpPr>
        <p:spPr>
          <a:xfrm>
            <a:off x="11034670" y="821307"/>
            <a:ext cx="0" cy="1853487"/>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7" name="直接箭头连接符 26"/>
          <p:cNvCxnSpPr/>
          <p:nvPr userDrawn="1"/>
        </p:nvCxnSpPr>
        <p:spPr>
          <a:xfrm flipH="1">
            <a:off x="9925426" y="2792989"/>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p:cxnSp>
        <p:nvCxnSpPr>
          <p:cNvPr id="28" name="直接连接符 27"/>
          <p:cNvCxnSpPr/>
          <p:nvPr userDrawn="1"/>
        </p:nvCxnSpPr>
        <p:spPr>
          <a:xfrm>
            <a:off x="11034629" y="2674799"/>
            <a:ext cx="0" cy="1745166"/>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29" name="直接箭头连接符 28"/>
          <p:cNvCxnSpPr/>
          <p:nvPr userDrawn="1"/>
        </p:nvCxnSpPr>
        <p:spPr>
          <a:xfrm flipH="1">
            <a:off x="9925425" y="4480264"/>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p:cxnSp>
        <p:nvCxnSpPr>
          <p:cNvPr id="30" name="直接连接符 29"/>
          <p:cNvCxnSpPr/>
          <p:nvPr userDrawn="1"/>
        </p:nvCxnSpPr>
        <p:spPr>
          <a:xfrm>
            <a:off x="11034629" y="4451259"/>
            <a:ext cx="0" cy="1648881"/>
          </a:xfrm>
          <a:prstGeom prst="line">
            <a:avLst/>
          </a:prstGeom>
          <a:ln w="25400" cap="flat" cmpd="sng" algn="ctr">
            <a:solidFill>
              <a:srgbClr val="000000">
                <a:alpha val="100000"/>
              </a:srgbClr>
            </a:solidFill>
            <a:prstDash val="sysDot"/>
            <a:miter lim="800000"/>
          </a:ln>
        </p:spPr>
        <p:style>
          <a:lnRef idx="2">
            <a:schemeClr val="accent1"/>
          </a:lnRef>
          <a:fillRef idx="0">
            <a:srgbClr val="FFFFFF"/>
          </a:fillRef>
          <a:effectRef idx="0">
            <a:srgbClr val="FFFFFF"/>
          </a:effectRef>
          <a:fontRef idx="minor">
            <a:schemeClr val="tx1"/>
          </a:fontRef>
        </p:style>
      </p:cxnSp>
      <p:cxnSp>
        <p:nvCxnSpPr>
          <p:cNvPr id="31" name="直接箭头连接符 30"/>
          <p:cNvCxnSpPr/>
          <p:nvPr userDrawn="1"/>
        </p:nvCxnSpPr>
        <p:spPr>
          <a:xfrm flipH="1">
            <a:off x="9915315" y="6100140"/>
            <a:ext cx="1119314" cy="1"/>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32" name="文本框 31"/>
              <p:cNvSpPr txBox="1"/>
              <p:nvPr/>
            </p:nvSpPr>
            <p:spPr>
              <a:xfrm>
                <a:off x="11080033" y="1780530"/>
                <a:ext cx="430818" cy="337521"/>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sz="2400" i="1">
                          <a:latin typeface="Cambria Math" panose="02040503050406030204" charset="0"/>
                          <a:cs typeface="Cambria Math" panose="02040503050406030204" charset="0"/>
                        </a:rPr>
                        <m:t>𝑝</m:t>
                      </m:r>
                    </m:oMath>
                  </m:oMathPara>
                </a14:m>
                <a:endParaRPr lang="zh-CN" altLang="en-US" sz="2400"/>
              </a:p>
            </p:txBody>
          </p:sp>
        </mc:Choice>
        <mc:Fallback>
          <p:sp>
            <p:nvSpPr>
              <p:cNvPr id="32" name="文本框 31"/>
              <p:cNvSpPr txBox="1">
                <a:spLocks noRot="1" noChangeAspect="1" noMove="1" noResize="1" noEditPoints="1" noAdjustHandles="1" noChangeArrowheads="1" noChangeShapeType="1" noTextEdit="1"/>
              </p:cNvSpPr>
              <p:nvPr/>
            </p:nvSpPr>
            <p:spPr>
              <a:xfrm>
                <a:off x="11080033" y="1780530"/>
                <a:ext cx="430818" cy="337521"/>
              </a:xfrm>
              <a:prstGeom prst="rect">
                <a:avLst/>
              </a:prstGeom>
              <a:blipFill rotWithShape="1">
                <a:blip r:embed="rId4"/>
                <a:stretch>
                  <a:fillRect l="-128" t="-185" r="48" b="-4035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3" name="文本框 32"/>
              <p:cNvSpPr txBox="1"/>
              <p:nvPr/>
            </p:nvSpPr>
            <p:spPr>
              <a:xfrm>
                <a:off x="11086050" y="3285445"/>
                <a:ext cx="418782"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𝑝</m:t>
                          </m:r>
                        </m:e>
                        <m:sup>
                          <m:r>
                            <a:rPr lang="en-US" altLang="zh-CN" sz="2400" i="1">
                              <a:latin typeface="Cambria Math" panose="02040503050406030204" charset="0"/>
                              <a:cs typeface="Cambria Math" panose="02040503050406030204" charset="0"/>
                            </a:rPr>
                            <m:t>2</m:t>
                          </m:r>
                        </m:sup>
                      </m:sSup>
                    </m:oMath>
                  </m:oMathPara>
                </a14:m>
                <a:endParaRPr lang="zh-CN" altLang="en-US" sz="2400"/>
              </a:p>
            </p:txBody>
          </p:sp>
        </mc:Choice>
        <mc:Fallback>
          <p:sp>
            <p:nvSpPr>
              <p:cNvPr id="33" name="文本框 32"/>
              <p:cNvSpPr txBox="1">
                <a:spLocks noRot="1" noChangeAspect="1" noMove="1" noResize="1" noEditPoints="1" noAdjustHandles="1" noChangeArrowheads="1" noChangeShapeType="1" noTextEdit="1"/>
              </p:cNvSpPr>
              <p:nvPr/>
            </p:nvSpPr>
            <p:spPr>
              <a:xfrm>
                <a:off x="11086050" y="3285445"/>
                <a:ext cx="418782" cy="523875"/>
              </a:xfrm>
              <a:prstGeom prst="rect">
                <a:avLst/>
              </a:prstGeom>
              <a:blipFill rotWithShape="1">
                <a:blip r:embed="rId5"/>
                <a:stretch>
                  <a:fillRect l="-53" t="-113" r="128" b="1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4" name="文本框 33"/>
              <p:cNvSpPr txBox="1"/>
              <p:nvPr/>
            </p:nvSpPr>
            <p:spPr>
              <a:xfrm>
                <a:off x="11034629" y="5061904"/>
                <a:ext cx="527103"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𝑝</m:t>
                          </m:r>
                        </m:e>
                        <m:sup>
                          <m:r>
                            <a:rPr lang="en-US" altLang="zh-CN" sz="2400" i="1">
                              <a:latin typeface="Cambria Math" panose="02040503050406030204" charset="0"/>
                              <a:cs typeface="Cambria Math" panose="02040503050406030204" charset="0"/>
                            </a:rPr>
                            <m:t>3</m:t>
                          </m:r>
                        </m:sup>
                      </m:sSup>
                    </m:oMath>
                  </m:oMathPara>
                </a14:m>
                <a:endParaRPr lang="zh-CN" altLang="en-US" sz="2400"/>
              </a:p>
            </p:txBody>
          </p:sp>
        </mc:Choice>
        <mc:Fallback>
          <p:sp>
            <p:nvSpPr>
              <p:cNvPr id="34" name="文本框 33"/>
              <p:cNvSpPr txBox="1">
                <a:spLocks noRot="1" noChangeAspect="1" noMove="1" noResize="1" noEditPoints="1" noAdjustHandles="1" noChangeArrowheads="1" noChangeShapeType="1" noTextEdit="1"/>
              </p:cNvSpPr>
              <p:nvPr/>
            </p:nvSpPr>
            <p:spPr>
              <a:xfrm>
                <a:off x="11034629" y="5061904"/>
                <a:ext cx="527103" cy="523875"/>
              </a:xfrm>
              <a:prstGeom prst="rect">
                <a:avLst/>
              </a:prstGeom>
              <a:blipFill rotWithShape="1">
                <a:blip r:embed="rId6"/>
                <a:stretch>
                  <a:fillRect l="-44" t="-61" r="54" b="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5" name="文本框 34"/>
              <p:cNvSpPr txBox="1"/>
              <p:nvPr/>
            </p:nvSpPr>
            <p:spPr>
              <a:xfrm>
                <a:off x="7596742" y="5864733"/>
                <a:ext cx="1988329" cy="523875"/>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3</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2</m:t>
                          </m:r>
                        </m:sub>
                      </m:sSub>
                      <m:r>
                        <a:rPr lang="en-US" altLang="zh-CN" sz="2400" i="1">
                          <a:latin typeface="Cambria Math" panose="02040503050406030204" charset="0"/>
                          <a:cs typeface="Cambria Math" panose="02040503050406030204" charset="0"/>
                        </a:rPr>
                        <m:t>(</m:t>
                      </m:r>
                      <m:sSub>
                        <m:sSubPr>
                          <m:ctrlPr>
                            <a:rPr lang="en-US" altLang="zh-CN" sz="2400" i="1">
                              <a:latin typeface="Cambria Math" panose="02040503050406030204" charset="0"/>
                              <a:cs typeface="Cambria Math" panose="02040503050406030204" charset="0"/>
                            </a:rPr>
                          </m:ctrlPr>
                        </m:sSubPr>
                        <m:e>
                          <m:r>
                            <a:rPr lang="en-US" altLang="zh-CN" sz="2400" i="1">
                              <a:latin typeface="Cambria Math" panose="02040503050406030204" charset="0"/>
                              <a:cs typeface="Cambria Math" panose="02040503050406030204" charset="0"/>
                            </a:rPr>
                            <m:t>𝐻</m:t>
                          </m:r>
                        </m:e>
                        <m:sub>
                          <m:r>
                            <a:rPr lang="en-US" altLang="zh-CN" sz="2400" i="1">
                              <a:latin typeface="Cambria Math" panose="02040503050406030204" charset="0"/>
                              <a:cs typeface="Cambria Math" panose="02040503050406030204" charset="0"/>
                            </a:rPr>
                            <m:t>1</m:t>
                          </m:r>
                        </m:sub>
                      </m:sSub>
                      <m:r>
                        <a:rPr lang="en-US" altLang="zh-CN" sz="2400" i="1">
                          <a:latin typeface="Cambria Math" panose="02040503050406030204" charset="0"/>
                          <a:cs typeface="Cambria Math" panose="02040503050406030204" charset="0"/>
                        </a:rPr>
                        <m:t>(</m:t>
                      </m:r>
                      <m:r>
                        <a:rPr lang="en-US" altLang="zh-CN" sz="2400" i="1">
                          <a:latin typeface="Cambria Math" panose="02040503050406030204" charset="0"/>
                          <a:cs typeface="Cambria Math" panose="02040503050406030204" charset="0"/>
                        </a:rPr>
                        <m:t>𝑥</m:t>
                      </m:r>
                      <m:r>
                        <a:rPr lang="en-US" altLang="zh-CN" sz="2400" i="1">
                          <a:latin typeface="Cambria Math" panose="02040503050406030204" charset="0"/>
                          <a:cs typeface="Cambria Math" panose="02040503050406030204" charset="0"/>
                        </a:rPr>
                        <m:t>)))</m:t>
                      </m:r>
                    </m:oMath>
                  </m:oMathPara>
                </a14:m>
                <a:endParaRPr lang="zh-CN" altLang="en-US" sz="2400"/>
              </a:p>
            </p:txBody>
          </p:sp>
        </mc:Choice>
        <mc:Fallback>
          <p:sp>
            <p:nvSpPr>
              <p:cNvPr id="35" name="文本框 34"/>
              <p:cNvSpPr txBox="1">
                <a:spLocks noRot="1" noChangeAspect="1" noMove="1" noResize="1" noEditPoints="1" noAdjustHandles="1" noChangeArrowheads="1" noChangeShapeType="1" noTextEdit="1"/>
              </p:cNvSpPr>
              <p:nvPr/>
            </p:nvSpPr>
            <p:spPr>
              <a:xfrm>
                <a:off x="7596742" y="5864733"/>
                <a:ext cx="1988329" cy="523875"/>
              </a:xfrm>
              <a:prstGeom prst="rect">
                <a:avLst/>
              </a:prstGeom>
              <a:blipFill rotWithShape="1">
                <a:blip r:embed="rId7"/>
                <a:stretch>
                  <a:fillRect l="-12" t="-97" r="-4707" b="97"/>
                </a:stretch>
              </a:blipFill>
            </p:spPr>
            <p:txBody>
              <a:bodyPr/>
              <a:lstStyle/>
              <a:p>
                <a:r>
                  <a:rPr lang="zh-CN" altLang="en-US">
                    <a:noFill/>
                  </a:rPr>
                  <a:t> </a:t>
                </a:r>
              </a:p>
            </p:txBody>
          </p:sp>
        </mc:Fallback>
      </mc:AlternateContent>
      <p:sp>
        <p:nvSpPr>
          <p:cNvPr id="36" name="圆角矩形 35"/>
          <p:cNvSpPr/>
          <p:nvPr userDrawn="1"/>
        </p:nvSpPr>
        <p:spPr>
          <a:xfrm>
            <a:off x="7596732" y="478296"/>
            <a:ext cx="4128271" cy="6178994"/>
          </a:xfrm>
          <a:prstGeom prst="roundRect">
            <a:avLst/>
          </a:prstGeom>
          <a:solidFill>
            <a:srgbClr val="E2E6ED">
              <a:alpha val="0"/>
            </a:srgbClr>
          </a:solidFill>
          <a:ln w="31750" cap="flat" cmpd="sng" algn="ctr">
            <a:solidFill>
              <a:srgbClr val="00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indent="0" algn="ctr">
              <a:buNone/>
            </a:pPr>
            <a:endParaRPr lang="zh-CN" altLang="en-US">
              <a:solidFill>
                <a:srgbClr val="000000"/>
              </a:solidFill>
            </a:endParaRPr>
          </a:p>
        </p:txBody>
      </p:sp>
      <p:sp>
        <p:nvSpPr>
          <p:cNvPr id="37" name="文本框 36"/>
          <p:cNvSpPr txBox="1"/>
          <p:nvPr userDrawn="1"/>
        </p:nvSpPr>
        <p:spPr>
          <a:xfrm>
            <a:off x="77611" y="130528"/>
            <a:ext cx="5058833" cy="1141060"/>
          </a:xfrm>
          <a:prstGeom prst="rect">
            <a:avLst/>
          </a:prstGeom>
        </p:spPr>
        <p:txBody>
          <a:bodyPr wrap="square" rtlCol="0">
            <a:noAutofit/>
          </a:bodyPr>
          <a:p>
            <a:pPr indent="0">
              <a:buNone/>
            </a:pPr>
            <a:r>
              <a:rPr lang="en-US" altLang="zh-CN" sz="3200"/>
              <a:t>3. Regularization Study</a:t>
            </a:r>
            <a:endParaRPr lang="en-US" altLang="zh-CN" sz="3200"/>
          </a:p>
          <a:p>
            <a:pPr lvl="1" indent="25400">
              <a:buNone/>
            </a:pPr>
            <a:r>
              <a:rPr lang="en-US" altLang="zh-CN" sz="2800"/>
              <a:t>3.2 Part Ⅱ</a:t>
            </a:r>
            <a:endParaRPr lang="en-US" altLang="zh-CN" sz="2800"/>
          </a:p>
        </p:txBody>
      </p:sp>
      <p:pic>
        <p:nvPicPr>
          <p:cNvPr id="38" name="图片 37" descr="upload_post_object_v2_3422173502"/>
          <p:cNvPicPr>
            <a:picLocks noChangeAspect="1"/>
          </p:cNvPicPr>
          <p:nvPr/>
        </p:nvPicPr>
        <p:blipFill>
          <a:blip r:embed="rId8"/>
          <a:stretch>
            <a:fillRect/>
          </a:stretch>
        </p:blipFill>
        <p:spPr>
          <a:xfrm>
            <a:off x="220711" y="1593779"/>
            <a:ext cx="6168221" cy="3670347"/>
          </a:xfrm>
          <a:prstGeom prst="rect">
            <a:avLst/>
          </a:prstGeom>
        </p:spPr>
      </p:pic>
      <mc:AlternateContent xmlns:mc="http://schemas.openxmlformats.org/markup-compatibility/2006">
        <mc:Choice xmlns:a14="http://schemas.microsoft.com/office/drawing/2010/main" Requires="a14">
          <p:sp>
            <p:nvSpPr>
              <p:cNvPr id="39" name="文本框 38"/>
              <p:cNvSpPr txBox="1"/>
              <p:nvPr/>
            </p:nvSpPr>
            <p:spPr>
              <a:xfrm>
                <a:off x="9915316" y="2451390"/>
                <a:ext cx="1032600"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39" name="文本框 38"/>
              <p:cNvSpPr txBox="1">
                <a:spLocks noRot="1" noChangeAspect="1" noMove="1" noResize="1" noEditPoints="1" noAdjustHandles="1" noChangeArrowheads="1" noChangeShapeType="1" noTextEdit="1"/>
              </p:cNvSpPr>
              <p:nvPr/>
            </p:nvSpPr>
            <p:spPr>
              <a:xfrm>
                <a:off x="9915316" y="2451390"/>
                <a:ext cx="1032600" cy="415290"/>
              </a:xfrm>
              <a:prstGeom prst="rect">
                <a:avLst/>
              </a:prstGeom>
              <a:blipFill rotWithShape="1">
                <a:blip r:embed="rId9"/>
                <a:stretch>
                  <a:fillRect l="-41" t="-70" r="50"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1" name="文本框 40"/>
              <p:cNvSpPr txBox="1"/>
              <p:nvPr/>
            </p:nvSpPr>
            <p:spPr>
              <a:xfrm>
                <a:off x="9925458" y="4135891"/>
                <a:ext cx="1205593"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𝑝</m:t>
                          </m:r>
                        </m:e>
                        <m:sup>
                          <m:r>
                            <a:rPr lang="en-US" altLang="zh-CN" i="1">
                              <a:latin typeface="Cambria Math" panose="02040503050406030204" charset="0"/>
                              <a:cs typeface="Cambria Math" panose="02040503050406030204" charset="0"/>
                            </a:rPr>
                            <m:t>2</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1" name="文本框 40"/>
              <p:cNvSpPr txBox="1">
                <a:spLocks noRot="1" noChangeAspect="1" noMove="1" noResize="1" noEditPoints="1" noAdjustHandles="1" noChangeArrowheads="1" noChangeShapeType="1" noTextEdit="1"/>
              </p:cNvSpPr>
              <p:nvPr/>
            </p:nvSpPr>
            <p:spPr>
              <a:xfrm>
                <a:off x="9925458" y="4135891"/>
                <a:ext cx="1205593" cy="415290"/>
              </a:xfrm>
              <a:prstGeom prst="rect">
                <a:avLst/>
              </a:prstGeom>
              <a:blipFill rotWithShape="1">
                <a:blip r:embed="rId10"/>
                <a:stretch>
                  <a:fillRect l="-34" t="-33" r="1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2" name="文本框 41"/>
              <p:cNvSpPr txBox="1"/>
              <p:nvPr/>
            </p:nvSpPr>
            <p:spPr>
              <a:xfrm>
                <a:off x="9486101" y="5752476"/>
                <a:ext cx="2018759"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i="1">
                              <a:latin typeface="Cambria Math" panose="02040503050406030204" charset="0"/>
                              <a:cs typeface="Cambria Math" panose="02040503050406030204" charset="0"/>
                            </a:rPr>
                          </m:ctrlPr>
                        </m:sSupPr>
                        <m:e>
                          <m:r>
                            <a:rPr lang="en-US" altLang="zh-CN" i="1">
                              <a:latin typeface="Cambria Math" panose="02040503050406030204" charset="0"/>
                              <a:cs typeface="Cambria Math" panose="02040503050406030204" charset="0"/>
                            </a:rPr>
                            <m:t>𝑝</m:t>
                          </m:r>
                        </m:e>
                        <m:sup>
                          <m:r>
                            <a:rPr lang="en-US" altLang="zh-CN" i="1">
                              <a:latin typeface="Cambria Math" panose="02040503050406030204" charset="0"/>
                              <a:cs typeface="Cambria Math" panose="02040503050406030204" charset="0"/>
                            </a:rPr>
                            <m:t>3</m:t>
                          </m:r>
                        </m:sup>
                      </m:sSup>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r>
                        <a:rPr lang="en-US" altLang="zh-CN" i="1">
                          <a:latin typeface="Cambria Math" panose="02040503050406030204" charset="0"/>
                          <a:cs typeface="Cambria Math" panose="02040503050406030204" charset="0"/>
                        </a:rPr>
                        <m:t>)</m:t>
                      </m:r>
                    </m:oMath>
                  </m:oMathPara>
                </a14:m>
                <a:endParaRPr lang="zh-CN" altLang="en-US"/>
              </a:p>
            </p:txBody>
          </p:sp>
        </mc:Choice>
        <mc:Fallback>
          <p:sp>
            <p:nvSpPr>
              <p:cNvPr id="42" name="文本框 41"/>
              <p:cNvSpPr txBox="1">
                <a:spLocks noRot="1" noChangeAspect="1" noMove="1" noResize="1" noEditPoints="1" noAdjustHandles="1" noChangeArrowheads="1" noChangeShapeType="1" noTextEdit="1"/>
              </p:cNvSpPr>
              <p:nvPr/>
            </p:nvSpPr>
            <p:spPr>
              <a:xfrm>
                <a:off x="9486101" y="5752476"/>
                <a:ext cx="2018759" cy="415290"/>
              </a:xfrm>
              <a:prstGeom prst="rect">
                <a:avLst/>
              </a:prstGeom>
              <a:blipFill rotWithShape="1">
                <a:blip r:embed="rId11"/>
                <a:stretch>
                  <a:fillRect l="-23" t="-3" r="28" b="3"/>
                </a:stretch>
              </a:blipFill>
            </p:spPr>
            <p:txBody>
              <a:bodyPr/>
              <a:lstStyle/>
              <a:p>
                <a:r>
                  <a:rPr lang="zh-CN" altLang="en-US">
                    <a:noFill/>
                  </a:rPr>
                  <a:t> </a:t>
                </a:r>
              </a:p>
            </p:txBody>
          </p:sp>
        </mc:Fallback>
      </mc:AlternateContent>
      <p:sp>
        <p:nvSpPr>
          <p:cNvPr id="9" name="文本框 8"/>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a:hlinkClick r:id="rId12"/>
              </a:rPr>
              <a:t>https://arxiv.org/abs/1603.09382</a:t>
            </a:r>
            <a:endParaRPr lang="en-US" altLang="zh-CN">
              <a:hlinkClick r:id="rId12"/>
            </a:endParaRPr>
          </a:p>
        </p:txBody>
      </p:sp>
      <p:cxnSp>
        <p:nvCxnSpPr>
          <p:cNvPr id="12" name="直接箭头连接符 11"/>
          <p:cNvCxnSpPr/>
          <p:nvPr userDrawn="1"/>
        </p:nvCxnSpPr>
        <p:spPr>
          <a:xfrm>
            <a:off x="11033125" y="6118225"/>
            <a:ext cx="1" cy="381000"/>
          </a:xfrm>
          <a:prstGeom prst="straightConnector1">
            <a:avLst/>
          </a:prstGeom>
          <a:ln w="25400" cap="flat" cmpd="sng" algn="ctr">
            <a:solidFill>
              <a:srgbClr val="000000">
                <a:alpha val="100000"/>
              </a:srgbClr>
            </a:solidFill>
            <a:prstDash val="sysDot"/>
            <a:miter lim="800000"/>
            <a:tailEnd type="triangle"/>
          </a:ln>
        </p:spPr>
        <p:style>
          <a:lnRef idx="2">
            <a:schemeClr val="accent1"/>
          </a:lnRef>
          <a:fillRef idx="0">
            <a:srgbClr val="FFFFFF"/>
          </a:fillRef>
          <a:effectRef idx="0">
            <a:srgbClr val="FFFFFF"/>
          </a:effectRef>
          <a:fontRef idx="minor">
            <a:schemeClr val="tx1"/>
          </a:fontRef>
        </p:style>
      </p:cxnSp>
      <mc:AlternateContent xmlns:mc="http://schemas.openxmlformats.org/markup-compatibility/2006">
        <mc:Choice xmlns:a14="http://schemas.microsoft.com/office/drawing/2010/main" Requires="a14">
          <p:sp>
            <p:nvSpPr>
              <p:cNvPr id="13" name="文本框 12"/>
              <p:cNvSpPr txBox="1"/>
              <p:nvPr/>
            </p:nvSpPr>
            <p:spPr>
              <a:xfrm>
                <a:off x="10947908" y="6049356"/>
                <a:ext cx="647700" cy="415290"/>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sSup>
                        <m:sSupPr>
                          <m:ctrlPr>
                            <a:rPr lang="en-US" altLang="zh-CN" sz="2400" i="1">
                              <a:latin typeface="Cambria Math" panose="02040503050406030204" charset="0"/>
                              <a:cs typeface="Cambria Math" panose="02040503050406030204" charset="0"/>
                            </a:rPr>
                          </m:ctrlPr>
                        </m:sSupPr>
                        <m:e>
                          <m:r>
                            <a:rPr lang="en-US" altLang="zh-CN" sz="2400" i="1">
                              <a:latin typeface="Cambria Math" panose="02040503050406030204" charset="0"/>
                              <a:cs typeface="Cambria Math" panose="02040503050406030204" charset="0"/>
                            </a:rPr>
                            <m:t>𝑝</m:t>
                          </m:r>
                        </m:e>
                        <m:sup>
                          <m:r>
                            <a:rPr lang="en-US" altLang="zh-CN" sz="2400" i="1">
                              <a:latin typeface="Cambria Math" panose="02040503050406030204" charset="0"/>
                              <a:cs typeface="Cambria Math" panose="02040503050406030204" charset="0"/>
                            </a:rPr>
                            <m:t>4</m:t>
                          </m:r>
                        </m:sup>
                      </m:sSup>
                    </m:oMath>
                  </m:oMathPara>
                </a14:m>
                <a:endParaRPr lang="zh-CN" altLang="en-US" sz="2400"/>
              </a:p>
            </p:txBody>
          </p:sp>
        </mc:Choice>
        <mc:Fallback>
          <p:sp>
            <p:nvSpPr>
              <p:cNvPr id="13" name="文本框 12"/>
              <p:cNvSpPr txBox="1">
                <a:spLocks noRot="1" noChangeAspect="1" noMove="1" noResize="1" noEditPoints="1" noAdjustHandles="1" noChangeArrowheads="1" noChangeShapeType="1" noTextEdit="1"/>
              </p:cNvSpPr>
              <p:nvPr/>
            </p:nvSpPr>
            <p:spPr>
              <a:xfrm>
                <a:off x="10947908" y="6049356"/>
                <a:ext cx="647700" cy="415290"/>
              </a:xfrm>
              <a:prstGeom prst="rect">
                <a:avLst/>
              </a:prstGeom>
              <a:blipFill rotWithShape="1">
                <a:blip r:embed="rId13"/>
                <a:stretch>
                  <a:fillRect l="-78" t="-83" r="78" b="-1413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6" name="文本框 15"/>
              <p:cNvSpPr txBox="1"/>
              <p:nvPr/>
            </p:nvSpPr>
            <p:spPr>
              <a:xfrm>
                <a:off x="9854648" y="1037099"/>
                <a:ext cx="772827" cy="284458"/>
              </a:xfrm>
              <a:prstGeom prst="rect">
                <a:avLst/>
              </a:prstGeom>
              <a:noFill/>
            </p:spPr>
            <p:txBody>
              <a:bodyPr wrap="square" rtlCol="0" anchor="t">
                <a:noAutofit/>
              </a:bodyPr>
              <a:p>
                <a14:m>
                  <m:oMathPara xmlns:m="http://schemas.openxmlformats.org/officeDocument/2006/math">
                    <m:oMathParaPr>
                      <m:jc m:val="centerGroup"/>
                    </m:oMathParaPr>
                    <m:oMath xmlns:m="http://schemas.openxmlformats.org/officeDocument/2006/math">
                      <m:r>
                        <a:rPr lang="en-US" altLang="zh-CN" i="1">
                          <a:latin typeface="Cambria Math" panose="02040503050406030204" charset="0"/>
                          <a:cs typeface="Cambria Math" panose="02040503050406030204" charset="0"/>
                        </a:rPr>
                        <m:t>1</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𝑝</m:t>
                      </m:r>
                    </m:oMath>
                  </m:oMathPara>
                </a14:m>
                <a:endParaRPr lang="zh-CN" altLang="en-US"/>
              </a:p>
            </p:txBody>
          </p:sp>
        </mc:Choice>
        <mc:Fallback>
          <p:sp>
            <p:nvSpPr>
              <p:cNvPr id="16" name="文本框 15"/>
              <p:cNvSpPr txBox="1">
                <a:spLocks noRot="1" noChangeAspect="1" noMove="1" noResize="1" noEditPoints="1" noAdjustHandles="1" noChangeArrowheads="1" noChangeShapeType="1" noTextEdit="1"/>
              </p:cNvSpPr>
              <p:nvPr/>
            </p:nvSpPr>
            <p:spPr>
              <a:xfrm>
                <a:off x="9854648" y="1037099"/>
                <a:ext cx="772827" cy="284458"/>
              </a:xfrm>
              <a:prstGeom prst="rect">
                <a:avLst/>
              </a:prstGeom>
              <a:blipFill rotWithShape="1">
                <a:blip r:embed="rId14"/>
                <a:stretch>
                  <a:fillRect l="-11" t="-51" r="15" b="-28977"/>
                </a:stretch>
              </a:blipFill>
            </p:spPr>
            <p:txBody>
              <a:bodyPr/>
              <a:lstStyle/>
              <a:p>
                <a:r>
                  <a:rPr lang="zh-CN" alt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620686" y="993764"/>
            <a:ext cx="5141124" cy="460375"/>
          </a:xfrm>
          <a:prstGeom prst="rect">
            <a:avLst/>
          </a:prstGeom>
        </p:spPr>
        <p:txBody>
          <a:bodyPr wrap="square" rtlCol="0">
            <a:spAutoFit/>
          </a:bodyPr>
          <a:p>
            <a:r>
              <a:rPr lang="en-US" altLang="zh-CN" sz="2400">
                <a:latin typeface="Arial Black" charset="0"/>
                <a:ea typeface="Arial Black" charset="0"/>
                <a:cs typeface="Arial Black" charset="0"/>
              </a:rPr>
              <a:t>Data Augmented method :</a:t>
            </a:r>
            <a:endParaRPr lang="zh-CN" altLang="en-US" sz="2400">
              <a:latin typeface="Arial Black" charset="0"/>
              <a:ea typeface="Arial Black" charset="0"/>
              <a:cs typeface="Arial Black" charset="0"/>
            </a:endParaRPr>
          </a:p>
        </p:txBody>
      </p:sp>
      <p:sp>
        <p:nvSpPr>
          <p:cNvPr id="3" name="文本框 2"/>
          <p:cNvSpPr txBox="1"/>
          <p:nvPr userDrawn="1"/>
        </p:nvSpPr>
        <p:spPr>
          <a:xfrm>
            <a:off x="620694" y="1634084"/>
            <a:ext cx="9938888" cy="413160"/>
          </a:xfrm>
          <a:prstGeom prst="rect">
            <a:avLst/>
          </a:prstGeom>
        </p:spPr>
        <p:txBody>
          <a:bodyPr wrap="square" rtlCol="0">
            <a:noAutofit/>
          </a:bodyPr>
          <a:p>
            <a:r>
              <a:rPr lang="en-US" altLang="zh-CN"/>
              <a:t>1</a:t>
            </a:r>
            <a:r>
              <a:rPr lang="zh-CN" altLang="en-US">
                <a:cs typeface="Arial" panose="020B0604020202020204" pitchFamily="34" charset="0"/>
              </a:rPr>
              <a:t>、</a:t>
            </a:r>
            <a:r>
              <a:rPr lang="en-US" altLang="zh-CN"/>
              <a:t>AutoAugment (Google Brain, 2019): </a:t>
            </a:r>
            <a:endParaRPr lang="en-US" altLang="zh-CN"/>
          </a:p>
        </p:txBody>
      </p:sp>
      <p:sp>
        <p:nvSpPr>
          <p:cNvPr id="4" name="文本框 3"/>
          <p:cNvSpPr txBox="1"/>
          <p:nvPr userDrawn="1"/>
        </p:nvSpPr>
        <p:spPr>
          <a:xfrm>
            <a:off x="620694" y="2047199"/>
            <a:ext cx="4630724" cy="454034"/>
          </a:xfrm>
          <a:prstGeom prst="rect">
            <a:avLst/>
          </a:prstGeom>
        </p:spPr>
        <p:txBody>
          <a:bodyPr wrap="square" rtlCol="0">
            <a:noAutofit/>
          </a:bodyPr>
          <a:p>
            <a:r>
              <a:rPr lang="en-US" altLang="zh-CN" sz="1200">
                <a:latin typeface="Times" charset="0"/>
                <a:ea typeface="Times" charset="0"/>
                <a:cs typeface="Times" charset="0"/>
              </a:rPr>
              <a:t>from torchvision.transforms import AutoAugment, AutoAugmentPolicy</a:t>
            </a:r>
            <a:endParaRPr lang="en-US" altLang="zh-CN" sz="1200">
              <a:latin typeface="Times" charset="0"/>
              <a:ea typeface="Times" charset="0"/>
              <a:cs typeface="Times" charset="0"/>
            </a:endParaRPr>
          </a:p>
          <a:p>
            <a:r>
              <a:rPr lang="en-US" altLang="zh-CN" sz="1200">
                <a:latin typeface="Times" charset="0"/>
                <a:ea typeface="Times" charset="0"/>
                <a:cs typeface="Times" charset="0"/>
              </a:rPr>
              <a:t>    autoaugment = AutoAugment(policy=AutoAugmentPolicy.CIFAR10)</a:t>
            </a:r>
            <a:endParaRPr lang="en-US" altLang="zh-CN" sz="1200">
              <a:latin typeface="Times" charset="0"/>
              <a:ea typeface="Times" charset="0"/>
              <a:cs typeface="Times" charset="0"/>
            </a:endParaRPr>
          </a:p>
        </p:txBody>
      </p:sp>
      <p:sp>
        <p:nvSpPr>
          <p:cNvPr id="5" name="文本框 4"/>
          <p:cNvSpPr txBox="1"/>
          <p:nvPr userDrawn="1"/>
        </p:nvSpPr>
        <p:spPr>
          <a:xfrm>
            <a:off x="620694" y="2614845"/>
            <a:ext cx="9938888" cy="413160"/>
          </a:xfrm>
          <a:prstGeom prst="rect">
            <a:avLst/>
          </a:prstGeom>
        </p:spPr>
        <p:txBody>
          <a:bodyPr wrap="square" rtlCol="0">
            <a:noAutofit/>
          </a:bodyPr>
          <a:p>
            <a:r>
              <a:rPr lang="en-US" altLang="zh-CN">
                <a:cs typeface="Arial" panose="020B0604020202020204" pitchFamily="34" charset="0"/>
              </a:rPr>
              <a:t>2</a:t>
            </a:r>
            <a:r>
              <a:rPr lang="zh-CN" altLang="en-US">
                <a:cs typeface="Arial" panose="020B0604020202020204" pitchFamily="34" charset="0"/>
              </a:rPr>
              <a:t>、</a:t>
            </a:r>
            <a:r>
              <a:rPr lang="en-US" altLang="zh-CN">
                <a:cs typeface="Arial" panose="020B0604020202020204" pitchFamily="34" charset="0"/>
              </a:rPr>
              <a:t>Rand</a:t>
            </a:r>
            <a:r>
              <a:rPr lang="en-US" altLang="zh-CN"/>
              <a:t>Augment (Google Brain, 2020): </a:t>
            </a:r>
            <a:endParaRPr lang="en-US" altLang="zh-CN"/>
          </a:p>
        </p:txBody>
      </p:sp>
      <p:sp>
        <p:nvSpPr>
          <p:cNvPr id="6" name="文本框 5"/>
          <p:cNvSpPr txBox="1"/>
          <p:nvPr userDrawn="1"/>
        </p:nvSpPr>
        <p:spPr>
          <a:xfrm>
            <a:off x="620694" y="3028003"/>
            <a:ext cx="4380164" cy="460375"/>
          </a:xfrm>
          <a:prstGeom prst="rect">
            <a:avLst/>
          </a:prstGeom>
        </p:spPr>
        <p:txBody>
          <a:bodyPr wrap="square" rtlCol="0">
            <a:spAutoFit/>
          </a:bodyPr>
          <a:p>
            <a:pPr marL="0" indent="0" algn="l" defTabSz="0" rtl="0" eaLnBrk="1" latinLnBrk="0" hangingPunct="1">
              <a:spcBef>
                <a:spcPct val="0"/>
              </a:spcBef>
              <a:spcAft>
                <a:spcPct val="0"/>
              </a:spcAft>
              <a:buNone/>
            </a:pPr>
            <a:r>
              <a:rPr lang="en-US" altLang="zh-CN" sz="1200">
                <a:solidFill>
                  <a:schemeClr val="tx1"/>
                </a:solidFill>
                <a:latin typeface="Times" charset="0"/>
                <a:ea typeface="Times" charset="0"/>
                <a:cs typeface="Times" charset="0"/>
              </a:rPr>
              <a:t>from torchvision.transforms import RandAugment</a:t>
            </a:r>
            <a:endParaRPr lang="en-US" altLang="zh-CN" sz="1200">
              <a:solidFill>
                <a:schemeClr val="tx1"/>
              </a:solidFill>
              <a:latin typeface="Times" charset="0"/>
              <a:ea typeface="Times" charset="0"/>
              <a:cs typeface="Times" charset="0"/>
            </a:endParaRPr>
          </a:p>
          <a:p>
            <a:pPr marL="0" indent="0" algn="l" defTabSz="0" rtl="0" eaLnBrk="1" latinLnBrk="0" hangingPunct="1">
              <a:spcBef>
                <a:spcPct val="0"/>
              </a:spcBef>
              <a:spcAft>
                <a:spcPct val="0"/>
              </a:spcAft>
              <a:buNone/>
            </a:pPr>
            <a:r>
              <a:rPr lang="en-US" altLang="zh-CN" sz="1200">
                <a:solidFill>
                  <a:schemeClr val="tx1"/>
                </a:solidFill>
                <a:latin typeface="Times" charset="0"/>
                <a:ea typeface="Times" charset="0"/>
                <a:cs typeface="Times" charset="0"/>
              </a:rPr>
              <a:t>    randaugment = RandAugment(num_ops=4, magnitude=15)</a:t>
            </a:r>
            <a:endParaRPr lang="en-US" altLang="zh-CN" sz="1200">
              <a:solidFill>
                <a:schemeClr val="tx1"/>
              </a:solidFill>
              <a:latin typeface="Times" charset="0"/>
              <a:ea typeface="Times" charset="0"/>
              <a:cs typeface="Times" charset="0"/>
            </a:endParaRPr>
          </a:p>
        </p:txBody>
      </p:sp>
      <p:sp>
        <p:nvSpPr>
          <p:cNvPr id="7" name="文本框 6"/>
          <p:cNvSpPr txBox="1"/>
          <p:nvPr userDrawn="1"/>
        </p:nvSpPr>
        <p:spPr>
          <a:xfrm>
            <a:off x="5761818" y="1738745"/>
            <a:ext cx="6046490" cy="614045"/>
          </a:xfrm>
          <a:prstGeom prst="rect">
            <a:avLst/>
          </a:prstGeom>
        </p:spPr>
        <p:txBody>
          <a:bodyPr wrap="square" rtlCol="0">
            <a:noAutofit/>
          </a:bodyPr>
          <a:p>
            <a:r>
              <a:rPr lang="en-US" altLang="zh-CN" sz="1600">
                <a:solidFill>
                  <a:schemeClr val="tx1"/>
                </a:solidFill>
                <a:latin typeface="Times" charset="0"/>
                <a:ea typeface="Times" charset="0"/>
                <a:cs typeface="Times" charset="0"/>
              </a:rPr>
              <a:t>pros : official, better (most suitable for certain fig) </a:t>
            </a:r>
            <a:r>
              <a:rPr lang="en-US" altLang="zh-CN" sz="1000">
                <a:solidFill>
                  <a:schemeClr val="tx1"/>
                </a:solidFill>
                <a:latin typeface="Times" charset="0"/>
                <a:ea typeface="Times" charset="0"/>
                <a:cs typeface="Times" charset="0"/>
              </a:rPr>
              <a:t>(? not so good in our experiment)</a:t>
            </a:r>
            <a:endParaRPr lang="en-US" altLang="zh-CN" sz="10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cons :</a:t>
            </a:r>
            <a:r>
              <a:rPr lang="en-US" altLang="zh-CN"/>
              <a:t> </a:t>
            </a:r>
            <a:r>
              <a:rPr lang="en-US" altLang="zh-CN" sz="1600">
                <a:solidFill>
                  <a:schemeClr val="tx1"/>
                </a:solidFill>
                <a:latin typeface="Times" charset="0"/>
                <a:ea typeface="Times" charset="0"/>
                <a:cs typeface="Times" charset="0"/>
              </a:rPr>
              <a:t>slow, costly, parameter not controlled</a:t>
            </a:r>
            <a:endParaRPr lang="zh-CN" altLang="en-US" sz="1600">
              <a:solidFill>
                <a:schemeClr val="tx1"/>
              </a:solidFill>
              <a:latin typeface="Times" charset="0"/>
              <a:ea typeface="Times" charset="0"/>
              <a:cs typeface="Times" charset="0"/>
            </a:endParaRPr>
          </a:p>
        </p:txBody>
      </p:sp>
      <p:sp>
        <p:nvSpPr>
          <p:cNvPr id="8" name="文本框 7"/>
          <p:cNvSpPr txBox="1"/>
          <p:nvPr userDrawn="1"/>
        </p:nvSpPr>
        <p:spPr>
          <a:xfrm>
            <a:off x="5761818" y="2859045"/>
            <a:ext cx="5902085" cy="339090"/>
          </a:xfrm>
          <a:prstGeom prst="rect">
            <a:avLst/>
          </a:prstGeom>
        </p:spPr>
        <p:txBody>
          <a:bodyPr wrap="square" rtlCol="0">
            <a:noAutofit/>
          </a:bodyPr>
          <a:p>
            <a:r>
              <a:rPr lang="en-US" altLang="zh-CN" sz="1600">
                <a:solidFill>
                  <a:schemeClr val="tx1"/>
                </a:solidFill>
                <a:latin typeface="Times" charset="0"/>
                <a:ea typeface="Times" charset="0"/>
                <a:cs typeface="Times" charset="0"/>
              </a:rPr>
              <a:t>✔</a:t>
            </a:r>
            <a:r>
              <a:rPr lang="en-US" altLang="zh-CN" sz="1600">
                <a:solidFill>
                  <a:schemeClr val="tx1"/>
                </a:solidFill>
                <a:latin typeface="Times" charset="0"/>
                <a:ea typeface="Times" charset="0"/>
                <a:cs typeface="Arial" panose="020B0604020202020204" pitchFamily="34" charset="0"/>
              </a:rPr>
              <a:t> </a:t>
            </a:r>
            <a:r>
              <a:rPr lang="en-US" altLang="zh-CN" sz="1600">
                <a:solidFill>
                  <a:schemeClr val="tx1"/>
                </a:solidFill>
                <a:latin typeface="Times" charset="0"/>
                <a:ea typeface="Times" charset="0"/>
                <a:cs typeface="Times" charset="0"/>
              </a:rPr>
              <a:t> to adjust parameter ourselves, efficiently, better in our experiment</a:t>
            </a:r>
            <a:endParaRPr lang="zh-CN" altLang="en-US" sz="1600">
              <a:solidFill>
                <a:schemeClr val="tx1"/>
              </a:solidFill>
              <a:latin typeface="Times" charset="0"/>
              <a:ea typeface="Times" charset="0"/>
              <a:cs typeface="Times" charset="0"/>
            </a:endParaRPr>
          </a:p>
        </p:txBody>
      </p:sp>
      <p:sp>
        <p:nvSpPr>
          <p:cNvPr id="9" name="文本框 8"/>
          <p:cNvSpPr txBox="1"/>
          <p:nvPr userDrawn="1"/>
        </p:nvSpPr>
        <p:spPr>
          <a:xfrm>
            <a:off x="620694" y="3708536"/>
            <a:ext cx="9938888" cy="413160"/>
          </a:xfrm>
          <a:prstGeom prst="rect">
            <a:avLst/>
          </a:prstGeom>
        </p:spPr>
        <p:txBody>
          <a:bodyPr wrap="square" rtlCol="0">
            <a:noAutofit/>
          </a:bodyPr>
          <a:p>
            <a:r>
              <a:rPr lang="en-US" altLang="zh-CN">
                <a:cs typeface="Arial" panose="020B0604020202020204" pitchFamily="34" charset="0"/>
              </a:rPr>
              <a:t>3</a:t>
            </a:r>
            <a:r>
              <a:rPr lang="zh-CN" altLang="en-US">
                <a:cs typeface="Arial" panose="020B0604020202020204" pitchFamily="34" charset="0"/>
              </a:rPr>
              <a:t>、</a:t>
            </a:r>
            <a:r>
              <a:rPr lang="en-US" altLang="zh-CN">
                <a:cs typeface="Arial" panose="020B0604020202020204" pitchFamily="34" charset="0"/>
              </a:rPr>
              <a:t>Aug_utils we defined </a:t>
            </a:r>
            <a:r>
              <a:rPr lang="en-US" altLang="zh-CN"/>
              <a:t>: </a:t>
            </a:r>
            <a:endParaRPr lang="en-US" altLang="zh-CN"/>
          </a:p>
        </p:txBody>
      </p:sp>
      <p:sp>
        <p:nvSpPr>
          <p:cNvPr id="10" name="文本框 9"/>
          <p:cNvSpPr txBox="1"/>
          <p:nvPr userDrawn="1"/>
        </p:nvSpPr>
        <p:spPr>
          <a:xfrm>
            <a:off x="917647" y="4260326"/>
            <a:ext cx="3387203" cy="829945"/>
          </a:xfrm>
          <a:prstGeom prst="rect">
            <a:avLst/>
          </a:prstGeom>
        </p:spPr>
        <p:txBody>
          <a:bodyPr wrap="square" rtlCol="0">
            <a:spAutoFit/>
          </a:bodyPr>
          <a:p>
            <a:r>
              <a:rPr lang="en-US" altLang="zh-CN" sz="1600">
                <a:solidFill>
                  <a:schemeClr val="tx1"/>
                </a:solidFill>
                <a:latin typeface="Times" charset="0"/>
                <a:ea typeface="Times" charset="0"/>
                <a:cs typeface="Times" charset="0"/>
              </a:rPr>
              <a:t>(</a:t>
            </a:r>
            <a:r>
              <a:rPr lang="en-US" altLang="zh-CN" sz="1600">
                <a:solidFill>
                  <a:schemeClr val="tx1"/>
                </a:solidFill>
                <a:latin typeface="Times" charset="0"/>
                <a:ea typeface="Times" charset="0"/>
                <a:cs typeface="Arial" panose="020B0604020202020204" pitchFamily="34" charset="0"/>
              </a:rPr>
              <a:t>1</a:t>
            </a:r>
            <a:r>
              <a:rPr lang="en-US" altLang="zh-CN" sz="1600">
                <a:solidFill>
                  <a:schemeClr val="tx1"/>
                </a:solidFill>
                <a:latin typeface="Times" charset="0"/>
                <a:ea typeface="Times" charset="0"/>
                <a:cs typeface="Times" charset="0"/>
              </a:rPr>
              <a:t>) cutmix</a:t>
            </a:r>
            <a:endParaRPr lang="en-US" altLang="zh-CN" sz="16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(2) mixup </a:t>
            </a:r>
            <a:endParaRPr lang="en-US" altLang="zh-CN" sz="1600">
              <a:solidFill>
                <a:schemeClr val="tx1"/>
              </a:solidFill>
              <a:latin typeface="Times" charset="0"/>
              <a:ea typeface="Times" charset="0"/>
              <a:cs typeface="Times" charset="0"/>
            </a:endParaRPr>
          </a:p>
          <a:p>
            <a:r>
              <a:rPr lang="en-US" altLang="zh-CN" sz="1600">
                <a:solidFill>
                  <a:schemeClr val="tx1"/>
                </a:solidFill>
                <a:latin typeface="Times" charset="0"/>
                <a:ea typeface="Times" charset="0"/>
                <a:cs typeface="Times" charset="0"/>
              </a:rPr>
              <a:t>(3) random_crop_paste</a:t>
            </a:r>
            <a:endParaRPr lang="zh-CN" altLang="en-US" sz="1600">
              <a:solidFill>
                <a:schemeClr val="tx1"/>
              </a:solidFill>
              <a:latin typeface="Times" charset="0"/>
              <a:ea typeface="Times" charset="0"/>
              <a:cs typeface="Times" charset="0"/>
            </a:endParaRPr>
          </a:p>
        </p:txBody>
      </p:sp>
      <p:sp>
        <p:nvSpPr>
          <p:cNvPr id="11" name="右大括号 10"/>
          <p:cNvSpPr/>
          <p:nvPr userDrawn="1"/>
        </p:nvSpPr>
        <p:spPr>
          <a:xfrm>
            <a:off x="2040527" y="4436647"/>
            <a:ext cx="139200" cy="343360"/>
          </a:xfrm>
          <a:prstGeom prst="rightBrace">
            <a:avLst/>
          </a:prstGeom>
          <a:ln w="6350" cap="flat" cmpd="sng" algn="ctr">
            <a:solidFill>
              <a:srgbClr val="AEB5C0">
                <a:alpha val="100000"/>
              </a:srgbClr>
            </a:solidFill>
            <a:prstDash val="solid"/>
            <a:miter lim="800000"/>
          </a:ln>
        </p:spPr>
        <p:style>
          <a:lnRef idx="2">
            <a:schemeClr val="accent1"/>
          </a:lnRef>
          <a:fillRef idx="0">
            <a:srgbClr val="FFFFFF"/>
          </a:fillRef>
          <a:effectRef idx="0">
            <a:srgbClr val="FFFFFF"/>
          </a:effectRef>
          <a:fontRef idx="minor">
            <a:schemeClr val="tx1"/>
          </a:fontRef>
        </p:style>
        <p:txBody>
          <a:bodyPr rtlCol="0" anchor="ctr">
            <a:noAutofit/>
          </a:bodyPr>
          <a:p>
            <a:pPr algn="ctr"/>
            <a:endParaRPr lang="zh-CN" altLang="en-US"/>
          </a:p>
        </p:txBody>
      </p:sp>
      <p:sp>
        <p:nvSpPr>
          <p:cNvPr id="12" name="文本框 11"/>
          <p:cNvSpPr txBox="1"/>
          <p:nvPr userDrawn="1"/>
        </p:nvSpPr>
        <p:spPr>
          <a:xfrm>
            <a:off x="2263248" y="4456251"/>
            <a:ext cx="1512641" cy="323725"/>
          </a:xfrm>
          <a:prstGeom prst="rect">
            <a:avLst/>
          </a:prstGeom>
        </p:spPr>
        <p:txBody>
          <a:bodyPr wrap="square" rtlCol="0">
            <a:noAutofit/>
          </a:bodyPr>
          <a:p>
            <a:r>
              <a:rPr lang="zh-CN" altLang="en-US" sz="1200">
                <a:solidFill>
                  <a:schemeClr val="tx1"/>
                </a:solidFill>
                <a:latin typeface="Times" charset="0"/>
                <a:ea typeface="Times" charset="0"/>
                <a:cs typeface="Times" charset="0"/>
              </a:rPr>
              <a:t>以</a:t>
            </a:r>
            <a:r>
              <a:rPr lang="en-US" altLang="zh-CN" sz="1200">
                <a:solidFill>
                  <a:schemeClr val="tx1"/>
                </a:solidFill>
                <a:latin typeface="Times" charset="0"/>
                <a:ea typeface="Times" charset="0"/>
                <a:cs typeface="Times" charset="0"/>
              </a:rPr>
              <a:t>batch</a:t>
            </a:r>
            <a:r>
              <a:rPr lang="zh-CN" altLang="en-US" sz="1200">
                <a:solidFill>
                  <a:schemeClr val="tx1"/>
                </a:solidFill>
                <a:latin typeface="Times" charset="0"/>
                <a:ea typeface="Times" charset="0"/>
                <a:cs typeface="Times" charset="0"/>
              </a:rPr>
              <a:t>为单位</a:t>
            </a:r>
            <a:endParaRPr lang="zh-CN" altLang="en-US" sz="1200">
              <a:solidFill>
                <a:schemeClr val="tx1"/>
              </a:solidFill>
              <a:latin typeface="Times" charset="0"/>
              <a:ea typeface="Times" charset="0"/>
              <a:cs typeface="Times" charset="0"/>
            </a:endParaRPr>
          </a:p>
        </p:txBody>
      </p:sp>
      <p:sp>
        <p:nvSpPr>
          <p:cNvPr id="13" name="文本框 12"/>
          <p:cNvSpPr txBox="1"/>
          <p:nvPr userDrawn="1"/>
        </p:nvSpPr>
        <p:spPr>
          <a:xfrm>
            <a:off x="2987088" y="4799136"/>
            <a:ext cx="1410561" cy="310323"/>
          </a:xfrm>
          <a:prstGeom prst="rect">
            <a:avLst/>
          </a:prstGeom>
        </p:spPr>
        <p:txBody>
          <a:bodyPr wrap="square" rtlCol="0">
            <a:noAutofit/>
          </a:bodyPr>
          <a:p>
            <a:r>
              <a:rPr lang="zh-CN" altLang="en-US" sz="1200">
                <a:solidFill>
                  <a:schemeClr val="tx1"/>
                </a:solidFill>
                <a:latin typeface="Times" charset="0"/>
                <a:ea typeface="Times" charset="0"/>
                <a:cs typeface="Times" charset="0"/>
              </a:rPr>
              <a:t>以图片</a:t>
            </a:r>
            <a:r>
              <a:rPr lang="zh-CN" altLang="en-US" sz="1200">
                <a:solidFill>
                  <a:schemeClr val="tx1"/>
                </a:solidFill>
                <a:latin typeface="Times" charset="0"/>
                <a:ea typeface="Times" charset="0"/>
                <a:cs typeface="Times" charset="0"/>
              </a:rPr>
              <a:t>为单位</a:t>
            </a:r>
            <a:endParaRPr lang="zh-CN" altLang="en-US" sz="1200">
              <a:solidFill>
                <a:schemeClr val="tx1"/>
              </a:solidFill>
              <a:latin typeface="Times" charset="0"/>
              <a:ea typeface="Times" charset="0"/>
              <a:cs typeface="Times" charset="0"/>
            </a:endParaRPr>
          </a:p>
        </p:txBody>
      </p:sp>
      <p:sp>
        <p:nvSpPr>
          <p:cNvPr id="14" name="文本框 13"/>
          <p:cNvSpPr txBox="1"/>
          <p:nvPr userDrawn="1"/>
        </p:nvSpPr>
        <p:spPr>
          <a:xfrm>
            <a:off x="2263255" y="5786900"/>
            <a:ext cx="7359046" cy="413160"/>
          </a:xfrm>
          <a:prstGeom prst="rect">
            <a:avLst/>
          </a:prstGeom>
        </p:spPr>
        <p:txBody>
          <a:bodyPr wrap="square" rtlCol="0">
            <a:noAutofit/>
          </a:bodyPr>
          <a:p>
            <a:r>
              <a:rPr lang="en-US" altLang="zh-CN" sz="2000">
                <a:latin typeface="Bahnschrift SemiBold" panose="020B0502040204020203" charset="0"/>
                <a:ea typeface="Bahnschrift SemiBold" panose="020B0502040204020203" charset="0"/>
                <a:cs typeface="Bahnschrift SemiBold" panose="020B0502040204020203" charset="0"/>
              </a:rPr>
              <a:t>RandAugment (use or not) </a:t>
            </a:r>
            <a:r>
              <a:rPr lang="zh-CN" altLang="en-US" sz="2000">
                <a:latin typeface="Bahnschrift SemiBold" panose="020B0502040204020203" charset="0"/>
                <a:ea typeface="Bahnschrift SemiBold" panose="020B0502040204020203" charset="0"/>
                <a:cs typeface="Bahnschrift SemiBold" panose="020B0502040204020203" charset="0"/>
              </a:rPr>
              <a:t>+ </a:t>
            </a:r>
            <a:r>
              <a:rPr lang="en-US" altLang="zh-CN" sz="2000">
                <a:latin typeface="Bahnschrift SemiBold" panose="020B0502040204020203" charset="0"/>
                <a:ea typeface="Bahnschrift SemiBold" panose="020B0502040204020203" charset="0"/>
                <a:cs typeface="Bahnschrift SemiBold" panose="020B0502040204020203" charset="0"/>
              </a:rPr>
              <a:t>['None', 'CM', 'MU', 'RCP', 'Random']</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sp>
        <p:nvSpPr>
          <p:cNvPr id="15" name="文本框 14"/>
          <p:cNvSpPr txBox="1"/>
          <p:nvPr userDrawn="1"/>
        </p:nvSpPr>
        <p:spPr>
          <a:xfrm>
            <a:off x="77611" y="130528"/>
            <a:ext cx="5058833" cy="745312"/>
          </a:xfrm>
          <a:prstGeom prst="rect">
            <a:avLst/>
          </a:prstGeom>
        </p:spPr>
        <p:txBody>
          <a:bodyPr wrap="square" rtlCol="0">
            <a:noAutofit/>
          </a:bodyPr>
          <a:p>
            <a:pPr indent="0">
              <a:buNone/>
            </a:pPr>
            <a:r>
              <a:rPr lang="en-US" altLang="zh-CN" sz="3200"/>
              <a:t>4. </a:t>
            </a:r>
            <a:r>
              <a:rPr lang="en-US" altLang="zh-CN" sz="3200">
                <a:solidFill>
                  <a:schemeClr val="tx1"/>
                </a:solidFill>
              </a:rPr>
              <a:t>Data Augment</a:t>
            </a:r>
            <a:endParaRPr lang="en-US" altLang="zh-CN" sz="2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3784227182"/>
          <p:cNvPicPr>
            <a:picLocks noChangeAspect="1"/>
          </p:cNvPicPr>
          <p:nvPr/>
        </p:nvPicPr>
        <p:blipFill>
          <a:blip r:embed="rId1"/>
          <a:stretch>
            <a:fillRect/>
          </a:stretch>
        </p:blipFill>
        <p:spPr>
          <a:xfrm>
            <a:off x="755537" y="636516"/>
            <a:ext cx="5369917" cy="2684959"/>
          </a:xfrm>
          <a:prstGeom prst="rect">
            <a:avLst/>
          </a:prstGeom>
        </p:spPr>
      </p:pic>
      <p:pic>
        <p:nvPicPr>
          <p:cNvPr id="3" name="图片 2" descr="upload_post_object_v2_2914028070"/>
          <p:cNvPicPr>
            <a:picLocks noChangeAspect="1"/>
          </p:cNvPicPr>
          <p:nvPr/>
        </p:nvPicPr>
        <p:blipFill>
          <a:blip r:embed="rId2"/>
          <a:stretch>
            <a:fillRect/>
          </a:stretch>
        </p:blipFill>
        <p:spPr>
          <a:xfrm>
            <a:off x="6125455" y="636516"/>
            <a:ext cx="5369969" cy="2684985"/>
          </a:xfrm>
          <a:prstGeom prst="rect">
            <a:avLst/>
          </a:prstGeom>
        </p:spPr>
      </p:pic>
      <p:pic>
        <p:nvPicPr>
          <p:cNvPr id="4" name="图片 3" descr="upload_post_object_v2_1744941800"/>
          <p:cNvPicPr>
            <a:picLocks noChangeAspect="1"/>
          </p:cNvPicPr>
          <p:nvPr/>
        </p:nvPicPr>
        <p:blipFill>
          <a:blip r:embed="rId3"/>
          <a:stretch>
            <a:fillRect/>
          </a:stretch>
        </p:blipFill>
        <p:spPr>
          <a:xfrm>
            <a:off x="6125455" y="3321500"/>
            <a:ext cx="5369969" cy="2684985"/>
          </a:xfrm>
          <a:prstGeom prst="rect">
            <a:avLst/>
          </a:prstGeom>
        </p:spPr>
      </p:pic>
      <p:pic>
        <p:nvPicPr>
          <p:cNvPr id="5" name="图片 4" descr="upload_post_object_v2_656997077"/>
          <p:cNvPicPr>
            <a:picLocks noChangeAspect="1"/>
          </p:cNvPicPr>
          <p:nvPr/>
        </p:nvPicPr>
        <p:blipFill>
          <a:blip r:embed="rId4"/>
          <a:stretch>
            <a:fillRect/>
          </a:stretch>
        </p:blipFill>
        <p:spPr>
          <a:xfrm>
            <a:off x="755578" y="3321500"/>
            <a:ext cx="5369877" cy="268493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829268736"/>
          <p:cNvPicPr>
            <a:picLocks noChangeAspect="1"/>
          </p:cNvPicPr>
          <p:nvPr/>
        </p:nvPicPr>
        <p:blipFill>
          <a:blip r:embed="rId1"/>
          <a:stretch>
            <a:fillRect/>
          </a:stretch>
        </p:blipFill>
        <p:spPr>
          <a:xfrm>
            <a:off x="1450836" y="223648"/>
            <a:ext cx="4242077" cy="2121039"/>
          </a:xfrm>
          <a:prstGeom prst="rect">
            <a:avLst/>
          </a:prstGeom>
        </p:spPr>
      </p:pic>
      <p:pic>
        <p:nvPicPr>
          <p:cNvPr id="3" name="图片 2" descr="upload_post_object_v2_1956208971"/>
          <p:cNvPicPr>
            <a:picLocks noChangeAspect="1"/>
          </p:cNvPicPr>
          <p:nvPr/>
        </p:nvPicPr>
        <p:blipFill>
          <a:blip r:embed="rId2"/>
          <a:stretch>
            <a:fillRect/>
          </a:stretch>
        </p:blipFill>
        <p:spPr>
          <a:xfrm>
            <a:off x="1450836" y="2344687"/>
            <a:ext cx="4242077" cy="2121039"/>
          </a:xfrm>
          <a:prstGeom prst="rect">
            <a:avLst/>
          </a:prstGeom>
        </p:spPr>
      </p:pic>
      <p:pic>
        <p:nvPicPr>
          <p:cNvPr id="4" name="图片 3" descr="upload_post_object_v2_4124396134"/>
          <p:cNvPicPr>
            <a:picLocks noChangeAspect="1"/>
          </p:cNvPicPr>
          <p:nvPr/>
        </p:nvPicPr>
        <p:blipFill>
          <a:blip r:embed="rId3"/>
          <a:stretch>
            <a:fillRect/>
          </a:stretch>
        </p:blipFill>
        <p:spPr>
          <a:xfrm>
            <a:off x="1450836" y="4465725"/>
            <a:ext cx="4242077" cy="2121039"/>
          </a:xfrm>
          <a:prstGeom prst="rect">
            <a:avLst/>
          </a:prstGeom>
        </p:spPr>
      </p:pic>
      <p:pic>
        <p:nvPicPr>
          <p:cNvPr id="5" name="图片 4" descr="upload_post_object_v2_3098935234"/>
          <p:cNvPicPr>
            <a:picLocks noChangeAspect="1"/>
          </p:cNvPicPr>
          <p:nvPr/>
        </p:nvPicPr>
        <p:blipFill>
          <a:blip r:embed="rId1"/>
          <a:stretch>
            <a:fillRect/>
          </a:stretch>
        </p:blipFill>
        <p:spPr>
          <a:xfrm>
            <a:off x="5692914" y="223648"/>
            <a:ext cx="4240889" cy="2120445"/>
          </a:xfrm>
          <a:prstGeom prst="rect">
            <a:avLst/>
          </a:prstGeom>
        </p:spPr>
      </p:pic>
      <p:pic>
        <p:nvPicPr>
          <p:cNvPr id="6" name="图片 5" descr="upload_post_object_v2_2598857316"/>
          <p:cNvPicPr>
            <a:picLocks noChangeAspect="1"/>
          </p:cNvPicPr>
          <p:nvPr/>
        </p:nvPicPr>
        <p:blipFill>
          <a:blip r:embed="rId4"/>
          <a:stretch>
            <a:fillRect/>
          </a:stretch>
        </p:blipFill>
        <p:spPr>
          <a:xfrm>
            <a:off x="5692914" y="2344687"/>
            <a:ext cx="4242077" cy="2121039"/>
          </a:xfrm>
          <a:prstGeom prst="rect">
            <a:avLst/>
          </a:prstGeom>
        </p:spPr>
      </p:pic>
      <p:pic>
        <p:nvPicPr>
          <p:cNvPr id="7" name="图片 6" descr="upload_post_object_v2_226923298"/>
          <p:cNvPicPr>
            <a:picLocks noChangeAspect="1"/>
          </p:cNvPicPr>
          <p:nvPr/>
        </p:nvPicPr>
        <p:blipFill>
          <a:blip r:embed="rId5"/>
          <a:stretch>
            <a:fillRect/>
          </a:stretch>
        </p:blipFill>
        <p:spPr>
          <a:xfrm>
            <a:off x="5692914" y="4465725"/>
            <a:ext cx="4242077" cy="212103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pload_post_object_v2_104293242"/>
          <p:cNvPicPr>
            <a:picLocks noChangeAspect="1"/>
          </p:cNvPicPr>
          <p:nvPr/>
        </p:nvPicPr>
        <p:blipFill>
          <a:blip r:embed="rId1"/>
          <a:stretch>
            <a:fillRect/>
          </a:stretch>
        </p:blipFill>
        <p:spPr>
          <a:xfrm>
            <a:off x="2683608" y="1310903"/>
            <a:ext cx="6824859" cy="4236120"/>
          </a:xfrm>
          <a:prstGeom prst="rect">
            <a:avLst/>
          </a:prstGeom>
        </p:spPr>
      </p:pic>
      <p:sp>
        <p:nvSpPr>
          <p:cNvPr id="4" name="文本框 3"/>
          <p:cNvSpPr txBox="1"/>
          <p:nvPr userDrawn="1"/>
        </p:nvSpPr>
        <p:spPr>
          <a:xfrm>
            <a:off x="938447" y="621654"/>
            <a:ext cx="9154810" cy="431720"/>
          </a:xfrm>
          <a:prstGeom prst="rect">
            <a:avLst/>
          </a:prstGeom>
        </p:spPr>
        <p:txBody>
          <a:bodyPr wrap="square" rtlCol="0">
            <a:noAutofit/>
          </a:bodyPr>
          <a:p>
            <a:r>
              <a:rPr lang="zh-CN" altLang="en-US">
                <a:solidFill>
                  <a:schemeClr val="tx1"/>
                </a:solidFill>
                <a:latin typeface="Arial Black" charset="0"/>
                <a:ea typeface="Arial Black" charset="0"/>
                <a:cs typeface="Arial Black" charset="0"/>
              </a:rPr>
              <a:t>R</a:t>
            </a:r>
            <a:r>
              <a:rPr lang="en-US" altLang="zh-CN">
                <a:solidFill>
                  <a:schemeClr val="tx1"/>
                </a:solidFill>
                <a:latin typeface="Arial Black" charset="0"/>
                <a:ea typeface="Arial Black" charset="0"/>
                <a:cs typeface="Arial Black" charset="0"/>
              </a:rPr>
              <a:t>esult of ablation study on augment type without randaugment :</a:t>
            </a:r>
            <a:endParaRPr lang="en-US" altLang="zh-CN">
              <a:latin typeface="Arial Black" charset="0"/>
              <a:ea typeface="Arial Black" charset="0"/>
              <a:cs typeface="Arial Black" charset="0"/>
            </a:endParaRPr>
          </a:p>
        </p:txBody>
      </p:sp>
      <p:sp>
        <p:nvSpPr>
          <p:cNvPr id="6" name="文本框 5"/>
          <p:cNvSpPr txBox="1"/>
          <p:nvPr/>
        </p:nvSpPr>
        <p:spPr>
          <a:xfrm>
            <a:off x="5974110" y="4596360"/>
            <a:ext cx="611693" cy="682169"/>
          </a:xfrm>
          <a:prstGeom prst="rect">
            <a:avLst/>
          </a:prstGeom>
          <a:noFill/>
        </p:spPr>
        <p:txBody>
          <a:bodyPr wrap="square" rtlCol="0" anchor="t">
            <a:noAutofit/>
          </a:bodyPr>
          <a:p>
            <a:r>
              <a:rPr lang="en-US" altLang="en-US" sz="4000"/>
              <a:t>✔</a:t>
            </a:r>
            <a:endParaRPr lang="en-US" altLang="en-US" sz="4000"/>
          </a:p>
        </p:txBody>
      </p:sp>
      <p:sp>
        <p:nvSpPr>
          <p:cNvPr id="7" name="文本框 6"/>
          <p:cNvSpPr txBox="1"/>
          <p:nvPr/>
        </p:nvSpPr>
        <p:spPr>
          <a:xfrm>
            <a:off x="6726662" y="4596360"/>
            <a:ext cx="565382" cy="682160"/>
          </a:xfrm>
          <a:prstGeom prst="rect">
            <a:avLst/>
          </a:prstGeom>
          <a:noFill/>
        </p:spPr>
        <p:txBody>
          <a:bodyPr wrap="square" rtlCol="0" anchor="t">
            <a:noAutofit/>
          </a:bodyPr>
          <a:p>
            <a:r>
              <a:rPr lang="en-US" altLang="en-US" sz="4000"/>
              <a:t>✔</a:t>
            </a:r>
            <a:endParaRPr lang="en-US" altLang="en-US" sz="4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38447" y="621654"/>
            <a:ext cx="9154810" cy="431720"/>
          </a:xfrm>
          <a:prstGeom prst="rect">
            <a:avLst/>
          </a:prstGeom>
        </p:spPr>
        <p:txBody>
          <a:bodyPr wrap="square" rtlCol="0">
            <a:noAutofit/>
          </a:bodyPr>
          <a:p>
            <a:r>
              <a:rPr lang="zh-CN" altLang="en-US">
                <a:solidFill>
                  <a:schemeClr val="tx1"/>
                </a:solidFill>
                <a:latin typeface="Arial Black" charset="0"/>
                <a:ea typeface="Arial Black" charset="0"/>
                <a:cs typeface="Arial Black" charset="0"/>
              </a:rPr>
              <a:t>R</a:t>
            </a:r>
            <a:r>
              <a:rPr lang="en-US" altLang="zh-CN">
                <a:solidFill>
                  <a:schemeClr val="tx1"/>
                </a:solidFill>
                <a:latin typeface="Arial Black" charset="0"/>
                <a:ea typeface="Arial Black" charset="0"/>
                <a:cs typeface="Arial Black" charset="0"/>
              </a:rPr>
              <a:t>esult of ablation study on whether or not to use RandAugment</a:t>
            </a:r>
            <a:endParaRPr lang="zh-CN" altLang="en-US">
              <a:latin typeface="Arial Black" charset="0"/>
              <a:ea typeface="Arial Black" charset="0"/>
              <a:cs typeface="Arial Black" charset="0"/>
            </a:endParaRPr>
          </a:p>
        </p:txBody>
      </p:sp>
      <p:pic>
        <p:nvPicPr>
          <p:cNvPr id="3" name="图片 2" descr="upload_post_object_v2_2622286557"/>
          <p:cNvPicPr>
            <a:picLocks noChangeAspect="1"/>
          </p:cNvPicPr>
          <p:nvPr/>
        </p:nvPicPr>
        <p:blipFill>
          <a:blip r:embed="rId1"/>
          <a:stretch>
            <a:fillRect/>
          </a:stretch>
        </p:blipFill>
        <p:spPr>
          <a:xfrm>
            <a:off x="2267800" y="1359334"/>
            <a:ext cx="7656474" cy="3879508"/>
          </a:xfrm>
          <a:prstGeom prst="rect">
            <a:avLst/>
          </a:prstGeom>
        </p:spPr>
      </p:pic>
      <p:sp>
        <p:nvSpPr>
          <p:cNvPr id="6" name="文本框 5"/>
          <p:cNvSpPr txBox="1"/>
          <p:nvPr userDrawn="1"/>
        </p:nvSpPr>
        <p:spPr>
          <a:xfrm>
            <a:off x="2156674" y="5303803"/>
            <a:ext cx="7878727" cy="1201960"/>
          </a:xfrm>
          <a:prstGeom prst="rect">
            <a:avLst/>
          </a:prstGeom>
        </p:spPr>
        <p:txBody>
          <a:bodyPr wrap="square" rtlCol="0">
            <a:noAutofit/>
          </a:bodyPr>
          <a:p>
            <a:r>
              <a:rPr lang="zh-CN" altLang="en-US" sz="1400"/>
              <a:t>尽管</a:t>
            </a:r>
            <a:r>
              <a:rPr lang="en-US" altLang="zh-CN" sz="1400"/>
              <a:t>RandAugment</a:t>
            </a:r>
            <a:r>
              <a:rPr lang="zh-CN" altLang="en-US" sz="1400"/>
              <a:t>在已经有数据增强的情况下效果并不明显</a:t>
            </a:r>
            <a:endParaRPr lang="zh-CN" altLang="en-US" sz="1400"/>
          </a:p>
          <a:p>
            <a:r>
              <a:rPr lang="zh-CN" altLang="en-US" sz="1400"/>
              <a:t>但其依然有较好的性质 ：</a:t>
            </a:r>
            <a:endParaRPr lang="zh-CN" altLang="en-US" sz="1400"/>
          </a:p>
          <a:p>
            <a:r>
              <a:rPr lang="zh-CN" altLang="en-US" sz="1400"/>
              <a:t>（</a:t>
            </a:r>
            <a:r>
              <a:rPr lang="en-US" altLang="zh-CN" sz="1400"/>
              <a:t>1</a:t>
            </a:r>
            <a:r>
              <a:rPr lang="zh-CN" altLang="en-US" sz="1400"/>
              <a:t>）能够使在没有其他复杂数据增强的情况下使模型达到较好的效果</a:t>
            </a:r>
            <a:endParaRPr lang="zh-CN" altLang="en-US" sz="1400"/>
          </a:p>
          <a:p>
            <a:r>
              <a:rPr lang="zh-CN" altLang="en-US" sz="1400"/>
              <a:t>（</a:t>
            </a:r>
            <a:r>
              <a:rPr lang="en-US" altLang="zh-CN" sz="1400"/>
              <a:t>2</a:t>
            </a:r>
            <a:r>
              <a:rPr lang="zh-CN" altLang="en-US" sz="1400"/>
              <a:t>）使用</a:t>
            </a:r>
            <a:r>
              <a:rPr lang="en-US" altLang="zh-CN" sz="1400"/>
              <a:t>RandAugment</a:t>
            </a:r>
            <a:r>
              <a:rPr lang="zh-CN" altLang="en-US" sz="1400"/>
              <a:t>的增广方式在训练模型时消耗的显存（</a:t>
            </a:r>
            <a:r>
              <a:rPr lang="en-US" altLang="zh-CN" sz="1400"/>
              <a:t>7000MiB</a:t>
            </a:r>
            <a:r>
              <a:rPr lang="zh-CN" altLang="en-US" sz="1400"/>
              <a:t>左右）只需要</a:t>
            </a:r>
            <a:endParaRPr lang="zh-CN" altLang="en-US" sz="1400"/>
          </a:p>
          <a:p>
            <a:r>
              <a:rPr lang="zh-CN" altLang="en-US" sz="1400"/>
              <a:t>         </a:t>
            </a:r>
            <a:r>
              <a:rPr lang="en-US" altLang="zh-CN" sz="1400"/>
              <a:t>CutMix</a:t>
            </a:r>
            <a:r>
              <a:rPr lang="zh-CN" altLang="en-US" sz="1400"/>
              <a:t>或</a:t>
            </a:r>
            <a:r>
              <a:rPr lang="en-US" altLang="zh-CN" sz="1400"/>
              <a:t>Batch Random</a:t>
            </a:r>
            <a:r>
              <a:rPr lang="zh-CN" altLang="en-US" sz="1400"/>
              <a:t>的一半（</a:t>
            </a:r>
            <a:r>
              <a:rPr lang="en-US" altLang="zh-CN" sz="1400"/>
              <a:t>14000MiB</a:t>
            </a:r>
            <a:r>
              <a:rPr lang="zh-CN" altLang="en-US" sz="1400"/>
              <a:t>左右），更为轻量</a:t>
            </a:r>
            <a:endParaRPr lang="zh-CN"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732531720"/>
          <p:cNvPicPr>
            <a:picLocks noChangeAspect="1"/>
          </p:cNvPicPr>
          <p:nvPr/>
        </p:nvPicPr>
        <p:blipFill>
          <a:blip r:embed="rId1"/>
          <a:srcRect/>
          <a:stretch>
            <a:fillRect/>
          </a:stretch>
        </p:blipFill>
        <p:spPr>
          <a:xfrm>
            <a:off x="1088547" y="1178059"/>
            <a:ext cx="6658770" cy="3600000"/>
          </a:xfrm>
          <a:prstGeom prst="rect">
            <a:avLst/>
          </a:prstGeom>
        </p:spPr>
      </p:pic>
      <p:pic>
        <p:nvPicPr>
          <p:cNvPr id="3" name="图片 2" descr="upload_post_object_v2_1588958851"/>
          <p:cNvPicPr>
            <a:picLocks noChangeAspect="1"/>
          </p:cNvPicPr>
          <p:nvPr/>
        </p:nvPicPr>
        <p:blipFill>
          <a:blip r:embed="rId2"/>
          <a:srcRect l="50554"/>
          <a:stretch>
            <a:fillRect/>
          </a:stretch>
        </p:blipFill>
        <p:spPr>
          <a:xfrm>
            <a:off x="7641530" y="1271588"/>
            <a:ext cx="3272514" cy="3420000"/>
          </a:xfrm>
          <a:prstGeom prst="rect">
            <a:avLst/>
          </a:prstGeom>
        </p:spPr>
      </p:pic>
      <p:sp>
        <p:nvSpPr>
          <p:cNvPr id="4" name="文本框 3">
            <a:hlinkClick r:id="rId3"/>
          </p:cNvPr>
          <p:cNvSpPr txBox="1"/>
          <p:nvPr userDrawn="1"/>
        </p:nvSpPr>
        <p:spPr>
          <a:xfrm>
            <a:off x="0" y="5896580"/>
            <a:ext cx="10627464" cy="961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solidFill>
                  <a:schemeClr val="tx1"/>
                </a:solidFill>
                <a:hlinkClick r:id="rId4"/>
              </a:rPr>
              <a:t>https://github.com/nick8592/ViT</a:t>
            </a:r>
            <a:r>
              <a:rPr lang="en-US" altLang="zh-CN" sz="1400">
                <a:solidFill>
                  <a:schemeClr val="tx1"/>
                </a:solidFill>
                <a:hlinkClick r:id="rId4"/>
              </a:rPr>
              <a:t>-Classification</a:t>
            </a:r>
            <a:r>
              <a:rPr lang="en-US" altLang="zh-CN" sz="1400">
                <a:solidFill>
                  <a:schemeClr val="tx1"/>
                </a:solidFill>
                <a:hlinkClick r:id="rId4"/>
              </a:rPr>
              <a:t>-CIFAR10/blob/main/visualize_atteniton_map.ipynb</a:t>
            </a:r>
            <a:endParaRPr lang="en-US" altLang="zh-CN" sz="1400">
              <a:hlinkClick r:id="rId5"/>
            </a:endParaRPr>
          </a:p>
          <a:p>
            <a:pPr marL="285750" indent="-285750">
              <a:buFont typeface="Arial" panose="020B0604020202020204" pitchFamily="34" charset="0"/>
              <a:buChar char="•"/>
            </a:pPr>
            <a:r>
              <a:rPr lang="en-US" altLang="zh-CN" sz="1400">
                <a:hlinkClick r:id="rId6"/>
              </a:rPr>
              <a:t>https://jacobgil.github.io/deeplearning/vision</a:t>
            </a:r>
            <a:r>
              <a:rPr lang="zh-CN" altLang="en-US" sz="1400">
                <a:hlinkClick r:id="rId6"/>
              </a:rPr>
              <a:t>-</a:t>
            </a:r>
            <a:r>
              <a:rPr lang="en-US" altLang="zh-CN" sz="1400">
                <a:hlinkClick r:id="rId6"/>
              </a:rPr>
              <a:t>transformer</a:t>
            </a:r>
            <a:r>
              <a:rPr lang="zh-CN" altLang="en-US" sz="1400">
                <a:hlinkClick r:id="rId6"/>
              </a:rPr>
              <a:t>-</a:t>
            </a:r>
            <a:r>
              <a:rPr lang="en-US" altLang="zh-CN" sz="1400">
                <a:hlinkClick r:id="rId6"/>
              </a:rPr>
              <a:t>explainability</a:t>
            </a:r>
            <a:endParaRPr lang="en-US" altLang="zh-CN" sz="1400">
              <a:hlinkClick r:id="rId6"/>
            </a:endParaRPr>
          </a:p>
          <a:p>
            <a:pPr marL="285750" indent="-285750">
              <a:buFont typeface="Arial" panose="020B0604020202020204" pitchFamily="34" charset="0"/>
              <a:buChar char="•"/>
            </a:pPr>
            <a:r>
              <a:rPr lang="en-US" altLang="zh-CN" sz="1400">
                <a:sym typeface="+mn-ea"/>
                <a:hlinkClick r:id="rId7"/>
              </a:rPr>
              <a:t>[2010.11929] An Image is Worth 16x16 Words: Transformers for Image Recognition at Scale (arxiv.org)</a:t>
            </a:r>
            <a:endParaRPr lang="en-US" altLang="zh-CN" sz="1400">
              <a:sym typeface="+mn-ea"/>
              <a:hlinkClick r:id="rId7"/>
            </a:endParaRPr>
          </a:p>
        </p:txBody>
      </p:sp>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5.1 Attention Map</a:t>
            </a:r>
            <a:endParaRPr lang="en-US" altLang="zh-CN" sz="2400"/>
          </a:p>
        </p:txBody>
      </p:sp>
      <p:sp>
        <p:nvSpPr>
          <p:cNvPr id="5" name="文本框 4"/>
          <p:cNvSpPr txBox="1"/>
          <p:nvPr userDrawn="1"/>
        </p:nvSpPr>
        <p:spPr>
          <a:xfrm>
            <a:off x="246944" y="5041194"/>
            <a:ext cx="7637957" cy="38227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Attending to image regions that are semantically relevant for classification</a:t>
            </a:r>
            <a:endParaRPr lang="en-US" altLang="zh-CN">
              <a:latin typeface="Times" charset="0"/>
              <a:ea typeface="Times" charset="0"/>
              <a:cs typeface="Times"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585576000"/>
          <p:cNvPicPr>
            <a:picLocks noChangeAspect="1"/>
          </p:cNvPicPr>
          <p:nvPr/>
        </p:nvPicPr>
        <p:blipFill>
          <a:blip r:embed="rId1"/>
          <a:stretch>
            <a:fillRect/>
          </a:stretch>
        </p:blipFill>
        <p:spPr>
          <a:xfrm>
            <a:off x="431243" y="1545382"/>
            <a:ext cx="4351499" cy="4360150"/>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5.2 Feature Map</a:t>
            </a:r>
            <a:endParaRPr lang="en-US" altLang="zh-CN" sz="2400"/>
          </a:p>
        </p:txBody>
      </p:sp>
      <p:sp>
        <p:nvSpPr>
          <p:cNvPr id="3" name="文本框 2"/>
          <p:cNvSpPr txBox="1"/>
          <p:nvPr userDrawn="1"/>
        </p:nvSpPr>
        <p:spPr>
          <a:xfrm>
            <a:off x="9722848" y="1545363"/>
            <a:ext cx="1791516" cy="64516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Too small</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Redundancy</a:t>
            </a:r>
            <a:endParaRPr lang="zh-CN" altLang="en-US">
              <a:latin typeface="Times" charset="0"/>
              <a:ea typeface="Times" charset="0"/>
              <a:cs typeface="Times" charset="0"/>
            </a:endParaRPr>
          </a:p>
        </p:txBody>
      </p:sp>
      <p:pic>
        <p:nvPicPr>
          <p:cNvPr id="4" name="图片 3" descr="upload_post_object_v2_585576000"/>
          <p:cNvPicPr>
            <a:picLocks noChangeAspect="1"/>
          </p:cNvPicPr>
          <p:nvPr/>
        </p:nvPicPr>
        <p:blipFill>
          <a:blip r:embed="rId1"/>
          <a:srcRect l="31792" t="62925" r="62884" b="31794"/>
          <a:stretch>
            <a:fillRect/>
          </a:stretch>
        </p:blipFill>
        <p:spPr>
          <a:xfrm>
            <a:off x="6344523" y="2849268"/>
            <a:ext cx="1763093" cy="1752395"/>
          </a:xfrm>
          <a:prstGeom prst="rect">
            <a:avLst/>
          </a:prstGeom>
        </p:spPr>
      </p:pic>
      <p:sp>
        <p:nvSpPr>
          <p:cNvPr id="9" name="文本框 8"/>
          <p:cNvSpPr txBox="1"/>
          <p:nvPr userDrawn="1"/>
        </p:nvSpPr>
        <p:spPr>
          <a:xfrm>
            <a:off x="9722848" y="5416634"/>
            <a:ext cx="1791516" cy="64516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Contour</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Depth</a:t>
            </a:r>
            <a:endParaRPr lang="zh-CN" altLang="en-US">
              <a:latin typeface="Times" charset="0"/>
              <a:ea typeface="Times" charset="0"/>
              <a:cs typeface="Times" charset="0"/>
            </a:endParaRPr>
          </a:p>
        </p:txBody>
      </p:sp>
      <p:sp>
        <p:nvSpPr>
          <p:cNvPr id="11" name="线形标注 1(带边框和强调线) 10"/>
          <p:cNvSpPr/>
          <p:nvPr userDrawn="1"/>
        </p:nvSpPr>
        <p:spPr>
          <a:xfrm>
            <a:off x="1792552" y="4241271"/>
            <a:ext cx="269875" cy="261938"/>
          </a:xfrm>
          <a:prstGeom prst="accentBorderCallout1">
            <a:avLst>
              <a:gd name="adj1" fmla="val 18181"/>
              <a:gd name="adj2" fmla="val 120588"/>
              <a:gd name="adj3" fmla="val -387878"/>
              <a:gd name="adj4" fmla="val 1594117"/>
            </a:avLst>
          </a:prstGeom>
          <a:solidFill>
            <a:srgbClr val="E2E6ED">
              <a:alpha val="0"/>
            </a:srgbClr>
          </a:solidFill>
          <a:ln w="22225" cap="flat" cmpd="sng" algn="ctr">
            <a:solidFill>
              <a:srgbClr val="FF000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
        <p:nvSpPr>
          <p:cNvPr id="5" name="圆角矩形 4"/>
          <p:cNvSpPr/>
          <p:nvPr userDrawn="1"/>
        </p:nvSpPr>
        <p:spPr>
          <a:xfrm>
            <a:off x="290285" y="1406071"/>
            <a:ext cx="7973786" cy="4655775"/>
          </a:xfrm>
          <a:prstGeom prst="roundRect">
            <a:avLst>
              <a:gd name="adj" fmla="val 8563"/>
            </a:avLst>
          </a:prstGeom>
          <a:noFill/>
          <a:ln w="28575" cap="flat" cmpd="sng" algn="ctr">
            <a:solidFill>
              <a:srgbClr val="AEB5C0">
                <a:alpha val="100000"/>
              </a:srgbClr>
            </a:solidFill>
            <a:prstDash val="solid"/>
            <a:miter lim="800000"/>
          </a:ln>
        </p:spPr>
        <p:style>
          <a:lnRef idx="2">
            <a:schemeClr val="accent1">
              <a:lumMod val="75000"/>
            </a:schemeClr>
          </a:lnRef>
          <a:fillRef idx="1">
            <a:schemeClr val="accent1"/>
          </a:fillRef>
          <a:effectRef idx="0">
            <a:srgbClr val="FFFFFF"/>
          </a:effectRef>
          <a:fontRef idx="minor">
            <a:schemeClr val="lt1"/>
          </a:fontRef>
        </p:style>
        <p:txBody>
          <a:bodyPr rtlCol="0" anchor="ctr">
            <a:noAutofit/>
          </a:bodyPr>
          <a:p>
            <a:pPr algn="ctr"/>
            <a:endParaRPr lang="zh-CN" altLang="en-US">
              <a:solidFill>
                <a:srgbClr val="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780386103"/>
          <p:cNvPicPr>
            <a:picLocks noChangeAspect="1"/>
          </p:cNvPicPr>
          <p:nvPr/>
        </p:nvPicPr>
        <p:blipFill>
          <a:blip r:embed="rId1"/>
          <a:stretch>
            <a:fillRect/>
          </a:stretch>
        </p:blipFill>
        <p:spPr>
          <a:xfrm>
            <a:off x="6420553" y="1384527"/>
            <a:ext cx="5452428" cy="3422196"/>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5.3 RGB Embedding Filters</a:t>
            </a:r>
            <a:endParaRPr lang="en-US" altLang="zh-CN" sz="2400"/>
          </a:p>
        </p:txBody>
      </p:sp>
      <p:pic>
        <p:nvPicPr>
          <p:cNvPr id="3" name="图片 2" descr="upload_post_object_v2_683363458"/>
          <p:cNvPicPr>
            <a:picLocks noChangeAspect="1"/>
          </p:cNvPicPr>
          <p:nvPr/>
        </p:nvPicPr>
        <p:blipFill>
          <a:blip r:embed="rId2"/>
          <a:srcRect t="17406"/>
          <a:stretch>
            <a:fillRect/>
          </a:stretch>
        </p:blipFill>
        <p:spPr>
          <a:xfrm>
            <a:off x="0" y="1384527"/>
            <a:ext cx="6134100" cy="3422196"/>
          </a:xfrm>
          <a:prstGeom prst="rect">
            <a:avLst/>
          </a:prstGeom>
        </p:spPr>
      </p:pic>
      <p:sp>
        <p:nvSpPr>
          <p:cNvPr id="4" name="文本框 3"/>
          <p:cNvSpPr txBox="1"/>
          <p:nvPr userDrawn="1"/>
        </p:nvSpPr>
        <p:spPr>
          <a:xfrm>
            <a:off x="605753" y="5358740"/>
            <a:ext cx="4922574" cy="645160"/>
          </a:xfrm>
          <a:prstGeom prst="rect">
            <a:avLst/>
          </a:prstGeom>
        </p:spPr>
        <p:txBody>
          <a:bodyPr wrap="square" rtlCol="0">
            <a:spAutoFit/>
          </a:bodyPr>
          <a:p>
            <a:pPr marL="285750" indent="-285750">
              <a:buFont typeface="Arial" panose="020B0604020202020204" pitchFamily="34" charset="0"/>
              <a:buChar char="•"/>
            </a:pPr>
            <a:r>
              <a:rPr lang="en-US" altLang="zh-CN">
                <a:latin typeface="Times" charset="0"/>
                <a:ea typeface="Times" charset="0"/>
                <a:cs typeface="Times" charset="0"/>
              </a:rPr>
              <a:t>Too small</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Poor interpretability</a:t>
            </a:r>
            <a:endParaRPr lang="en-US" altLang="zh-CN">
              <a:latin typeface="Times" charset="0"/>
              <a:ea typeface="Times" charset="0"/>
              <a:cs typeface="Times"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81107" y="615677"/>
            <a:ext cx="7605970" cy="516780"/>
          </a:xfrm>
          <a:prstGeom prst="rect">
            <a:avLst/>
          </a:prstGeom>
        </p:spPr>
        <p:txBody>
          <a:bodyPr wrap="none" rtlCol="0">
            <a:noAutofit/>
          </a:bodyPr>
          <a:p>
            <a:pPr indent="0">
              <a:buNone/>
            </a:pPr>
            <a:r>
              <a:rPr lang="en-US" altLang="zh-CN" sz="2400">
                <a:solidFill>
                  <a:schemeClr val="tx1"/>
                </a:solidFill>
                <a:latin typeface="Arial Black" charset="0"/>
                <a:ea typeface="Arial Black" charset="0"/>
                <a:cs typeface="Arial Black" charset="0"/>
              </a:rPr>
              <a:t>Background : </a:t>
            </a:r>
            <a:endParaRPr lang="zh-CN" altLang="en-US" sz="2400">
              <a:solidFill>
                <a:schemeClr val="tx1"/>
              </a:solidFill>
              <a:latin typeface="Arial Black" charset="0"/>
              <a:ea typeface="Arial Black" charset="0"/>
              <a:cs typeface="Arial Black" charset="0"/>
            </a:endParaRPr>
          </a:p>
        </p:txBody>
      </p:sp>
      <p:sp>
        <p:nvSpPr>
          <p:cNvPr id="3" name="文本框 2"/>
          <p:cNvSpPr txBox="1"/>
          <p:nvPr userDrawn="1"/>
        </p:nvSpPr>
        <p:spPr>
          <a:xfrm>
            <a:off x="1375568" y="1557495"/>
            <a:ext cx="9799688" cy="3906197"/>
          </a:xfrm>
          <a:prstGeom prst="rect">
            <a:avLst/>
          </a:prstGeom>
        </p:spPr>
        <p:txBody>
          <a:bodyPr wrap="square" rtlCol="0">
            <a:noAutofit/>
          </a:bodyPr>
          <a:p>
            <a:pPr marL="285750" indent="-285750">
              <a:buFont typeface="Arial" panose="020B0604020202020204" pitchFamily="34" charset="0"/>
              <a:buChar char="•"/>
            </a:pPr>
            <a:r>
              <a:rPr lang="en-US" altLang="zh-CN" sz="2000">
                <a:latin typeface="Times" charset="0"/>
                <a:ea typeface="Times" charset="0"/>
                <a:cs typeface="Times" charset="0"/>
              </a:rPr>
              <a:t>Image classification is a fundamental task in computer vision, where traditional convolutional neural networks (CNNs), such as ResNet, have achieved remarkable success.</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 recent years, Transformer models have shown great success in natural language processing, inspiring research on their application to vision tasks.</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However, ViT is sensitive to the amount of training data and specific training strategies. It also lacks an inherent inductive bias for local features, which leads to unstable performance on smaller datasets such as CIFAR-10.</a:t>
            </a:r>
            <a:endParaRPr lang="en-US" altLang="zh-CN" sz="2000">
              <a:latin typeface="Times" charset="0"/>
              <a:ea typeface="Times" charset="0"/>
              <a:cs typeface="Times"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2676609675"/>
          <p:cNvPicPr>
            <a:picLocks noChangeAspect="1"/>
          </p:cNvPicPr>
          <p:nvPr/>
        </p:nvPicPr>
        <p:blipFill>
          <a:blip r:embed="rId1"/>
          <a:stretch>
            <a:fillRect/>
          </a:stretch>
        </p:blipFill>
        <p:spPr>
          <a:xfrm>
            <a:off x="0" y="1451504"/>
            <a:ext cx="4524375" cy="4800600"/>
          </a:xfrm>
          <a:prstGeom prst="rect">
            <a:avLst/>
          </a:prstGeom>
        </p:spPr>
      </p:pic>
      <p:sp>
        <p:nvSpPr>
          <p:cNvPr id="7" name="文本框 6"/>
          <p:cNvSpPr txBox="1"/>
          <p:nvPr userDrawn="1"/>
        </p:nvSpPr>
        <p:spPr>
          <a:xfrm>
            <a:off x="77611" y="130528"/>
            <a:ext cx="5058833"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5.4 Mean Attention Distance</a:t>
            </a:r>
            <a:endParaRPr lang="en-US" altLang="zh-CN" sz="2400"/>
          </a:p>
        </p:txBody>
      </p:sp>
      <p:pic>
        <p:nvPicPr>
          <p:cNvPr id="9" name="图片 8" descr="upload_post_object_v2_2964360483"/>
          <p:cNvPicPr>
            <a:picLocks noChangeAspect="1"/>
          </p:cNvPicPr>
          <p:nvPr/>
        </p:nvPicPr>
        <p:blipFill>
          <a:blip r:embed="rId2"/>
          <a:stretch>
            <a:fillRect/>
          </a:stretch>
        </p:blipFill>
        <p:spPr>
          <a:xfrm>
            <a:off x="4524375" y="1451504"/>
            <a:ext cx="3352800" cy="3267075"/>
          </a:xfrm>
          <a:prstGeom prst="rect">
            <a:avLst/>
          </a:prstGeom>
        </p:spPr>
      </p:pic>
      <p:sp>
        <p:nvSpPr>
          <p:cNvPr id="10" name="文本框 9"/>
          <p:cNvSpPr txBox="1"/>
          <p:nvPr userDrawn="1"/>
        </p:nvSpPr>
        <p:spPr>
          <a:xfrm>
            <a:off x="7877175" y="1451504"/>
            <a:ext cx="4043892" cy="952077"/>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Ascending with depth</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Gradually becoming saturated</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From the local to the whole</a:t>
            </a:r>
            <a:endParaRPr lang="zh-CN" altLang="en-US">
              <a:latin typeface="Times" charset="0"/>
              <a:ea typeface="Times" charset="0"/>
              <a:cs typeface="Times"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文本框 6"/>
          <p:cNvSpPr txBox="1"/>
          <p:nvPr userDrawn="1"/>
        </p:nvSpPr>
        <p:spPr>
          <a:xfrm>
            <a:off x="77611" y="130528"/>
            <a:ext cx="5589512" cy="1141060"/>
          </a:xfrm>
          <a:prstGeom prst="rect">
            <a:avLst/>
          </a:prstGeom>
        </p:spPr>
        <p:txBody>
          <a:bodyPr wrap="square" rtlCol="0">
            <a:noAutofit/>
          </a:bodyPr>
          <a:p>
            <a:pPr indent="0">
              <a:buNone/>
            </a:pPr>
            <a:r>
              <a:rPr lang="en-US" altLang="zh-CN" sz="3200"/>
              <a:t>5. Visualization</a:t>
            </a:r>
            <a:endParaRPr lang="en-US" altLang="zh-CN" sz="3200"/>
          </a:p>
          <a:p>
            <a:pPr indent="457200">
              <a:buNone/>
            </a:pPr>
            <a:r>
              <a:rPr lang="en-US" altLang="zh-CN" sz="2400"/>
              <a:t>5.2 Position Embedding Similarity</a:t>
            </a:r>
            <a:endParaRPr lang="en-US" altLang="zh-CN" sz="2400"/>
          </a:p>
        </p:txBody>
      </p:sp>
      <p:pic>
        <p:nvPicPr>
          <p:cNvPr id="5" name="图片 4" descr="upload_post_object_v2_1242053178"/>
          <p:cNvPicPr>
            <a:picLocks noChangeAspect="1"/>
          </p:cNvPicPr>
          <p:nvPr/>
        </p:nvPicPr>
        <p:blipFill>
          <a:blip r:embed="rId1"/>
          <a:srcRect r="13981"/>
          <a:stretch>
            <a:fillRect/>
          </a:stretch>
        </p:blipFill>
        <p:spPr>
          <a:xfrm>
            <a:off x="138112" y="1627414"/>
            <a:ext cx="3406405" cy="3801642"/>
          </a:xfrm>
          <a:prstGeom prst="rect">
            <a:avLst/>
          </a:prstGeom>
        </p:spPr>
      </p:pic>
      <p:pic>
        <p:nvPicPr>
          <p:cNvPr id="6" name="图片 5" descr="upload_post_object_v2_676007410"/>
          <p:cNvPicPr>
            <a:picLocks noChangeAspect="1"/>
          </p:cNvPicPr>
          <p:nvPr/>
        </p:nvPicPr>
        <p:blipFill>
          <a:blip r:embed="rId2"/>
          <a:stretch>
            <a:fillRect/>
          </a:stretch>
        </p:blipFill>
        <p:spPr>
          <a:xfrm>
            <a:off x="3604275" y="1627458"/>
            <a:ext cx="3960000" cy="3801600"/>
          </a:xfrm>
          <a:prstGeom prst="rect">
            <a:avLst/>
          </a:prstGeom>
        </p:spPr>
      </p:pic>
      <p:sp>
        <p:nvSpPr>
          <p:cNvPr id="8" name="文本框 7"/>
          <p:cNvSpPr txBox="1"/>
          <p:nvPr userDrawn="1"/>
        </p:nvSpPr>
        <p:spPr>
          <a:xfrm>
            <a:off x="623492" y="1627458"/>
            <a:ext cx="2435679" cy="368300"/>
          </a:xfrm>
          <a:prstGeom prst="rect">
            <a:avLst/>
          </a:prstGeom>
        </p:spPr>
        <p:txBody>
          <a:bodyPr wrap="square" rtlCol="0">
            <a:spAutoFit/>
          </a:bodyPr>
          <a:p>
            <a:pPr algn="ctr"/>
            <a:r>
              <a:rPr lang="en-US" altLang="zh-CN" b="1">
                <a:latin typeface="Arial" panose="020B0604020202020204" pitchFamily="34" charset="0"/>
                <a:ea typeface="Arial" panose="020B0604020202020204" pitchFamily="34" charset="0"/>
                <a:cs typeface="Arial" panose="020B0604020202020204" pitchFamily="34" charset="0"/>
              </a:rPr>
              <a:t>ViT</a:t>
            </a:r>
            <a:r>
              <a:rPr lang="zh-CN" altLang="en-US" b="1">
                <a:latin typeface="Arial" panose="020B0604020202020204" pitchFamily="34" charset="0"/>
                <a:ea typeface="Arial" panose="020B0604020202020204" pitchFamily="34" charset="0"/>
                <a:cs typeface="Arial" panose="020B0604020202020204" pitchFamily="34" charset="0"/>
              </a:rPr>
              <a:t>-</a:t>
            </a:r>
            <a:r>
              <a:rPr lang="en-US" altLang="zh-CN" b="1">
                <a:latin typeface="Arial" panose="020B0604020202020204" pitchFamily="34" charset="0"/>
                <a:ea typeface="Arial" panose="020B0604020202020204" pitchFamily="34" charset="0"/>
                <a:cs typeface="Arial" panose="020B0604020202020204" pitchFamily="34" charset="0"/>
              </a:rPr>
              <a:t>Basic</a:t>
            </a:r>
            <a:endParaRPr lang="zh-CN" altLang="en-US" b="1">
              <a:latin typeface="Arial" panose="020B0604020202020204" pitchFamily="34" charset="0"/>
              <a:ea typeface="Arial" panose="020B0604020202020204" pitchFamily="34" charset="0"/>
              <a:cs typeface="Arial" panose="020B0604020202020204" pitchFamily="34" charset="0"/>
            </a:endParaRPr>
          </a:p>
        </p:txBody>
      </p:sp>
      <p:sp>
        <p:nvSpPr>
          <p:cNvPr id="9" name="文本框 8"/>
          <p:cNvSpPr txBox="1"/>
          <p:nvPr userDrawn="1"/>
        </p:nvSpPr>
        <p:spPr>
          <a:xfrm>
            <a:off x="4213935" y="1627458"/>
            <a:ext cx="2435679" cy="368300"/>
          </a:xfrm>
          <a:prstGeom prst="rect">
            <a:avLst/>
          </a:prstGeom>
        </p:spPr>
        <p:txBody>
          <a:bodyPr wrap="square" rtlCol="0">
            <a:spAutoFit/>
          </a:bodyPr>
          <a:p>
            <a:pPr algn="ctr"/>
            <a:r>
              <a:rPr lang="zh-CN" altLang="en-US" b="1">
                <a:solidFill>
                  <a:schemeClr val="tx1"/>
                </a:solidFill>
                <a:latin typeface="Arial" panose="020B0604020202020204" pitchFamily="34" charset="0"/>
                <a:ea typeface="Arial" panose="020B0604020202020204" pitchFamily="34" charset="0"/>
                <a:cs typeface="Arial" panose="020B0604020202020204" pitchFamily="34" charset="0"/>
              </a:rPr>
              <a:t>V</a:t>
            </a:r>
            <a:r>
              <a:rPr lang="en-US" altLang="zh-CN" b="1">
                <a:solidFill>
                  <a:schemeClr val="tx1"/>
                </a:solidFill>
                <a:latin typeface="Arial" panose="020B0604020202020204" pitchFamily="34" charset="0"/>
                <a:ea typeface="Arial" panose="020B0604020202020204" pitchFamily="34" charset="0"/>
                <a:cs typeface="Arial" panose="020B0604020202020204" pitchFamily="34" charset="0"/>
              </a:rPr>
              <a:t>iT</a:t>
            </a:r>
            <a:r>
              <a:rPr lang="zh-CN" altLang="en-US" b="1">
                <a:solidFill>
                  <a:schemeClr val="tx1"/>
                </a:solidFill>
                <a:latin typeface="Arial" panose="020B0604020202020204" pitchFamily="34" charset="0"/>
                <a:ea typeface="Arial" panose="020B0604020202020204" pitchFamily="34" charset="0"/>
                <a:cs typeface="Arial" panose="020B0604020202020204" pitchFamily="34" charset="0"/>
              </a:rPr>
              <a:t>-</a:t>
            </a:r>
            <a:r>
              <a:rPr lang="en-US" altLang="zh-CN" b="1">
                <a:solidFill>
                  <a:schemeClr val="tx1"/>
                </a:solidFill>
                <a:latin typeface="Arial" panose="020B0604020202020204" pitchFamily="34" charset="0"/>
                <a:ea typeface="Arial" panose="020B0604020202020204" pitchFamily="34" charset="0"/>
                <a:cs typeface="Arial" panose="020B0604020202020204" pitchFamily="34" charset="0"/>
              </a:rPr>
              <a:t>Hybrid</a:t>
            </a:r>
            <a:r>
              <a:rPr lang="zh-CN" altLang="en-US" b="1">
                <a:solidFill>
                  <a:schemeClr val="tx1"/>
                </a:solidFill>
                <a:latin typeface="Arial" panose="020B0604020202020204" pitchFamily="34" charset="0"/>
                <a:ea typeface="Arial" panose="020B0604020202020204" pitchFamily="34" charset="0"/>
                <a:cs typeface="Arial" panose="020B0604020202020204" pitchFamily="34" charset="0"/>
              </a:rPr>
              <a:t>-</a:t>
            </a:r>
            <a:r>
              <a:rPr lang="en-US" altLang="zh-CN" b="1">
                <a:solidFill>
                  <a:schemeClr val="tx1"/>
                </a:solidFill>
                <a:latin typeface="Arial" panose="020B0604020202020204" pitchFamily="34" charset="0"/>
                <a:ea typeface="Arial" panose="020B0604020202020204" pitchFamily="34" charset="0"/>
                <a:cs typeface="Arial" panose="020B0604020202020204" pitchFamily="34" charset="0"/>
              </a:rPr>
              <a:t>2</a:t>
            </a:r>
            <a:endParaRPr lang="zh-CN" altLang="en-US" b="1">
              <a:latin typeface="Arial" panose="020B0604020202020204" pitchFamily="34" charset="0"/>
              <a:ea typeface="Arial" panose="020B0604020202020204" pitchFamily="34" charset="0"/>
              <a:cs typeface="Arial" panose="020B0604020202020204" pitchFamily="34" charset="0"/>
            </a:endParaRPr>
          </a:p>
        </p:txBody>
      </p:sp>
      <p:sp>
        <p:nvSpPr>
          <p:cNvPr id="2" name="文本框 1"/>
          <p:cNvSpPr txBox="1"/>
          <p:nvPr userDrawn="1"/>
        </p:nvSpPr>
        <p:spPr>
          <a:xfrm>
            <a:off x="8068087" y="3389237"/>
            <a:ext cx="3894667" cy="922020"/>
          </a:xfrm>
          <a:prstGeom prst="rect">
            <a:avLst/>
          </a:prstGeom>
        </p:spPr>
        <p:txBody>
          <a:bodyPr wrap="square" rtlCol="0">
            <a:noAutofit/>
          </a:bodyPr>
          <a:p>
            <a:pPr marL="285750" indent="-285750">
              <a:buFont typeface="Arial" panose="020B0604020202020204" pitchFamily="34" charset="0"/>
              <a:buChar char="•"/>
            </a:pPr>
            <a:r>
              <a:rPr lang="en-US" altLang="zh-CN">
                <a:latin typeface="Times" charset="0"/>
                <a:ea typeface="Times" charset="0"/>
                <a:cs typeface="Times" charset="0"/>
              </a:rPr>
              <a:t>The location information was indeed obtained</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Patch size is too small</a:t>
            </a:r>
            <a:endParaRPr lang="zh-CN" altLang="en-US">
              <a:latin typeface="Times" charset="0"/>
              <a:ea typeface="Times" charset="0"/>
              <a:cs typeface="Times" charset="0"/>
            </a:endParaRPr>
          </a:p>
        </p:txBody>
      </p:sp>
      <p:sp>
        <p:nvSpPr>
          <p:cNvPr id="3" name="文本框 2"/>
          <p:cNvSpPr txBox="1"/>
          <p:nvPr userDrawn="1"/>
        </p:nvSpPr>
        <p:spPr>
          <a:xfrm>
            <a:off x="8068087" y="1755154"/>
            <a:ext cx="3407833" cy="988131"/>
          </a:xfrm>
          <a:prstGeom prst="rect">
            <a:avLst/>
          </a:prstGeom>
        </p:spPr>
        <p:txBody>
          <a:bodyPr wrap="square" rtlCol="0">
            <a:noAutofit/>
          </a:bodyPr>
          <a:p>
            <a:r>
              <a:rPr lang="en-US" altLang="zh-CN">
                <a:latin typeface="Times" charset="0"/>
                <a:ea typeface="Times" charset="0"/>
                <a:cs typeface="Times" charset="0"/>
              </a:rPr>
              <a:t>In paper:</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1</a:t>
            </a:r>
            <a:r>
              <a:rPr lang="zh-CN" altLang="en-US">
                <a:latin typeface="Times" charset="0"/>
                <a:ea typeface="Times" charset="0"/>
                <a:cs typeface="Times" charset="0"/>
              </a:rPr>
              <a:t>-</a:t>
            </a:r>
            <a:r>
              <a:rPr lang="en-US" altLang="zh-CN">
                <a:latin typeface="Times" charset="0"/>
                <a:ea typeface="Times" charset="0"/>
                <a:cs typeface="Times" charset="0"/>
              </a:rPr>
              <a:t>D, 2</a:t>
            </a:r>
            <a:r>
              <a:rPr lang="zh-CN" altLang="en-US">
                <a:latin typeface="Times" charset="0"/>
                <a:ea typeface="Times" charset="0"/>
                <a:cs typeface="Times" charset="0"/>
              </a:rPr>
              <a:t>-</a:t>
            </a:r>
            <a:r>
              <a:rPr lang="en-US" altLang="zh-CN">
                <a:latin typeface="Times" charset="0"/>
                <a:ea typeface="Times" charset="0"/>
                <a:cs typeface="Times" charset="0"/>
              </a:rPr>
              <a:t>D, Relative</a:t>
            </a:r>
            <a:endParaRPr lang="en-US" altLang="zh-CN">
              <a:latin typeface="Times" charset="0"/>
              <a:ea typeface="Times" charset="0"/>
              <a:cs typeface="Times" charset="0"/>
            </a:endParaRPr>
          </a:p>
          <a:p>
            <a:pPr marL="285750" indent="-285750">
              <a:buFont typeface="Arial" panose="020B0604020202020204" pitchFamily="34" charset="0"/>
              <a:buChar char="•"/>
            </a:pPr>
            <a:r>
              <a:rPr lang="en-US" altLang="zh-CN">
                <a:latin typeface="Times" charset="0"/>
                <a:ea typeface="Times" charset="0"/>
                <a:cs typeface="Times" charset="0"/>
              </a:rPr>
              <a:t>Default, Learnable</a:t>
            </a:r>
            <a:endParaRPr lang="en-US" altLang="zh-CN">
              <a:latin typeface="Times" charset="0"/>
              <a:ea typeface="Times" charset="0"/>
              <a:cs typeface="Times" charset="0"/>
            </a:endParaRPr>
          </a:p>
          <a:p>
            <a:pPr marL="285750" indent="-285750">
              <a:buFont typeface="Arial" panose="020B0604020202020204" pitchFamily="34" charset="0"/>
              <a:buChar char="•"/>
            </a:pPr>
            <a:endParaRPr lang="en-US" altLang="zh-CN">
              <a:latin typeface="Times" charset="0"/>
              <a:ea typeface="Times" charset="0"/>
              <a:cs typeface="Times" charset="0"/>
            </a:endParaRPr>
          </a:p>
          <a:p>
            <a:pPr marL="285750" indent="-285750">
              <a:buFont typeface="Arial" panose="020B0604020202020204" pitchFamily="34" charset="0"/>
              <a:buChar char="•"/>
            </a:pPr>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userDrawn="1"/>
        </p:nvSpPr>
        <p:spPr>
          <a:xfrm>
            <a:off x="11033929" y="5762885"/>
            <a:ext cx="763514" cy="369570"/>
          </a:xfrm>
          <a:prstGeom prst="rect">
            <a:avLst/>
          </a:prstGeom>
        </p:spPr>
        <p:txBody>
          <a:bodyPr wrap="square" rtlCol="0" anchor="t">
            <a:noAutofit/>
          </a:bodyPr>
          <a:p>
            <a:r>
              <a:rPr lang="en-US" altLang="zh-CN">
                <a:solidFill>
                  <a:schemeClr val="tx1"/>
                </a:solidFill>
                <a:cs typeface="Arial" panose="020B0604020202020204" pitchFamily="34" charset="0"/>
                <a:hlinkClick r:id="rId1"/>
              </a:rPr>
              <a:t>Part</a:t>
            </a:r>
            <a:r>
              <a:rPr lang="zh-CN" altLang="en-US">
                <a:solidFill>
                  <a:schemeClr val="tx1"/>
                </a:solidFill>
                <a:cs typeface="Arial" panose="020B0604020202020204" pitchFamily="34" charset="0"/>
                <a:hlinkClick r:id="rId1"/>
              </a:rPr>
              <a:t> </a:t>
            </a:r>
            <a:r>
              <a:rPr lang="en-US" altLang="zh-CN">
                <a:solidFill>
                  <a:schemeClr val="tx1"/>
                </a:solidFill>
                <a:cs typeface="Arial" panose="020B0604020202020204" pitchFamily="34" charset="0"/>
                <a:hlinkClick r:id="rId1"/>
              </a:rPr>
              <a:t>I</a:t>
            </a:r>
            <a:endParaRPr lang="zh-CN" altLang="en-US"/>
          </a:p>
        </p:txBody>
      </p:sp>
      <p:sp>
        <p:nvSpPr>
          <p:cNvPr id="8" name="文本框 7"/>
          <p:cNvSpPr txBox="1"/>
          <p:nvPr userDrawn="1"/>
        </p:nvSpPr>
        <p:spPr>
          <a:xfrm>
            <a:off x="11033929" y="6226885"/>
            <a:ext cx="865595" cy="369570"/>
          </a:xfrm>
          <a:prstGeom prst="rect">
            <a:avLst/>
          </a:prstGeom>
        </p:spPr>
        <p:txBody>
          <a:bodyPr wrap="square" rtlCol="0" anchor="t">
            <a:noAutofit/>
          </a:bodyPr>
          <a:p>
            <a:r>
              <a:rPr lang="en-US" altLang="zh-CN">
                <a:hlinkClick r:id="rId2"/>
              </a:rPr>
              <a:t>Part II</a:t>
            </a:r>
            <a:endParaRPr lang="zh-CN" altLang="en-US"/>
          </a:p>
        </p:txBody>
      </p:sp>
      <p:pic>
        <p:nvPicPr>
          <p:cNvPr id="9" name="图片 8" descr="upload_post_object_v2_177458560"/>
          <p:cNvPicPr>
            <a:picLocks noChangeAspect="1"/>
          </p:cNvPicPr>
          <p:nvPr/>
        </p:nvPicPr>
        <p:blipFill>
          <a:blip r:embed="rId3"/>
          <a:srcRect t="6505"/>
          <a:stretch>
            <a:fillRect/>
          </a:stretch>
        </p:blipFill>
        <p:spPr>
          <a:xfrm>
            <a:off x="7459332" y="4425217"/>
            <a:ext cx="1979671" cy="2189797"/>
          </a:xfrm>
          <a:prstGeom prst="rect">
            <a:avLst/>
          </a:prstGeom>
        </p:spPr>
      </p:pic>
      <p:pic>
        <p:nvPicPr>
          <p:cNvPr id="10" name="图片 9" descr="upload_post_object_v2_3729068078"/>
          <p:cNvPicPr>
            <a:picLocks noChangeAspect="1"/>
          </p:cNvPicPr>
          <p:nvPr/>
        </p:nvPicPr>
        <p:blipFill>
          <a:blip r:embed="rId4"/>
          <a:stretch>
            <a:fillRect/>
          </a:stretch>
        </p:blipFill>
        <p:spPr>
          <a:xfrm>
            <a:off x="852369" y="4425216"/>
            <a:ext cx="6606963" cy="2189750"/>
          </a:xfrm>
          <a:prstGeom prst="rect">
            <a:avLst/>
          </a:prstGeom>
        </p:spPr>
      </p:pic>
      <p:pic>
        <p:nvPicPr>
          <p:cNvPr id="11" name="图片 10" descr="upload_post_object_v2_1834775675"/>
          <p:cNvPicPr>
            <a:picLocks noChangeAspect="1"/>
          </p:cNvPicPr>
          <p:nvPr/>
        </p:nvPicPr>
        <p:blipFill>
          <a:blip r:embed="rId5"/>
          <a:stretch>
            <a:fillRect/>
          </a:stretch>
        </p:blipFill>
        <p:spPr>
          <a:xfrm>
            <a:off x="7459332" y="675330"/>
            <a:ext cx="1956786" cy="3749887"/>
          </a:xfrm>
          <a:prstGeom prst="rect">
            <a:avLst/>
          </a:prstGeom>
        </p:spPr>
      </p:pic>
      <p:pic>
        <p:nvPicPr>
          <p:cNvPr id="12" name="图片 11" descr="upload_post_object_v2_1964093623"/>
          <p:cNvPicPr>
            <a:picLocks noChangeAspect="1"/>
          </p:cNvPicPr>
          <p:nvPr/>
        </p:nvPicPr>
        <p:blipFill>
          <a:blip r:embed="rId6"/>
          <a:stretch>
            <a:fillRect/>
          </a:stretch>
        </p:blipFill>
        <p:spPr>
          <a:xfrm>
            <a:off x="852369" y="675306"/>
            <a:ext cx="6607000" cy="3749919"/>
          </a:xfrm>
          <a:prstGeom prst="rect">
            <a:avLst/>
          </a:prstGeom>
        </p:spPr>
      </p:pic>
      <p:sp>
        <p:nvSpPr>
          <p:cNvPr id="13" name="文本框 12"/>
          <p:cNvSpPr txBox="1"/>
          <p:nvPr userDrawn="1"/>
        </p:nvSpPr>
        <p:spPr>
          <a:xfrm>
            <a:off x="852369" y="214296"/>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Our Experiment</a:t>
            </a:r>
            <a:r>
              <a:rPr lang="en-US" altLang="zh-CN" sz="2400">
                <a:latin typeface="Arial Black" charset="0"/>
                <a:ea typeface="Arial Black" charset="0"/>
                <a:cs typeface="Arial Black" charset="0"/>
              </a:rPr>
              <a:t> 💦 :</a:t>
            </a:r>
            <a:endParaRPr lang="zh-CN" altLang="en-US" sz="2400">
              <a:latin typeface="Arial Black" charset="0"/>
              <a:ea typeface="Arial Black" charset="0"/>
              <a:cs typeface="Arial Black"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27631455"/>
          <p:cNvPicPr>
            <a:picLocks noChangeAspect="1"/>
          </p:cNvPicPr>
          <p:nvPr/>
        </p:nvPicPr>
        <p:blipFill>
          <a:blip r:embed="rId1"/>
          <a:stretch>
            <a:fillRect/>
          </a:stretch>
        </p:blipFill>
        <p:spPr>
          <a:xfrm>
            <a:off x="1143020" y="1054841"/>
            <a:ext cx="8735988" cy="4748243"/>
          </a:xfrm>
          <a:prstGeom prst="rect">
            <a:avLst/>
          </a:prstGeom>
        </p:spPr>
      </p:pic>
      <p:sp>
        <p:nvSpPr>
          <p:cNvPr id="13" name="文本框 12"/>
          <p:cNvSpPr txBox="1"/>
          <p:nvPr userDrawn="1"/>
        </p:nvSpPr>
        <p:spPr>
          <a:xfrm>
            <a:off x="852369" y="214296"/>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Our Experiment</a:t>
            </a:r>
            <a:r>
              <a:rPr lang="en-US" altLang="zh-CN" sz="2400">
                <a:latin typeface="Arial Black" charset="0"/>
                <a:ea typeface="Arial Black" charset="0"/>
                <a:cs typeface="Arial Black" charset="0"/>
              </a:rPr>
              <a:t> 💦 :</a:t>
            </a:r>
            <a:endParaRPr lang="zh-CN" altLang="en-US" sz="2400">
              <a:latin typeface="Arial Black" charset="0"/>
              <a:ea typeface="Arial Black" charset="0"/>
              <a:cs typeface="Arial Black"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67247" y="453174"/>
            <a:ext cx="5391685" cy="460375"/>
          </a:xfrm>
          <a:prstGeom prst="rect">
            <a:avLst/>
          </a:prstGeom>
        </p:spPr>
        <p:txBody>
          <a:bodyPr wrap="square" rtlCol="0">
            <a:spAutoFit/>
          </a:bodyPr>
          <a:p>
            <a:r>
              <a:rPr lang="en-US" altLang="zh-CN" sz="2400">
                <a:latin typeface="Arial Black" charset="0"/>
                <a:ea typeface="Arial Black" charset="0"/>
                <a:cs typeface="Arial Black" charset="0"/>
              </a:rPr>
              <a:t>So, how about our best model ?</a:t>
            </a:r>
            <a:endParaRPr lang="zh-CN" altLang="en-US" sz="2400">
              <a:latin typeface="Arial Black" charset="0"/>
              <a:ea typeface="Arial Black" charset="0"/>
              <a:cs typeface="Arial Black" charset="0"/>
            </a:endParaRPr>
          </a:p>
        </p:txBody>
      </p:sp>
      <p:pic>
        <p:nvPicPr>
          <p:cNvPr id="4" name="图片 3" descr="upload_post_object_v2_4215703796"/>
          <p:cNvPicPr>
            <a:picLocks noChangeAspect="1"/>
          </p:cNvPicPr>
          <p:nvPr/>
        </p:nvPicPr>
        <p:blipFill>
          <a:blip r:embed="rId1"/>
          <a:stretch>
            <a:fillRect/>
          </a:stretch>
        </p:blipFill>
        <p:spPr>
          <a:xfrm>
            <a:off x="6557216" y="4069457"/>
            <a:ext cx="3539672" cy="2658710"/>
          </a:xfrm>
          <a:prstGeom prst="rect">
            <a:avLst/>
          </a:prstGeom>
        </p:spPr>
      </p:pic>
      <p:pic>
        <p:nvPicPr>
          <p:cNvPr id="6" name="图片 5" descr="upload_post_object_v2_885841486"/>
          <p:cNvPicPr>
            <a:picLocks noChangeAspect="1"/>
          </p:cNvPicPr>
          <p:nvPr/>
        </p:nvPicPr>
        <p:blipFill>
          <a:blip r:embed="rId2"/>
          <a:stretch>
            <a:fillRect/>
          </a:stretch>
        </p:blipFill>
        <p:spPr>
          <a:xfrm>
            <a:off x="1447506" y="1410747"/>
            <a:ext cx="4431145" cy="2658687"/>
          </a:xfrm>
          <a:prstGeom prst="rect">
            <a:avLst/>
          </a:prstGeom>
        </p:spPr>
      </p:pic>
      <p:pic>
        <p:nvPicPr>
          <p:cNvPr id="7" name="图片 6" descr="upload_post_object_v2_1143115031"/>
          <p:cNvPicPr>
            <a:picLocks noChangeAspect="1"/>
          </p:cNvPicPr>
          <p:nvPr/>
        </p:nvPicPr>
        <p:blipFill>
          <a:blip r:embed="rId3"/>
          <a:stretch>
            <a:fillRect/>
          </a:stretch>
        </p:blipFill>
        <p:spPr>
          <a:xfrm>
            <a:off x="6111460" y="1410747"/>
            <a:ext cx="4431184" cy="2658710"/>
          </a:xfrm>
          <a:prstGeom prst="rect">
            <a:avLst/>
          </a:prstGeom>
        </p:spPr>
      </p:pic>
      <p:sp>
        <p:nvSpPr>
          <p:cNvPr id="8" name="文本框 7"/>
          <p:cNvSpPr txBox="1"/>
          <p:nvPr userDrawn="1"/>
        </p:nvSpPr>
        <p:spPr>
          <a:xfrm>
            <a:off x="967204" y="1047905"/>
            <a:ext cx="10014738" cy="645160"/>
          </a:xfrm>
          <a:prstGeom prst="rect">
            <a:avLst/>
          </a:prstGeom>
        </p:spPr>
        <p:txBody>
          <a:bodyPr wrap="square" rtlCol="0">
            <a:noAutofit/>
          </a:bodyPr>
          <a:p>
            <a:r>
              <a:rPr lang="en-US" altLang="zh-CN">
                <a:latin typeface="Arial" panose="020B0604020202020204" pitchFamily="34" charset="0"/>
                <a:ea typeface="Arial" panose="020B0604020202020204" pitchFamily="34" charset="0"/>
                <a:cs typeface="Arial" panose="020B0604020202020204" pitchFamily="34" charset="0"/>
              </a:rPr>
              <a:t>Cifar_No_3 : Best Top</a:t>
            </a:r>
            <a:r>
              <a:rPr lang="zh-CN" altLang="en-US">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1 Accuracy : 92.54%		Best Top</a:t>
            </a:r>
            <a:r>
              <a:rPr lang="zh-CN" altLang="en-US">
                <a:latin typeface="Arial" panose="020B0604020202020204" pitchFamily="34" charset="0"/>
                <a:ea typeface="Arial" panose="020B0604020202020204" pitchFamily="34" charset="0"/>
                <a:cs typeface="Arial" panose="020B0604020202020204" pitchFamily="34" charset="0"/>
              </a:rPr>
              <a:t>-</a:t>
            </a:r>
            <a:r>
              <a:rPr lang="en-US" altLang="zh-CN">
                <a:latin typeface="Arial" panose="020B0604020202020204" pitchFamily="34" charset="0"/>
                <a:ea typeface="Arial" panose="020B0604020202020204" pitchFamily="34" charset="0"/>
                <a:cs typeface="Arial" panose="020B0604020202020204" pitchFamily="34" charset="0"/>
              </a:rPr>
              <a:t>5 Accuracy : 99.57%</a:t>
            </a:r>
            <a:endParaRPr lang="en-US" altLang="zh-CN">
              <a:latin typeface="Arial" panose="020B0604020202020204" pitchFamily="34" charset="0"/>
              <a:ea typeface="Arial" panose="020B0604020202020204" pitchFamily="34" charset="0"/>
              <a:cs typeface="Arial" panose="020B0604020202020204" pitchFamily="34" charset="0"/>
            </a:endParaRPr>
          </a:p>
        </p:txBody>
      </p:sp>
      <p:pic>
        <p:nvPicPr>
          <p:cNvPr id="13" name="图片 12" descr="upload_post_object_v2_1877736914"/>
          <p:cNvPicPr>
            <a:picLocks noChangeAspect="1"/>
          </p:cNvPicPr>
          <p:nvPr/>
        </p:nvPicPr>
        <p:blipFill>
          <a:blip r:embed="rId4"/>
          <a:stretch>
            <a:fillRect/>
          </a:stretch>
        </p:blipFill>
        <p:spPr>
          <a:xfrm>
            <a:off x="1447448" y="4069457"/>
            <a:ext cx="4431199" cy="265872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385011863"/>
          <p:cNvPicPr>
            <a:picLocks noChangeAspect="1"/>
          </p:cNvPicPr>
          <p:nvPr/>
        </p:nvPicPr>
        <p:blipFill>
          <a:blip r:embed="rId1"/>
          <a:stretch>
            <a:fillRect/>
          </a:stretch>
        </p:blipFill>
        <p:spPr>
          <a:xfrm>
            <a:off x="1828800" y="1285709"/>
            <a:ext cx="8534400" cy="2257425"/>
          </a:xfrm>
          <a:prstGeom prst="rect">
            <a:avLst/>
          </a:prstGeom>
        </p:spPr>
      </p:pic>
      <p:sp>
        <p:nvSpPr>
          <p:cNvPr id="3" name="文本框 2"/>
          <p:cNvSpPr txBox="1"/>
          <p:nvPr userDrawn="1"/>
        </p:nvSpPr>
        <p:spPr>
          <a:xfrm>
            <a:off x="967247" y="453174"/>
            <a:ext cx="5391685" cy="460375"/>
          </a:xfrm>
          <a:prstGeom prst="rect">
            <a:avLst/>
          </a:prstGeom>
        </p:spPr>
        <p:txBody>
          <a:bodyPr wrap="square" rtlCol="0">
            <a:spAutoFit/>
          </a:bodyPr>
          <a:p>
            <a:r>
              <a:rPr lang="en-US" altLang="zh-CN" sz="2400">
                <a:solidFill>
                  <a:schemeClr val="tx1"/>
                </a:solidFill>
                <a:latin typeface="Arial Black" charset="0"/>
                <a:ea typeface="Arial Black" charset="0"/>
                <a:cs typeface="Arial Black" charset="0"/>
              </a:rPr>
              <a:t>Compared with CNNs</a:t>
            </a:r>
            <a:r>
              <a:rPr lang="en-US" altLang="zh-CN" sz="2400">
                <a:latin typeface="Arial Black" charset="0"/>
                <a:ea typeface="Arial Black" charset="0"/>
                <a:cs typeface="Arial Black" charset="0"/>
              </a:rPr>
              <a:t> ?</a:t>
            </a:r>
            <a:endParaRPr lang="zh-CN" altLang="en-US" sz="2400">
              <a:latin typeface="Arial Black" charset="0"/>
              <a:ea typeface="Arial Black" charset="0"/>
              <a:cs typeface="Arial Black" charset="0"/>
            </a:endParaRPr>
          </a:p>
        </p:txBody>
      </p:sp>
      <p:sp>
        <p:nvSpPr>
          <p:cNvPr id="4" name="文本框 3"/>
          <p:cNvSpPr txBox="1"/>
          <p:nvPr userDrawn="1"/>
        </p:nvSpPr>
        <p:spPr>
          <a:xfrm>
            <a:off x="1078607" y="972854"/>
            <a:ext cx="1744641" cy="398780"/>
          </a:xfrm>
          <a:prstGeom prst="rect">
            <a:avLst/>
          </a:prstGeom>
        </p:spPr>
        <p:txBody>
          <a:bodyPr wrap="square" rtlCol="0">
            <a:spAutoFit/>
          </a:bodyPr>
          <a:p>
            <a:r>
              <a:rPr lang="en-US" altLang="zh-CN" sz="2000">
                <a:latin typeface="Bahnschrift SemiBold" panose="020B0502040204020203" charset="0"/>
                <a:ea typeface="Bahnschrift SemiBold" panose="020B0502040204020203" charset="0"/>
                <a:cs typeface="Bahnschrift SemiBold" panose="020B0502040204020203" charset="0"/>
              </a:rPr>
              <a:t>Resnet :</a:t>
            </a:r>
            <a:endParaRPr lang="zh-CN" altLang="en-US" sz="2000">
              <a:latin typeface="Bahnschrift SemiBold" panose="020B0502040204020203" charset="0"/>
              <a:ea typeface="Bahnschrift SemiBold" panose="020B0502040204020203" charset="0"/>
              <a:cs typeface="Bahnschrift SemiBold" panose="020B0502040204020203" charset="0"/>
            </a:endParaRPr>
          </a:p>
        </p:txBody>
      </p:sp>
      <p:pic>
        <p:nvPicPr>
          <p:cNvPr id="5" name="图片 4" descr="upload_post_object_v2_22375160"/>
          <p:cNvPicPr>
            <a:picLocks noChangeAspect="1"/>
          </p:cNvPicPr>
          <p:nvPr/>
        </p:nvPicPr>
        <p:blipFill>
          <a:blip r:embed="rId2"/>
          <a:stretch>
            <a:fillRect/>
          </a:stretch>
        </p:blipFill>
        <p:spPr>
          <a:xfrm>
            <a:off x="1680331" y="3543107"/>
            <a:ext cx="4383732" cy="1854279"/>
          </a:xfrm>
          <a:prstGeom prst="rect">
            <a:avLst/>
          </a:prstGeom>
        </p:spPr>
      </p:pic>
      <p:sp>
        <p:nvSpPr>
          <p:cNvPr id="6" name="文本框 5"/>
          <p:cNvSpPr txBox="1"/>
          <p:nvPr userDrawn="1"/>
        </p:nvSpPr>
        <p:spPr>
          <a:xfrm>
            <a:off x="0" y="5603751"/>
            <a:ext cx="9140982" cy="1254273"/>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u="sng">
                <a:solidFill>
                  <a:srgbClr val="417FF9"/>
                </a:solidFill>
              </a:rPr>
              <a:t>He K, Zhang X, Ren S, et al. Deep residual learning for image recognition[C]//Proceedings of the IEEE conference on computer vision and pattern recognition. 2016: 770-778.</a:t>
            </a:r>
            <a:endParaRPr lang="en-US" altLang="zh-CN" sz="1400" u="sng">
              <a:solidFill>
                <a:srgbClr val="417FF9"/>
              </a:solidFill>
            </a:endParaRPr>
          </a:p>
          <a:p>
            <a:pPr marL="285750" indent="-285750">
              <a:buFont typeface="Arial" panose="020B0604020202020204" pitchFamily="34" charset="0"/>
              <a:buChar char="•"/>
            </a:pPr>
            <a:r>
              <a:rPr lang="en-US" altLang="zh-CN" sz="1400" u="sng">
                <a:solidFill>
                  <a:srgbClr val="417FF9"/>
                </a:solidFill>
              </a:rPr>
              <a:t>Jinliang N. Cifar10 image classification based on ResNet[J]. </a:t>
            </a:r>
            <a:r>
              <a:rPr lang="en-US" altLang="en-US" sz="1400" u="sng">
                <a:solidFill>
                  <a:srgbClr val="417FF9"/>
                </a:solidFill>
              </a:rPr>
              <a:t>Системный</a:t>
            </a:r>
            <a:r>
              <a:rPr lang="en-US" altLang="zh-CN" sz="1400" u="sng">
                <a:solidFill>
                  <a:srgbClr val="417FF9"/>
                </a:solidFill>
              </a:rPr>
              <a:t> </a:t>
            </a:r>
            <a:r>
              <a:rPr lang="en-US" altLang="en-US" sz="1400" u="sng">
                <a:solidFill>
                  <a:srgbClr val="417FF9"/>
                </a:solidFill>
              </a:rPr>
              <a:t>анализ</a:t>
            </a:r>
            <a:r>
              <a:rPr lang="en-US" altLang="zh-CN" sz="1400" u="sng">
                <a:solidFill>
                  <a:srgbClr val="417FF9"/>
                </a:solidFill>
              </a:rPr>
              <a:t> </a:t>
            </a:r>
            <a:r>
              <a:rPr lang="en-US" altLang="en-US" sz="1400" u="sng">
                <a:solidFill>
                  <a:srgbClr val="417FF9"/>
                </a:solidFill>
              </a:rPr>
              <a:t>в</a:t>
            </a:r>
            <a:r>
              <a:rPr lang="en-US" altLang="zh-CN" sz="1400" u="sng">
                <a:solidFill>
                  <a:srgbClr val="417FF9"/>
                </a:solidFill>
              </a:rPr>
              <a:t> </a:t>
            </a:r>
            <a:r>
              <a:rPr lang="en-US" altLang="en-US" sz="1400" u="sng">
                <a:solidFill>
                  <a:srgbClr val="417FF9"/>
                </a:solidFill>
              </a:rPr>
              <a:t>проектировании</a:t>
            </a:r>
            <a:r>
              <a:rPr lang="en-US" altLang="zh-CN" sz="1400" u="sng">
                <a:solidFill>
                  <a:srgbClr val="417FF9"/>
                </a:solidFill>
              </a:rPr>
              <a:t> </a:t>
            </a:r>
            <a:r>
              <a:rPr lang="en-US" altLang="en-US" sz="1400" u="sng">
                <a:solidFill>
                  <a:srgbClr val="417FF9"/>
                </a:solidFill>
              </a:rPr>
              <a:t>и</a:t>
            </a:r>
            <a:r>
              <a:rPr lang="en-US" altLang="zh-CN" sz="1400" u="sng">
                <a:solidFill>
                  <a:srgbClr val="417FF9"/>
                </a:solidFill>
              </a:rPr>
              <a:t> </a:t>
            </a:r>
            <a:r>
              <a:rPr lang="en-US" altLang="en-US" sz="1400" u="sng">
                <a:solidFill>
                  <a:srgbClr val="417FF9"/>
                </a:solidFill>
              </a:rPr>
              <a:t>управлении</a:t>
            </a:r>
            <a:r>
              <a:rPr lang="en-US" altLang="zh-CN" sz="1400" u="sng">
                <a:solidFill>
                  <a:srgbClr val="417FF9"/>
                </a:solidFill>
              </a:rPr>
              <a:t>, 2019, 23(1): 412-415.</a:t>
            </a:r>
            <a:endParaRPr lang="en-US" altLang="zh-CN" sz="1400" u="sng">
              <a:solidFill>
                <a:srgbClr val="417FF9"/>
              </a:solidFill>
            </a:endParaRPr>
          </a:p>
          <a:p>
            <a:pPr indent="0">
              <a:buNone/>
            </a:pPr>
            <a:endParaRPr lang="en-US" altLang="zh-CN" sz="1400"/>
          </a:p>
        </p:txBody>
      </p:sp>
      <p:sp>
        <p:nvSpPr>
          <p:cNvPr id="7" name="文本框 6"/>
          <p:cNvSpPr txBox="1"/>
          <p:nvPr userDrawn="1"/>
        </p:nvSpPr>
        <p:spPr>
          <a:xfrm>
            <a:off x="7421366" y="4142740"/>
            <a:ext cx="4083844" cy="1254760"/>
          </a:xfrm>
          <a:prstGeom prst="rect">
            <a:avLst/>
          </a:prstGeom>
        </p:spPr>
        <p:txBody>
          <a:bodyPr wrap="square" rtlCol="0">
            <a:noAutofit/>
          </a:bodyPr>
          <a:p>
            <a:r>
              <a:rPr lang="zh-CN" altLang="en-US" sz="1400"/>
              <a:t>一些</a:t>
            </a:r>
            <a:r>
              <a:rPr lang="zh-CN" altLang="en-US" sz="1400">
                <a:cs typeface="Arial" panose="020B0604020202020204" pitchFamily="34" charset="0"/>
              </a:rPr>
              <a:t>不算很权威的数据</a:t>
            </a:r>
            <a:r>
              <a:rPr lang="en-US" altLang="zh-CN" sz="1400">
                <a:cs typeface="Arial" panose="020B0604020202020204" pitchFamily="34" charset="0"/>
              </a:rPr>
              <a:t>(Top</a:t>
            </a:r>
            <a:r>
              <a:rPr lang="zh-CN" altLang="en-US" sz="1400">
                <a:cs typeface="Arial" panose="020B0604020202020204" pitchFamily="34" charset="0"/>
              </a:rPr>
              <a:t>-</a:t>
            </a:r>
            <a:r>
              <a:rPr lang="en-US" altLang="zh-CN" sz="1400">
                <a:cs typeface="Arial" panose="020B0604020202020204" pitchFamily="34" charset="0"/>
              </a:rPr>
              <a:t>1 acc)</a:t>
            </a:r>
            <a:r>
              <a:rPr lang="zh-CN" altLang="en-US" sz="1400">
                <a:cs typeface="Arial" panose="020B0604020202020204" pitchFamily="34" charset="0"/>
              </a:rPr>
              <a:t>：</a:t>
            </a:r>
            <a:endParaRPr lang="zh-CN" altLang="en-US" sz="1400">
              <a:cs typeface="Arial" panose="020B0604020202020204" pitchFamily="34" charset="0"/>
            </a:endParaRPr>
          </a:p>
          <a:p>
            <a:endParaRPr lang="zh-CN" altLang="en-US" sz="1400">
              <a:cs typeface="Arial" panose="020B0604020202020204" pitchFamily="34" charset="0"/>
            </a:endParaRPr>
          </a:p>
          <a:p>
            <a:r>
              <a:rPr lang="en-US" altLang="zh-CN">
                <a:latin typeface="Bahnschrift SemiBold" panose="020B0502040204020203" charset="0"/>
                <a:ea typeface="Bahnschrift SemiBold" panose="020B0502040204020203" charset="0"/>
                <a:cs typeface="Bahnschrift SemiBold" panose="020B0502040204020203" charset="0"/>
              </a:rPr>
              <a:t>VGG</a:t>
            </a:r>
            <a:r>
              <a:rPr lang="en-US" altLang="zh-CN">
                <a:cs typeface="Arial" panose="020B0604020202020204" pitchFamily="34" charset="0"/>
              </a:rPr>
              <a:t> :  ~93%</a:t>
            </a:r>
            <a:endParaRPr lang="en-US" altLang="zh-CN">
              <a:cs typeface="Arial" panose="020B0604020202020204" pitchFamily="34" charset="0"/>
            </a:endParaRPr>
          </a:p>
          <a:p>
            <a:r>
              <a:rPr lang="en-US" altLang="zh-CN">
                <a:latin typeface="Bahnschrift SemiBold" panose="020B0502040204020203" charset="0"/>
                <a:ea typeface="Bahnschrift SemiBold" panose="020B0502040204020203" charset="0"/>
                <a:cs typeface="Bahnschrift SemiBold" panose="020B0502040204020203" charset="0"/>
              </a:rPr>
              <a:t>GoogLeNet</a:t>
            </a:r>
            <a:r>
              <a:rPr lang="en-US" altLang="zh-CN">
                <a:cs typeface="Arial" panose="020B0604020202020204" pitchFamily="34" charset="0"/>
              </a:rPr>
              <a:t> : ~94%</a:t>
            </a:r>
            <a:endParaRPr lang="zh-C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文本框 2"/>
          <p:cNvSpPr txBox="1"/>
          <p:nvPr userDrawn="1"/>
        </p:nvSpPr>
        <p:spPr>
          <a:xfrm>
            <a:off x="9987528" y="1555088"/>
            <a:ext cx="1373840" cy="3747750"/>
          </a:xfrm>
          <a:prstGeom prst="rect">
            <a:avLst/>
          </a:prstGeom>
        </p:spPr>
        <p:txBody>
          <a:bodyPr vert="eaVert" wrap="square" rtlCol="0">
            <a:noAutofit/>
          </a:bodyPr>
          <a:p>
            <a:r>
              <a:rPr lang="zh-CN" altLang="en-US" sz="3600">
                <a:latin typeface="华文行楷" panose="02010800040101010101" charset="-122"/>
                <a:ea typeface="华文行楷" panose="02010800040101010101" charset="-122"/>
              </a:rPr>
              <a:t>纸上得来终觉浅，</a:t>
            </a:r>
            <a:endParaRPr lang="zh-CN" altLang="en-US" sz="3600">
              <a:latin typeface="华文行楷" panose="02010800040101010101" charset="-122"/>
              <a:ea typeface="华文行楷" panose="02010800040101010101" charset="-122"/>
            </a:endParaRPr>
          </a:p>
          <a:p>
            <a:r>
              <a:rPr lang="zh-CN" altLang="en-US" sz="3600">
                <a:latin typeface="华文行楷" panose="02010800040101010101" charset="-122"/>
                <a:ea typeface="华文行楷" panose="02010800040101010101" charset="-122"/>
              </a:rPr>
              <a:t>绝知此事要躬行。</a:t>
            </a:r>
            <a:endParaRPr lang="zh-CN" altLang="en-US" sz="3600">
              <a:latin typeface="华文行楷" panose="02010800040101010101" charset="-122"/>
              <a:ea typeface="华文行楷" panose="02010800040101010101" charset="-122"/>
            </a:endParaRPr>
          </a:p>
        </p:txBody>
      </p:sp>
      <p:sp>
        <p:nvSpPr>
          <p:cNvPr id="2" name="文本框 1"/>
          <p:cNvSpPr txBox="1"/>
          <p:nvPr userDrawn="1"/>
        </p:nvSpPr>
        <p:spPr>
          <a:xfrm>
            <a:off x="1574662" y="3021508"/>
            <a:ext cx="7233415" cy="814888"/>
          </a:xfrm>
          <a:prstGeom prst="rect">
            <a:avLst/>
          </a:prstGeom>
        </p:spPr>
        <p:txBody>
          <a:bodyPr wrap="square" rtlCol="0">
            <a:noAutofit/>
          </a:bodyPr>
          <a:p>
            <a:r>
              <a:rPr lang="en-US" altLang="zh-CN" sz="4800">
                <a:latin typeface="Times" charset="0"/>
                <a:ea typeface="Times" charset="0"/>
                <a:cs typeface="Times" charset="0"/>
              </a:rPr>
              <a:t>Thanks For Your Listening!</a:t>
            </a:r>
            <a:endParaRPr lang="zh-CN" altLang="en-US" sz="4800">
              <a:latin typeface="Times" charset="0"/>
              <a:ea typeface="Times" charset="0"/>
              <a:cs typeface="Times"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981107" y="615677"/>
            <a:ext cx="7605970" cy="516780"/>
          </a:xfrm>
          <a:prstGeom prst="rect">
            <a:avLst/>
          </a:prstGeom>
        </p:spPr>
        <p:txBody>
          <a:bodyPr wrap="none" rtlCol="0">
            <a:noAutofit/>
          </a:bodyPr>
          <a:p>
            <a:pPr indent="0">
              <a:buNone/>
            </a:pPr>
            <a:r>
              <a:rPr lang="en-US" altLang="zh-CN" sz="2400">
                <a:solidFill>
                  <a:schemeClr val="tx1"/>
                </a:solidFill>
                <a:latin typeface="Arial Black" charset="0"/>
                <a:ea typeface="Arial Black" charset="0"/>
                <a:cs typeface="Arial" panose="020B0604020202020204" pitchFamily="34" charset="0"/>
              </a:rPr>
              <a:t>Therefore, Our Goals ?</a:t>
            </a:r>
            <a:endParaRPr lang="zh-CN" altLang="en-US" sz="2400">
              <a:solidFill>
                <a:schemeClr val="tx1"/>
              </a:solidFill>
              <a:latin typeface="Arial Black" charset="0"/>
              <a:ea typeface="Arial Black" charset="0"/>
              <a:cs typeface="Arial Black" charset="0"/>
            </a:endParaRPr>
          </a:p>
        </p:txBody>
      </p:sp>
      <p:sp>
        <p:nvSpPr>
          <p:cNvPr id="3" name="文本框 2"/>
          <p:cNvSpPr txBox="1"/>
          <p:nvPr userDrawn="1"/>
        </p:nvSpPr>
        <p:spPr>
          <a:xfrm>
            <a:off x="1375568" y="1557495"/>
            <a:ext cx="9799688" cy="4518678"/>
          </a:xfrm>
          <a:prstGeom prst="rect">
            <a:avLst/>
          </a:prstGeom>
        </p:spPr>
        <p:txBody>
          <a:bodyPr wrap="square" rtlCol="0">
            <a:noAutofit/>
          </a:bodyPr>
          <a:p>
            <a:pPr marL="285750" indent="-285750">
              <a:buFont typeface="Arial" panose="020B0604020202020204" pitchFamily="34" charset="0"/>
              <a:buChar char="•"/>
            </a:pPr>
            <a:r>
              <a:rPr lang="en-US" altLang="zh-CN" sz="2000">
                <a:latin typeface="Times" charset="0"/>
                <a:ea typeface="Times" charset="0"/>
                <a:cs typeface="Times" charset="0"/>
              </a:rPr>
              <a:t>Reproduce the performance of the Vision Transformer (ViT) model on the CIFAR-10 dataset to evaluate its adaptability to small-scale datasets. </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Integrate ViT and ResNet architectures to combine ViT’s global modeling capabilities with CNN’s local feature extraction, aiming to improve classification performance.</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Design a series of ablation experiments to investigate the impact of key parameters (e.g., patch size, embedding dimension, encoder depth) on model performance.</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Introduce various data augmentation strategies to compare their effects on model robustness and generalization.</a:t>
            </a:r>
            <a:endParaRPr lang="en-US" altLang="zh-CN" sz="2000">
              <a:latin typeface="Times" charset="0"/>
              <a:ea typeface="Times" charset="0"/>
              <a:cs typeface="Times" charset="0"/>
            </a:endParaRPr>
          </a:p>
          <a:p>
            <a:pPr marL="285750" indent="-285750">
              <a:buFont typeface="Arial" panose="020B0604020202020204" pitchFamily="34" charset="0"/>
              <a:buChar char="•"/>
            </a:pPr>
            <a:endParaRPr lang="en-US" altLang="zh-CN" sz="2000">
              <a:latin typeface="Times" charset="0"/>
              <a:ea typeface="Times" charset="0"/>
              <a:cs typeface="Times" charset="0"/>
            </a:endParaRPr>
          </a:p>
          <a:p>
            <a:pPr marL="285750" indent="-285750">
              <a:buFont typeface="Arial" panose="020B0604020202020204" pitchFamily="34" charset="0"/>
              <a:buChar char="•"/>
            </a:pPr>
            <a:r>
              <a:rPr lang="en-US" altLang="zh-CN" sz="2000">
                <a:latin typeface="Times" charset="0"/>
                <a:ea typeface="Times" charset="0"/>
                <a:cs typeface="Times" charset="0"/>
              </a:rPr>
              <a:t>Find our best model !</a:t>
            </a:r>
            <a:endParaRPr lang="en-US" altLang="zh-CN" sz="2000">
              <a:latin typeface="Times" charset="0"/>
              <a:ea typeface="Times" charset="0"/>
              <a:cs typeface="Times"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descr="upload_post_object_v2_1862151969"/>
          <p:cNvPicPr>
            <a:picLocks noChangeAspect="1"/>
          </p:cNvPicPr>
          <p:nvPr/>
        </p:nvPicPr>
        <p:blipFill>
          <a:blip r:embed="rId1"/>
          <a:stretch>
            <a:fillRect/>
          </a:stretch>
        </p:blipFill>
        <p:spPr>
          <a:xfrm>
            <a:off x="2071687" y="1028700"/>
            <a:ext cx="8048625" cy="4800600"/>
          </a:xfrm>
          <a:prstGeom prst="rect">
            <a:avLst/>
          </a:prstGeom>
        </p:spPr>
      </p:pic>
      <p:sp>
        <p:nvSpPr>
          <p:cNvPr id="4" name="文本框 3"/>
          <p:cNvSpPr txBox="1"/>
          <p:nvPr userDrawn="1"/>
        </p:nvSpPr>
        <p:spPr>
          <a:xfrm>
            <a:off x="716687" y="462454"/>
            <a:ext cx="5846405" cy="399195"/>
          </a:xfrm>
          <a:prstGeom prst="rect">
            <a:avLst/>
          </a:prstGeom>
        </p:spPr>
        <p:txBody>
          <a:bodyPr wrap="square" rtlCol="0">
            <a:noAutofit/>
          </a:bodyPr>
          <a:p>
            <a:r>
              <a:rPr lang="en-US" altLang="zh-CN" sz="2400">
                <a:solidFill>
                  <a:schemeClr val="tx1"/>
                </a:solidFill>
                <a:latin typeface="Arial Black" charset="0"/>
                <a:ea typeface="Arial Black" charset="0"/>
                <a:cs typeface="Arial" panose="020B0604020202020204" pitchFamily="34" charset="0"/>
              </a:rPr>
              <a:t>ViT Base Model's Performance :</a:t>
            </a:r>
            <a:endParaRPr lang="zh-CN" altLang="en-US" sz="2400">
              <a:solidFill>
                <a:schemeClr val="tx1"/>
              </a:solidFill>
              <a:latin typeface="Arial Black" charset="0"/>
              <a:ea typeface="Arial Black" charset="0"/>
              <a:cs typeface="Arial" panose="020B0604020202020204" pitchFamily="34" charset="0"/>
            </a:endParaRPr>
          </a:p>
        </p:txBody>
      </p:sp>
      <p:sp>
        <p:nvSpPr>
          <p:cNvPr id="5" name="文本框 4"/>
          <p:cNvSpPr txBox="1"/>
          <p:nvPr userDrawn="1"/>
        </p:nvSpPr>
        <p:spPr>
          <a:xfrm rot="1140000">
            <a:off x="9699735" y="3432056"/>
            <a:ext cx="1308481" cy="635880"/>
          </a:xfrm>
          <a:prstGeom prst="rect">
            <a:avLst/>
          </a:prstGeom>
        </p:spPr>
        <p:txBody>
          <a:bodyPr wrap="square" rtlCol="0">
            <a:noAutofit/>
          </a:bodyPr>
          <a:p>
            <a:r>
              <a:rPr lang="en-US" altLang="zh-CN" sz="2000">
                <a:latin typeface="华文新魏" panose="02010800040101010101" charset="-122"/>
                <a:ea typeface="华文新魏" panose="02010800040101010101" charset="-122"/>
                <a:cs typeface="华文新魏" panose="02010800040101010101" charset="-122"/>
              </a:rPr>
              <a:t>Oops !</a:t>
            </a:r>
            <a:endParaRPr lang="en-US" altLang="zh-CN" sz="2000">
              <a:latin typeface="华文新魏" panose="02010800040101010101" charset="-122"/>
              <a:ea typeface="华文新魏" panose="02010800040101010101" charset="-122"/>
              <a:cs typeface="华文新魏" panose="02010800040101010101" charset="-122"/>
            </a:endParaRPr>
          </a:p>
          <a:p>
            <a:r>
              <a:rPr lang="en-US" altLang="zh-CN" sz="2000">
                <a:latin typeface="华文新魏" panose="02010800040101010101" charset="-122"/>
                <a:ea typeface="华文新魏" panose="02010800040101010101" charset="-122"/>
                <a:cs typeface="华文新魏" panose="02010800040101010101" charset="-122"/>
              </a:rPr>
              <a:t>Too BAD!</a:t>
            </a:r>
            <a:endParaRPr lang="zh-CN" altLang="en-US" sz="2000">
              <a:latin typeface="华文新魏" panose="02010800040101010101" charset="-122"/>
              <a:ea typeface="华文新魏" panose="02010800040101010101" charset="-122"/>
              <a:cs typeface="华文新魏" panose="02010800040101010101" charset="-122"/>
            </a:endParaRPr>
          </a:p>
        </p:txBody>
      </p:sp>
      <p:sp>
        <p:nvSpPr>
          <p:cNvPr id="6" name="文本框 5"/>
          <p:cNvSpPr txBox="1"/>
          <p:nvPr userDrawn="1"/>
        </p:nvSpPr>
        <p:spPr>
          <a:xfrm>
            <a:off x="3225281" y="2511071"/>
            <a:ext cx="6895046" cy="1835811"/>
          </a:xfrm>
          <a:prstGeom prst="rect">
            <a:avLst/>
          </a:prstGeom>
        </p:spPr>
        <p:txBody>
          <a:bodyPr wrap="square" rtlCol="0">
            <a:noAutofit/>
          </a:bodyPr>
          <a:p>
            <a:r>
              <a:rPr lang="en-US" altLang="zh-CN" sz="9600">
                <a:latin typeface="Times" charset="0"/>
                <a:ea typeface="Times" charset="0"/>
                <a:cs typeface="Times" charset="0"/>
              </a:rPr>
              <a:t>Promotion!</a:t>
            </a:r>
            <a:endParaRPr lang="zh-CN" altLang="en-US" sz="9600">
              <a:latin typeface="Times" charset="0"/>
              <a:ea typeface="Times" charset="0"/>
              <a:cs typeface="Times"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3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p:cTn id="17" dur="1000" fill="hold"/>
                                        <p:tgtEl>
                                          <p:spTgt spid="6"/>
                                        </p:tgtEl>
                                        <p:attrNameLst>
                                          <p:attrName>ppt_w</p:attrName>
                                        </p:attrNameLst>
                                      </p:cBhvr>
                                      <p:tavLst>
                                        <p:tav tm="0">
                                          <p:val>
                                            <p:fltVal val="0"/>
                                          </p:val>
                                        </p:tav>
                                        <p:tav tm="100000">
                                          <p:val>
                                            <p:strVal val="#ppt_w"/>
                                          </p:val>
                                        </p:tav>
                                      </p:tavLst>
                                    </p:anim>
                                    <p:anim calcmode="lin" valueType="num">
                                      <p:cBhvr>
                                        <p:cTn id="18" dur="1000" fill="hold"/>
                                        <p:tgtEl>
                                          <p:spTgt spid="6"/>
                                        </p:tgtEl>
                                        <p:attrNameLst>
                                          <p:attrName>ppt_h</p:attrName>
                                        </p:attrNameLst>
                                      </p:cBhvr>
                                      <p:tavLst>
                                        <p:tav tm="0">
                                          <p:val>
                                            <p:fltVal val="0"/>
                                          </p:val>
                                        </p:tav>
                                        <p:tav tm="100000">
                                          <p:val>
                                            <p:strVal val="#ppt_h"/>
                                          </p:val>
                                        </p:tav>
                                      </p:tavLst>
                                    </p:anim>
                                    <p:anim calcmode="lin" valueType="num">
                                      <p:cBhvr>
                                        <p:cTn id="19" dur="1000" fill="hold"/>
                                        <p:tgtEl>
                                          <p:spTgt spid="6"/>
                                        </p:tgtEl>
                                        <p:attrNameLst>
                                          <p:attrName>style.rotation</p:attrName>
                                        </p:attrNameLst>
                                      </p:cBhvr>
                                      <p:tavLst>
                                        <p:tav tm="0">
                                          <p:val>
                                            <p:fltVal val="90"/>
                                          </p:val>
                                        </p:tav>
                                        <p:tav tm="100000">
                                          <p:val>
                                            <p:fltVal val="0"/>
                                          </p:val>
                                        </p:tav>
                                      </p:tavLst>
                                    </p:anim>
                                    <p:animEffect transition="in" filter="fade">
                                      <p:cBhvr>
                                        <p:cTn id="20"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362810697"/>
          <p:cNvPicPr>
            <a:picLocks noChangeAspect="1"/>
          </p:cNvPicPr>
          <p:nvPr/>
        </p:nvPicPr>
        <p:blipFill>
          <a:blip r:embed="rId1"/>
          <a:stretch>
            <a:fillRect/>
          </a:stretch>
        </p:blipFill>
        <p:spPr>
          <a:xfrm>
            <a:off x="1828800" y="1271588"/>
            <a:ext cx="8534400" cy="4314825"/>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1. Model Architecture</a:t>
            </a:r>
            <a:endParaRPr lang="en-US" altLang="zh-CN" sz="3200">
              <a:latin typeface="Arial" panose="020B0604020202020204" pitchFamily="34" charset="0"/>
              <a:ea typeface="Arial" panose="020B0604020202020204" pitchFamily="34" charset="0"/>
              <a:cs typeface="Arial" panose="020B0604020202020204" pitchFamily="34" charset="0"/>
            </a:endParaRPr>
          </a:p>
          <a:p>
            <a:pPr indent="457200">
              <a:buNone/>
            </a:pPr>
            <a:r>
              <a:rPr lang="en-US" altLang="zh-CN" sz="2400">
                <a:latin typeface="Arial" panose="020B0604020202020204" pitchFamily="34" charset="0"/>
                <a:ea typeface="Arial" panose="020B0604020202020204" pitchFamily="34" charset="0"/>
                <a:cs typeface="Arial" panose="020B0604020202020204" pitchFamily="34" charset="0"/>
              </a:rPr>
              <a:t>1.1 Original Model</a:t>
            </a:r>
            <a:endParaRPr lang="en-US" altLang="zh-CN" sz="2400">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hlinkClick r:id="rId2"/>
              </a:rPr>
              <a:t>[2010.11929] An Image is Worth 16x16 Words: Transformers for Image Recognition at Scale (arxiv.org)</a:t>
            </a:r>
            <a:endParaRPr lang="en-US" altLang="zh-CN" sz="1400">
              <a:hlinkClick r:id="rId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362810697"/>
          <p:cNvPicPr>
            <a:picLocks noChangeAspect="1"/>
          </p:cNvPicPr>
          <p:nvPr/>
        </p:nvPicPr>
        <p:blipFill>
          <a:blip r:embed="rId1"/>
          <a:stretch>
            <a:fillRect/>
          </a:stretch>
        </p:blipFill>
        <p:spPr>
          <a:xfrm>
            <a:off x="1828800" y="1271588"/>
            <a:ext cx="8534400" cy="4314825"/>
          </a:xfrm>
          <a:prstGeom prst="rect">
            <a:avLst/>
          </a:prstGeom>
        </p:spPr>
      </p:pic>
      <p:pic>
        <p:nvPicPr>
          <p:cNvPr id="3" name="图片 2" descr="upload_post_object_v2_585576000"/>
          <p:cNvPicPr>
            <a:picLocks noChangeAspect="1"/>
          </p:cNvPicPr>
          <p:nvPr/>
        </p:nvPicPr>
        <p:blipFill>
          <a:blip r:embed="rId2"/>
          <a:stretch>
            <a:fillRect/>
          </a:stretch>
        </p:blipFill>
        <p:spPr>
          <a:xfrm>
            <a:off x="2269243" y="4412407"/>
            <a:ext cx="1019578" cy="1021605"/>
          </a:xfrm>
          <a:prstGeom prst="rect">
            <a:avLst/>
          </a:prstGeom>
        </p:spPr>
      </p:pic>
      <p:pic>
        <p:nvPicPr>
          <p:cNvPr id="4" name="图片 3" descr="upload_post_object_v2_559733702"/>
          <p:cNvPicPr>
            <a:picLocks noChangeAspect="1"/>
          </p:cNvPicPr>
          <p:nvPr/>
        </p:nvPicPr>
        <p:blipFill>
          <a:blip r:embed="rId3"/>
          <a:srcRect l="29638" t="3719" r="63985" b="80579"/>
          <a:stretch>
            <a:fillRect/>
          </a:stretch>
        </p:blipFill>
        <p:spPr>
          <a:xfrm>
            <a:off x="4059183" y="4669857"/>
            <a:ext cx="328250" cy="322931"/>
          </a:xfrm>
          <a:prstGeom prst="rect">
            <a:avLst/>
          </a:prstGeom>
        </p:spPr>
      </p:pic>
      <p:pic>
        <p:nvPicPr>
          <p:cNvPr id="5" name="图片 4" descr="upload_post_object_v2_72972021"/>
          <p:cNvPicPr>
            <a:picLocks noChangeAspect="1"/>
          </p:cNvPicPr>
          <p:nvPr/>
        </p:nvPicPr>
        <p:blipFill>
          <a:blip r:embed="rId3"/>
          <a:srcRect l="64050" t="3569" r="29700" b="80354"/>
          <a:stretch>
            <a:fillRect/>
          </a:stretch>
        </p:blipFill>
        <p:spPr>
          <a:xfrm>
            <a:off x="4434965" y="4664064"/>
            <a:ext cx="315296" cy="324063"/>
          </a:xfrm>
          <a:prstGeom prst="rect">
            <a:avLst/>
          </a:prstGeom>
        </p:spPr>
      </p:pic>
      <p:pic>
        <p:nvPicPr>
          <p:cNvPr id="6" name="图片 5" descr="upload_post_object_v2_2419209210"/>
          <p:cNvPicPr>
            <a:picLocks noChangeAspect="1"/>
          </p:cNvPicPr>
          <p:nvPr/>
        </p:nvPicPr>
        <p:blipFill>
          <a:blip r:embed="rId3"/>
          <a:srcRect l="29688" t="22584" r="64063" b="62208"/>
          <a:stretch>
            <a:fillRect/>
          </a:stretch>
        </p:blipFill>
        <p:spPr>
          <a:xfrm>
            <a:off x="4802224" y="4653546"/>
            <a:ext cx="344153" cy="334589"/>
          </a:xfrm>
          <a:prstGeom prst="rect">
            <a:avLst/>
          </a:prstGeom>
        </p:spPr>
      </p:pic>
      <p:pic>
        <p:nvPicPr>
          <p:cNvPr id="7" name="图片 6" descr="upload_post_object_v2_3807667143"/>
          <p:cNvPicPr>
            <a:picLocks noChangeAspect="1"/>
          </p:cNvPicPr>
          <p:nvPr/>
        </p:nvPicPr>
        <p:blipFill>
          <a:blip r:embed="rId3"/>
          <a:srcRect l="64045" t="23144" r="29600" b="61053"/>
          <a:stretch>
            <a:fillRect/>
          </a:stretch>
        </p:blipFill>
        <p:spPr>
          <a:xfrm>
            <a:off x="5166529" y="4664075"/>
            <a:ext cx="332073" cy="329922"/>
          </a:xfrm>
          <a:prstGeom prst="rect">
            <a:avLst/>
          </a:prstGeom>
        </p:spPr>
      </p:pic>
      <p:pic>
        <p:nvPicPr>
          <p:cNvPr id="8" name="图片 7" descr="upload_post_object_v2_4165870999"/>
          <p:cNvPicPr>
            <a:picLocks noChangeAspect="1"/>
          </p:cNvPicPr>
          <p:nvPr/>
        </p:nvPicPr>
        <p:blipFill>
          <a:blip r:embed="rId3"/>
          <a:srcRect l="63962" t="61487" r="29728" b="22511"/>
          <a:stretch>
            <a:fillRect/>
          </a:stretch>
        </p:blipFill>
        <p:spPr>
          <a:xfrm>
            <a:off x="5529819" y="4670190"/>
            <a:ext cx="318355" cy="322595"/>
          </a:xfrm>
          <a:prstGeom prst="rect">
            <a:avLst/>
          </a:prstGeom>
        </p:spPr>
      </p:pic>
      <p:pic>
        <p:nvPicPr>
          <p:cNvPr id="13" name="图片 12" descr="upload_post_object_v2_559733702"/>
          <p:cNvPicPr>
            <a:picLocks noChangeAspect="1"/>
          </p:cNvPicPr>
          <p:nvPr/>
        </p:nvPicPr>
        <p:blipFill>
          <a:blip r:embed="rId3"/>
          <a:srcRect l="29638" t="3719" r="63985" b="80579"/>
          <a:stretch>
            <a:fillRect/>
          </a:stretch>
        </p:blipFill>
        <p:spPr>
          <a:xfrm>
            <a:off x="5879924" y="4653558"/>
            <a:ext cx="328250" cy="322931"/>
          </a:xfrm>
          <a:prstGeom prst="rect">
            <a:avLst/>
          </a:prstGeom>
        </p:spPr>
      </p:pic>
      <p:pic>
        <p:nvPicPr>
          <p:cNvPr id="14" name="图片 13" descr="upload_post_object_v2_72972021"/>
          <p:cNvPicPr>
            <a:picLocks noChangeAspect="1"/>
          </p:cNvPicPr>
          <p:nvPr/>
        </p:nvPicPr>
        <p:blipFill>
          <a:blip r:embed="rId3"/>
          <a:srcRect l="64050" t="3569" r="29700" b="80354"/>
          <a:stretch>
            <a:fillRect/>
          </a:stretch>
        </p:blipFill>
        <p:spPr>
          <a:xfrm>
            <a:off x="6271369" y="4658809"/>
            <a:ext cx="320405" cy="329314"/>
          </a:xfrm>
          <a:prstGeom prst="rect">
            <a:avLst/>
          </a:prstGeom>
        </p:spPr>
      </p:pic>
      <p:pic>
        <p:nvPicPr>
          <p:cNvPr id="15" name="图片 14" descr="upload_post_object_v2_2419209210"/>
          <p:cNvPicPr>
            <a:picLocks noChangeAspect="1"/>
          </p:cNvPicPr>
          <p:nvPr/>
        </p:nvPicPr>
        <p:blipFill>
          <a:blip r:embed="rId3"/>
          <a:srcRect l="29688" t="22584" r="64063" b="62208"/>
          <a:stretch>
            <a:fillRect/>
          </a:stretch>
        </p:blipFill>
        <p:spPr>
          <a:xfrm>
            <a:off x="6991174" y="4641906"/>
            <a:ext cx="344153" cy="334589"/>
          </a:xfrm>
          <a:prstGeom prst="rect">
            <a:avLst/>
          </a:prstGeom>
        </p:spPr>
      </p:pic>
      <p:pic>
        <p:nvPicPr>
          <p:cNvPr id="16" name="图片 15" descr="upload_post_object_v2_3807667143"/>
          <p:cNvPicPr>
            <a:picLocks noChangeAspect="1"/>
          </p:cNvPicPr>
          <p:nvPr/>
        </p:nvPicPr>
        <p:blipFill>
          <a:blip r:embed="rId3"/>
          <a:srcRect l="64045" t="23144" r="29600" b="61053"/>
          <a:stretch>
            <a:fillRect/>
          </a:stretch>
        </p:blipFill>
        <p:spPr>
          <a:xfrm>
            <a:off x="6623524" y="4655880"/>
            <a:ext cx="332073" cy="329922"/>
          </a:xfrm>
          <a:prstGeom prst="rect">
            <a:avLst/>
          </a:prstGeom>
        </p:spPr>
      </p:pic>
      <p:sp>
        <p:nvSpPr>
          <p:cNvPr id="17" name="文本框 16"/>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1. Model Architecture</a:t>
            </a:r>
            <a:endParaRPr lang="en-US" altLang="zh-CN" sz="3200">
              <a:latin typeface="Arial" panose="020B0604020202020204" pitchFamily="34" charset="0"/>
              <a:ea typeface="Arial" panose="020B0604020202020204" pitchFamily="34" charset="0"/>
              <a:cs typeface="Arial" panose="020B0604020202020204" pitchFamily="34" charset="0"/>
            </a:endParaRPr>
          </a:p>
          <a:p>
            <a:pPr indent="457200">
              <a:buNone/>
            </a:pPr>
            <a:r>
              <a:rPr lang="en-US" altLang="zh-CN" sz="2400">
                <a:latin typeface="Arial" panose="020B0604020202020204" pitchFamily="34" charset="0"/>
                <a:ea typeface="Arial" panose="020B0604020202020204" pitchFamily="34" charset="0"/>
                <a:cs typeface="Arial" panose="020B0604020202020204" pitchFamily="34" charset="0"/>
              </a:rPr>
              <a:t>1.</a:t>
            </a:r>
            <a:r>
              <a:rPr lang="en-US" altLang="zh-CN" sz="2400">
                <a:solidFill>
                  <a:schemeClr val="tx1"/>
                </a:solidFill>
                <a:latin typeface="Arial" panose="020B0604020202020204" pitchFamily="34" charset="0"/>
                <a:ea typeface="Arial" panose="020B0604020202020204" pitchFamily="34" charset="0"/>
                <a:cs typeface="Arial" panose="020B0604020202020204" pitchFamily="34" charset="0"/>
              </a:rPr>
              <a:t>2 Hybrid Model</a:t>
            </a:r>
            <a:endParaRPr lang="en-US" altLang="zh-CN">
              <a:latin typeface="Arial" panose="020B0604020202020204" pitchFamily="34" charset="0"/>
              <a:ea typeface="Arial" panose="020B0604020202020204" pitchFamily="34" charset="0"/>
              <a:cs typeface="Arial" panose="020B0604020202020204" pitchFamily="34" charset="0"/>
            </a:endParaRPr>
          </a:p>
        </p:txBody>
      </p:sp>
      <p:sp>
        <p:nvSpPr>
          <p:cNvPr id="18" name="文本框 17"/>
          <p:cNvSpPr txBox="1"/>
          <p:nvPr userDrawn="1"/>
        </p:nvSpPr>
        <p:spPr>
          <a:xfrm>
            <a:off x="0" y="6277580"/>
            <a:ext cx="10627464" cy="580420"/>
          </a:xfrm>
          <a:prstGeom prst="rect">
            <a:avLst/>
          </a:prstGeom>
        </p:spPr>
        <p:txBody>
          <a:bodyPr wrap="square" rtlCol="0">
            <a:noAutofit/>
          </a:bodyPr>
          <a:p>
            <a:pPr indent="0">
              <a:buNone/>
            </a:pPr>
            <a:r>
              <a:rPr lang="en-US" altLang="zh-CN" sz="1400"/>
              <a:t>Reference:</a:t>
            </a:r>
            <a:endParaRPr lang="en-US" altLang="zh-CN" sz="1400"/>
          </a:p>
          <a:p>
            <a:pPr marL="285750" indent="-285750">
              <a:buFont typeface="Arial" panose="020B0604020202020204" pitchFamily="34" charset="0"/>
              <a:buChar char="•"/>
            </a:pPr>
            <a:r>
              <a:rPr lang="en-US" altLang="zh-CN" sz="1400">
                <a:solidFill>
                  <a:schemeClr val="tx1"/>
                </a:solidFill>
                <a:hlinkClick r:id="rId4"/>
              </a:rPr>
              <a:t>https://github.com/jeonsworld/ViT-pytorch</a:t>
            </a:r>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文本框 1"/>
          <p:cNvSpPr txBox="1"/>
          <p:nvPr userDrawn="1"/>
        </p:nvSpPr>
        <p:spPr>
          <a:xfrm>
            <a:off x="228456" y="1086552"/>
            <a:ext cx="11879712" cy="2521670"/>
          </a:xfrm>
          <a:prstGeom prst="rect">
            <a:avLst/>
          </a:prstGeom>
        </p:spPr>
        <p:txBody>
          <a:bodyPr wrap="none" rtlCol="0">
            <a:noAutofit/>
          </a:bodyPr>
          <a:p>
            <a:pPr indent="0">
              <a:buNone/>
            </a:pPr>
            <a:r>
              <a:rPr lang="zh-CN" altLang="en-US"/>
              <a:t>模型</a:t>
            </a:r>
            <a:r>
              <a:rPr lang="zh-CN" altLang="en-US">
                <a:cs typeface="Arial" panose="020B0604020202020204" pitchFamily="34" charset="0"/>
              </a:rPr>
              <a:t>架构层面（</a:t>
            </a:r>
            <a:r>
              <a:rPr lang="zh-CN" altLang="en-US">
                <a:solidFill>
                  <a:srgbClr val="FF0000"/>
                </a:solidFill>
                <a:cs typeface="Arial" panose="020B0604020202020204" pitchFamily="34" charset="0"/>
              </a:rPr>
              <a:t>注意要强调参数量！！！</a:t>
            </a:r>
            <a:r>
              <a:rPr lang="zh-CN" altLang="en-US">
                <a:cs typeface="Arial" panose="020B0604020202020204" pitchFamily="34" charset="0"/>
              </a:rPr>
              <a:t>）：</a:t>
            </a:r>
            <a:endParaRPr lang="zh-CN" altLang="en-US"/>
          </a:p>
          <a:p>
            <a:pPr marL="285750" indent="-285750">
              <a:buFont typeface="Arial" panose="020B0604020202020204" pitchFamily="34" charset="0"/>
              <a:buChar char="•"/>
            </a:pPr>
            <a:r>
              <a:rPr lang="zh-CN" altLang="en-US"/>
              <a:t>是否使用</a:t>
            </a:r>
            <a:r>
              <a:rPr lang="en-US" altLang="zh-CN"/>
              <a:t>ResNet</a:t>
            </a:r>
            <a:r>
              <a:rPr lang="zh-CN" altLang="en-US"/>
              <a:t>，</a:t>
            </a:r>
            <a:r>
              <a:rPr lang="en-US" altLang="zh-CN"/>
              <a:t>ResNet</a:t>
            </a:r>
            <a:r>
              <a:rPr lang="zh-CN" altLang="en-US"/>
              <a:t>架构：三组</a:t>
            </a:r>
            <a:endParaRPr lang="zh-CN" altLang="en-US"/>
          </a:p>
          <a:p>
            <a:pPr marL="285750" indent="-285750">
              <a:buFont typeface="Arial" panose="020B0604020202020204" pitchFamily="34" charset="0"/>
              <a:buChar char="•"/>
            </a:pPr>
            <a:r>
              <a:rPr lang="en-US" altLang="zh-CN"/>
              <a:t>Patch size</a:t>
            </a:r>
            <a:r>
              <a:rPr lang="zh-CN" altLang="en-US"/>
              <a:t>：三组（</a:t>
            </a:r>
            <a:r>
              <a:rPr lang="en-US" altLang="zh-CN"/>
              <a:t>2</a:t>
            </a:r>
            <a:r>
              <a:rPr lang="zh-CN" altLang="en-US"/>
              <a:t>，</a:t>
            </a:r>
            <a:r>
              <a:rPr lang="en-US" altLang="zh-CN"/>
              <a:t>2</a:t>
            </a:r>
            <a:r>
              <a:rPr lang="zh-CN" altLang="en-US"/>
              <a:t>），</a:t>
            </a:r>
            <a:r>
              <a:rPr lang="zh-CN" altLang="en-US">
                <a:solidFill>
                  <a:srgbClr val="92D050"/>
                </a:solidFill>
              </a:rPr>
              <a:t>（</a:t>
            </a:r>
            <a:r>
              <a:rPr lang="en-US" altLang="zh-CN">
                <a:solidFill>
                  <a:srgbClr val="92D050"/>
                </a:solidFill>
              </a:rPr>
              <a:t>4</a:t>
            </a:r>
            <a:r>
              <a:rPr lang="zh-CN" altLang="en-US">
                <a:solidFill>
                  <a:srgbClr val="92D050"/>
                </a:solidFill>
              </a:rPr>
              <a:t>，</a:t>
            </a:r>
            <a:r>
              <a:rPr lang="en-US" altLang="zh-CN">
                <a:solidFill>
                  <a:srgbClr val="92D050"/>
                </a:solidFill>
              </a:rPr>
              <a:t>4</a:t>
            </a:r>
            <a:r>
              <a:rPr lang="zh-CN" altLang="en-US">
                <a:solidFill>
                  <a:srgbClr val="92D050"/>
                </a:solidFill>
              </a:rPr>
              <a:t>），</a:t>
            </a:r>
            <a:r>
              <a:rPr lang="zh-CN" altLang="en-US"/>
              <a:t>（</a:t>
            </a:r>
            <a:r>
              <a:rPr lang="en-US" altLang="zh-CN"/>
              <a:t>8</a:t>
            </a:r>
            <a:r>
              <a:rPr lang="zh-CN" altLang="en-US"/>
              <a:t>，</a:t>
            </a:r>
            <a:r>
              <a:rPr lang="en-US" altLang="zh-CN"/>
              <a:t>8</a:t>
            </a:r>
            <a:r>
              <a:rPr lang="zh-CN" altLang="en-US"/>
              <a:t>）</a:t>
            </a:r>
            <a:endParaRPr lang="en-US" altLang="zh-CN"/>
          </a:p>
          <a:p>
            <a:pPr marL="285750" indent="-285750">
              <a:buFont typeface="Arial" panose="020B0604020202020204" pitchFamily="34" charset="0"/>
              <a:buChar char="•"/>
            </a:pPr>
            <a:r>
              <a:rPr lang="zh-CN" altLang="en-US"/>
              <a:t>层数：三组（</a:t>
            </a:r>
            <a:r>
              <a:rPr lang="en-US" altLang="zh-CN"/>
              <a:t>4</a:t>
            </a:r>
            <a:r>
              <a:rPr lang="zh-CN" altLang="en-US"/>
              <a:t>，</a:t>
            </a:r>
            <a:r>
              <a:rPr lang="en-US" altLang="zh-CN">
                <a:solidFill>
                  <a:srgbClr val="70AD47"/>
                </a:solidFill>
              </a:rPr>
              <a:t>8</a:t>
            </a:r>
            <a:r>
              <a:rPr lang="zh-CN" altLang="en-US">
                <a:solidFill>
                  <a:srgbClr val="70AD47"/>
                </a:solidFill>
              </a:rPr>
              <a:t>，</a:t>
            </a:r>
            <a:r>
              <a:rPr lang="en-US" altLang="zh-CN"/>
              <a:t>12</a:t>
            </a:r>
            <a:r>
              <a:rPr lang="zh-CN" altLang="en-US"/>
              <a:t>）</a:t>
            </a:r>
            <a:endParaRPr lang="zh-CN" altLang="en-US"/>
          </a:p>
          <a:p>
            <a:pPr marL="285750" indent="-285750">
              <a:buFont typeface="Arial" panose="020B0604020202020204" pitchFamily="34" charset="0"/>
              <a:buChar char="•"/>
            </a:pPr>
            <a:r>
              <a:rPr lang="zh-CN" altLang="en-US"/>
              <a:t>头数：三组（</a:t>
            </a:r>
            <a:r>
              <a:rPr lang="en-US" altLang="zh-CN"/>
              <a:t>8</a:t>
            </a:r>
            <a:r>
              <a:rPr lang="zh-CN" altLang="en-US"/>
              <a:t>，</a:t>
            </a:r>
            <a:r>
              <a:rPr lang="en-US" altLang="zh-CN">
                <a:solidFill>
                  <a:srgbClr val="70AD47"/>
                </a:solidFill>
              </a:rPr>
              <a:t>12</a:t>
            </a:r>
            <a:r>
              <a:rPr lang="zh-CN" altLang="en-US">
                <a:solidFill>
                  <a:srgbClr val="70AD47"/>
                </a:solidFill>
              </a:rPr>
              <a:t>，</a:t>
            </a:r>
            <a:r>
              <a:rPr lang="en-US" altLang="zh-CN"/>
              <a:t>16</a:t>
            </a:r>
            <a:r>
              <a:rPr lang="zh-CN" altLang="en-US"/>
              <a:t>）</a:t>
            </a:r>
            <a:endParaRPr lang="zh-CN" altLang="en-US"/>
          </a:p>
          <a:p>
            <a:pPr marL="285750" indent="-285750">
              <a:buFont typeface="Arial" panose="020B0604020202020204" pitchFamily="34" charset="0"/>
              <a:buChar char="•"/>
            </a:pPr>
            <a:r>
              <a:rPr lang="zh-CN" altLang="en-US" strike="sngStrike"/>
              <a:t>隐藏层大小：三组（</a:t>
            </a:r>
            <a:r>
              <a:rPr lang="en-US" altLang="zh-CN" strike="sngStrike"/>
              <a:t>288</a:t>
            </a:r>
            <a:r>
              <a:rPr lang="zh-CN" altLang="en-US" strike="sngStrike"/>
              <a:t>，</a:t>
            </a:r>
            <a:r>
              <a:rPr lang="en-US" altLang="zh-CN" strike="sngStrike">
                <a:solidFill>
                  <a:srgbClr val="70AD47"/>
                </a:solidFill>
              </a:rPr>
              <a:t>384</a:t>
            </a:r>
            <a:r>
              <a:rPr lang="zh-CN" altLang="en-US" strike="sngStrike">
                <a:solidFill>
                  <a:srgbClr val="70AD47"/>
                </a:solidFill>
              </a:rPr>
              <a:t>，</a:t>
            </a:r>
            <a:r>
              <a:rPr lang="en-US" altLang="zh-CN" strike="sngStrike"/>
              <a:t>768</a:t>
            </a:r>
            <a:r>
              <a:rPr lang="zh-CN" altLang="en-US" strike="sngStrike"/>
              <a:t>，</a:t>
            </a:r>
            <a:r>
              <a:rPr lang="en-US" altLang="zh-CN" strike="sngStrike"/>
              <a:t>1024</a:t>
            </a:r>
            <a:r>
              <a:rPr lang="zh-CN" altLang="en-US" strike="sngStrike"/>
              <a:t>）</a:t>
            </a:r>
            <a:r>
              <a:rPr lang="en-US" altLang="zh-CN">
                <a:solidFill>
                  <a:srgbClr val="00B0F0"/>
                </a:solidFill>
              </a:rPr>
              <a:t>256</a:t>
            </a:r>
            <a:r>
              <a:rPr lang="zh-CN" altLang="en-US">
                <a:solidFill>
                  <a:srgbClr val="00B0F0"/>
                </a:solidFill>
              </a:rPr>
              <a:t>是因为</a:t>
            </a:r>
            <a:r>
              <a:rPr lang="en-US" altLang="zh-CN">
                <a:solidFill>
                  <a:srgbClr val="00B0F0"/>
                </a:solidFill>
              </a:rPr>
              <a:t>ResNet</a:t>
            </a:r>
            <a:r>
              <a:rPr lang="zh-CN" altLang="en-US">
                <a:solidFill>
                  <a:srgbClr val="00B0F0"/>
                </a:solidFill>
              </a:rPr>
              <a:t>出来的</a:t>
            </a:r>
            <a:r>
              <a:rPr lang="en-US" altLang="zh-CN">
                <a:solidFill>
                  <a:srgbClr val="00B0F0"/>
                </a:solidFill>
              </a:rPr>
              <a:t>channel</a:t>
            </a:r>
            <a:r>
              <a:rPr lang="zh-CN" altLang="en-US">
                <a:solidFill>
                  <a:srgbClr val="00B0F0"/>
                </a:solidFill>
              </a:rPr>
              <a:t>维度为</a:t>
            </a:r>
            <a:r>
              <a:rPr lang="en-US" altLang="zh-CN">
                <a:solidFill>
                  <a:srgbClr val="00B0F0"/>
                </a:solidFill>
              </a:rPr>
              <a:t>256</a:t>
            </a:r>
            <a:endParaRPr lang="zh-CN" altLang="en-US"/>
          </a:p>
          <a:p>
            <a:pPr marL="285750" indent="-285750">
              <a:buFont typeface="Arial" panose="020B0604020202020204" pitchFamily="34" charset="0"/>
              <a:buChar char="•"/>
            </a:pPr>
            <a:r>
              <a:rPr lang="en-US" altLang="zh-CN" strike="sngStrike"/>
              <a:t>MLP</a:t>
            </a:r>
            <a:r>
              <a:rPr lang="zh-CN" altLang="en-US" strike="sngStrike"/>
              <a:t>层大小：三组（</a:t>
            </a:r>
            <a:r>
              <a:rPr lang="en-US" altLang="zh-CN" strike="sngStrike"/>
              <a:t>288</a:t>
            </a:r>
            <a:r>
              <a:rPr lang="zh-CN" altLang="en-US" strike="sngStrike"/>
              <a:t>，</a:t>
            </a:r>
            <a:r>
              <a:rPr lang="en-US" altLang="zh-CN" strike="sngStrike">
                <a:solidFill>
                  <a:srgbClr val="70AD47"/>
                </a:solidFill>
              </a:rPr>
              <a:t>384</a:t>
            </a:r>
            <a:r>
              <a:rPr lang="zh-CN" altLang="en-US" strike="sngStrike">
                <a:solidFill>
                  <a:srgbClr val="70AD47"/>
                </a:solidFill>
              </a:rPr>
              <a:t>，</a:t>
            </a:r>
            <a:r>
              <a:rPr lang="en-US" altLang="zh-CN" strike="sngStrike"/>
              <a:t>768</a:t>
            </a:r>
            <a:r>
              <a:rPr lang="zh-CN" altLang="en-US" strike="sngStrike"/>
              <a:t>，</a:t>
            </a:r>
            <a:r>
              <a:rPr lang="en-US" altLang="zh-CN" strike="sngStrike"/>
              <a:t>1024</a:t>
            </a:r>
            <a:r>
              <a:rPr lang="zh-CN" altLang="en-US" strike="sngStrike"/>
              <a:t>）</a:t>
            </a:r>
            <a:r>
              <a:rPr lang="zh-CN" altLang="en-US">
                <a:solidFill>
                  <a:srgbClr val="00B0F0"/>
                </a:solidFill>
              </a:rPr>
              <a:t>这三个都要比原论文中的小得多，但是我们的解释是</a:t>
            </a:r>
            <a:r>
              <a:rPr lang="en-US" altLang="zh-CN">
                <a:solidFill>
                  <a:srgbClr val="00B0F0"/>
                </a:solidFill>
              </a:rPr>
              <a:t>cifar10</a:t>
            </a:r>
            <a:r>
              <a:rPr lang="zh-CN" altLang="en-US">
                <a:solidFill>
                  <a:srgbClr val="00B0F0"/>
                </a:solidFill>
              </a:rPr>
              <a:t>很小</a:t>
            </a:r>
            <a:endParaRPr lang="zh-CN" altLang="en-US">
              <a:solidFill>
                <a:srgbClr val="00B0F0"/>
              </a:solidFill>
            </a:endParaRPr>
          </a:p>
          <a:p>
            <a:pPr marL="285750" indent="-285750">
              <a:buFont typeface="Arial" panose="020B0604020202020204" pitchFamily="34" charset="0"/>
              <a:buChar char="•"/>
            </a:pPr>
            <a:r>
              <a:rPr lang="zh-CN" altLang="en-US">
                <a:solidFill>
                  <a:srgbClr val="000000"/>
                </a:solidFill>
              </a:rPr>
              <a:t>（</a:t>
            </a:r>
            <a:r>
              <a:rPr lang="en-US" altLang="zh-CN">
                <a:solidFill>
                  <a:srgbClr val="000000"/>
                </a:solidFill>
              </a:rPr>
              <a:t>hidden_size</a:t>
            </a:r>
            <a:r>
              <a:rPr lang="zh-CN" altLang="en-US">
                <a:solidFill>
                  <a:srgbClr val="000000"/>
                </a:solidFill>
              </a:rPr>
              <a:t>，</a:t>
            </a:r>
            <a:r>
              <a:rPr lang="en-US" altLang="zh-CN">
                <a:solidFill>
                  <a:srgbClr val="000000"/>
                </a:solidFill>
              </a:rPr>
              <a:t>MLP_dim</a:t>
            </a:r>
            <a:r>
              <a:rPr lang="zh-CN" altLang="en-US">
                <a:solidFill>
                  <a:srgbClr val="000000"/>
                </a:solidFill>
              </a:rPr>
              <a:t>）：（</a:t>
            </a:r>
            <a:r>
              <a:rPr lang="en-US" altLang="zh-CN">
                <a:solidFill>
                  <a:srgbClr val="000000"/>
                </a:solidFill>
              </a:rPr>
              <a:t>288</a:t>
            </a:r>
            <a:r>
              <a:rPr lang="zh-CN" altLang="en-US">
                <a:solidFill>
                  <a:srgbClr val="000000"/>
                </a:solidFill>
              </a:rPr>
              <a:t>，</a:t>
            </a:r>
            <a:r>
              <a:rPr lang="en-US" altLang="zh-CN">
                <a:solidFill>
                  <a:srgbClr val="000000"/>
                </a:solidFill>
              </a:rPr>
              <a:t>288</a:t>
            </a:r>
            <a:r>
              <a:rPr lang="zh-CN" altLang="en-US">
                <a:solidFill>
                  <a:srgbClr val="000000"/>
                </a:solidFill>
              </a:rPr>
              <a:t>），（2</a:t>
            </a:r>
            <a:r>
              <a:rPr lang="en-US" altLang="zh-CN">
                <a:solidFill>
                  <a:srgbClr val="000000"/>
                </a:solidFill>
              </a:rPr>
              <a:t>88</a:t>
            </a:r>
            <a:r>
              <a:rPr lang="zh-CN" altLang="en-US">
                <a:solidFill>
                  <a:srgbClr val="000000"/>
                </a:solidFill>
              </a:rPr>
              <a:t>，</a:t>
            </a:r>
            <a:r>
              <a:rPr lang="en-US" altLang="zh-CN">
                <a:solidFill>
                  <a:srgbClr val="000000"/>
                </a:solidFill>
              </a:rPr>
              <a:t>384</a:t>
            </a:r>
            <a:r>
              <a:rPr lang="zh-CN" altLang="en-US">
                <a:solidFill>
                  <a:srgbClr val="000000"/>
                </a:solidFill>
              </a:rPr>
              <a:t>），</a:t>
            </a:r>
            <a:r>
              <a:rPr lang="zh-CN" altLang="en-US">
                <a:solidFill>
                  <a:srgbClr val="92D050"/>
                </a:solidFill>
              </a:rPr>
              <a:t>（</a:t>
            </a:r>
            <a:r>
              <a:rPr lang="en-US" altLang="zh-CN">
                <a:solidFill>
                  <a:srgbClr val="92D050"/>
                </a:solidFill>
              </a:rPr>
              <a:t>384</a:t>
            </a:r>
            <a:r>
              <a:rPr lang="zh-CN" altLang="en-US">
                <a:solidFill>
                  <a:srgbClr val="92D050"/>
                </a:solidFill>
              </a:rPr>
              <a:t>，</a:t>
            </a:r>
            <a:r>
              <a:rPr lang="en-US" altLang="zh-CN">
                <a:solidFill>
                  <a:srgbClr val="92D050"/>
                </a:solidFill>
              </a:rPr>
              <a:t>384</a:t>
            </a:r>
            <a:r>
              <a:rPr lang="zh-CN" altLang="en-US">
                <a:solidFill>
                  <a:srgbClr val="92D050"/>
                </a:solidFill>
              </a:rPr>
              <a:t>），</a:t>
            </a:r>
            <a:r>
              <a:rPr lang="zh-CN" altLang="en-US">
                <a:solidFill>
                  <a:srgbClr val="000000"/>
                </a:solidFill>
              </a:rPr>
              <a:t>（2</a:t>
            </a:r>
            <a:r>
              <a:rPr lang="en-US" altLang="zh-CN">
                <a:solidFill>
                  <a:srgbClr val="000000"/>
                </a:solidFill>
              </a:rPr>
              <a:t>88</a:t>
            </a:r>
            <a:r>
              <a:rPr lang="zh-CN" altLang="en-US">
                <a:solidFill>
                  <a:srgbClr val="000000"/>
                </a:solidFill>
              </a:rPr>
              <a:t>，7</a:t>
            </a:r>
            <a:r>
              <a:rPr lang="en-US" altLang="zh-CN">
                <a:solidFill>
                  <a:srgbClr val="000000"/>
                </a:solidFill>
              </a:rPr>
              <a:t>68</a:t>
            </a:r>
            <a:r>
              <a:rPr lang="zh-CN" altLang="en-US">
                <a:solidFill>
                  <a:srgbClr val="000000"/>
                </a:solidFill>
              </a:rPr>
              <a:t>），（</a:t>
            </a:r>
            <a:r>
              <a:rPr lang="en-US" altLang="zh-CN">
                <a:solidFill>
                  <a:srgbClr val="000000"/>
                </a:solidFill>
              </a:rPr>
              <a:t>384</a:t>
            </a:r>
            <a:r>
              <a:rPr lang="zh-CN" altLang="en-US">
                <a:solidFill>
                  <a:srgbClr val="000000"/>
                </a:solidFill>
              </a:rPr>
              <a:t>，</a:t>
            </a:r>
            <a:r>
              <a:rPr lang="en-US" altLang="zh-CN">
                <a:solidFill>
                  <a:srgbClr val="000000"/>
                </a:solidFill>
              </a:rPr>
              <a:t>768</a:t>
            </a:r>
            <a:r>
              <a:rPr lang="zh-CN" altLang="en-US">
                <a:solidFill>
                  <a:srgbClr val="000000"/>
                </a:solidFill>
              </a:rPr>
              <a:t>）</a:t>
            </a:r>
            <a:endParaRPr lang="zh-CN" altLang="en-US">
              <a:solidFill>
                <a:srgbClr val="00B0F0"/>
              </a:solidFill>
            </a:endParaRPr>
          </a:p>
          <a:p>
            <a:pPr marL="285750" indent="-285750">
              <a:buFont typeface="Arial" panose="020B0604020202020204" pitchFamily="34" charset="0"/>
              <a:buChar char="•"/>
            </a:pPr>
            <a:endParaRPr lang="zh-CN" altLang="en-US"/>
          </a:p>
        </p:txBody>
      </p:sp>
      <p:sp>
        <p:nvSpPr>
          <p:cNvPr id="3" name="文本框 2"/>
          <p:cNvSpPr txBox="1"/>
          <p:nvPr/>
        </p:nvSpPr>
        <p:spPr>
          <a:xfrm>
            <a:off x="274609" y="4061440"/>
            <a:ext cx="11704332" cy="1993285"/>
          </a:xfrm>
          <a:prstGeom prst="rect">
            <a:avLst/>
          </a:prstGeom>
          <a:noFill/>
        </p:spPr>
        <p:txBody>
          <a:bodyPr wrap="square" rtlCol="0" anchor="t">
            <a:noAutofit/>
          </a:bodyPr>
          <a:p>
            <a:pPr indent="0">
              <a:buNone/>
            </a:pPr>
            <a:r>
              <a:rPr lang="zh-CN" altLang="en-US"/>
              <a:t>正则</a:t>
            </a:r>
            <a:r>
              <a:rPr lang="zh-CN" altLang="en-US">
                <a:cs typeface="Arial" panose="020B0604020202020204" pitchFamily="34" charset="0"/>
              </a:rPr>
              <a:t>方法：</a:t>
            </a:r>
            <a:endParaRPr lang="zh-CN" altLang="en-US"/>
          </a:p>
          <a:p>
            <a:pPr marL="285750" indent="-285750">
              <a:buFont typeface="Arial" panose="020B0604020202020204" pitchFamily="34" charset="0"/>
              <a:buChar char="•"/>
            </a:pPr>
            <a:r>
              <a:rPr lang="zh-CN" altLang="en-US"/>
              <a:t>是否使用</a:t>
            </a:r>
            <a:r>
              <a:rPr lang="en-US" altLang="zh-CN"/>
              <a:t>AUG</a:t>
            </a:r>
            <a:r>
              <a:rPr lang="zh-CN" altLang="en-US"/>
              <a:t>以及</a:t>
            </a:r>
            <a:r>
              <a:rPr lang="en-US" altLang="zh-CN"/>
              <a:t>AUG</a:t>
            </a:r>
            <a:r>
              <a:rPr lang="zh-CN" altLang="en-US"/>
              <a:t>方法，五组（不做</a:t>
            </a:r>
            <a:r>
              <a:rPr lang="en-US" altLang="zh-CN"/>
              <a:t>AUG</a:t>
            </a:r>
            <a:r>
              <a:rPr lang="zh-CN" altLang="en-US"/>
              <a:t>，</a:t>
            </a:r>
            <a:r>
              <a:rPr lang="en-US" altLang="zh-CN"/>
              <a:t>Batch_random</a:t>
            </a:r>
            <a:r>
              <a:rPr lang="zh-CN" altLang="en-US"/>
              <a:t>，</a:t>
            </a:r>
            <a:r>
              <a:rPr lang="en-US" altLang="zh-CN"/>
              <a:t>CutMix</a:t>
            </a:r>
            <a:r>
              <a:rPr lang="zh-CN" altLang="en-US"/>
              <a:t>，</a:t>
            </a:r>
            <a:r>
              <a:rPr lang="en-US" altLang="zh-CN"/>
              <a:t>MixUp</a:t>
            </a:r>
            <a:r>
              <a:rPr lang="zh-CN" altLang="en-US"/>
              <a:t>，</a:t>
            </a:r>
            <a:r>
              <a:rPr lang="en-US" altLang="zh-CN"/>
              <a:t>RandomCropPaste</a:t>
            </a:r>
            <a:r>
              <a:rPr lang="zh-CN" altLang="en-US"/>
              <a:t>）</a:t>
            </a:r>
            <a:endParaRPr lang="zh-CN" altLang="en-US"/>
          </a:p>
          <a:p>
            <a:pPr marL="285750" indent="-285750">
              <a:buFont typeface="Arial" panose="020B0604020202020204" pitchFamily="34" charset="0"/>
              <a:buChar char="•"/>
            </a:pPr>
            <a:r>
              <a:rPr lang="zh-CN" altLang="en-US"/>
              <a:t>是否做随即深度以及</a:t>
            </a:r>
            <a:r>
              <a:rPr lang="en-US" altLang="zh-CN"/>
              <a:t>Prob_pass</a:t>
            </a:r>
            <a:r>
              <a:rPr lang="zh-CN" altLang="en-US"/>
              <a:t>大小，五组（</a:t>
            </a:r>
            <a:r>
              <a:rPr lang="en-US" altLang="zh-CN"/>
              <a:t>0.0</a:t>
            </a:r>
            <a:r>
              <a:rPr lang="zh-CN" altLang="en-US"/>
              <a:t>，</a:t>
            </a:r>
            <a:r>
              <a:rPr lang="en-US" altLang="zh-CN"/>
              <a:t>1e</a:t>
            </a:r>
            <a:r>
              <a:rPr lang="zh-CN" altLang="en-US"/>
              <a:t>-</a:t>
            </a:r>
            <a:r>
              <a:rPr lang="en-US" altLang="zh-CN"/>
              <a:t>1</a:t>
            </a:r>
            <a:r>
              <a:rPr lang="zh-CN" altLang="en-US"/>
              <a:t>，</a:t>
            </a:r>
            <a:r>
              <a:rPr lang="en-US" altLang="zh-CN"/>
              <a:t>1e-2</a:t>
            </a:r>
            <a:r>
              <a:rPr lang="zh-CN" altLang="en-US"/>
              <a:t>，</a:t>
            </a:r>
            <a:r>
              <a:rPr lang="en-US" altLang="zh-CN"/>
              <a:t>1e-3</a:t>
            </a:r>
            <a:r>
              <a:rPr lang="zh-CN" altLang="en-US"/>
              <a:t>，</a:t>
            </a:r>
            <a:r>
              <a:rPr lang="en-US" altLang="zh-CN"/>
              <a:t>1e-4</a:t>
            </a:r>
            <a:r>
              <a:rPr lang="zh-CN" altLang="en-US"/>
              <a:t>）</a:t>
            </a:r>
            <a:endParaRPr lang="zh-CN" altLang="en-US"/>
          </a:p>
          <a:p>
            <a:pPr marL="285750" indent="-285750">
              <a:buFont typeface="Arial" panose="020B0604020202020204" pitchFamily="34" charset="0"/>
              <a:buChar char="•"/>
            </a:pPr>
            <a:r>
              <a:rPr lang="zh-CN" altLang="en-US"/>
              <a:t>是否做</a:t>
            </a:r>
            <a:r>
              <a:rPr lang="en-US" altLang="zh-CN"/>
              <a:t>Weight Decay</a:t>
            </a:r>
            <a:r>
              <a:rPr lang="zh-CN" altLang="en-US"/>
              <a:t>以及</a:t>
            </a:r>
            <a:r>
              <a:rPr lang="en-US" altLang="zh-CN"/>
              <a:t>lambda</a:t>
            </a:r>
            <a:r>
              <a:rPr lang="zh-CN" altLang="en-US"/>
              <a:t>大小，六组（</a:t>
            </a:r>
            <a:r>
              <a:rPr lang="en-US" altLang="zh-CN"/>
              <a:t>0.0</a:t>
            </a:r>
            <a:r>
              <a:rPr lang="zh-CN" altLang="en-US"/>
              <a:t>，</a:t>
            </a:r>
            <a:r>
              <a:rPr lang="en-US" altLang="zh-CN"/>
              <a:t>5e</a:t>
            </a:r>
            <a:r>
              <a:rPr lang="zh-CN" altLang="en-US"/>
              <a:t>-</a:t>
            </a:r>
            <a:r>
              <a:rPr lang="en-US" altLang="zh-CN"/>
              <a:t>1</a:t>
            </a:r>
            <a:r>
              <a:rPr lang="zh-CN" altLang="en-US"/>
              <a:t>，</a:t>
            </a:r>
            <a:r>
              <a:rPr lang="en-US" altLang="zh-CN"/>
              <a:t>5e</a:t>
            </a:r>
            <a:r>
              <a:rPr lang="zh-CN" altLang="en-US"/>
              <a:t>-</a:t>
            </a:r>
            <a:r>
              <a:rPr lang="en-US" altLang="zh-CN"/>
              <a:t>2</a:t>
            </a:r>
            <a:r>
              <a:rPr lang="zh-CN" altLang="en-US"/>
              <a:t>，</a:t>
            </a:r>
            <a:r>
              <a:rPr lang="en-US" altLang="zh-CN"/>
              <a:t>5e</a:t>
            </a:r>
            <a:r>
              <a:rPr lang="zh-CN" altLang="en-US"/>
              <a:t>-</a:t>
            </a:r>
            <a:r>
              <a:rPr lang="en-US" altLang="zh-CN"/>
              <a:t>3</a:t>
            </a:r>
            <a:r>
              <a:rPr lang="zh-CN" altLang="en-US"/>
              <a:t>，</a:t>
            </a:r>
            <a:r>
              <a:rPr lang="en-US" altLang="zh-CN"/>
              <a:t>5e</a:t>
            </a:r>
            <a:r>
              <a:rPr lang="zh-CN" altLang="en-US"/>
              <a:t>-</a:t>
            </a:r>
            <a:r>
              <a:rPr lang="en-US" altLang="zh-CN"/>
              <a:t>4</a:t>
            </a:r>
            <a:r>
              <a:rPr lang="zh-CN" altLang="en-US"/>
              <a:t>，</a:t>
            </a:r>
            <a:r>
              <a:rPr lang="en-US" altLang="zh-CN"/>
              <a:t>5e</a:t>
            </a:r>
            <a:r>
              <a:rPr lang="zh-CN" altLang="en-US"/>
              <a:t>-</a:t>
            </a:r>
            <a:r>
              <a:rPr lang="en-US" altLang="zh-CN"/>
              <a:t>5</a:t>
            </a:r>
            <a:r>
              <a:rPr lang="zh-CN" altLang="en-US"/>
              <a:t>）</a:t>
            </a:r>
            <a:endParaRPr lang="zh-CN" altLang="en-US"/>
          </a:p>
          <a:p>
            <a:pPr marL="285750" indent="-285750">
              <a:buFont typeface="Arial" panose="020B0604020202020204" pitchFamily="34" charset="0"/>
              <a:buChar char="•"/>
            </a:pPr>
            <a:r>
              <a:rPr lang="zh-CN" altLang="en-US"/>
              <a:t>是否做</a:t>
            </a:r>
            <a:r>
              <a:rPr lang="en-US" altLang="zh-CN"/>
              <a:t>Drop Out</a:t>
            </a:r>
            <a:r>
              <a:rPr lang="zh-CN" altLang="en-US"/>
              <a:t>以及</a:t>
            </a:r>
            <a:r>
              <a:rPr lang="en-US" altLang="zh-CN"/>
              <a:t>Dropout_Rate</a:t>
            </a:r>
            <a:r>
              <a:rPr lang="zh-CN" altLang="en-US"/>
              <a:t>大小，四组（</a:t>
            </a:r>
            <a:r>
              <a:rPr lang="en-US" altLang="zh-CN"/>
              <a:t>0.0</a:t>
            </a:r>
            <a:r>
              <a:rPr lang="zh-CN" altLang="en-US"/>
              <a:t>，</a:t>
            </a:r>
            <a:r>
              <a:rPr lang="en-US" altLang="zh-CN"/>
              <a:t>1e</a:t>
            </a:r>
            <a:r>
              <a:rPr lang="zh-CN" altLang="en-US"/>
              <a:t>-</a:t>
            </a:r>
            <a:r>
              <a:rPr lang="en-US" altLang="zh-CN"/>
              <a:t>1</a:t>
            </a:r>
            <a:r>
              <a:rPr lang="zh-CN" altLang="en-US"/>
              <a:t>，</a:t>
            </a:r>
            <a:r>
              <a:rPr lang="en-US" altLang="zh-CN"/>
              <a:t>1e</a:t>
            </a:r>
            <a:r>
              <a:rPr lang="zh-CN" altLang="en-US"/>
              <a:t>-</a:t>
            </a:r>
            <a:r>
              <a:rPr lang="en-US" altLang="zh-CN"/>
              <a:t>2</a:t>
            </a:r>
            <a:r>
              <a:rPr lang="zh-CN" altLang="en-US"/>
              <a:t>，</a:t>
            </a:r>
            <a:r>
              <a:rPr lang="en-US" altLang="zh-CN"/>
              <a:t>1e</a:t>
            </a:r>
            <a:r>
              <a:rPr lang="zh-CN" altLang="en-US"/>
              <a:t>-</a:t>
            </a:r>
            <a:r>
              <a:rPr lang="en-US" altLang="zh-CN"/>
              <a:t>3</a:t>
            </a:r>
            <a:r>
              <a:rPr lang="zh-CN" altLang="en-US"/>
              <a:t>）</a:t>
            </a:r>
            <a:endParaRPr lang="zh-CN" altLang="en-US"/>
          </a:p>
          <a:p>
            <a:pPr marL="285750" indent="-285750">
              <a:buFont typeface="Arial" panose="020B0604020202020204" pitchFamily="34" charset="0"/>
              <a:buChar char="•"/>
            </a:pPr>
            <a:r>
              <a:rPr lang="zh-CN" altLang="en-US"/>
              <a:t>是否做</a:t>
            </a:r>
            <a:r>
              <a:rPr lang="en-US" altLang="zh-CN"/>
              <a:t>Attention Drop Out</a:t>
            </a:r>
            <a:r>
              <a:rPr lang="zh-CN" altLang="en-US"/>
              <a:t>以及</a:t>
            </a:r>
            <a:r>
              <a:rPr lang="en-US" altLang="zh-CN"/>
              <a:t>Attn_Dropout_Rate</a:t>
            </a:r>
            <a:r>
              <a:rPr lang="zh-CN" altLang="en-US"/>
              <a:t>大小，四组（</a:t>
            </a:r>
            <a:r>
              <a:rPr lang="en-US" altLang="zh-CN"/>
              <a:t>0.0</a:t>
            </a:r>
            <a:r>
              <a:rPr lang="zh-CN" altLang="en-US"/>
              <a:t>，</a:t>
            </a:r>
            <a:r>
              <a:rPr lang="en-US" altLang="zh-CN"/>
              <a:t>1e-1</a:t>
            </a:r>
            <a:r>
              <a:rPr lang="zh-CN" altLang="en-US"/>
              <a:t>，</a:t>
            </a:r>
            <a:r>
              <a:rPr lang="en-US" altLang="zh-CN"/>
              <a:t>1e-2</a:t>
            </a:r>
            <a:r>
              <a:rPr lang="zh-CN" altLang="en-US"/>
              <a:t>，</a:t>
            </a:r>
            <a:r>
              <a:rPr lang="en-US" altLang="zh-CN"/>
              <a:t>1e-3</a:t>
            </a:r>
            <a:r>
              <a:rPr lang="zh-CN" altLang="en-US"/>
              <a:t>）</a:t>
            </a:r>
            <a:endParaRPr lang="zh-CN" altLang="en-US"/>
          </a:p>
          <a:p>
            <a:pPr marL="285750" indent="-285750">
              <a:buFont typeface="Arial" panose="020B0604020202020204" pitchFamily="34" charset="0"/>
              <a:buChar char="•"/>
            </a:pPr>
            <a:r>
              <a:rPr lang="zh-CN" altLang="en-US"/>
              <a:t>是否做</a:t>
            </a:r>
            <a:r>
              <a:rPr lang="en-US" altLang="zh-CN"/>
              <a:t>AutoAug</a:t>
            </a:r>
            <a:r>
              <a:rPr lang="zh-CN" altLang="en-US"/>
              <a:t>，两组（</a:t>
            </a:r>
            <a:r>
              <a:rPr lang="en-US" altLang="zh-CN"/>
              <a:t>Yes</a:t>
            </a:r>
            <a:r>
              <a:rPr lang="zh-CN" altLang="en-US"/>
              <a:t>，</a:t>
            </a:r>
            <a:r>
              <a:rPr lang="en-US" altLang="zh-CN"/>
              <a:t>No</a:t>
            </a:r>
            <a:r>
              <a:rPr lang="zh-CN" altLang="en-US"/>
              <a:t>）</a:t>
            </a:r>
            <a:endParaRPr lang="zh-CN" altLang="en-US"/>
          </a:p>
          <a:p>
            <a:endParaRPr lang="zh-CN" altLang="en-US"/>
          </a:p>
        </p:txBody>
      </p:sp>
      <p:sp>
        <p:nvSpPr>
          <p:cNvPr id="4" name="文本框 3"/>
          <p:cNvSpPr txBox="1"/>
          <p:nvPr userDrawn="1"/>
        </p:nvSpPr>
        <p:spPr>
          <a:xfrm>
            <a:off x="1825340" y="265955"/>
            <a:ext cx="8510563" cy="512728"/>
          </a:xfrm>
          <a:prstGeom prst="rect">
            <a:avLst/>
          </a:prstGeom>
        </p:spPr>
        <p:txBody>
          <a:bodyPr wrap="none" rtlCol="0">
            <a:noAutofit/>
          </a:bodyPr>
          <a:p>
            <a:pPr algn="ctr"/>
            <a:r>
              <a:rPr lang="en-US" altLang="zh-CN" sz="2800" b="1">
                <a:latin typeface="Times" charset="0"/>
                <a:ea typeface="Times" charset="0"/>
                <a:cs typeface="Times" charset="0"/>
              </a:rPr>
              <a:t>Ablation Study</a:t>
            </a:r>
            <a:endParaRPr lang="zh-CN" altLang="en-US" sz="2800" b="1">
              <a:latin typeface="Times" charset="0"/>
              <a:ea typeface="Times" charset="0"/>
              <a:cs typeface="Times"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2" name="图片 21" descr="upload_post_object_v2_3308070135"/>
          <p:cNvPicPr>
            <a:picLocks noChangeAspect="1"/>
          </p:cNvPicPr>
          <p:nvPr/>
        </p:nvPicPr>
        <p:blipFill>
          <a:blip r:embed="rId1"/>
          <a:stretch>
            <a:fillRect/>
          </a:stretch>
        </p:blipFill>
        <p:spPr>
          <a:xfrm>
            <a:off x="10858187" y="793246"/>
            <a:ext cx="1260000" cy="630001"/>
          </a:xfrm>
          <a:prstGeom prst="rect">
            <a:avLst/>
          </a:prstGeom>
        </p:spPr>
      </p:pic>
      <p:pic>
        <p:nvPicPr>
          <p:cNvPr id="4" name="图片 3" descr="upload_post_object_v2_2857439728"/>
          <p:cNvPicPr>
            <a:picLocks noChangeAspect="1"/>
          </p:cNvPicPr>
          <p:nvPr/>
        </p:nvPicPr>
        <p:blipFill>
          <a:blip r:embed="rId2"/>
          <a:stretch>
            <a:fillRect/>
          </a:stretch>
        </p:blipFill>
        <p:spPr>
          <a:xfrm>
            <a:off x="3946243" y="1946599"/>
            <a:ext cx="3600000" cy="2964706"/>
          </a:xfrm>
          <a:prstGeom prst="rect">
            <a:avLst/>
          </a:prstGeom>
        </p:spPr>
      </p:pic>
      <p:pic>
        <p:nvPicPr>
          <p:cNvPr id="5" name="图片 4" descr="upload_post_object_v2_2430920572"/>
          <p:cNvPicPr>
            <a:picLocks noChangeAspect="1"/>
          </p:cNvPicPr>
          <p:nvPr/>
        </p:nvPicPr>
        <p:blipFill>
          <a:blip r:embed="rId3"/>
          <a:stretch>
            <a:fillRect/>
          </a:stretch>
        </p:blipFill>
        <p:spPr>
          <a:xfrm>
            <a:off x="346243" y="1939297"/>
            <a:ext cx="3600000" cy="2979310"/>
          </a:xfrm>
          <a:prstGeom prst="rect">
            <a:avLst/>
          </a:prstGeom>
        </p:spPr>
      </p:pic>
      <p:pic>
        <p:nvPicPr>
          <p:cNvPr id="6" name="图片 5" descr="upload_post_object_v2_3739560812"/>
          <p:cNvPicPr>
            <a:picLocks noChangeAspect="1"/>
          </p:cNvPicPr>
          <p:nvPr/>
        </p:nvPicPr>
        <p:blipFill>
          <a:blip r:embed="rId4"/>
          <a:stretch>
            <a:fillRect/>
          </a:stretch>
        </p:blipFill>
        <p:spPr>
          <a:xfrm>
            <a:off x="7474008" y="1939302"/>
            <a:ext cx="3604701" cy="2979301"/>
          </a:xfrm>
          <a:prstGeom prst="rect">
            <a:avLst/>
          </a:prstGeom>
        </p:spPr>
      </p:pic>
      <p:sp>
        <p:nvSpPr>
          <p:cNvPr id="3" name="文本框 2"/>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2. Architecture Study</a:t>
            </a:r>
            <a:endParaRPr lang="en-US" altLang="zh-CN" sz="3200">
              <a:latin typeface="Arial" panose="020B0604020202020204" pitchFamily="34" charset="0"/>
              <a:ea typeface="Arial" panose="020B0604020202020204" pitchFamily="34" charset="0"/>
              <a:cs typeface="Arial" panose="020B0604020202020204" pitchFamily="34" charset="0"/>
            </a:endParaRPr>
          </a:p>
          <a:p>
            <a:pPr lvl="1" indent="25400">
              <a:buNone/>
            </a:pPr>
            <a:r>
              <a:rPr lang="en-US" altLang="zh-CN" sz="2800">
                <a:latin typeface="Arial" panose="020B0604020202020204" pitchFamily="34" charset="0"/>
                <a:ea typeface="Arial" panose="020B0604020202020204" pitchFamily="34" charset="0"/>
                <a:cs typeface="Arial" panose="020B0604020202020204" pitchFamily="34" charset="0"/>
              </a:rPr>
              <a:t>2.1 Part Ⅰ</a:t>
            </a:r>
            <a:endParaRPr lang="en-US" altLang="zh-CN" sz="2800">
              <a:latin typeface="Arial" panose="020B0604020202020204" pitchFamily="34" charset="0"/>
              <a:ea typeface="Arial" panose="020B0604020202020204" pitchFamily="34" charset="0"/>
              <a:cs typeface="Arial" panose="020B0604020202020204" pitchFamily="34" charset="0"/>
            </a:endParaRPr>
          </a:p>
        </p:txBody>
      </p:sp>
      <p:sp>
        <p:nvSpPr>
          <p:cNvPr id="2" name="文本框 1"/>
          <p:cNvSpPr txBox="1"/>
          <p:nvPr userDrawn="1"/>
        </p:nvSpPr>
        <p:spPr>
          <a:xfrm>
            <a:off x="9791080" y="5280324"/>
            <a:ext cx="1496635" cy="369570"/>
          </a:xfrm>
          <a:prstGeom prst="rect">
            <a:avLst/>
          </a:prstGeom>
        </p:spPr>
        <p:txBody>
          <a:bodyPr wrap="square" rtlCol="0" anchor="t">
            <a:noAutofit/>
          </a:bodyPr>
          <a:p>
            <a:r>
              <a:rPr lang="en-US" altLang="zh-CN">
                <a:hlinkClick r:id="rId5"/>
              </a:rPr>
              <a:t>Parameters</a:t>
            </a:r>
            <a:r>
              <a:rPr lang="en-US" altLang="zh-CN">
                <a:hlinkClick r:id="rId5"/>
              </a:rPr>
              <a:t>?</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descr="upload_post_object_v2_1612626765"/>
          <p:cNvPicPr>
            <a:picLocks noChangeAspect="1"/>
          </p:cNvPicPr>
          <p:nvPr/>
        </p:nvPicPr>
        <p:blipFill>
          <a:blip r:embed="rId1"/>
          <a:stretch>
            <a:fillRect/>
          </a:stretch>
        </p:blipFill>
        <p:spPr>
          <a:xfrm>
            <a:off x="981655" y="1784343"/>
            <a:ext cx="3602477" cy="3289218"/>
          </a:xfrm>
          <a:prstGeom prst="rect">
            <a:avLst/>
          </a:prstGeom>
        </p:spPr>
      </p:pic>
      <p:pic>
        <p:nvPicPr>
          <p:cNvPr id="3" name="图片 2" descr="upload_post_object_v2_2036645347"/>
          <p:cNvPicPr>
            <a:picLocks noChangeAspect="1"/>
          </p:cNvPicPr>
          <p:nvPr/>
        </p:nvPicPr>
        <p:blipFill>
          <a:blip r:embed="rId2"/>
          <a:stretch>
            <a:fillRect/>
          </a:stretch>
        </p:blipFill>
        <p:spPr>
          <a:xfrm>
            <a:off x="5920848" y="1898952"/>
            <a:ext cx="4298571" cy="3060000"/>
          </a:xfrm>
          <a:prstGeom prst="rect">
            <a:avLst/>
          </a:prstGeom>
        </p:spPr>
      </p:pic>
      <p:pic>
        <p:nvPicPr>
          <p:cNvPr id="7" name="图片 6" descr="upload_post_object_v2_1536942407"/>
          <p:cNvPicPr>
            <a:picLocks noChangeAspect="1"/>
          </p:cNvPicPr>
          <p:nvPr/>
        </p:nvPicPr>
        <p:blipFill>
          <a:blip r:embed="rId3"/>
          <a:stretch>
            <a:fillRect/>
          </a:stretch>
        </p:blipFill>
        <p:spPr>
          <a:xfrm>
            <a:off x="10735097" y="1002873"/>
            <a:ext cx="1260000" cy="628355"/>
          </a:xfrm>
          <a:prstGeom prst="rect">
            <a:avLst/>
          </a:prstGeom>
        </p:spPr>
      </p:pic>
      <p:sp>
        <p:nvSpPr>
          <p:cNvPr id="4" name="文本框 3"/>
          <p:cNvSpPr txBox="1"/>
          <p:nvPr userDrawn="1"/>
        </p:nvSpPr>
        <p:spPr>
          <a:xfrm>
            <a:off x="77611" y="130528"/>
            <a:ext cx="5058833" cy="1141060"/>
          </a:xfrm>
          <a:prstGeom prst="rect">
            <a:avLst/>
          </a:prstGeom>
        </p:spPr>
        <p:txBody>
          <a:bodyPr wrap="square" rtlCol="0">
            <a:noAutofit/>
          </a:bodyPr>
          <a:p>
            <a:pPr indent="0">
              <a:buNone/>
            </a:pPr>
            <a:r>
              <a:rPr lang="en-US" altLang="zh-CN" sz="3200">
                <a:latin typeface="Arial" panose="020B0604020202020204" pitchFamily="34" charset="0"/>
                <a:ea typeface="Arial" panose="020B0604020202020204" pitchFamily="34" charset="0"/>
                <a:cs typeface="Arial" panose="020B0604020202020204" pitchFamily="34" charset="0"/>
              </a:rPr>
              <a:t>2. Architecture Study</a:t>
            </a:r>
            <a:endParaRPr lang="en-US" altLang="zh-CN" sz="3200">
              <a:latin typeface="Arial" panose="020B0604020202020204" pitchFamily="34" charset="0"/>
              <a:ea typeface="Arial" panose="020B0604020202020204" pitchFamily="34" charset="0"/>
              <a:cs typeface="Arial" panose="020B0604020202020204" pitchFamily="34" charset="0"/>
            </a:endParaRPr>
          </a:p>
          <a:p>
            <a:pPr lvl="1" indent="25400">
              <a:buNone/>
            </a:pPr>
            <a:r>
              <a:rPr lang="en-US" altLang="zh-CN" sz="2800">
                <a:latin typeface="Arial" panose="020B0604020202020204" pitchFamily="34" charset="0"/>
                <a:ea typeface="Arial" panose="020B0604020202020204" pitchFamily="34" charset="0"/>
                <a:cs typeface="Arial" panose="020B0604020202020204" pitchFamily="34" charset="0"/>
              </a:rPr>
              <a:t>2.2 Part Ⅱ</a:t>
            </a:r>
            <a:endParaRPr lang="en-US" altLang="zh-CN" sz="2800">
              <a:latin typeface="Arial" panose="020B0604020202020204" pitchFamily="34" charset="0"/>
              <a:ea typeface="Arial" panose="020B0604020202020204" pitchFamily="34" charset="0"/>
              <a:cs typeface="Arial" panose="020B0604020202020204" pitchFamily="34" charset="0"/>
            </a:endParaRPr>
          </a:p>
        </p:txBody>
      </p:sp>
      <p:sp>
        <p:nvSpPr>
          <p:cNvPr id="5" name="文本框 4"/>
          <p:cNvSpPr txBox="1"/>
          <p:nvPr userDrawn="1"/>
        </p:nvSpPr>
        <p:spPr>
          <a:xfrm>
            <a:off x="9791080" y="5280324"/>
            <a:ext cx="1496635" cy="369570"/>
          </a:xfrm>
          <a:prstGeom prst="rect">
            <a:avLst/>
          </a:prstGeom>
        </p:spPr>
        <p:txBody>
          <a:bodyPr wrap="square" rtlCol="0" anchor="t">
            <a:noAutofit/>
          </a:bodyPr>
          <a:p>
            <a:r>
              <a:rPr lang="en-US" altLang="zh-CN">
                <a:hlinkClick r:id="rId4"/>
              </a:rPr>
              <a:t>Parameters</a:t>
            </a:r>
            <a:r>
              <a:rPr lang="en-US" altLang="zh-CN">
                <a:hlinkClick r:id="rId4"/>
              </a:rPr>
              <a:t>?</a:t>
            </a:r>
            <a:endParaRPr lang="zh-CN" altLang="en-US"/>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spect">
      <a:maj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微软雅黑"/>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4853</Words>
  <Application>WPS Office WWO_wpscloud_20250605154722-c1ee60194f</Application>
  <PresentationFormat>宽屏</PresentationFormat>
  <Paragraphs>242</Paragraphs>
  <Slides>26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26</vt:i4>
      </vt:variant>
    </vt:vector>
  </HeadingPairs>
  <TitlesOfParts>
    <vt:vector size="43" baseType="lpstr">
      <vt:lpstr>Arial</vt:lpstr>
      <vt:lpstr>宋体</vt:lpstr>
      <vt:lpstr>Wingdings</vt:lpstr>
      <vt:lpstr>微软雅黑</vt:lpstr>
      <vt:lpstr>汉仪旗黑KW 55S</vt:lpstr>
      <vt:lpstr>Arial Black</vt:lpstr>
      <vt:lpstr>Bahnschrift SemiBold</vt:lpstr>
      <vt:lpstr>Times</vt:lpstr>
      <vt:lpstr>华文新魏</vt:lpstr>
      <vt:lpstr>Times New Roman</vt:lpstr>
      <vt:lpstr>Cambria Math</vt:lpstr>
      <vt:lpstr>华文行楷</vt:lpstr>
      <vt:lpstr>汉仪书宋二KW</vt:lpstr>
      <vt:lpstr>Kingsoft Confetti</vt:lpstr>
      <vt:lpstr>Noto Sans Tibetan</vt:lpstr>
      <vt:lpstr>Kingsoft Math</vt:lpstr>
      <vt:lpstr>Office 主题</vt:lpstr>
      <vt:lpstr>on Image Classification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Image Classification</dc:title>
  <dc:creator/>
  <cp:lastModifiedBy/>
  <dcterms:created xsi:type="dcterms:W3CDTF">2025-06-12T18:35:51Z</dcterms:created>
  <dcterms:modified xsi:type="dcterms:W3CDTF">2025-06-12T18:35:51Z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2052-12.9.0.21577</vt:lpwstr>
  </property>
  <property fmtid="{D5CDD505-2E9C-101B-9397-08002B2CF9AE}" pid="3" name="ICV">
    <vt:lpwstr>B75C98F4C40948689CB49D1002CA5FAC</vt:lpwstr>
  </property>
</Properties>
</file>