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Roboto Condensed"/>
      <p:regular r:id="rId35"/>
      <p:bold r:id="rId36"/>
      <p:italic r:id="rId37"/>
      <p:boldItalic r:id="rId38"/>
    </p:embeddedFont>
    <p:embeddedFont>
      <p:font typeface="Roboto Condensed Light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22B4F-877C-4CE7-9A67-0D987E66043E}">
  <a:tblStyle styleId="{3E822B4F-877C-4CE7-9A67-0D987E660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.fntdata"/><Relationship Id="rId20" Type="http://schemas.openxmlformats.org/officeDocument/2006/relationships/font" Target="fonts/RobotoThin-bold.fntdata"/><Relationship Id="rId42" Type="http://schemas.openxmlformats.org/officeDocument/2006/relationships/font" Target="fonts/RobotoCondensedLight-boldItalic.fntdata"/><Relationship Id="rId41" Type="http://schemas.openxmlformats.org/officeDocument/2006/relationships/font" Target="fonts/RobotoCondensedLight-italic.fntdata"/><Relationship Id="rId22" Type="http://schemas.openxmlformats.org/officeDocument/2006/relationships/font" Target="fonts/RobotoThin-boldItalic.fntdata"/><Relationship Id="rId44" Type="http://schemas.openxmlformats.org/officeDocument/2006/relationships/font" Target="fonts/RobotoLight-bold.fntdata"/><Relationship Id="rId21" Type="http://schemas.openxmlformats.org/officeDocument/2006/relationships/font" Target="fonts/RobotoThin-italic.fntdata"/><Relationship Id="rId43" Type="http://schemas.openxmlformats.org/officeDocument/2006/relationships/font" Target="fonts/RobotoLight-regular.fntdata"/><Relationship Id="rId24" Type="http://schemas.openxmlformats.org/officeDocument/2006/relationships/font" Target="fonts/RobotoMedium-bold.fntdata"/><Relationship Id="rId46" Type="http://schemas.openxmlformats.org/officeDocument/2006/relationships/font" Target="fonts/RobotoLight-boldItalic.fntdata"/><Relationship Id="rId23" Type="http://schemas.openxmlformats.org/officeDocument/2006/relationships/font" Target="fonts/RobotoMedium-regular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Arvo-italic.fntdata"/><Relationship Id="rId10" Type="http://schemas.openxmlformats.org/officeDocument/2006/relationships/slide" Target="slides/slide4.xml"/><Relationship Id="rId32" Type="http://schemas.openxmlformats.org/officeDocument/2006/relationships/font" Target="fonts/Arvo-bold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Arv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bold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regular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boldItalic.fntdata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57d2a912_1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c57d2a912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2c0d639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2c0d63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3648db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43648db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3648db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3648db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52f7346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52f7346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57d2a912_1_1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57d2a912_1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57d2a91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57d2a9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84e4b6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84e4b6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c0d63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c0d6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c0d639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2c0d639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36d9ca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36d9ca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2c0d6391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2c0d639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kaggle.com/datasets/snapcrack/all-the-news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Final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News</a:t>
            </a:r>
            <a:r>
              <a:rPr lang="en" sz="3400"/>
              <a:t> via </a:t>
            </a:r>
            <a:r>
              <a:rPr lang="en" sz="3400"/>
              <a:t>Sentiment Analysis &amp; Taxonomy-Guided Semantic Similarity</a:t>
            </a:r>
            <a:endParaRPr sz="3400"/>
          </a:p>
        </p:txBody>
      </p:sp>
      <p:sp>
        <p:nvSpPr>
          <p:cNvPr id="185" name="Google Shape;185;p11"/>
          <p:cNvSpPr txBox="1"/>
          <p:nvPr>
            <p:ph idx="4294967295" type="subTitle"/>
          </p:nvPr>
        </p:nvSpPr>
        <p:spPr>
          <a:xfrm>
            <a:off x="2934300" y="4198150"/>
            <a:ext cx="62097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Oluwademilade (Demilade) Adeboye, Zhikun (Devin) Chen, Michael Latimer, Junkai (Frankie) Lin</a:t>
            </a:r>
            <a:endParaRPr b="1"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Demonstration</a:t>
            </a:r>
            <a:endParaRPr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Bear with us :)</a:t>
            </a:r>
            <a:endParaRPr/>
          </a:p>
        </p:txBody>
      </p:sp>
      <p:sp>
        <p:nvSpPr>
          <p:cNvPr id="325" name="Google Shape;325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650907" y="1378850"/>
            <a:ext cx="49353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>
            <a:off x="1619494" y="1651871"/>
            <a:ext cx="2234466" cy="3131083"/>
            <a:chOff x="1118224" y="283725"/>
            <a:chExt cx="2090826" cy="4076400"/>
          </a:xfrm>
        </p:grpSpPr>
        <p:sp>
          <p:nvSpPr>
            <p:cNvPr id="332" name="Google Shape;332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porta dolor sit amet nec</a:t>
              </a:r>
              <a:endParaRPr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adipiscing. Donec risus dolor, porta venenatis neque pharetra luctus felis. Proin vel tellus nec in felis volutpat amet molestie cum sociis.</a:t>
              </a: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45</a:t>
              </a:r>
              <a:r>
                <a:rPr lang="en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Molestie nec amet cum sociis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1075848" y="1378825"/>
            <a:ext cx="2778095" cy="3404202"/>
            <a:chOff x="1066372" y="283727"/>
            <a:chExt cx="2142600" cy="4076400"/>
          </a:xfrm>
        </p:grpSpPr>
        <p:sp>
          <p:nvSpPr>
            <p:cNvPr id="340" name="Google Shape;340;p21"/>
            <p:cNvSpPr/>
            <p:nvPr/>
          </p:nvSpPr>
          <p:spPr>
            <a:xfrm>
              <a:off x="1066372" y="283727"/>
              <a:ext cx="2142600" cy="40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39525" y="364089"/>
              <a:ext cx="1987800" cy="246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225924" y="466698"/>
              <a:ext cx="1815000" cy="22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r>
                <a:rPr lang="en" sz="4000">
                  <a:solidFill>
                    <a:schemeClr val="accent6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4000">
                <a:solidFill>
                  <a:schemeClr val="accent6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Accuracy (precision)</a:t>
              </a:r>
              <a:endParaRPr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We tested our class taxonomy based on 100 article test set with over 5000 training set and scored 70% accuracy on the topic classification. </a:t>
              </a:r>
              <a:endParaRPr b="1" sz="1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1178646" y="3172457"/>
              <a:ext cx="19701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High accuracy topic classification helps derive the more precise sentiment score.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3998323" y="1378852"/>
            <a:ext cx="2778196" cy="3404202"/>
            <a:chOff x="1178650" y="283725"/>
            <a:chExt cx="2030400" cy="4076400"/>
          </a:xfrm>
        </p:grpSpPr>
        <p:sp>
          <p:nvSpPr>
            <p:cNvPr id="346" name="Google Shape;346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240903" y="355816"/>
              <a:ext cx="1905900" cy="24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307510" y="510466"/>
              <a:ext cx="1772700" cy="21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2 Sec</a:t>
              </a:r>
              <a:endParaRPr b="1" sz="4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Avg Search Time</a:t>
              </a:r>
              <a:endParaRPr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We achieved an average word2vec search time of 2 seconds.</a:t>
              </a:r>
              <a:endPara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16106" y="3172448"/>
              <a:ext cx="19326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time slowed by Word2Vec similarity calculation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353" name="Google Shape;353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Current summarization is computationally intensive and time consuming, future work should explore faster methods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Our current work was limited by the articles available, and we anticipate scaling this product to work with larger sets of articles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▰"/>
            </a:pPr>
            <a:r>
              <a:rPr lang="en" sz="1700"/>
              <a:t>Utilize News API to search for relevant, recent articles before running sentiment analysis and similarity scoring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▰"/>
            </a:pPr>
            <a:r>
              <a:rPr lang="en" sz="1700"/>
              <a:t>Limit the scope of the project to focus on quantitative trading, allowing users to track current sentiment and update models from unbiased sources</a:t>
            </a:r>
            <a:endParaRPr sz="1700"/>
          </a:p>
        </p:txBody>
      </p:sp>
      <p:sp>
        <p:nvSpPr>
          <p:cNvPr id="360" name="Google Shape;360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Use Case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2681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Focus Area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Investors and Quantitative Traders relies on the news to make decisions about where to invest and what strategies will yield higher returns.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46115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1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Real time sentiment on hundreds of topics with corresponding ETFs for quantitative traders to develop strategies of trading based on NLP sentiment analysis.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2"/>
          <p:cNvSpPr txBox="1"/>
          <p:nvPr>
            <p:ph idx="2" type="body"/>
          </p:nvPr>
        </p:nvSpPr>
        <p:spPr>
          <a:xfrm>
            <a:off x="2439850" y="1508500"/>
            <a:ext cx="2019000" cy="2937600"/>
          </a:xfrm>
          <a:prstGeom prst="rect">
            <a:avLst/>
          </a:prstGeom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Process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/>
              <a:t>Algorithm classifies topics into 11 industries, provides overall sentiment for the respective industry, and summarizes most similar articles to search query. </a:t>
            </a:r>
            <a:endParaRPr sz="1700"/>
          </a:p>
        </p:txBody>
      </p:sp>
      <p:sp>
        <p:nvSpPr>
          <p:cNvPr id="195" name="Google Shape;195;p12"/>
          <p:cNvSpPr txBox="1"/>
          <p:nvPr/>
        </p:nvSpPr>
        <p:spPr>
          <a:xfrm>
            <a:off x="6783250" y="1508500"/>
            <a:ext cx="2019000" cy="293760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2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Investors can also search for the news topics and industries for the whole content of the news and their sentiment score to get more information on the industries. 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Procurement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651725" y="1386500"/>
            <a:ext cx="4238100" cy="3606600"/>
          </a:xfrm>
          <a:prstGeom prst="rect">
            <a:avLst/>
          </a:prstGeom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the News Data Set (669MB)</a:t>
            </a:r>
            <a:endParaRPr b="1" sz="20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143,000 Articles </a:t>
            </a:r>
            <a:r>
              <a:rPr lang="en" sz="1800"/>
              <a:t>across 15 publications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Reuters data includes</a:t>
            </a:r>
            <a:r>
              <a:rPr lang="en" sz="1800"/>
              <a:t> over 10,600 articles from 2015 to 2017. Articles span various industries and topics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Structured Data - Columns include id, title, author, year, content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▰"/>
            </a:pPr>
            <a:r>
              <a:rPr lang="en" sz="1800"/>
              <a:t>Dataset includes publications such as CNN, NYT, BreitBart and Reuters</a:t>
            </a:r>
            <a:endParaRPr sz="1800"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04" name="Google Shape;204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600" y="1453600"/>
            <a:ext cx="3949376" cy="233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5088100" y="3940700"/>
            <a:ext cx="397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https://www.kaggle.com/datasets/snapcrack/all-the-news?resource=download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Methods</a:t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>
            <a:off x="2464150" y="1837847"/>
            <a:ext cx="1356512" cy="467427"/>
            <a:chOff x="185742" y="1697030"/>
            <a:chExt cx="5165698" cy="1658130"/>
          </a:xfrm>
        </p:grpSpPr>
        <p:sp>
          <p:nvSpPr>
            <p:cNvPr id="216" name="Google Shape;216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User input</a:t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967388" y="1760450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Flask Search Interface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1" name="Google Shape;221;p14"/>
          <p:cNvGrpSpPr/>
          <p:nvPr/>
        </p:nvGrpSpPr>
        <p:grpSpPr>
          <a:xfrm rot="10800000">
            <a:off x="5170395" y="1837859"/>
            <a:ext cx="1367360" cy="467427"/>
            <a:chOff x="185742" y="1697030"/>
            <a:chExt cx="5165698" cy="1658130"/>
          </a:xfrm>
        </p:grpSpPr>
        <p:sp>
          <p:nvSpPr>
            <p:cNvPr id="222" name="Google Shape;222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Train  Model</a:t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26" name="Google Shape;226;p14"/>
          <p:cNvSpPr/>
          <p:nvPr/>
        </p:nvSpPr>
        <p:spPr>
          <a:xfrm>
            <a:off x="3637125" y="1760450"/>
            <a:ext cx="18414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6306838" y="1742613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 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8" name="Google Shape;228;p14"/>
          <p:cNvSpPr/>
          <p:nvPr/>
        </p:nvSpPr>
        <p:spPr>
          <a:xfrm flipH="1">
            <a:off x="6351251" y="3386475"/>
            <a:ext cx="19065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Industry Taxonomy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29" name="Google Shape;229;p14"/>
          <p:cNvGrpSpPr/>
          <p:nvPr/>
        </p:nvGrpSpPr>
        <p:grpSpPr>
          <a:xfrm flipH="1" rot="10800000">
            <a:off x="5274837" y="3481722"/>
            <a:ext cx="1356512" cy="467427"/>
            <a:chOff x="185742" y="1697030"/>
            <a:chExt cx="5165698" cy="1658130"/>
          </a:xfrm>
        </p:grpSpPr>
        <p:sp>
          <p:nvSpPr>
            <p:cNvPr id="230" name="Google Shape;230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Classify Articles</a:t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4" name="Google Shape;234;p14"/>
          <p:cNvSpPr/>
          <p:nvPr/>
        </p:nvSpPr>
        <p:spPr>
          <a:xfrm flipH="1">
            <a:off x="3637113" y="3386488"/>
            <a:ext cx="1826700" cy="657900"/>
          </a:xfrm>
          <a:prstGeom prst="parallelogram">
            <a:avLst>
              <a:gd fmla="val 902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Sentiment Analysis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35" name="Google Shape;235;p14"/>
          <p:cNvGrpSpPr/>
          <p:nvPr/>
        </p:nvGrpSpPr>
        <p:grpSpPr>
          <a:xfrm flipH="1" rot="10800000">
            <a:off x="2499712" y="3481734"/>
            <a:ext cx="1356512" cy="467427"/>
            <a:chOff x="185742" y="1697030"/>
            <a:chExt cx="5165698" cy="1658130"/>
          </a:xfrm>
        </p:grpSpPr>
        <p:sp>
          <p:nvSpPr>
            <p:cNvPr id="236" name="Google Shape;236;p14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Topic Sentiment</a:t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0" name="Google Shape;240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7744596" y="1874756"/>
            <a:ext cx="597229" cy="1909594"/>
            <a:chOff x="7833393" y="2483120"/>
            <a:chExt cx="467425" cy="1726733"/>
          </a:xfrm>
        </p:grpSpPr>
        <p:grpSp>
          <p:nvGrpSpPr>
            <p:cNvPr id="242" name="Google Shape;242;p14"/>
            <p:cNvGrpSpPr/>
            <p:nvPr/>
          </p:nvGrpSpPr>
          <p:grpSpPr>
            <a:xfrm rot="-5400000">
              <a:off x="7414643" y="3323677"/>
              <a:ext cx="1304927" cy="467425"/>
              <a:chOff x="-242815" y="1697015"/>
              <a:chExt cx="4221698" cy="1658124"/>
            </a:xfrm>
          </p:grpSpPr>
          <p:sp>
            <p:nvSpPr>
              <p:cNvPr id="243" name="Google Shape;243;p14"/>
              <p:cNvSpPr/>
              <p:nvPr/>
            </p:nvSpPr>
            <p:spPr>
              <a:xfrm flipH="1" rot="10800000">
                <a:off x="1139383" y="1697015"/>
                <a:ext cx="2839500" cy="1243800"/>
              </a:xfrm>
              <a:prstGeom prst="rect">
                <a:avLst/>
              </a:prstGeom>
              <a:solidFill>
                <a:srgbClr val="DFE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263248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Calculate</a:t>
                </a:r>
                <a:r>
                  <a:rPr lang="en" sz="1200">
                    <a:solidFill>
                      <a:srgbClr val="263248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Similarity</a:t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>
                <a:off x="-242815" y="1697027"/>
                <a:ext cx="1432500" cy="1236000"/>
              </a:xfrm>
              <a:prstGeom prst="rtTriangle">
                <a:avLst/>
              </a:prstGeom>
              <a:solidFill>
                <a:srgbClr val="DFE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10800000">
                <a:off x="-105718" y="2940839"/>
                <a:ext cx="1295400" cy="414300"/>
              </a:xfrm>
              <a:prstGeom prst="triangle">
                <a:avLst>
                  <a:gd fmla="val 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46" name="Google Shape;246;p14"/>
            <p:cNvSpPr/>
            <p:nvPr/>
          </p:nvSpPr>
          <p:spPr>
            <a:xfrm rot="-5400000">
              <a:off x="7799119" y="2522270"/>
              <a:ext cx="421800" cy="343500"/>
            </a:xfrm>
            <a:prstGeom prst="rtTriangle">
              <a:avLst/>
            </a:prstGeom>
            <a:solidFill>
              <a:srgbClr val="DFE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967400" y="3020025"/>
            <a:ext cx="1630500" cy="1647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Summary of Each Article &amp; Industry Sentiment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Specifications</a:t>
            </a:r>
            <a:endParaRPr/>
          </a:p>
        </p:txBody>
      </p:sp>
      <p:grpSp>
        <p:nvGrpSpPr>
          <p:cNvPr id="253" name="Google Shape;253;p15"/>
          <p:cNvGrpSpPr/>
          <p:nvPr/>
        </p:nvGrpSpPr>
        <p:grpSpPr>
          <a:xfrm>
            <a:off x="42552" y="1367500"/>
            <a:ext cx="2227850" cy="3664519"/>
            <a:chOff x="886519" y="1051560"/>
            <a:chExt cx="3008575" cy="4945370"/>
          </a:xfrm>
        </p:grpSpPr>
        <p:sp>
          <p:nvSpPr>
            <p:cNvPr id="254" name="Google Shape;254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Taxonomy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5"/>
            <p:cNvSpPr txBox="1"/>
            <p:nvPr/>
          </p:nvSpPr>
          <p:spPr>
            <a:xfrm>
              <a:off x="1429934" y="2128000"/>
              <a:ext cx="2144400" cy="3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Classifies articles into 11 industries and 40 plus sectors</a:t>
              </a:r>
              <a:r>
                <a:rPr lang="en" sz="1200">
                  <a:solidFill>
                    <a:srgbClr val="000000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.</a:t>
              </a:r>
              <a:endParaRPr sz="120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Taxonomy key words derived from domain knowledge and SEO websites</a:t>
              </a:r>
              <a:r>
                <a:rPr lang="en" sz="1200">
                  <a:solidFill>
                    <a:srgbClr val="000000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.</a:t>
              </a:r>
              <a:endParaRPr sz="1200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Keywords divided into subsections for each industry (i.e. consumer staples &amp; soft drinks)</a:t>
              </a:r>
              <a:endParaRPr sz="12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59" name="Google Shape;25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5"/>
          <p:cNvGrpSpPr/>
          <p:nvPr/>
        </p:nvGrpSpPr>
        <p:grpSpPr>
          <a:xfrm>
            <a:off x="2319580" y="1367500"/>
            <a:ext cx="2227850" cy="3664519"/>
            <a:chOff x="886519" y="1051560"/>
            <a:chExt cx="3008575" cy="4945370"/>
          </a:xfrm>
        </p:grpSpPr>
        <p:sp>
          <p:nvSpPr>
            <p:cNvPr id="261" name="Google Shape;261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1170199" y="1553633"/>
              <a:ext cx="22764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Sentiment Analysis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5" name="Google Shape;265;p15"/>
            <p:cNvSpPr txBox="1"/>
            <p:nvPr/>
          </p:nvSpPr>
          <p:spPr>
            <a:xfrm>
              <a:off x="1265133" y="2276067"/>
              <a:ext cx="2265600" cy="3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SentimentAnalyzer from NLTK package used to determine sentiment.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Sentiment based on compound score from SentimentAnalyzer. 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NRCLexicon</a:t>
              </a:r>
              <a:r>
                <a:rPr lang="en" sz="13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 predicts the sentiments and emotion of a given text</a:t>
              </a:r>
              <a:endParaRPr sz="125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66" name="Google Shape;2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5"/>
          <p:cNvGrpSpPr/>
          <p:nvPr/>
        </p:nvGrpSpPr>
        <p:grpSpPr>
          <a:xfrm>
            <a:off x="4596583" y="1367500"/>
            <a:ext cx="2227850" cy="3664519"/>
            <a:chOff x="886519" y="1051560"/>
            <a:chExt cx="3008575" cy="4945370"/>
          </a:xfrm>
        </p:grpSpPr>
        <p:sp>
          <p:nvSpPr>
            <p:cNvPr id="268" name="Google Shape;268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265141" y="2041800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Word2Vec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1551494" y="2220696"/>
              <a:ext cx="1921800" cy="20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Similarity </a:t>
              </a: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calculated</a:t>
              </a: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 using  trained Word2Vec model.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Word2Vec model trained using Gensim package.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73" name="Google Shape;27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15"/>
          <p:cNvGrpSpPr/>
          <p:nvPr/>
        </p:nvGrpSpPr>
        <p:grpSpPr>
          <a:xfrm>
            <a:off x="6873598" y="1322325"/>
            <a:ext cx="2227850" cy="3790020"/>
            <a:chOff x="886519" y="1051560"/>
            <a:chExt cx="3008575" cy="5114736"/>
          </a:xfrm>
        </p:grpSpPr>
        <p:sp>
          <p:nvSpPr>
            <p:cNvPr id="276" name="Google Shape;276;p15"/>
            <p:cNvSpPr/>
            <p:nvPr/>
          </p:nvSpPr>
          <p:spPr>
            <a:xfrm>
              <a:off x="2386442" y="4488278"/>
              <a:ext cx="1508652" cy="1508652"/>
            </a:xfrm>
            <a:custGeom>
              <a:rect b="b" l="l" r="r" t="t"/>
              <a:pathLst>
                <a:path extrusionOk="0" h="21600" w="21600">
                  <a:moveTo>
                    <a:pt x="2648" y="0"/>
                  </a:moveTo>
                  <a:lnTo>
                    <a:pt x="18952" y="0"/>
                  </a:lnTo>
                  <a:cubicBezTo>
                    <a:pt x="20412" y="0"/>
                    <a:pt x="21600" y="1188"/>
                    <a:pt x="21600" y="2648"/>
                  </a:cubicBezTo>
                  <a:lnTo>
                    <a:pt x="21600" y="18952"/>
                  </a:lnTo>
                  <a:cubicBezTo>
                    <a:pt x="21600" y="20412"/>
                    <a:pt x="20412" y="21600"/>
                    <a:pt x="18952" y="21600"/>
                  </a:cubicBezTo>
                  <a:lnTo>
                    <a:pt x="2648" y="21600"/>
                  </a:lnTo>
                  <a:cubicBezTo>
                    <a:pt x="1188" y="21600"/>
                    <a:pt x="0" y="20412"/>
                    <a:pt x="0" y="18952"/>
                  </a:cubicBezTo>
                  <a:lnTo>
                    <a:pt x="0" y="2648"/>
                  </a:lnTo>
                  <a:cubicBezTo>
                    <a:pt x="0" y="1188"/>
                    <a:pt x="1188" y="0"/>
                    <a:pt x="2648" y="0"/>
                  </a:cubicBezTo>
                  <a:close/>
                </a:path>
              </a:pathLst>
            </a:custGeom>
            <a:solidFill>
              <a:srgbClr val="DFE8C2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886519" y="1051560"/>
              <a:ext cx="2560086" cy="2064960"/>
            </a:xfrm>
            <a:custGeom>
              <a:rect b="b" l="l" r="r" t="t"/>
              <a:pathLst>
                <a:path extrusionOk="0" h="21600" w="21600">
                  <a:moveTo>
                    <a:pt x="17619" y="4417"/>
                  </a:moveTo>
                  <a:lnTo>
                    <a:pt x="5050" y="4417"/>
                  </a:lnTo>
                  <a:lnTo>
                    <a:pt x="5050" y="1234"/>
                  </a:lnTo>
                  <a:cubicBezTo>
                    <a:pt x="5050" y="548"/>
                    <a:pt x="4608" y="0"/>
                    <a:pt x="4055" y="0"/>
                  </a:cubicBezTo>
                  <a:lnTo>
                    <a:pt x="995" y="0"/>
                  </a:lnTo>
                  <a:cubicBezTo>
                    <a:pt x="442" y="0"/>
                    <a:pt x="0" y="548"/>
                    <a:pt x="0" y="1234"/>
                  </a:cubicBezTo>
                  <a:lnTo>
                    <a:pt x="0" y="5027"/>
                  </a:lnTo>
                  <a:cubicBezTo>
                    <a:pt x="0" y="5712"/>
                    <a:pt x="442" y="6261"/>
                    <a:pt x="995" y="6261"/>
                  </a:cubicBezTo>
                  <a:lnTo>
                    <a:pt x="1843" y="6261"/>
                  </a:lnTo>
                  <a:lnTo>
                    <a:pt x="1843" y="20320"/>
                  </a:lnTo>
                  <a:cubicBezTo>
                    <a:pt x="1843" y="21036"/>
                    <a:pt x="2310" y="21600"/>
                    <a:pt x="2875" y="21600"/>
                  </a:cubicBezTo>
                  <a:lnTo>
                    <a:pt x="21600" y="21600"/>
                  </a:lnTo>
                  <a:lnTo>
                    <a:pt x="21600" y="9338"/>
                  </a:lnTo>
                  <a:cubicBezTo>
                    <a:pt x="21600" y="6626"/>
                    <a:pt x="19818" y="4417"/>
                    <a:pt x="17619" y="4417"/>
                  </a:cubicBezTo>
                  <a:close/>
                  <a:moveTo>
                    <a:pt x="4595" y="4463"/>
                  </a:moveTo>
                  <a:cubicBezTo>
                    <a:pt x="4595" y="5149"/>
                    <a:pt x="4153" y="5697"/>
                    <a:pt x="3600" y="5697"/>
                  </a:cubicBezTo>
                  <a:lnTo>
                    <a:pt x="1450" y="5697"/>
                  </a:lnTo>
                  <a:cubicBezTo>
                    <a:pt x="897" y="5697"/>
                    <a:pt x="455" y="5149"/>
                    <a:pt x="455" y="4463"/>
                  </a:cubicBezTo>
                  <a:lnTo>
                    <a:pt x="455" y="1797"/>
                  </a:lnTo>
                  <a:cubicBezTo>
                    <a:pt x="455" y="1112"/>
                    <a:pt x="897" y="564"/>
                    <a:pt x="1450" y="564"/>
                  </a:cubicBezTo>
                  <a:lnTo>
                    <a:pt x="3600" y="564"/>
                  </a:lnTo>
                  <a:cubicBezTo>
                    <a:pt x="4153" y="564"/>
                    <a:pt x="4595" y="1112"/>
                    <a:pt x="4595" y="1797"/>
                  </a:cubicBezTo>
                  <a:lnTo>
                    <a:pt x="4595" y="4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38408" y="2059933"/>
              <a:ext cx="2494530" cy="3831354"/>
            </a:xfrm>
            <a:custGeom>
              <a:rect b="b" l="l" r="r" t="t"/>
              <a:pathLst>
                <a:path extrusionOk="0" h="21600" w="21600">
                  <a:moveTo>
                    <a:pt x="20579" y="21600"/>
                  </a:moveTo>
                  <a:lnTo>
                    <a:pt x="1021" y="21600"/>
                  </a:lnTo>
                  <a:cubicBezTo>
                    <a:pt x="454" y="21600"/>
                    <a:pt x="0" y="21304"/>
                    <a:pt x="0" y="20935"/>
                  </a:cubicBezTo>
                  <a:lnTo>
                    <a:pt x="0" y="665"/>
                  </a:lnTo>
                  <a:cubicBezTo>
                    <a:pt x="0" y="296"/>
                    <a:pt x="454" y="0"/>
                    <a:pt x="1021" y="0"/>
                  </a:cubicBezTo>
                  <a:lnTo>
                    <a:pt x="20579" y="0"/>
                  </a:lnTo>
                  <a:cubicBezTo>
                    <a:pt x="21146" y="0"/>
                    <a:pt x="21600" y="296"/>
                    <a:pt x="21600" y="665"/>
                  </a:cubicBezTo>
                  <a:lnTo>
                    <a:pt x="21600" y="20935"/>
                  </a:lnTo>
                  <a:cubicBezTo>
                    <a:pt x="21600" y="21304"/>
                    <a:pt x="21146" y="21600"/>
                    <a:pt x="2057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1413569" y="1539547"/>
              <a:ext cx="17499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Summarization</a:t>
              </a:r>
              <a:endParaRPr b="1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1551494" y="2220696"/>
              <a:ext cx="1921800" cy="39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Summarization using FastT5 model</a:t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FastT5 model summarizes the content of article which condense a range of information, giving readers an aggregation of the most important parts of what they're about to read </a:t>
              </a:r>
              <a:endPara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1250"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pic>
          <p:nvPicPr>
            <p:cNvPr descr="Bullseye with solid fill" id="281" name="Google Shape;28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9234" y="1158190"/>
              <a:ext cx="395446" cy="3954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4294967295" type="title"/>
          </p:nvPr>
        </p:nvSpPr>
        <p:spPr>
          <a:xfrm>
            <a:off x="311100" y="44750"/>
            <a:ext cx="1858200" cy="6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34475" y="2924750"/>
            <a:ext cx="7628700" cy="4002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0" y="2398150"/>
            <a:ext cx="1198800" cy="4257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1498325" y="2226300"/>
            <a:ext cx="10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Industry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1453750" y="359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Sub-</a:t>
            </a:r>
            <a:r>
              <a:rPr b="1" lang="en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Sector		Keywords</a:t>
            </a:r>
            <a:endParaRPr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16"/>
          <p:cNvSpPr/>
          <p:nvPr/>
        </p:nvSpPr>
        <p:spPr>
          <a:xfrm flipH="1" rot="-2114499">
            <a:off x="979704" y="1989098"/>
            <a:ext cx="789739" cy="440572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rot="-7049930">
            <a:off x="820564" y="3417379"/>
            <a:ext cx="675069" cy="315193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flipH="1" rot="7049930">
            <a:off x="3611289" y="3463254"/>
            <a:ext cx="675069" cy="315193"/>
          </a:xfrm>
          <a:prstGeom prst="bentArrow">
            <a:avLst>
              <a:gd fmla="val 7910" name="adj1"/>
              <a:gd fmla="val 15022" name="adj2"/>
              <a:gd fmla="val 32055" name="adj3"/>
              <a:gd fmla="val 88933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0" y="1463525"/>
            <a:ext cx="7415000" cy="2978450"/>
          </a:xfrm>
          <a:prstGeom prst="rect">
            <a:avLst/>
          </a:prstGeom>
          <a:noFill/>
          <a:ln cap="flat" cmpd="sng" w="9525">
            <a:solidFill>
              <a:srgbClr val="DFE8C2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301" name="Google Shape;30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" y="1373525"/>
            <a:ext cx="3900505" cy="367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18"/>
          <p:cNvGraphicFramePr/>
          <p:nvPr/>
        </p:nvGraphicFramePr>
        <p:xfrm>
          <a:off x="4146425" y="154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{3E822B4F-877C-4CE7-9A67-0D987E66043E}</a:tableStyleId>
              </a:tblPr>
              <a:tblGrid>
                <a:gridCol w="2192250"/>
                <a:gridCol w="2192250"/>
              </a:tblGrid>
              <a:tr h="8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Package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NLTK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Function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Sentiment Intensity Analyzer (Polarity)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Score</a:t>
                      </a:r>
                      <a:endParaRPr b="1" sz="20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8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Compound</a:t>
                      </a:r>
                      <a:endParaRPr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&amp; Similarity Scoring</a:t>
            </a:r>
            <a:endParaRPr/>
          </a:p>
        </p:txBody>
      </p:sp>
      <p:sp>
        <p:nvSpPr>
          <p:cNvPr id="316" name="Google Shape;316;p19"/>
          <p:cNvSpPr txBox="1"/>
          <p:nvPr>
            <p:ph idx="4294967295" type="body"/>
          </p:nvPr>
        </p:nvSpPr>
        <p:spPr>
          <a:xfrm>
            <a:off x="188125" y="1427125"/>
            <a:ext cx="3915600" cy="3481500"/>
          </a:xfrm>
          <a:prstGeom prst="rect">
            <a:avLst/>
          </a:prstGeom>
          <a:ln cap="flat" cmpd="sng" w="9525">
            <a:solidFill>
              <a:srgbClr val="DFE8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Similarity calculated against Google News Word2Vec pretrained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Function (right) calculates similarity based on keyword &amp; industry searched and returns top 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Selected articles passed onto Flask and displayed along with compounded sentiment score</a:t>
            </a:r>
            <a:endParaRPr sz="1800"/>
          </a:p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50" y="1423838"/>
            <a:ext cx="4518076" cy="2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83618"/>
      </a:dk1>
      <a:lt1>
        <a:srgbClr val="FFFFFF"/>
      </a:lt1>
      <a:dk2>
        <a:srgbClr val="434343"/>
      </a:dk2>
      <a:lt2>
        <a:srgbClr val="E0E4E9"/>
      </a:lt2>
      <a:accent1>
        <a:srgbClr val="283618"/>
      </a:accent1>
      <a:accent2>
        <a:srgbClr val="333D29"/>
      </a:accent2>
      <a:accent3>
        <a:srgbClr val="606C38"/>
      </a:accent3>
      <a:accent4>
        <a:srgbClr val="899466"/>
      </a:accent4>
      <a:accent5>
        <a:srgbClr val="F57A0F"/>
      </a:accent5>
      <a:accent6>
        <a:srgbClr val="BB49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