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0"/>
  </p:notesMasterIdLst>
  <p:sldIdLst>
    <p:sldId id="308" r:id="rId4"/>
    <p:sldId id="329" r:id="rId5"/>
    <p:sldId id="357" r:id="rId6"/>
    <p:sldId id="307" r:id="rId7"/>
    <p:sldId id="358" r:id="rId8"/>
    <p:sldId id="264" r:id="rId9"/>
    <p:sldId id="359" r:id="rId10"/>
    <p:sldId id="360" r:id="rId11"/>
    <p:sldId id="361" r:id="rId12"/>
    <p:sldId id="362" r:id="rId13"/>
    <p:sldId id="364" r:id="rId14"/>
    <p:sldId id="355" r:id="rId15"/>
    <p:sldId id="322" r:id="rId16"/>
    <p:sldId id="316" r:id="rId17"/>
    <p:sldId id="260" r:id="rId18"/>
    <p:sldId id="34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3" d="100"/>
          <a:sy n="63" d="100"/>
        </p:scale>
        <p:origin x="84" y="80"/>
      </p:cViewPr>
      <p:guideLst>
        <p:guide orient="horz" pos="2136"/>
        <p:guide pos="386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photos/ANGrwTKxjlk"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nsplash.com/photos/ANGrwTKxjl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https://unsplash.com/photos/ANGrwTKxjlk</a:t>
            </a:r>
            <a:endParaRPr lang="en-US" dirty="0"/>
          </a:p>
        </p:txBody>
      </p:sp>
      <p:sp>
        <p:nvSpPr>
          <p:cNvPr id="4" name="Slide Number Placeholder 3"/>
          <p:cNvSpPr>
            <a:spLocks noGrp="1"/>
          </p:cNvSpPr>
          <p:nvPr>
            <p:ph type="sldNum" sz="quarter" idx="5"/>
          </p:nvPr>
        </p:nvSpPr>
        <p:spPr/>
        <p:txBody>
          <a:bodyPr/>
          <a:lstStyle/>
          <a:p>
            <a:fld id="{7740707A-1122-497B-82BC-FC0DBB101B41}" type="slidenum">
              <a:rPr lang="en-US" smtClean="0"/>
              <a:t>6</a:t>
            </a:fld>
            <a:endParaRPr lang="en-US"/>
          </a:p>
        </p:txBody>
      </p:sp>
    </p:spTree>
    <p:extLst>
      <p:ext uri="{BB962C8B-B14F-4D97-AF65-F5344CB8AC3E}">
        <p14:creationId xmlns:p14="http://schemas.microsoft.com/office/powerpoint/2010/main" val="3521328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https://unsplash.com/photos/ANGrwTKxjlk</a:t>
            </a:r>
            <a:endParaRPr lang="en-US" dirty="0"/>
          </a:p>
        </p:txBody>
      </p:sp>
      <p:sp>
        <p:nvSpPr>
          <p:cNvPr id="4" name="Slide Number Placeholder 3"/>
          <p:cNvSpPr>
            <a:spLocks noGrp="1"/>
          </p:cNvSpPr>
          <p:nvPr>
            <p:ph type="sldNum" sz="quarter" idx="5"/>
          </p:nvPr>
        </p:nvSpPr>
        <p:spPr/>
        <p:txBody>
          <a:bodyPr/>
          <a:lstStyle/>
          <a:p>
            <a:fld id="{7740707A-1122-497B-82BC-FC0DBB101B41}" type="slidenum">
              <a:rPr lang="en-US" smtClean="0"/>
              <a:t>11</a:t>
            </a:fld>
            <a:endParaRPr lang="en-US"/>
          </a:p>
        </p:txBody>
      </p:sp>
    </p:spTree>
    <p:extLst>
      <p:ext uri="{BB962C8B-B14F-4D97-AF65-F5344CB8AC3E}">
        <p14:creationId xmlns:p14="http://schemas.microsoft.com/office/powerpoint/2010/main" val="1800217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FC8F58AE-9B3E-4216-B2AF-DE8B018CBB2F}"/>
              </a:ext>
            </a:extLst>
          </p:cNvPr>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800">
                <a:latin typeface="+mn-lt"/>
                <a:cs typeface="Arial" pitchFamily="34" charset="0"/>
              </a:defRPr>
            </a:lvl1pPr>
          </a:lstStyle>
          <a:p>
            <a:r>
              <a:rPr lang="en-US" altLang="ko-KR" dirty="0"/>
              <a:t>Place Your Picture Here And Send To Back</a:t>
            </a:r>
            <a:endParaRPr lang="ko-KR" altLang="en-US" dirty="0"/>
          </a:p>
        </p:txBody>
      </p:sp>
      <p:sp>
        <p:nvSpPr>
          <p:cNvPr id="8" name="Picture Placeholder 5">
            <a:extLst>
              <a:ext uri="{FF2B5EF4-FFF2-40B4-BE49-F238E27FC236}">
                <a16:creationId xmlns:a16="http://schemas.microsoft.com/office/drawing/2014/main" id="{68176049-D92E-466E-8A0A-6E12CE98154F}"/>
              </a:ext>
            </a:extLst>
          </p:cNvPr>
          <p:cNvSpPr>
            <a:spLocks noGrp="1"/>
          </p:cNvSpPr>
          <p:nvPr>
            <p:ph type="pic" sz="quarter" idx="11" hasCustomPrompt="1"/>
          </p:nvPr>
        </p:nvSpPr>
        <p:spPr>
          <a:xfrm>
            <a:off x="6455342" y="764189"/>
            <a:ext cx="2319231"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9" name="Picture Placeholder 5">
            <a:extLst>
              <a:ext uri="{FF2B5EF4-FFF2-40B4-BE49-F238E27FC236}">
                <a16:creationId xmlns:a16="http://schemas.microsoft.com/office/drawing/2014/main" id="{8B5C7291-12D1-46D8-A116-2EEEB210F851}"/>
              </a:ext>
            </a:extLst>
          </p:cNvPr>
          <p:cNvSpPr>
            <a:spLocks noGrp="1"/>
          </p:cNvSpPr>
          <p:nvPr>
            <p:ph type="pic" sz="quarter" idx="12" hasCustomPrompt="1"/>
          </p:nvPr>
        </p:nvSpPr>
        <p:spPr>
          <a:xfrm>
            <a:off x="9307482" y="764190"/>
            <a:ext cx="2319231"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2">
            <a:extLst>
              <a:ext uri="{FF2B5EF4-FFF2-40B4-BE49-F238E27FC236}">
                <a16:creationId xmlns:a16="http://schemas.microsoft.com/office/drawing/2014/main" id="{327CED36-9DEC-4258-96D4-EA7A0A395E1A}"/>
              </a:ext>
            </a:extLst>
          </p:cNvPr>
          <p:cNvSpPr>
            <a:spLocks noGrp="1"/>
          </p:cNvSpPr>
          <p:nvPr>
            <p:ph type="pic" sz="quarter" idx="10" hasCustomPrompt="1"/>
          </p:nvPr>
        </p:nvSpPr>
        <p:spPr>
          <a:xfrm>
            <a:off x="0" y="1"/>
            <a:ext cx="12192000" cy="6561423"/>
          </a:xfrm>
          <a:custGeom>
            <a:avLst/>
            <a:gdLst>
              <a:gd name="connsiteX0" fmla="*/ 0 w 12192000"/>
              <a:gd name="connsiteY0" fmla="*/ 0 h 6561423"/>
              <a:gd name="connsiteX1" fmla="*/ 12192000 w 12192000"/>
              <a:gd name="connsiteY1" fmla="*/ 0 h 6561423"/>
              <a:gd name="connsiteX2" fmla="*/ 12192000 w 12192000"/>
              <a:gd name="connsiteY2" fmla="*/ 2455328 h 6561423"/>
              <a:gd name="connsiteX3" fmla="*/ 9675392 w 12192000"/>
              <a:gd name="connsiteY3" fmla="*/ 3302886 h 6561423"/>
              <a:gd name="connsiteX4" fmla="*/ 10157317 w 12192000"/>
              <a:gd name="connsiteY4" fmla="*/ 4390513 h 6561423"/>
              <a:gd name="connsiteX5" fmla="*/ 8230254 w 12192000"/>
              <a:gd name="connsiteY5" fmla="*/ 3789588 h 6561423"/>
              <a:gd name="connsiteX6" fmla="*/ 0 w 12192000"/>
              <a:gd name="connsiteY6" fmla="*/ 6561423 h 656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61423">
                <a:moveTo>
                  <a:pt x="0" y="0"/>
                </a:moveTo>
                <a:lnTo>
                  <a:pt x="12192000" y="0"/>
                </a:lnTo>
                <a:lnTo>
                  <a:pt x="12192000" y="2455328"/>
                </a:lnTo>
                <a:lnTo>
                  <a:pt x="9675392" y="3302886"/>
                </a:lnTo>
                <a:lnTo>
                  <a:pt x="10157317" y="4390513"/>
                </a:lnTo>
                <a:lnTo>
                  <a:pt x="8230254" y="3789588"/>
                </a:lnTo>
                <a:lnTo>
                  <a:pt x="0" y="6561423"/>
                </a:lnTo>
                <a:close/>
              </a:path>
            </a:pathLst>
          </a:custGeom>
          <a:solidFill>
            <a:schemeClr val="bg1">
              <a:lumMod val="95000"/>
            </a:schemeClr>
          </a:solidFill>
        </p:spPr>
        <p:txBody>
          <a:bodyPr wrap="square"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 And Send To Back</a:t>
            </a:r>
            <a:endParaRPr lang="ko-KR" altLang="en-US" dirty="0"/>
          </a:p>
          <a:p>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8355D90-1CD5-40A3-A6B0-53E59A7CD886}"/>
              </a:ext>
            </a:extLst>
          </p:cNvPr>
          <p:cNvGrpSpPr/>
          <p:nvPr userDrawn="1"/>
        </p:nvGrpSpPr>
        <p:grpSpPr>
          <a:xfrm>
            <a:off x="638218" y="1536176"/>
            <a:ext cx="4966387" cy="2898882"/>
            <a:chOff x="-548507" y="477868"/>
            <a:chExt cx="11570449" cy="6357177"/>
          </a:xfrm>
        </p:grpSpPr>
        <p:sp>
          <p:nvSpPr>
            <p:cNvPr id="3" name="Freeform: Shape 2">
              <a:extLst>
                <a:ext uri="{FF2B5EF4-FFF2-40B4-BE49-F238E27FC236}">
                  <a16:creationId xmlns:a16="http://schemas.microsoft.com/office/drawing/2014/main" id="{18A64083-3B19-4D6D-B38F-C4BD8BCCC468}"/>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1DE74B6A-5FED-48B3-8716-10A23CAAB4D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BC621CCC-E910-4DD4-9C79-D41FBD632FA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4EFE35F-0CE6-49B1-9A99-18E4251F13B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E31842B-85F0-49D0-9852-C3ACD83C8CC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9ED0A17B-327A-4660-B9A4-D2A8E214EFD0}"/>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D1C7570A-ED6E-42D0-BFF2-1AD14C3F82A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D5EF957-440E-4B6F-A680-85EAB26A382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686362B-776D-4FE5-96A9-C5C420C8E100}"/>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35AC1D78-1763-4641-92D2-A0188FAD0BA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F6239A2-A1DF-4D11-93FA-5A0BE0EEFC5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89866D39-6AB7-4BB3-9325-CAFF74878F0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Picture Placeholder 2">
            <a:extLst>
              <a:ext uri="{FF2B5EF4-FFF2-40B4-BE49-F238E27FC236}">
                <a16:creationId xmlns:a16="http://schemas.microsoft.com/office/drawing/2014/main" id="{FC753146-46A6-4E79-B7FF-9BED49B75412}"/>
              </a:ext>
            </a:extLst>
          </p:cNvPr>
          <p:cNvSpPr>
            <a:spLocks noGrp="1"/>
          </p:cNvSpPr>
          <p:nvPr>
            <p:ph type="pic" idx="12" hasCustomPrompt="1"/>
          </p:nvPr>
        </p:nvSpPr>
        <p:spPr>
          <a:xfrm>
            <a:off x="1305468" y="1701056"/>
            <a:ext cx="3590864" cy="232916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6" name="Text Placeholder 9">
            <a:extLst>
              <a:ext uri="{FF2B5EF4-FFF2-40B4-BE49-F238E27FC236}">
                <a16:creationId xmlns:a16="http://schemas.microsoft.com/office/drawing/2014/main" id="{025EB44B-167F-4529-98D7-54F7D25E4CA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C6819F54-C3A9-44D9-9457-76E05059E882}"/>
              </a:ext>
            </a:extLst>
          </p:cNvPr>
          <p:cNvSpPr>
            <a:spLocks noGrp="1"/>
          </p:cNvSpPr>
          <p:nvPr>
            <p:ph type="pic" idx="12" hasCustomPrompt="1"/>
          </p:nvPr>
        </p:nvSpPr>
        <p:spPr>
          <a:xfrm>
            <a:off x="1" y="1"/>
            <a:ext cx="7665395" cy="6867322"/>
          </a:xfrm>
          <a:custGeom>
            <a:avLst/>
            <a:gdLst>
              <a:gd name="connsiteX0" fmla="*/ 0 w 6353150"/>
              <a:gd name="connsiteY0" fmla="*/ 0 h 6858000"/>
              <a:gd name="connsiteX1" fmla="*/ 6353150 w 6353150"/>
              <a:gd name="connsiteY1" fmla="*/ 0 h 6858000"/>
              <a:gd name="connsiteX2" fmla="*/ 6353150 w 6353150"/>
              <a:gd name="connsiteY2" fmla="*/ 6858000 h 6858000"/>
              <a:gd name="connsiteX3" fmla="*/ 0 w 6353150"/>
              <a:gd name="connsiteY3" fmla="*/ 6858000 h 6858000"/>
              <a:gd name="connsiteX4" fmla="*/ 0 w 6353150"/>
              <a:gd name="connsiteY4" fmla="*/ 0 h 6858000"/>
              <a:gd name="connsiteX0" fmla="*/ 0 w 6353150"/>
              <a:gd name="connsiteY0" fmla="*/ 0 h 6858000"/>
              <a:gd name="connsiteX1" fmla="*/ 6353150 w 6353150"/>
              <a:gd name="connsiteY1" fmla="*/ 0 h 6858000"/>
              <a:gd name="connsiteX2" fmla="*/ 2857475 w 6353150"/>
              <a:gd name="connsiteY2" fmla="*/ 6838950 h 6858000"/>
              <a:gd name="connsiteX3" fmla="*/ 0 w 6353150"/>
              <a:gd name="connsiteY3" fmla="*/ 6858000 h 6858000"/>
              <a:gd name="connsiteX4" fmla="*/ 0 w 6353150"/>
              <a:gd name="connsiteY4" fmla="*/ 0 h 6858000"/>
              <a:gd name="connsiteX0" fmla="*/ 0 w 6353150"/>
              <a:gd name="connsiteY0" fmla="*/ 0 h 6867525"/>
              <a:gd name="connsiteX1" fmla="*/ 6353150 w 6353150"/>
              <a:gd name="connsiteY1" fmla="*/ 0 h 6867525"/>
              <a:gd name="connsiteX2" fmla="*/ 2857475 w 6353150"/>
              <a:gd name="connsiteY2" fmla="*/ 6867525 h 6867525"/>
              <a:gd name="connsiteX3" fmla="*/ 0 w 6353150"/>
              <a:gd name="connsiteY3" fmla="*/ 6858000 h 6867525"/>
              <a:gd name="connsiteX4" fmla="*/ 0 w 6353150"/>
              <a:gd name="connsiteY4" fmla="*/ 0 h 6867525"/>
              <a:gd name="connsiteX0" fmla="*/ 0 w 6353150"/>
              <a:gd name="connsiteY0" fmla="*/ 0 h 6877050"/>
              <a:gd name="connsiteX1" fmla="*/ 6353150 w 6353150"/>
              <a:gd name="connsiteY1" fmla="*/ 0 h 6877050"/>
              <a:gd name="connsiteX2" fmla="*/ 2558262 w 6353150"/>
              <a:gd name="connsiteY2" fmla="*/ 6877050 h 6877050"/>
              <a:gd name="connsiteX3" fmla="*/ 0 w 6353150"/>
              <a:gd name="connsiteY3" fmla="*/ 6858000 h 6877050"/>
              <a:gd name="connsiteX4" fmla="*/ 0 w 6353150"/>
              <a:gd name="connsiteY4" fmla="*/ 0 h 6877050"/>
              <a:gd name="connsiteX0" fmla="*/ 0 w 6353150"/>
              <a:gd name="connsiteY0" fmla="*/ 0 h 6858000"/>
              <a:gd name="connsiteX1" fmla="*/ 6353150 w 6353150"/>
              <a:gd name="connsiteY1" fmla="*/ 0 h 6858000"/>
              <a:gd name="connsiteX2" fmla="*/ 3164544 w 6353150"/>
              <a:gd name="connsiteY2" fmla="*/ 6857595 h 6858000"/>
              <a:gd name="connsiteX3" fmla="*/ 0 w 6353150"/>
              <a:gd name="connsiteY3" fmla="*/ 6858000 h 6858000"/>
              <a:gd name="connsiteX4" fmla="*/ 0 w 6353150"/>
              <a:gd name="connsiteY4" fmla="*/ 0 h 6858000"/>
              <a:gd name="connsiteX0" fmla="*/ 0 w 6353150"/>
              <a:gd name="connsiteY0" fmla="*/ 0 h 6867322"/>
              <a:gd name="connsiteX1" fmla="*/ 6353150 w 6353150"/>
              <a:gd name="connsiteY1" fmla="*/ 0 h 6867322"/>
              <a:gd name="connsiteX2" fmla="*/ 3672474 w 6353150"/>
              <a:gd name="connsiteY2" fmla="*/ 6867322 h 6867322"/>
              <a:gd name="connsiteX3" fmla="*/ 0 w 6353150"/>
              <a:gd name="connsiteY3" fmla="*/ 6858000 h 6867322"/>
              <a:gd name="connsiteX4" fmla="*/ 0 w 6353150"/>
              <a:gd name="connsiteY4" fmla="*/ 0 h 6867322"/>
              <a:gd name="connsiteX0" fmla="*/ 0 w 6353150"/>
              <a:gd name="connsiteY0" fmla="*/ 0 h 6858000"/>
              <a:gd name="connsiteX1" fmla="*/ 6353150 w 6353150"/>
              <a:gd name="connsiteY1" fmla="*/ 0 h 6858000"/>
              <a:gd name="connsiteX2" fmla="*/ 3680537 w 6353150"/>
              <a:gd name="connsiteY2" fmla="*/ 6857594 h 6858000"/>
              <a:gd name="connsiteX3" fmla="*/ 0 w 6353150"/>
              <a:gd name="connsiteY3" fmla="*/ 6858000 h 6858000"/>
              <a:gd name="connsiteX4" fmla="*/ 0 w 6353150"/>
              <a:gd name="connsiteY4" fmla="*/ 0 h 6858000"/>
              <a:gd name="connsiteX0" fmla="*/ 0 w 6353150"/>
              <a:gd name="connsiteY0" fmla="*/ 0 h 6867322"/>
              <a:gd name="connsiteX1" fmla="*/ 6353150 w 6353150"/>
              <a:gd name="connsiteY1" fmla="*/ 0 h 6867322"/>
              <a:gd name="connsiteX2" fmla="*/ 3696661 w 6353150"/>
              <a:gd name="connsiteY2" fmla="*/ 6867322 h 6867322"/>
              <a:gd name="connsiteX3" fmla="*/ 0 w 6353150"/>
              <a:gd name="connsiteY3" fmla="*/ 6858000 h 6867322"/>
              <a:gd name="connsiteX4" fmla="*/ 0 w 6353150"/>
              <a:gd name="connsiteY4" fmla="*/ 0 h 6867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3150" h="6867322">
                <a:moveTo>
                  <a:pt x="0" y="0"/>
                </a:moveTo>
                <a:lnTo>
                  <a:pt x="6353150" y="0"/>
                </a:lnTo>
                <a:lnTo>
                  <a:pt x="3696661" y="6867322"/>
                </a:lnTo>
                <a:lnTo>
                  <a:pt x="0" y="6858000"/>
                </a:lnTo>
                <a:lnTo>
                  <a:pt x="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8177129" y="0"/>
            <a:ext cx="4014871" cy="6858000"/>
          </a:xfrm>
          <a:custGeom>
            <a:avLst/>
            <a:gdLst>
              <a:gd name="connsiteX0" fmla="*/ 0 w 4014871"/>
              <a:gd name="connsiteY0" fmla="*/ 0 h 6858000"/>
              <a:gd name="connsiteX1" fmla="*/ 4014871 w 4014871"/>
              <a:gd name="connsiteY1" fmla="*/ 0 h 6858000"/>
              <a:gd name="connsiteX2" fmla="*/ 4014871 w 4014871"/>
              <a:gd name="connsiteY2" fmla="*/ 6858000 h 6858000"/>
              <a:gd name="connsiteX3" fmla="*/ 0 w 40148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14871" h="6858000">
                <a:moveTo>
                  <a:pt x="0" y="0"/>
                </a:moveTo>
                <a:lnTo>
                  <a:pt x="4014871" y="0"/>
                </a:lnTo>
                <a:lnTo>
                  <a:pt x="4014871" y="6858000"/>
                </a:lnTo>
                <a:lnTo>
                  <a:pt x="0" y="6858000"/>
                </a:lnTo>
                <a:close/>
              </a:path>
            </a:pathLst>
          </a:custGeom>
          <a:solidFill>
            <a:schemeClr val="bg1">
              <a:lumMod val="85000"/>
            </a:schemeClr>
          </a:solidFill>
        </p:spPr>
        <p:txBody>
          <a:bodyPr wrap="square">
            <a:noAutofit/>
          </a:bodyPr>
          <a:lstStyle>
            <a:lvl1pPr marL="0" indent="0">
              <a:buNone/>
              <a:defRPr sz="1600"/>
            </a:lvl1pPr>
          </a:lstStyle>
          <a:p>
            <a:endParaRPr lang="en-US" dirty="0"/>
          </a:p>
        </p:txBody>
      </p:sp>
    </p:spTree>
    <p:extLst>
      <p:ext uri="{BB962C8B-B14F-4D97-AF65-F5344CB8AC3E}">
        <p14:creationId xmlns:p14="http://schemas.microsoft.com/office/powerpoint/2010/main" val="364315578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113">
            <a:extLst>
              <a:ext uri="{FF2B5EF4-FFF2-40B4-BE49-F238E27FC236}">
                <a16:creationId xmlns:a16="http://schemas.microsoft.com/office/drawing/2014/main" id="{444D4FA3-59DB-4178-8B01-DD68982F201A}"/>
              </a:ext>
            </a:extLst>
          </p:cNvPr>
          <p:cNvSpPr>
            <a:spLocks noGrp="1"/>
          </p:cNvSpPr>
          <p:nvPr>
            <p:ph type="pic" sz="quarter" idx="11" hasCustomPrompt="1"/>
          </p:nvPr>
        </p:nvSpPr>
        <p:spPr>
          <a:xfrm>
            <a:off x="690114" y="1690777"/>
            <a:ext cx="3450566" cy="4546121"/>
          </a:xfrm>
          <a:prstGeom prst="rect">
            <a:avLst/>
          </a:pr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A627B4D-EA42-45F1-88B2-A8099F53F602}"/>
              </a:ext>
            </a:extLst>
          </p:cNvPr>
          <p:cNvSpPr>
            <a:spLocks noGrp="1"/>
          </p:cNvSpPr>
          <p:nvPr>
            <p:ph type="pic" sz="quarter" idx="19" hasCustomPrompt="1"/>
          </p:nvPr>
        </p:nvSpPr>
        <p:spPr>
          <a:xfrm>
            <a:off x="4674653" y="1209715"/>
            <a:ext cx="7004190" cy="5183481"/>
          </a:xfrm>
          <a:custGeom>
            <a:avLst/>
            <a:gdLst>
              <a:gd name="connsiteX0" fmla="*/ 1137861 w 7004190"/>
              <a:gd name="connsiteY0" fmla="*/ 2413392 h 5183481"/>
              <a:gd name="connsiteX1" fmla="*/ 2785716 w 7004190"/>
              <a:gd name="connsiteY1" fmla="*/ 3553613 h 5183481"/>
              <a:gd name="connsiteX2" fmla="*/ 1657942 w 7004190"/>
              <a:gd name="connsiteY2" fmla="*/ 5183481 h 5183481"/>
              <a:gd name="connsiteX3" fmla="*/ 1626789 w 7004190"/>
              <a:gd name="connsiteY3" fmla="*/ 5183481 h 5183481"/>
              <a:gd name="connsiteX4" fmla="*/ 0 w 7004190"/>
              <a:gd name="connsiteY4" fmla="*/ 4057836 h 5183481"/>
              <a:gd name="connsiteX5" fmla="*/ 4153549 w 7004190"/>
              <a:gd name="connsiteY5" fmla="*/ 1789413 h 5183481"/>
              <a:gd name="connsiteX6" fmla="*/ 5801404 w 7004190"/>
              <a:gd name="connsiteY6" fmla="*/ 2929634 h 5183481"/>
              <a:gd name="connsiteX7" fmla="*/ 4663543 w 7004190"/>
              <a:gd name="connsiteY7" fmla="*/ 4574079 h 5183481"/>
              <a:gd name="connsiteX8" fmla="*/ 3015688 w 7004190"/>
              <a:gd name="connsiteY8" fmla="*/ 3433857 h 5183481"/>
              <a:gd name="connsiteX9" fmla="*/ 2340647 w 7004190"/>
              <a:gd name="connsiteY9" fmla="*/ 623978 h 5183481"/>
              <a:gd name="connsiteX10" fmla="*/ 3988502 w 7004190"/>
              <a:gd name="connsiteY10" fmla="*/ 1764199 h 5183481"/>
              <a:gd name="connsiteX11" fmla="*/ 2850641 w 7004190"/>
              <a:gd name="connsiteY11" fmla="*/ 3408644 h 5183481"/>
              <a:gd name="connsiteX12" fmla="*/ 1202786 w 7004190"/>
              <a:gd name="connsiteY12" fmla="*/ 2268422 h 5183481"/>
              <a:gd name="connsiteX13" fmla="*/ 5356335 w 7004190"/>
              <a:gd name="connsiteY13" fmla="*/ 0 h 5183481"/>
              <a:gd name="connsiteX14" fmla="*/ 7004190 w 7004190"/>
              <a:gd name="connsiteY14" fmla="*/ 1140221 h 5183481"/>
              <a:gd name="connsiteX15" fmla="*/ 5866329 w 7004190"/>
              <a:gd name="connsiteY15" fmla="*/ 2784666 h 5183481"/>
              <a:gd name="connsiteX16" fmla="*/ 4218474 w 7004190"/>
              <a:gd name="connsiteY16" fmla="*/ 1644444 h 5183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04190" h="5183481">
                <a:moveTo>
                  <a:pt x="1137861" y="2413392"/>
                </a:moveTo>
                <a:lnTo>
                  <a:pt x="2785716" y="3553613"/>
                </a:lnTo>
                <a:lnTo>
                  <a:pt x="1657942" y="5183481"/>
                </a:lnTo>
                <a:lnTo>
                  <a:pt x="1626789" y="5183481"/>
                </a:lnTo>
                <a:lnTo>
                  <a:pt x="0" y="4057836"/>
                </a:lnTo>
                <a:close/>
                <a:moveTo>
                  <a:pt x="4153549" y="1789413"/>
                </a:moveTo>
                <a:lnTo>
                  <a:pt x="5801404" y="2929634"/>
                </a:lnTo>
                <a:lnTo>
                  <a:pt x="4663543" y="4574079"/>
                </a:lnTo>
                <a:lnTo>
                  <a:pt x="3015688" y="3433857"/>
                </a:lnTo>
                <a:close/>
                <a:moveTo>
                  <a:pt x="2340647" y="623978"/>
                </a:moveTo>
                <a:lnTo>
                  <a:pt x="3988502" y="1764199"/>
                </a:lnTo>
                <a:lnTo>
                  <a:pt x="2850641" y="3408644"/>
                </a:lnTo>
                <a:lnTo>
                  <a:pt x="1202786" y="2268422"/>
                </a:lnTo>
                <a:close/>
                <a:moveTo>
                  <a:pt x="5356335" y="0"/>
                </a:moveTo>
                <a:lnTo>
                  <a:pt x="7004190" y="1140221"/>
                </a:lnTo>
                <a:lnTo>
                  <a:pt x="5866329" y="2784666"/>
                </a:lnTo>
                <a:lnTo>
                  <a:pt x="4218474" y="1644444"/>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6" name="Freeform: Shape 5">
            <a:extLst>
              <a:ext uri="{FF2B5EF4-FFF2-40B4-BE49-F238E27FC236}">
                <a16:creationId xmlns:a16="http://schemas.microsoft.com/office/drawing/2014/main" id="{98005EE3-112D-4F95-85EE-0F14B4F82527}"/>
              </a:ext>
            </a:extLst>
          </p:cNvPr>
          <p:cNvSpPr/>
          <p:nvPr userDrawn="1"/>
        </p:nvSpPr>
        <p:spPr>
          <a:xfrm flipH="1">
            <a:off x="9483952" y="2398143"/>
            <a:ext cx="2708047" cy="3413083"/>
          </a:xfrm>
          <a:custGeom>
            <a:avLst/>
            <a:gdLst>
              <a:gd name="connsiteX0" fmla="*/ 0 w 2708047"/>
              <a:gd name="connsiteY0" fmla="*/ 0 h 3335839"/>
              <a:gd name="connsiteX1" fmla="*/ 347734 w 2708047"/>
              <a:gd name="connsiteY1" fmla="*/ 0 h 3335839"/>
              <a:gd name="connsiteX2" fmla="*/ 2708047 w 2708047"/>
              <a:gd name="connsiteY2" fmla="*/ 3335839 h 3335839"/>
              <a:gd name="connsiteX3" fmla="*/ 0 w 2708047"/>
              <a:gd name="connsiteY3" fmla="*/ 3335839 h 3335839"/>
            </a:gdLst>
            <a:ahLst/>
            <a:cxnLst>
              <a:cxn ang="0">
                <a:pos x="connsiteX0" y="connsiteY0"/>
              </a:cxn>
              <a:cxn ang="0">
                <a:pos x="connsiteX1" y="connsiteY1"/>
              </a:cxn>
              <a:cxn ang="0">
                <a:pos x="connsiteX2" y="connsiteY2"/>
              </a:cxn>
              <a:cxn ang="0">
                <a:pos x="connsiteX3" y="connsiteY3"/>
              </a:cxn>
            </a:cxnLst>
            <a:rect l="l" t="t" r="r" b="b"/>
            <a:pathLst>
              <a:path w="2708047" h="3335839">
                <a:moveTo>
                  <a:pt x="0" y="0"/>
                </a:moveTo>
                <a:lnTo>
                  <a:pt x="347734" y="0"/>
                </a:lnTo>
                <a:lnTo>
                  <a:pt x="2708047" y="3335839"/>
                </a:lnTo>
                <a:lnTo>
                  <a:pt x="0" y="333583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Freeform: Shape 6">
            <a:extLst>
              <a:ext uri="{FF2B5EF4-FFF2-40B4-BE49-F238E27FC236}">
                <a16:creationId xmlns:a16="http://schemas.microsoft.com/office/drawing/2014/main" id="{7D606870-902A-4708-8323-449308DB2483}"/>
              </a:ext>
            </a:extLst>
          </p:cNvPr>
          <p:cNvSpPr/>
          <p:nvPr userDrawn="1"/>
        </p:nvSpPr>
        <p:spPr>
          <a:xfrm flipH="1">
            <a:off x="0" y="1819635"/>
            <a:ext cx="6869544" cy="3399346"/>
          </a:xfrm>
          <a:custGeom>
            <a:avLst/>
            <a:gdLst>
              <a:gd name="connsiteX0" fmla="*/ 6869544 w 6869544"/>
              <a:gd name="connsiteY0" fmla="*/ 0 h 3399346"/>
              <a:gd name="connsiteX1" fmla="*/ 0 w 6869544"/>
              <a:gd name="connsiteY1" fmla="*/ 0 h 3399346"/>
              <a:gd name="connsiteX2" fmla="*/ 2360312 w 6869544"/>
              <a:gd name="connsiteY2" fmla="*/ 3399346 h 3399346"/>
              <a:gd name="connsiteX3" fmla="*/ 6869544 w 6869544"/>
              <a:gd name="connsiteY3" fmla="*/ 3399346 h 3399346"/>
            </a:gdLst>
            <a:ahLst/>
            <a:cxnLst>
              <a:cxn ang="0">
                <a:pos x="connsiteX0" y="connsiteY0"/>
              </a:cxn>
              <a:cxn ang="0">
                <a:pos x="connsiteX1" y="connsiteY1"/>
              </a:cxn>
              <a:cxn ang="0">
                <a:pos x="connsiteX2" y="connsiteY2"/>
              </a:cxn>
              <a:cxn ang="0">
                <a:pos x="connsiteX3" y="connsiteY3"/>
              </a:cxn>
            </a:cxnLst>
            <a:rect l="l" t="t" r="r" b="b"/>
            <a:pathLst>
              <a:path w="6869544" h="3399346">
                <a:moveTo>
                  <a:pt x="6869544" y="0"/>
                </a:moveTo>
                <a:lnTo>
                  <a:pt x="0" y="0"/>
                </a:lnTo>
                <a:lnTo>
                  <a:pt x="2360312" y="3399346"/>
                </a:lnTo>
                <a:lnTo>
                  <a:pt x="6869544" y="33993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2"/>
              </a:solidFill>
            </a:endParaRPr>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61F56C-FC4E-4E85-948D-F798A2CF760D}"/>
              </a:ext>
            </a:extLst>
          </p:cNvPr>
          <p:cNvSpPr/>
          <p:nvPr userDrawn="1"/>
        </p:nvSpPr>
        <p:spPr>
          <a:xfrm>
            <a:off x="0" y="2497335"/>
            <a:ext cx="4871870" cy="13681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3" name="Rectangle 2">
            <a:extLst>
              <a:ext uri="{FF2B5EF4-FFF2-40B4-BE49-F238E27FC236}">
                <a16:creationId xmlns:a16="http://schemas.microsoft.com/office/drawing/2014/main" id="{0622638E-3ED2-4EC2-AC6A-87AFD9148A10}"/>
              </a:ext>
            </a:extLst>
          </p:cNvPr>
          <p:cNvSpPr/>
          <p:nvPr userDrawn="1"/>
        </p:nvSpPr>
        <p:spPr>
          <a:xfrm>
            <a:off x="7320144" y="3862911"/>
            <a:ext cx="4871858"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grpSp>
        <p:nvGrpSpPr>
          <p:cNvPr id="4" name="Group 3">
            <a:extLst>
              <a:ext uri="{FF2B5EF4-FFF2-40B4-BE49-F238E27FC236}">
                <a16:creationId xmlns:a16="http://schemas.microsoft.com/office/drawing/2014/main" id="{3395B495-2830-477B-A6B4-1A2FD9D9A771}"/>
              </a:ext>
            </a:extLst>
          </p:cNvPr>
          <p:cNvGrpSpPr/>
          <p:nvPr userDrawn="1"/>
        </p:nvGrpSpPr>
        <p:grpSpPr>
          <a:xfrm>
            <a:off x="4871870" y="1763729"/>
            <a:ext cx="2448272" cy="4303935"/>
            <a:chOff x="445712" y="1449040"/>
            <a:chExt cx="2113018" cy="3924176"/>
          </a:xfrm>
        </p:grpSpPr>
        <p:sp>
          <p:nvSpPr>
            <p:cNvPr id="5" name="Rounded Rectangle 4">
              <a:extLst>
                <a:ext uri="{FF2B5EF4-FFF2-40B4-BE49-F238E27FC236}">
                  <a16:creationId xmlns:a16="http://schemas.microsoft.com/office/drawing/2014/main" id="{B5780031-55E5-49B4-93B1-AA0E5A8629D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Rectangle 5">
              <a:extLst>
                <a:ext uri="{FF2B5EF4-FFF2-40B4-BE49-F238E27FC236}">
                  <a16:creationId xmlns:a16="http://schemas.microsoft.com/office/drawing/2014/main" id="{F4A73C7F-5B80-4E48-8A46-B5930F7051D1}"/>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oup 6">
              <a:extLst>
                <a:ext uri="{FF2B5EF4-FFF2-40B4-BE49-F238E27FC236}">
                  <a16:creationId xmlns:a16="http://schemas.microsoft.com/office/drawing/2014/main" id="{74C05D44-1D55-4537-AE08-BEA47364B03D}"/>
                </a:ext>
              </a:extLst>
            </p:cNvPr>
            <p:cNvGrpSpPr/>
            <p:nvPr userDrawn="1"/>
          </p:nvGrpSpPr>
          <p:grpSpPr>
            <a:xfrm>
              <a:off x="1407705" y="5045834"/>
              <a:ext cx="211967" cy="211967"/>
              <a:chOff x="1549420" y="5712364"/>
              <a:chExt cx="312583" cy="312583"/>
            </a:xfrm>
          </p:grpSpPr>
          <p:sp>
            <p:nvSpPr>
              <p:cNvPr id="8" name="Oval 7">
                <a:extLst>
                  <a:ext uri="{FF2B5EF4-FFF2-40B4-BE49-F238E27FC236}">
                    <a16:creationId xmlns:a16="http://schemas.microsoft.com/office/drawing/2014/main" id="{0A1B6201-9E44-4B1E-AE1A-2CDE8936CB91}"/>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ounded Rectangle 8">
                <a:extLst>
                  <a:ext uri="{FF2B5EF4-FFF2-40B4-BE49-F238E27FC236}">
                    <a16:creationId xmlns:a16="http://schemas.microsoft.com/office/drawing/2014/main" id="{E1CEB241-F909-41C6-95C9-9F4D82171CA6}"/>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0" name="Picture Placeholder 2">
            <a:extLst>
              <a:ext uri="{FF2B5EF4-FFF2-40B4-BE49-F238E27FC236}">
                <a16:creationId xmlns:a16="http://schemas.microsoft.com/office/drawing/2014/main" id="{849AD953-D616-4325-A257-85C7C2E80D32}"/>
              </a:ext>
            </a:extLst>
          </p:cNvPr>
          <p:cNvSpPr>
            <a:spLocks noGrp="1"/>
          </p:cNvSpPr>
          <p:nvPr>
            <p:ph type="pic" idx="22" hasCustomPrompt="1"/>
          </p:nvPr>
        </p:nvSpPr>
        <p:spPr>
          <a:xfrm>
            <a:off x="5051890" y="2223507"/>
            <a:ext cx="2088232" cy="338437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2" name="Text Placeholder 9">
            <a:extLst>
              <a:ext uri="{FF2B5EF4-FFF2-40B4-BE49-F238E27FC236}">
                <a16:creationId xmlns:a16="http://schemas.microsoft.com/office/drawing/2014/main" id="{9E3E61FD-4E71-46C2-9143-31FF6EA9B02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 id="2147483690"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 Id="rId9"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jpeg"/><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C3D775-204F-44F5-ABF4-8E0B0C783F5B}"/>
              </a:ext>
            </a:extLst>
          </p:cNvPr>
          <p:cNvSpPr txBox="1"/>
          <p:nvPr/>
        </p:nvSpPr>
        <p:spPr>
          <a:xfrm>
            <a:off x="776525" y="394954"/>
            <a:ext cx="9301753" cy="830997"/>
          </a:xfrm>
          <a:prstGeom prst="rect">
            <a:avLst/>
          </a:prstGeom>
          <a:noFill/>
        </p:spPr>
        <p:txBody>
          <a:bodyPr wrap="square" rtlCol="0">
            <a:spAutoFit/>
          </a:bodyPr>
          <a:lstStyle/>
          <a:p>
            <a:r>
              <a:rPr lang="en-US" altLang="ko-KR" sz="3600" b="1" dirty="0">
                <a:solidFill>
                  <a:schemeClr val="tx1">
                    <a:lumMod val="75000"/>
                    <a:lumOff val="25000"/>
                  </a:schemeClr>
                </a:solidFill>
                <a:latin typeface="+mj-lt"/>
                <a:cs typeface="Arial" pitchFamily="34" charset="0"/>
              </a:rPr>
              <a:t>February Sales Report For </a:t>
            </a:r>
            <a:r>
              <a:rPr lang="en-US" altLang="ko-KR" sz="4800" b="1" dirty="0" err="1">
                <a:solidFill>
                  <a:srgbClr val="FF0000"/>
                </a:solidFill>
                <a:latin typeface="+mj-lt"/>
                <a:cs typeface="Arial" pitchFamily="34" charset="0"/>
              </a:rPr>
              <a:t>WalterMart</a:t>
            </a:r>
            <a:endParaRPr lang="ko-KR" altLang="en-US" sz="4800" b="1" dirty="0">
              <a:solidFill>
                <a:srgbClr val="FF0000"/>
              </a:solidFill>
              <a:latin typeface="+mj-lt"/>
              <a:cs typeface="Arial" pitchFamily="34" charset="0"/>
            </a:endParaRPr>
          </a:p>
        </p:txBody>
      </p:sp>
      <p:pic>
        <p:nvPicPr>
          <p:cNvPr id="8" name="Picture Placeholder 7" descr="A picture containing text, clipart&#10;&#10;Description automatically generated">
            <a:extLst>
              <a:ext uri="{FF2B5EF4-FFF2-40B4-BE49-F238E27FC236}">
                <a16:creationId xmlns:a16="http://schemas.microsoft.com/office/drawing/2014/main" id="{D1A32749-920D-53E1-520E-0A9C216B32FD}"/>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l="34585" r="34585"/>
          <a:stretch>
            <a:fillRect/>
          </a:stretch>
        </p:blipFill>
        <p:spPr/>
      </p:pic>
      <p:pic>
        <p:nvPicPr>
          <p:cNvPr id="1026" name="Picture 2" descr="Fresh Buys - Home | Facebook">
            <a:extLst>
              <a:ext uri="{FF2B5EF4-FFF2-40B4-BE49-F238E27FC236}">
                <a16:creationId xmlns:a16="http://schemas.microsoft.com/office/drawing/2014/main" id="{2CB1A701-8974-233F-70C9-0D69B05DCC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0716" y="-169611"/>
            <a:ext cx="1291284" cy="12912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shBuys PH - Home | Facebook">
            <a:extLst>
              <a:ext uri="{FF2B5EF4-FFF2-40B4-BE49-F238E27FC236}">
                <a16:creationId xmlns:a16="http://schemas.microsoft.com/office/drawing/2014/main" id="{E774CD1A-0E1B-A801-928A-D4775AE177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8384090">
            <a:off x="6188199" y="21873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FreshBuys PH - Home | Facebook">
            <a:extLst>
              <a:ext uri="{FF2B5EF4-FFF2-40B4-BE49-F238E27FC236}">
                <a16:creationId xmlns:a16="http://schemas.microsoft.com/office/drawing/2014/main" id="{C4697647-7B61-4BC4-49AC-C19BFC6107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276238">
            <a:off x="8065199" y="3330632"/>
            <a:ext cx="1972030" cy="206794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FreshBuys PH - About Us">
            <a:extLst>
              <a:ext uri="{FF2B5EF4-FFF2-40B4-BE49-F238E27FC236}">
                <a16:creationId xmlns:a16="http://schemas.microsoft.com/office/drawing/2014/main" id="{1710A61B-CF42-BE86-2828-1B8C70BCC5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8318985">
            <a:off x="5025736" y="3994099"/>
            <a:ext cx="2191356" cy="20492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15 Tips for Buying Fruits and Vegetables | Eat This, Not That!">
            <a:extLst>
              <a:ext uri="{FF2B5EF4-FFF2-40B4-BE49-F238E27FC236}">
                <a16:creationId xmlns:a16="http://schemas.microsoft.com/office/drawing/2014/main" id="{878992C3-CBD7-8560-71AB-F148BA017C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8158949">
            <a:off x="9220496" y="1474753"/>
            <a:ext cx="2210713" cy="21262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alterMart Supermarket - Home | Facebook">
            <a:extLst>
              <a:ext uri="{FF2B5EF4-FFF2-40B4-BE49-F238E27FC236}">
                <a16:creationId xmlns:a16="http://schemas.microsoft.com/office/drawing/2014/main" id="{0BE8E4F5-C3CF-1A2B-A9F6-BB1D9AB0D85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7819" b="24362"/>
          <a:stretch/>
        </p:blipFill>
        <p:spPr bwMode="auto">
          <a:xfrm>
            <a:off x="485551" y="2432594"/>
            <a:ext cx="3780740" cy="2199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6298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Total Kg Sold for Feb 16-28, 2022</a:t>
            </a:r>
          </a:p>
        </p:txBody>
      </p:sp>
      <p:sp>
        <p:nvSpPr>
          <p:cNvPr id="3" name="Isosceles Triangle 2">
            <a:extLst>
              <a:ext uri="{FF2B5EF4-FFF2-40B4-BE49-F238E27FC236}">
                <a16:creationId xmlns:a16="http://schemas.microsoft.com/office/drawing/2014/main" id="{46ECF887-AB25-4DCF-9AF2-1474D78B1EF4}"/>
              </a:ext>
            </a:extLst>
          </p:cNvPr>
          <p:cNvSpPr/>
          <p:nvPr/>
        </p:nvSpPr>
        <p:spPr>
          <a:xfrm rot="9000000">
            <a:off x="4011338" y="3775330"/>
            <a:ext cx="990747" cy="67365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Isosceles Triangle 3">
            <a:extLst>
              <a:ext uri="{FF2B5EF4-FFF2-40B4-BE49-F238E27FC236}">
                <a16:creationId xmlns:a16="http://schemas.microsoft.com/office/drawing/2014/main" id="{C5983D66-906E-4BD8-BDF6-7F96D26935EA}"/>
              </a:ext>
            </a:extLst>
          </p:cNvPr>
          <p:cNvSpPr/>
          <p:nvPr/>
        </p:nvSpPr>
        <p:spPr>
          <a:xfrm rot="19800000">
            <a:off x="1020787" y="4858768"/>
            <a:ext cx="990747" cy="67365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Block Arc 4">
            <a:extLst>
              <a:ext uri="{FF2B5EF4-FFF2-40B4-BE49-F238E27FC236}">
                <a16:creationId xmlns:a16="http://schemas.microsoft.com/office/drawing/2014/main" id="{1402E76C-2EB7-40DF-812D-CE17D86612E6}"/>
              </a:ext>
            </a:extLst>
          </p:cNvPr>
          <p:cNvSpPr/>
          <p:nvPr/>
        </p:nvSpPr>
        <p:spPr>
          <a:xfrm>
            <a:off x="1199562" y="2809162"/>
            <a:ext cx="3684760" cy="3684760"/>
          </a:xfrm>
          <a:prstGeom prst="blockArc">
            <a:avLst>
              <a:gd name="adj1" fmla="val 10800000"/>
              <a:gd name="adj2" fmla="val 19842127"/>
              <a:gd name="adj3" fmla="val 1485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Block Arc 5">
            <a:extLst>
              <a:ext uri="{FF2B5EF4-FFF2-40B4-BE49-F238E27FC236}">
                <a16:creationId xmlns:a16="http://schemas.microsoft.com/office/drawing/2014/main" id="{4D8EEF23-FE29-4FA2-9779-E9E21BDA1138}"/>
              </a:ext>
            </a:extLst>
          </p:cNvPr>
          <p:cNvSpPr/>
          <p:nvPr/>
        </p:nvSpPr>
        <p:spPr>
          <a:xfrm flipH="1" flipV="1">
            <a:off x="1199562" y="2886780"/>
            <a:ext cx="3684760" cy="3684760"/>
          </a:xfrm>
          <a:prstGeom prst="blockArc">
            <a:avLst>
              <a:gd name="adj1" fmla="val 10800000"/>
              <a:gd name="adj2" fmla="val 19842127"/>
              <a:gd name="adj3" fmla="val 1485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a:extLst>
              <a:ext uri="{FF2B5EF4-FFF2-40B4-BE49-F238E27FC236}">
                <a16:creationId xmlns:a16="http://schemas.microsoft.com/office/drawing/2014/main" id="{755FFA9E-1555-4B4E-A43C-7FE73A553C02}"/>
              </a:ext>
            </a:extLst>
          </p:cNvPr>
          <p:cNvSpPr/>
          <p:nvPr/>
        </p:nvSpPr>
        <p:spPr>
          <a:xfrm>
            <a:off x="2113580" y="3723090"/>
            <a:ext cx="1846907" cy="1846907"/>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7994E0-7246-4A49-AE53-CD1B1FCD6CF9}"/>
              </a:ext>
            </a:extLst>
          </p:cNvPr>
          <p:cNvSpPr/>
          <p:nvPr/>
        </p:nvSpPr>
        <p:spPr>
          <a:xfrm>
            <a:off x="4734092" y="4719221"/>
            <a:ext cx="4695124" cy="793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62E19DE-EFA6-4936-ABBB-83BB3F43DD08}"/>
              </a:ext>
            </a:extLst>
          </p:cNvPr>
          <p:cNvSpPr txBox="1"/>
          <p:nvPr/>
        </p:nvSpPr>
        <p:spPr>
          <a:xfrm>
            <a:off x="2138911" y="4225724"/>
            <a:ext cx="1857643" cy="830997"/>
          </a:xfrm>
          <a:prstGeom prst="rect">
            <a:avLst/>
          </a:prstGeom>
          <a:noFill/>
        </p:spPr>
        <p:txBody>
          <a:bodyPr wrap="square" rtlCol="0">
            <a:spAutoFit/>
          </a:bodyPr>
          <a:lstStyle/>
          <a:p>
            <a:pPr algn="ctr"/>
            <a:r>
              <a:rPr lang="en-PH" sz="2400" b="1" dirty="0">
                <a:effectLst/>
                <a:latin typeface="Calibri" panose="020F0502020204030204" pitchFamily="34" charset="0"/>
                <a:ea typeface="Calibri" panose="020F0502020204030204" pitchFamily="34" charset="0"/>
                <a:cs typeface="Times New Roman" panose="02020603050405020304" pitchFamily="18" charset="0"/>
              </a:rPr>
              <a:t>Total </a:t>
            </a:r>
            <a:r>
              <a:rPr lang="en-PH" sz="2400" b="1" dirty="0">
                <a:latin typeface="Calibri" panose="020F0502020204030204" pitchFamily="34" charset="0"/>
                <a:ea typeface="Calibri" panose="020F0502020204030204" pitchFamily="34" charset="0"/>
                <a:cs typeface="Times New Roman" panose="02020603050405020304" pitchFamily="18" charset="0"/>
              </a:rPr>
              <a:t>Kg Sold</a:t>
            </a:r>
            <a:endParaRPr lang="en-PH" sz="2400" b="1"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PH" altLang="ko-KR" sz="2400" b="1" dirty="0">
                <a:latin typeface="Calibri" panose="020F0502020204030204" pitchFamily="34" charset="0"/>
                <a:cs typeface="Times New Roman" panose="02020603050405020304" pitchFamily="18" charset="0"/>
              </a:rPr>
              <a:t>1,823.91 Kg</a:t>
            </a:r>
            <a:endParaRPr lang="ko-KR" altLang="en-US" sz="2400" b="1" dirty="0">
              <a:cs typeface="Arial" pitchFamily="34" charset="0"/>
            </a:endParaRPr>
          </a:p>
        </p:txBody>
      </p:sp>
      <p:grpSp>
        <p:nvGrpSpPr>
          <p:cNvPr id="31" name="Group 21">
            <a:extLst>
              <a:ext uri="{FF2B5EF4-FFF2-40B4-BE49-F238E27FC236}">
                <a16:creationId xmlns:a16="http://schemas.microsoft.com/office/drawing/2014/main" id="{7D98E274-DE59-4767-92DD-9BAA8102927E}"/>
              </a:ext>
            </a:extLst>
          </p:cNvPr>
          <p:cNvGrpSpPr/>
          <p:nvPr/>
        </p:nvGrpSpPr>
        <p:grpSpPr>
          <a:xfrm>
            <a:off x="4977109" y="4918217"/>
            <a:ext cx="4487676" cy="2272296"/>
            <a:chOff x="294451" y="4173967"/>
            <a:chExt cx="9005183" cy="1398585"/>
          </a:xfrm>
        </p:grpSpPr>
        <p:sp>
          <p:nvSpPr>
            <p:cNvPr id="32" name="TextBox 31">
              <a:extLst>
                <a:ext uri="{FF2B5EF4-FFF2-40B4-BE49-F238E27FC236}">
                  <a16:creationId xmlns:a16="http://schemas.microsoft.com/office/drawing/2014/main" id="{EF03C853-5F01-4888-91A0-0B8FB97DC16E}"/>
                </a:ext>
              </a:extLst>
            </p:cNvPr>
            <p:cNvSpPr txBox="1"/>
            <p:nvPr/>
          </p:nvSpPr>
          <p:spPr>
            <a:xfrm>
              <a:off x="294453" y="4173967"/>
              <a:ext cx="9005181" cy="170491"/>
            </a:xfrm>
            <a:prstGeom prst="rect">
              <a:avLst/>
            </a:prstGeom>
            <a:solidFill>
              <a:schemeClr val="accent2"/>
            </a:solidFill>
          </p:spPr>
          <p:txBody>
            <a:bodyPr wrap="square" rtlCol="0" anchor="ctr">
              <a:spAutoFit/>
            </a:bodyPr>
            <a:lstStyle/>
            <a:p>
              <a:endParaRPr lang="ko-KR" altLang="en-US" sz="1200" b="1" dirty="0">
                <a:solidFill>
                  <a:schemeClr val="bg1"/>
                </a:solidFill>
                <a:cs typeface="Arial" pitchFamily="34" charset="0"/>
              </a:endParaRPr>
            </a:p>
          </p:txBody>
        </p:sp>
        <p:sp>
          <p:nvSpPr>
            <p:cNvPr id="33" name="TextBox 32">
              <a:extLst>
                <a:ext uri="{FF2B5EF4-FFF2-40B4-BE49-F238E27FC236}">
                  <a16:creationId xmlns:a16="http://schemas.microsoft.com/office/drawing/2014/main" id="{482864D2-50CA-43A2-B3F8-02B0882DDADB}"/>
                </a:ext>
              </a:extLst>
            </p:cNvPr>
            <p:cNvSpPr txBox="1"/>
            <p:nvPr/>
          </p:nvSpPr>
          <p:spPr>
            <a:xfrm>
              <a:off x="294451" y="4454887"/>
              <a:ext cx="9005181" cy="111766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The Total Kilograms of product that has been sold to client; </a:t>
              </a:r>
              <a:r>
                <a:rPr lang="en-US" altLang="ko-KR" sz="1600" dirty="0" err="1">
                  <a:solidFill>
                    <a:schemeClr val="tx1">
                      <a:lumMod val="75000"/>
                      <a:lumOff val="25000"/>
                    </a:schemeClr>
                  </a:solidFill>
                  <a:cs typeface="Arial" pitchFamily="34" charset="0"/>
                </a:rPr>
                <a:t>Waltermart</a:t>
              </a:r>
              <a:r>
                <a:rPr lang="en-US" altLang="ko-KR" sz="1600" dirty="0">
                  <a:solidFill>
                    <a:schemeClr val="tx1">
                      <a:lumMod val="75000"/>
                      <a:lumOff val="25000"/>
                    </a:schemeClr>
                  </a:solidFill>
                  <a:cs typeface="Arial" pitchFamily="34" charset="0"/>
                </a:rPr>
                <a:t> Supermarket is 1,823.91 kg. </a:t>
              </a:r>
              <a:r>
                <a:rPr lang="en-US" altLang="ko-KR" sz="1600" dirty="0" err="1">
                  <a:solidFill>
                    <a:schemeClr val="tx1">
                      <a:lumMod val="75000"/>
                      <a:lumOff val="25000"/>
                    </a:schemeClr>
                  </a:solidFill>
                  <a:cs typeface="Arial" pitchFamily="34" charset="0"/>
                </a:rPr>
                <a:t>Sayote</a:t>
              </a:r>
              <a:r>
                <a:rPr lang="en-US" altLang="ko-KR" sz="1600" dirty="0">
                  <a:solidFill>
                    <a:schemeClr val="tx1">
                      <a:lumMod val="75000"/>
                      <a:lumOff val="25000"/>
                    </a:schemeClr>
                  </a:solidFill>
                  <a:cs typeface="Arial" pitchFamily="34" charset="0"/>
                </a:rPr>
                <a:t> has the most Sales volume in terms of kilograms with 142.267 kg or 7.8% from the total Sales Volume for the second half.</a:t>
              </a:r>
            </a:p>
            <a:p>
              <a:endParaRPr lang="en-US" altLang="ko-KR" sz="1600" dirty="0">
                <a:solidFill>
                  <a:schemeClr val="tx1">
                    <a:lumMod val="75000"/>
                    <a:lumOff val="25000"/>
                  </a:schemeClr>
                </a:solidFill>
                <a:cs typeface="Arial" pitchFamily="34" charset="0"/>
              </a:endParaRPr>
            </a:p>
          </p:txBody>
        </p:sp>
      </p:grpSp>
      <p:grpSp>
        <p:nvGrpSpPr>
          <p:cNvPr id="37" name="Group 36">
            <a:extLst>
              <a:ext uri="{FF2B5EF4-FFF2-40B4-BE49-F238E27FC236}">
                <a16:creationId xmlns:a16="http://schemas.microsoft.com/office/drawing/2014/main" id="{94A41D27-AA7F-4DFA-9AA9-29388886701A}"/>
              </a:ext>
            </a:extLst>
          </p:cNvPr>
          <p:cNvGrpSpPr/>
          <p:nvPr/>
        </p:nvGrpSpPr>
        <p:grpSpPr>
          <a:xfrm>
            <a:off x="10170435" y="3315032"/>
            <a:ext cx="1282726" cy="2254965"/>
            <a:chOff x="5852497" y="2173842"/>
            <a:chExt cx="2304012" cy="4050333"/>
          </a:xfrm>
        </p:grpSpPr>
        <p:grpSp>
          <p:nvGrpSpPr>
            <p:cNvPr id="38" name="Group 20">
              <a:extLst>
                <a:ext uri="{FF2B5EF4-FFF2-40B4-BE49-F238E27FC236}">
                  <a16:creationId xmlns:a16="http://schemas.microsoft.com/office/drawing/2014/main" id="{337CF0DE-7F0A-4C59-B369-C6B2F2DDD1C3}"/>
                </a:ext>
              </a:extLst>
            </p:cNvPr>
            <p:cNvGrpSpPr/>
            <p:nvPr/>
          </p:nvGrpSpPr>
          <p:grpSpPr>
            <a:xfrm>
              <a:off x="5852497" y="2173842"/>
              <a:ext cx="2304012" cy="4050333"/>
              <a:chOff x="445712" y="1449040"/>
              <a:chExt cx="2113018" cy="3924176"/>
            </a:xfrm>
          </p:grpSpPr>
          <p:sp>
            <p:nvSpPr>
              <p:cNvPr id="42" name="Rounded Rectangle 21">
                <a:extLst>
                  <a:ext uri="{FF2B5EF4-FFF2-40B4-BE49-F238E27FC236}">
                    <a16:creationId xmlns:a16="http://schemas.microsoft.com/office/drawing/2014/main" id="{3BC4BCA9-CE30-4541-BA33-9084F203E7C3}"/>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3" name="Rectangle 22">
                <a:extLst>
                  <a:ext uri="{FF2B5EF4-FFF2-40B4-BE49-F238E27FC236}">
                    <a16:creationId xmlns:a16="http://schemas.microsoft.com/office/drawing/2014/main" id="{A40CBF8B-43B6-405F-BF08-B419BBE87402}"/>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4" name="Group 23">
                <a:extLst>
                  <a:ext uri="{FF2B5EF4-FFF2-40B4-BE49-F238E27FC236}">
                    <a16:creationId xmlns:a16="http://schemas.microsoft.com/office/drawing/2014/main" id="{6B9DD53C-0611-4C46-9539-F495387FF7D2}"/>
                  </a:ext>
                </a:extLst>
              </p:cNvPr>
              <p:cNvGrpSpPr/>
              <p:nvPr userDrawn="1"/>
            </p:nvGrpSpPr>
            <p:grpSpPr>
              <a:xfrm>
                <a:off x="1407705" y="5045834"/>
                <a:ext cx="211967" cy="211967"/>
                <a:chOff x="1549420" y="5712364"/>
                <a:chExt cx="312583" cy="312583"/>
              </a:xfrm>
            </p:grpSpPr>
            <p:sp>
              <p:nvSpPr>
                <p:cNvPr id="45" name="Oval 24">
                  <a:extLst>
                    <a:ext uri="{FF2B5EF4-FFF2-40B4-BE49-F238E27FC236}">
                      <a16:creationId xmlns:a16="http://schemas.microsoft.com/office/drawing/2014/main" id="{62924F0A-8F16-48D4-9EF0-BA64F77BF11B}"/>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6" name="Rounded Rectangle 25">
                  <a:extLst>
                    <a:ext uri="{FF2B5EF4-FFF2-40B4-BE49-F238E27FC236}">
                      <a16:creationId xmlns:a16="http://schemas.microsoft.com/office/drawing/2014/main" id="{A045DB0D-FC48-438E-BC3C-FBAB3D336D9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39" name="Group 38">
              <a:extLst>
                <a:ext uri="{FF2B5EF4-FFF2-40B4-BE49-F238E27FC236}">
                  <a16:creationId xmlns:a16="http://schemas.microsoft.com/office/drawing/2014/main" id="{B337CC04-3D82-4876-9ACB-0898738ECACB}"/>
                </a:ext>
              </a:extLst>
            </p:cNvPr>
            <p:cNvGrpSpPr/>
            <p:nvPr/>
          </p:nvGrpSpPr>
          <p:grpSpPr>
            <a:xfrm>
              <a:off x="5927025" y="2556649"/>
              <a:ext cx="2119696" cy="3270627"/>
              <a:chOff x="6023560" y="2556650"/>
              <a:chExt cx="3528017" cy="2167362"/>
            </a:xfrm>
          </p:grpSpPr>
          <p:sp>
            <p:nvSpPr>
              <p:cNvPr id="40" name="Freeform: Shape 39">
                <a:extLst>
                  <a:ext uri="{FF2B5EF4-FFF2-40B4-BE49-F238E27FC236}">
                    <a16:creationId xmlns:a16="http://schemas.microsoft.com/office/drawing/2014/main" id="{AD4EA33F-FEDF-449B-A7B1-EB0ADAF81240}"/>
                  </a:ext>
                </a:extLst>
              </p:cNvPr>
              <p:cNvSpPr/>
              <p:nvPr/>
            </p:nvSpPr>
            <p:spPr>
              <a:xfrm>
                <a:off x="6023560" y="2556650"/>
                <a:ext cx="3528017" cy="2156011"/>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D90C645-F82D-4962-BC6B-12FEF604376C}"/>
                  </a:ext>
                </a:extLst>
              </p:cNvPr>
              <p:cNvSpPr/>
              <p:nvPr/>
            </p:nvSpPr>
            <p:spPr>
              <a:xfrm>
                <a:off x="7217976" y="2568001"/>
                <a:ext cx="2333601" cy="2156011"/>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sp>
        <p:nvSpPr>
          <p:cNvPr id="47" name="TextBox 46">
            <a:extLst>
              <a:ext uri="{FF2B5EF4-FFF2-40B4-BE49-F238E27FC236}">
                <a16:creationId xmlns:a16="http://schemas.microsoft.com/office/drawing/2014/main" id="{4BE6FCA9-B9D4-D5FF-9462-6C16166A1495}"/>
              </a:ext>
            </a:extLst>
          </p:cNvPr>
          <p:cNvSpPr txBox="1"/>
          <p:nvPr/>
        </p:nvSpPr>
        <p:spPr>
          <a:xfrm>
            <a:off x="9898868" y="5624495"/>
            <a:ext cx="1677371" cy="830997"/>
          </a:xfrm>
          <a:prstGeom prst="rect">
            <a:avLst/>
          </a:prstGeom>
          <a:noFill/>
        </p:spPr>
        <p:txBody>
          <a:bodyPr wrap="square" rtlCol="0">
            <a:spAutoFit/>
          </a:bodyPr>
          <a:lstStyle/>
          <a:p>
            <a:pPr algn="ctr"/>
            <a:r>
              <a:rPr lang="en-US" altLang="ko-KR" sz="2400" b="1" dirty="0">
                <a:cs typeface="Arial" pitchFamily="34" charset="0"/>
              </a:rPr>
              <a:t>Top Product</a:t>
            </a:r>
            <a:endParaRPr lang="ko-KR" altLang="en-US" sz="2400" b="1" dirty="0">
              <a:cs typeface="Arial" pitchFamily="34" charset="0"/>
            </a:endParaRPr>
          </a:p>
        </p:txBody>
      </p:sp>
      <p:pic>
        <p:nvPicPr>
          <p:cNvPr id="29" name="Picture 2" descr="667 Sayote Stock Photos, Pictures &amp; Royalty-Free Images - iStock">
            <a:extLst>
              <a:ext uri="{FF2B5EF4-FFF2-40B4-BE49-F238E27FC236}">
                <a16:creationId xmlns:a16="http://schemas.microsoft.com/office/drawing/2014/main" id="{173139EC-EED4-627E-A070-5EF1A6A7A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1927" y="3540274"/>
            <a:ext cx="1189217" cy="18415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775FE4D-A48A-4952-5503-CACBD65FB45A}"/>
              </a:ext>
            </a:extLst>
          </p:cNvPr>
          <p:cNvPicPr>
            <a:picLocks noChangeAspect="1"/>
          </p:cNvPicPr>
          <p:nvPr/>
        </p:nvPicPr>
        <p:blipFill>
          <a:blip r:embed="rId3"/>
          <a:stretch>
            <a:fillRect/>
          </a:stretch>
        </p:blipFill>
        <p:spPr>
          <a:xfrm>
            <a:off x="4771814" y="1243171"/>
            <a:ext cx="5335205" cy="3190653"/>
          </a:xfrm>
          <a:prstGeom prst="rect">
            <a:avLst/>
          </a:prstGeom>
        </p:spPr>
      </p:pic>
    </p:spTree>
    <p:extLst>
      <p:ext uri="{BB962C8B-B14F-4D97-AF65-F5344CB8AC3E}">
        <p14:creationId xmlns:p14="http://schemas.microsoft.com/office/powerpoint/2010/main" val="7941744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CEFAC755-204C-40AC-A06E-2F97B3507B53}"/>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grpSp>
        <p:nvGrpSpPr>
          <p:cNvPr id="85" name="Group 84">
            <a:extLst>
              <a:ext uri="{FF2B5EF4-FFF2-40B4-BE49-F238E27FC236}">
                <a16:creationId xmlns:a16="http://schemas.microsoft.com/office/drawing/2014/main" id="{5986D35A-33DD-4FEF-A23C-A1ADB41C1EBA}"/>
              </a:ext>
            </a:extLst>
          </p:cNvPr>
          <p:cNvGrpSpPr/>
          <p:nvPr/>
        </p:nvGrpSpPr>
        <p:grpSpPr>
          <a:xfrm>
            <a:off x="5463431" y="2482462"/>
            <a:ext cx="2171370" cy="3463902"/>
            <a:chOff x="1300005" y="1650358"/>
            <a:chExt cx="2749897" cy="4386804"/>
          </a:xfrm>
        </p:grpSpPr>
        <p:sp>
          <p:nvSpPr>
            <p:cNvPr id="86" name="Rounded Rectangle 6">
              <a:extLst>
                <a:ext uri="{FF2B5EF4-FFF2-40B4-BE49-F238E27FC236}">
                  <a16:creationId xmlns:a16="http://schemas.microsoft.com/office/drawing/2014/main" id="{02D65E6F-3D2B-4CA2-B0F6-21304D13C47F}"/>
                </a:ext>
              </a:extLst>
            </p:cNvPr>
            <p:cNvSpPr/>
            <p:nvPr/>
          </p:nvSpPr>
          <p:spPr>
            <a:xfrm flipH="1" flipV="1">
              <a:off x="1323944" y="1650358"/>
              <a:ext cx="2708476" cy="4386804"/>
            </a:xfrm>
            <a:prstGeom prst="roundRect">
              <a:avLst>
                <a:gd name="adj" fmla="val 10815"/>
              </a:avLst>
            </a:prstGeom>
            <a:solidFill>
              <a:schemeClr val="accent3">
                <a:alpha val="85000"/>
              </a:schemeClr>
            </a:solidFill>
            <a:ln>
              <a:noFill/>
            </a:ln>
            <a:effectLst>
              <a:outerShdw blurRad="152400" dist="50800" dir="1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ounded Rectangle 10">
              <a:extLst>
                <a:ext uri="{FF2B5EF4-FFF2-40B4-BE49-F238E27FC236}">
                  <a16:creationId xmlns:a16="http://schemas.microsoft.com/office/drawing/2014/main" id="{D26D841E-79A9-4AF6-873D-F4E390F5F829}"/>
                </a:ext>
              </a:extLst>
            </p:cNvPr>
            <p:cNvSpPr/>
            <p:nvPr/>
          </p:nvSpPr>
          <p:spPr>
            <a:xfrm flipH="1" flipV="1">
              <a:off x="1347883" y="2532172"/>
              <a:ext cx="2667056" cy="2922104"/>
            </a:xfrm>
            <a:prstGeom prst="roundRect">
              <a:avLst>
                <a:gd name="adj" fmla="val 31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239FCC84-53D2-4BB7-9F1D-DDD6A9FDDF7D}"/>
                </a:ext>
              </a:extLst>
            </p:cNvPr>
            <p:cNvSpPr/>
            <p:nvPr/>
          </p:nvSpPr>
          <p:spPr>
            <a:xfrm>
              <a:off x="1347883" y="2651626"/>
              <a:ext cx="2667056" cy="354780"/>
            </a:xfrm>
            <a:prstGeom prst="rect">
              <a:avLst/>
            </a:prstGeom>
          </p:spPr>
          <p:txBody>
            <a:bodyPr wrap="square">
              <a:spAutoFit/>
            </a:bodyPr>
            <a:lstStyle/>
            <a:p>
              <a:pPr algn="ctr">
                <a:lnSpc>
                  <a:spcPct val="120000"/>
                </a:lnSpc>
              </a:pPr>
              <a:r>
                <a:rPr lang="en-US" sz="11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1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9" name="Rectangle 88">
              <a:extLst>
                <a:ext uri="{FF2B5EF4-FFF2-40B4-BE49-F238E27FC236}">
                  <a16:creationId xmlns:a16="http://schemas.microsoft.com/office/drawing/2014/main" id="{916DC24B-720A-42F6-9A5A-0DCAF91E3B96}"/>
                </a:ext>
              </a:extLst>
            </p:cNvPr>
            <p:cNvSpPr/>
            <p:nvPr/>
          </p:nvSpPr>
          <p:spPr>
            <a:xfrm>
              <a:off x="1540331" y="1780009"/>
              <a:ext cx="2275702" cy="428756"/>
            </a:xfrm>
            <a:prstGeom prst="rect">
              <a:avLst/>
            </a:prstGeom>
          </p:spPr>
          <p:txBody>
            <a:bodyPr wrap="square">
              <a:spAutoFit/>
            </a:bodyPr>
            <a:lstStyle/>
            <a:p>
              <a:pPr algn="ctr"/>
              <a:r>
                <a:rPr lang="en-US" sz="1600"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Red Onion</a:t>
              </a:r>
            </a:p>
          </p:txBody>
        </p:sp>
        <p:sp>
          <p:nvSpPr>
            <p:cNvPr id="90" name="Rectangle 89">
              <a:extLst>
                <a:ext uri="{FF2B5EF4-FFF2-40B4-BE49-F238E27FC236}">
                  <a16:creationId xmlns:a16="http://schemas.microsoft.com/office/drawing/2014/main" id="{1DF6F48B-D761-4801-AD46-457AEB3C7437}"/>
                </a:ext>
              </a:extLst>
            </p:cNvPr>
            <p:cNvSpPr/>
            <p:nvPr/>
          </p:nvSpPr>
          <p:spPr>
            <a:xfrm>
              <a:off x="1519976" y="2090115"/>
              <a:ext cx="2529926" cy="409267"/>
            </a:xfrm>
            <a:prstGeom prst="rect">
              <a:avLst/>
            </a:prstGeom>
          </p:spPr>
          <p:txBody>
            <a:bodyPr wrap="square">
              <a:spAutoFit/>
            </a:bodyPr>
            <a:lstStyle/>
            <a:p>
              <a:pPr algn="ctr"/>
              <a:r>
                <a:rPr lang="en-US" sz="1500"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Sales: 9,466.16</a:t>
              </a:r>
            </a:p>
          </p:txBody>
        </p:sp>
        <p:sp>
          <p:nvSpPr>
            <p:cNvPr id="91" name="Rectangle 90">
              <a:extLst>
                <a:ext uri="{FF2B5EF4-FFF2-40B4-BE49-F238E27FC236}">
                  <a16:creationId xmlns:a16="http://schemas.microsoft.com/office/drawing/2014/main" id="{87D27C11-349F-4D3A-8D12-23611BCB7D78}"/>
                </a:ext>
              </a:extLst>
            </p:cNvPr>
            <p:cNvSpPr/>
            <p:nvPr/>
          </p:nvSpPr>
          <p:spPr>
            <a:xfrm>
              <a:off x="1347883" y="3027357"/>
              <a:ext cx="2667056" cy="354780"/>
            </a:xfrm>
            <a:prstGeom prst="rect">
              <a:avLst/>
            </a:prstGeom>
          </p:spPr>
          <p:txBody>
            <a:bodyPr wrap="square">
              <a:spAutoFit/>
            </a:bodyPr>
            <a:lstStyle/>
            <a:p>
              <a:pPr algn="ctr">
                <a:lnSpc>
                  <a:spcPct val="120000"/>
                </a:lnSpc>
              </a:pPr>
              <a:r>
                <a:rPr lang="en-US" sz="11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1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2" name="Rectangle 91">
              <a:extLst>
                <a:ext uri="{FF2B5EF4-FFF2-40B4-BE49-F238E27FC236}">
                  <a16:creationId xmlns:a16="http://schemas.microsoft.com/office/drawing/2014/main" id="{788C2310-C781-473A-A920-4FA9D375054E}"/>
                </a:ext>
              </a:extLst>
            </p:cNvPr>
            <p:cNvSpPr/>
            <p:nvPr/>
          </p:nvSpPr>
          <p:spPr>
            <a:xfrm>
              <a:off x="1323944" y="3403088"/>
              <a:ext cx="2667056" cy="354780"/>
            </a:xfrm>
            <a:prstGeom prst="rect">
              <a:avLst/>
            </a:prstGeom>
          </p:spPr>
          <p:txBody>
            <a:bodyPr wrap="square">
              <a:spAutoFit/>
            </a:bodyPr>
            <a:lstStyle/>
            <a:p>
              <a:pPr algn="ctr">
                <a:lnSpc>
                  <a:spcPct val="120000"/>
                </a:lnSpc>
              </a:pPr>
              <a:r>
                <a:rPr lang="en-US" sz="11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1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3" name="Rectangle 92">
              <a:extLst>
                <a:ext uri="{FF2B5EF4-FFF2-40B4-BE49-F238E27FC236}">
                  <a16:creationId xmlns:a16="http://schemas.microsoft.com/office/drawing/2014/main" id="{6CFFC6EB-4ADF-4CDD-9291-EC3FD086E262}"/>
                </a:ext>
              </a:extLst>
            </p:cNvPr>
            <p:cNvSpPr/>
            <p:nvPr/>
          </p:nvSpPr>
          <p:spPr>
            <a:xfrm>
              <a:off x="1323944" y="3778819"/>
              <a:ext cx="2667056" cy="354780"/>
            </a:xfrm>
            <a:prstGeom prst="rect">
              <a:avLst/>
            </a:prstGeom>
          </p:spPr>
          <p:txBody>
            <a:bodyPr wrap="square">
              <a:spAutoFit/>
            </a:bodyPr>
            <a:lstStyle/>
            <a:p>
              <a:pPr algn="ctr">
                <a:lnSpc>
                  <a:spcPct val="120000"/>
                </a:lnSpc>
              </a:pPr>
              <a:r>
                <a:rPr lang="en-US" sz="11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1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4" name="Rectangle 93">
              <a:extLst>
                <a:ext uri="{FF2B5EF4-FFF2-40B4-BE49-F238E27FC236}">
                  <a16:creationId xmlns:a16="http://schemas.microsoft.com/office/drawing/2014/main" id="{DFB6AF3F-09A7-4F75-8951-72E01DD9092B}"/>
                </a:ext>
              </a:extLst>
            </p:cNvPr>
            <p:cNvSpPr/>
            <p:nvPr/>
          </p:nvSpPr>
          <p:spPr>
            <a:xfrm>
              <a:off x="1323944" y="4154551"/>
              <a:ext cx="2667056" cy="354780"/>
            </a:xfrm>
            <a:prstGeom prst="rect">
              <a:avLst/>
            </a:prstGeom>
          </p:spPr>
          <p:txBody>
            <a:bodyPr wrap="square">
              <a:spAutoFit/>
            </a:bodyPr>
            <a:lstStyle/>
            <a:p>
              <a:pPr algn="ctr">
                <a:lnSpc>
                  <a:spcPct val="120000"/>
                </a:lnSpc>
              </a:pPr>
              <a:r>
                <a:rPr lang="en-US" sz="11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1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5" name="Rectangle 94">
              <a:extLst>
                <a:ext uri="{FF2B5EF4-FFF2-40B4-BE49-F238E27FC236}">
                  <a16:creationId xmlns:a16="http://schemas.microsoft.com/office/drawing/2014/main" id="{81A3E96F-6CAA-4158-B580-1C6C3BF037C1}"/>
                </a:ext>
              </a:extLst>
            </p:cNvPr>
            <p:cNvSpPr/>
            <p:nvPr/>
          </p:nvSpPr>
          <p:spPr>
            <a:xfrm>
              <a:off x="1300005" y="4530281"/>
              <a:ext cx="2667056" cy="354780"/>
            </a:xfrm>
            <a:prstGeom prst="rect">
              <a:avLst/>
            </a:prstGeom>
          </p:spPr>
          <p:txBody>
            <a:bodyPr wrap="square">
              <a:spAutoFit/>
            </a:bodyPr>
            <a:lstStyle/>
            <a:p>
              <a:pPr algn="ctr">
                <a:lnSpc>
                  <a:spcPct val="120000"/>
                </a:lnSpc>
              </a:pPr>
              <a:r>
                <a:rPr lang="en-US" sz="11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1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6" name="Rectangle 95">
              <a:extLst>
                <a:ext uri="{FF2B5EF4-FFF2-40B4-BE49-F238E27FC236}">
                  <a16:creationId xmlns:a16="http://schemas.microsoft.com/office/drawing/2014/main" id="{09E8A359-303E-4E23-869C-781475307DB0}"/>
                </a:ext>
              </a:extLst>
            </p:cNvPr>
            <p:cNvSpPr/>
            <p:nvPr/>
          </p:nvSpPr>
          <p:spPr>
            <a:xfrm>
              <a:off x="1300005" y="4906012"/>
              <a:ext cx="2667056" cy="354780"/>
            </a:xfrm>
            <a:prstGeom prst="rect">
              <a:avLst/>
            </a:prstGeom>
          </p:spPr>
          <p:txBody>
            <a:bodyPr wrap="square">
              <a:spAutoFit/>
            </a:bodyPr>
            <a:lstStyle/>
            <a:p>
              <a:pPr algn="ctr">
                <a:lnSpc>
                  <a:spcPct val="120000"/>
                </a:lnSpc>
              </a:pPr>
              <a:r>
                <a:rPr lang="en-US" sz="11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1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7" name="Rectangle 96">
              <a:extLst>
                <a:ext uri="{FF2B5EF4-FFF2-40B4-BE49-F238E27FC236}">
                  <a16:creationId xmlns:a16="http://schemas.microsoft.com/office/drawing/2014/main" id="{7F6403D3-FBF0-4341-AA74-54D4B8199BC2}"/>
                </a:ext>
              </a:extLst>
            </p:cNvPr>
            <p:cNvSpPr/>
            <p:nvPr/>
          </p:nvSpPr>
          <p:spPr>
            <a:xfrm>
              <a:off x="1495682" y="5560907"/>
              <a:ext cx="2275702" cy="428756"/>
            </a:xfrm>
            <a:prstGeom prst="rect">
              <a:avLst/>
            </a:prstGeom>
          </p:spPr>
          <p:txBody>
            <a:bodyPr wrap="square">
              <a:spAutoFit/>
            </a:bodyPr>
            <a:lstStyle/>
            <a:p>
              <a:pPr algn="ctr"/>
              <a:r>
                <a:rPr lang="en-US" sz="1600"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176/kilo</a:t>
              </a:r>
            </a:p>
          </p:txBody>
        </p:sp>
      </p:grpSp>
      <p:grpSp>
        <p:nvGrpSpPr>
          <p:cNvPr id="72" name="Group 71">
            <a:extLst>
              <a:ext uri="{FF2B5EF4-FFF2-40B4-BE49-F238E27FC236}">
                <a16:creationId xmlns:a16="http://schemas.microsoft.com/office/drawing/2014/main" id="{799D58DB-7B3C-401F-BF42-08D73625148A}"/>
              </a:ext>
            </a:extLst>
          </p:cNvPr>
          <p:cNvGrpSpPr/>
          <p:nvPr/>
        </p:nvGrpSpPr>
        <p:grpSpPr>
          <a:xfrm>
            <a:off x="3174485" y="2337673"/>
            <a:ext cx="2406482" cy="3802456"/>
            <a:chOff x="1300005" y="1650358"/>
            <a:chExt cx="2776301" cy="4386804"/>
          </a:xfrm>
        </p:grpSpPr>
        <p:sp>
          <p:nvSpPr>
            <p:cNvPr id="73" name="Rounded Rectangle 6">
              <a:extLst>
                <a:ext uri="{FF2B5EF4-FFF2-40B4-BE49-F238E27FC236}">
                  <a16:creationId xmlns:a16="http://schemas.microsoft.com/office/drawing/2014/main" id="{22D157CE-CF6C-45F0-92F5-0AACDDEE4CD3}"/>
                </a:ext>
              </a:extLst>
            </p:cNvPr>
            <p:cNvSpPr/>
            <p:nvPr/>
          </p:nvSpPr>
          <p:spPr>
            <a:xfrm flipH="1" flipV="1">
              <a:off x="1323944" y="1650358"/>
              <a:ext cx="2708476" cy="4386804"/>
            </a:xfrm>
            <a:prstGeom prst="roundRect">
              <a:avLst>
                <a:gd name="adj" fmla="val 10815"/>
              </a:avLst>
            </a:prstGeom>
            <a:solidFill>
              <a:schemeClr val="accent2">
                <a:alpha val="85000"/>
              </a:schemeClr>
            </a:solidFill>
            <a:ln>
              <a:noFill/>
            </a:ln>
            <a:effectLst>
              <a:outerShdw blurRad="152400" dist="50800" dir="1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ounded Rectangle 10">
              <a:extLst>
                <a:ext uri="{FF2B5EF4-FFF2-40B4-BE49-F238E27FC236}">
                  <a16:creationId xmlns:a16="http://schemas.microsoft.com/office/drawing/2014/main" id="{B4AB8D16-75ED-4A42-A5F3-9A338E90711A}"/>
                </a:ext>
              </a:extLst>
            </p:cNvPr>
            <p:cNvSpPr/>
            <p:nvPr/>
          </p:nvSpPr>
          <p:spPr>
            <a:xfrm flipH="1" flipV="1">
              <a:off x="1347883" y="2532172"/>
              <a:ext cx="2667056" cy="2922104"/>
            </a:xfrm>
            <a:prstGeom prst="roundRect">
              <a:avLst>
                <a:gd name="adj" fmla="val 31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195A1D1-BF07-4612-86B4-D614E6555014}"/>
                </a:ext>
              </a:extLst>
            </p:cNvPr>
            <p:cNvSpPr/>
            <p:nvPr/>
          </p:nvSpPr>
          <p:spPr>
            <a:xfrm>
              <a:off x="1347883" y="2651626"/>
              <a:ext cx="2667056" cy="362620"/>
            </a:xfrm>
            <a:prstGeom prst="rect">
              <a:avLst/>
            </a:prstGeom>
          </p:spPr>
          <p:txBody>
            <a:bodyPr wrap="square">
              <a:spAutoFit/>
            </a:bodyPr>
            <a:lstStyle/>
            <a:p>
              <a:pPr algn="ctr">
                <a:lnSpc>
                  <a:spcPct val="120000"/>
                </a:lnSpc>
              </a:pPr>
              <a:r>
                <a:rPr lang="en-US" sz="13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3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6" name="Rectangle 75">
              <a:extLst>
                <a:ext uri="{FF2B5EF4-FFF2-40B4-BE49-F238E27FC236}">
                  <a16:creationId xmlns:a16="http://schemas.microsoft.com/office/drawing/2014/main" id="{5BAD52AC-00A2-4E44-896F-14337FA6B18C}"/>
                </a:ext>
              </a:extLst>
            </p:cNvPr>
            <p:cNvSpPr/>
            <p:nvPr/>
          </p:nvSpPr>
          <p:spPr>
            <a:xfrm>
              <a:off x="1540331" y="1780009"/>
              <a:ext cx="2510632" cy="390582"/>
            </a:xfrm>
            <a:prstGeom prst="rect">
              <a:avLst/>
            </a:prstGeom>
          </p:spPr>
          <p:txBody>
            <a:bodyPr wrap="square">
              <a:spAutoFit/>
            </a:bodyPr>
            <a:lstStyle/>
            <a:p>
              <a:pPr algn="ctr"/>
              <a:r>
                <a:rPr lang="en-US" sz="1600"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Cabbage Scorpio</a:t>
              </a:r>
            </a:p>
          </p:txBody>
        </p:sp>
        <p:sp>
          <p:nvSpPr>
            <p:cNvPr id="77" name="Rectangle 76">
              <a:extLst>
                <a:ext uri="{FF2B5EF4-FFF2-40B4-BE49-F238E27FC236}">
                  <a16:creationId xmlns:a16="http://schemas.microsoft.com/office/drawing/2014/main" id="{EFFF539D-21E1-4625-B5D4-8104E3C329C1}"/>
                </a:ext>
              </a:extLst>
            </p:cNvPr>
            <p:cNvSpPr/>
            <p:nvPr/>
          </p:nvSpPr>
          <p:spPr>
            <a:xfrm>
              <a:off x="1519975" y="2090114"/>
              <a:ext cx="2556331" cy="390582"/>
            </a:xfrm>
            <a:prstGeom prst="rect">
              <a:avLst/>
            </a:prstGeom>
          </p:spPr>
          <p:txBody>
            <a:bodyPr wrap="square">
              <a:spAutoFit/>
            </a:bodyPr>
            <a:lstStyle/>
            <a:p>
              <a:pPr algn="ctr"/>
              <a:r>
                <a:rPr lang="en-US" sz="1600"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Sales: 12,069.56</a:t>
              </a:r>
            </a:p>
          </p:txBody>
        </p:sp>
        <p:sp>
          <p:nvSpPr>
            <p:cNvPr id="78" name="Rectangle 77">
              <a:extLst>
                <a:ext uri="{FF2B5EF4-FFF2-40B4-BE49-F238E27FC236}">
                  <a16:creationId xmlns:a16="http://schemas.microsoft.com/office/drawing/2014/main" id="{A70AD0FD-1B6B-4D3E-A7EF-9C0D29CA5876}"/>
                </a:ext>
              </a:extLst>
            </p:cNvPr>
            <p:cNvSpPr/>
            <p:nvPr/>
          </p:nvSpPr>
          <p:spPr>
            <a:xfrm>
              <a:off x="1347883" y="3027357"/>
              <a:ext cx="2667056" cy="362620"/>
            </a:xfrm>
            <a:prstGeom prst="rect">
              <a:avLst/>
            </a:prstGeom>
          </p:spPr>
          <p:txBody>
            <a:bodyPr wrap="square">
              <a:spAutoFit/>
            </a:bodyPr>
            <a:lstStyle/>
            <a:p>
              <a:pPr algn="ctr">
                <a:lnSpc>
                  <a:spcPct val="120000"/>
                </a:lnSpc>
              </a:pPr>
              <a:r>
                <a:rPr lang="en-US" sz="13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3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9" name="Rectangle 78">
              <a:extLst>
                <a:ext uri="{FF2B5EF4-FFF2-40B4-BE49-F238E27FC236}">
                  <a16:creationId xmlns:a16="http://schemas.microsoft.com/office/drawing/2014/main" id="{817A3BCE-C746-49BF-8D13-43D897DF44B5}"/>
                </a:ext>
              </a:extLst>
            </p:cNvPr>
            <p:cNvSpPr/>
            <p:nvPr/>
          </p:nvSpPr>
          <p:spPr>
            <a:xfrm>
              <a:off x="1323944" y="3403088"/>
              <a:ext cx="2667056" cy="362620"/>
            </a:xfrm>
            <a:prstGeom prst="rect">
              <a:avLst/>
            </a:prstGeom>
          </p:spPr>
          <p:txBody>
            <a:bodyPr wrap="square">
              <a:spAutoFit/>
            </a:bodyPr>
            <a:lstStyle/>
            <a:p>
              <a:pPr algn="ctr">
                <a:lnSpc>
                  <a:spcPct val="120000"/>
                </a:lnSpc>
              </a:pPr>
              <a:r>
                <a:rPr lang="en-US" sz="13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3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0" name="Rectangle 79">
              <a:extLst>
                <a:ext uri="{FF2B5EF4-FFF2-40B4-BE49-F238E27FC236}">
                  <a16:creationId xmlns:a16="http://schemas.microsoft.com/office/drawing/2014/main" id="{072ADA33-0159-4EE3-A7D5-279AA21D1349}"/>
                </a:ext>
              </a:extLst>
            </p:cNvPr>
            <p:cNvSpPr/>
            <p:nvPr/>
          </p:nvSpPr>
          <p:spPr>
            <a:xfrm>
              <a:off x="1323944" y="3778820"/>
              <a:ext cx="2667056" cy="362620"/>
            </a:xfrm>
            <a:prstGeom prst="rect">
              <a:avLst/>
            </a:prstGeom>
          </p:spPr>
          <p:txBody>
            <a:bodyPr wrap="square">
              <a:spAutoFit/>
            </a:bodyPr>
            <a:lstStyle/>
            <a:p>
              <a:pPr algn="ctr">
                <a:lnSpc>
                  <a:spcPct val="120000"/>
                </a:lnSpc>
              </a:pPr>
              <a:r>
                <a:rPr lang="en-US" sz="13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3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1" name="Rectangle 80">
              <a:extLst>
                <a:ext uri="{FF2B5EF4-FFF2-40B4-BE49-F238E27FC236}">
                  <a16:creationId xmlns:a16="http://schemas.microsoft.com/office/drawing/2014/main" id="{BBBECA3A-77DE-44B5-A34A-FA442F67DCBD}"/>
                </a:ext>
              </a:extLst>
            </p:cNvPr>
            <p:cNvSpPr/>
            <p:nvPr/>
          </p:nvSpPr>
          <p:spPr>
            <a:xfrm>
              <a:off x="1323944" y="4154550"/>
              <a:ext cx="2667056" cy="362620"/>
            </a:xfrm>
            <a:prstGeom prst="rect">
              <a:avLst/>
            </a:prstGeom>
          </p:spPr>
          <p:txBody>
            <a:bodyPr wrap="square">
              <a:spAutoFit/>
            </a:bodyPr>
            <a:lstStyle/>
            <a:p>
              <a:pPr algn="ctr">
                <a:lnSpc>
                  <a:spcPct val="120000"/>
                </a:lnSpc>
              </a:pPr>
              <a:r>
                <a:rPr lang="en-US" sz="13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3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EC550F6D-3158-4F0C-83C5-A1BB22750B0B}"/>
                </a:ext>
              </a:extLst>
            </p:cNvPr>
            <p:cNvSpPr/>
            <p:nvPr/>
          </p:nvSpPr>
          <p:spPr>
            <a:xfrm>
              <a:off x="1300005" y="4530281"/>
              <a:ext cx="2667056" cy="362620"/>
            </a:xfrm>
            <a:prstGeom prst="rect">
              <a:avLst/>
            </a:prstGeom>
          </p:spPr>
          <p:txBody>
            <a:bodyPr wrap="square">
              <a:spAutoFit/>
            </a:bodyPr>
            <a:lstStyle/>
            <a:p>
              <a:pPr algn="ctr">
                <a:lnSpc>
                  <a:spcPct val="120000"/>
                </a:lnSpc>
              </a:pPr>
              <a:r>
                <a:rPr lang="en-US" sz="13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3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25FC4E8D-5EEB-4939-997D-9BE565BECB41}"/>
                </a:ext>
              </a:extLst>
            </p:cNvPr>
            <p:cNvSpPr/>
            <p:nvPr/>
          </p:nvSpPr>
          <p:spPr>
            <a:xfrm>
              <a:off x="1300005" y="4906012"/>
              <a:ext cx="2667056" cy="362620"/>
            </a:xfrm>
            <a:prstGeom prst="rect">
              <a:avLst/>
            </a:prstGeom>
          </p:spPr>
          <p:txBody>
            <a:bodyPr wrap="square">
              <a:spAutoFit/>
            </a:bodyPr>
            <a:lstStyle/>
            <a:p>
              <a:pPr algn="ctr">
                <a:lnSpc>
                  <a:spcPct val="120000"/>
                </a:lnSpc>
              </a:pPr>
              <a:r>
                <a:rPr lang="en-US" sz="13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3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B341C310-F21E-46ED-AD02-6424700DDC17}"/>
                </a:ext>
              </a:extLst>
            </p:cNvPr>
            <p:cNvSpPr/>
            <p:nvPr/>
          </p:nvSpPr>
          <p:spPr>
            <a:xfrm>
              <a:off x="1495682" y="5560907"/>
              <a:ext cx="2275702" cy="390582"/>
            </a:xfrm>
            <a:prstGeom prst="rect">
              <a:avLst/>
            </a:prstGeom>
          </p:spPr>
          <p:txBody>
            <a:bodyPr wrap="square">
              <a:spAutoFit/>
            </a:bodyPr>
            <a:lstStyle/>
            <a:p>
              <a:pPr algn="ctr"/>
              <a:r>
                <a:rPr lang="en-US" sz="1600"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116/kilo</a:t>
              </a:r>
            </a:p>
          </p:txBody>
        </p:sp>
      </p:grpSp>
      <p:grpSp>
        <p:nvGrpSpPr>
          <p:cNvPr id="8" name="Group 7">
            <a:extLst>
              <a:ext uri="{FF2B5EF4-FFF2-40B4-BE49-F238E27FC236}">
                <a16:creationId xmlns:a16="http://schemas.microsoft.com/office/drawing/2014/main" id="{362F783E-47C0-45B2-9469-E424228FC67F}"/>
              </a:ext>
            </a:extLst>
          </p:cNvPr>
          <p:cNvGrpSpPr/>
          <p:nvPr/>
        </p:nvGrpSpPr>
        <p:grpSpPr>
          <a:xfrm>
            <a:off x="581551" y="2014257"/>
            <a:ext cx="2732415" cy="4386804"/>
            <a:chOff x="1300005" y="1650358"/>
            <a:chExt cx="2732415" cy="4386804"/>
          </a:xfrm>
          <a:solidFill>
            <a:srgbClr val="00B050"/>
          </a:solidFill>
        </p:grpSpPr>
        <p:sp>
          <p:nvSpPr>
            <p:cNvPr id="7" name="Rounded Rectangle 6"/>
            <p:cNvSpPr/>
            <p:nvPr/>
          </p:nvSpPr>
          <p:spPr>
            <a:xfrm flipH="1" flipV="1">
              <a:off x="1323944" y="1650358"/>
              <a:ext cx="2708476" cy="4386804"/>
            </a:xfrm>
            <a:prstGeom prst="roundRect">
              <a:avLst>
                <a:gd name="adj" fmla="val 10815"/>
              </a:avLst>
            </a:prstGeom>
            <a:grpFill/>
            <a:ln>
              <a:noFill/>
            </a:ln>
            <a:effectLst>
              <a:outerShdw blurRad="152400" dist="50800" dir="1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flipH="1" flipV="1">
              <a:off x="1347883" y="2532172"/>
              <a:ext cx="2667056" cy="2922104"/>
            </a:xfrm>
            <a:prstGeom prst="roundRect">
              <a:avLst>
                <a:gd name="adj" fmla="val 31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AD2BBFEE-F04A-4F55-ACAC-1B6626B4D1D9}"/>
                </a:ext>
              </a:extLst>
            </p:cNvPr>
            <p:cNvSpPr/>
            <p:nvPr/>
          </p:nvSpPr>
          <p:spPr>
            <a:xfrm>
              <a:off x="1347883" y="2651626"/>
              <a:ext cx="2667056" cy="331373"/>
            </a:xfrm>
            <a:prstGeom prst="rect">
              <a:avLst/>
            </a:prstGeom>
            <a:grpFill/>
          </p:spPr>
          <p:txBody>
            <a:bodyPr wrap="square">
              <a:spAutoFit/>
            </a:bodyPr>
            <a:lstStyle/>
            <a:p>
              <a:pPr algn="ctr">
                <a:lnSpc>
                  <a:spcPct val="120000"/>
                </a:lnSpc>
              </a:pPr>
              <a:r>
                <a:rPr lang="en-US" sz="14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27597813-3619-4712-B7F3-67764CCB00B0}"/>
                </a:ext>
              </a:extLst>
            </p:cNvPr>
            <p:cNvSpPr/>
            <p:nvPr/>
          </p:nvSpPr>
          <p:spPr>
            <a:xfrm>
              <a:off x="1540331" y="1780009"/>
              <a:ext cx="2275702" cy="338554"/>
            </a:xfrm>
            <a:prstGeom prst="rect">
              <a:avLst/>
            </a:prstGeom>
            <a:grpFill/>
          </p:spPr>
          <p:txBody>
            <a:bodyPr wrap="square">
              <a:spAutoFit/>
            </a:bodyPr>
            <a:lstStyle/>
            <a:p>
              <a:pPr algn="ctr"/>
              <a:r>
                <a:rPr lang="en-US" sz="1600"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Carrots</a:t>
              </a:r>
            </a:p>
          </p:txBody>
        </p:sp>
        <p:sp>
          <p:nvSpPr>
            <p:cNvPr id="53" name="Rectangle 52">
              <a:extLst>
                <a:ext uri="{FF2B5EF4-FFF2-40B4-BE49-F238E27FC236}">
                  <a16:creationId xmlns:a16="http://schemas.microsoft.com/office/drawing/2014/main" id="{CC744446-26C1-4C4B-851F-2533D96D57B1}"/>
                </a:ext>
              </a:extLst>
            </p:cNvPr>
            <p:cNvSpPr/>
            <p:nvPr/>
          </p:nvSpPr>
          <p:spPr>
            <a:xfrm>
              <a:off x="1519975" y="2090114"/>
              <a:ext cx="2467561" cy="369332"/>
            </a:xfrm>
            <a:prstGeom prst="rect">
              <a:avLst/>
            </a:prstGeom>
            <a:grpFill/>
          </p:spPr>
          <p:txBody>
            <a:bodyPr wrap="square">
              <a:spAutoFit/>
            </a:bodyPr>
            <a:lstStyle/>
            <a:p>
              <a:pPr algn="ctr"/>
              <a:r>
                <a:rPr lang="en-US"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Sales: 16, 225.04</a:t>
              </a:r>
            </a:p>
          </p:txBody>
        </p:sp>
        <p:sp>
          <p:nvSpPr>
            <p:cNvPr id="55" name="Rectangle 54">
              <a:extLst>
                <a:ext uri="{FF2B5EF4-FFF2-40B4-BE49-F238E27FC236}">
                  <a16:creationId xmlns:a16="http://schemas.microsoft.com/office/drawing/2014/main" id="{0364D578-C16D-42A4-BDC6-40A915888166}"/>
                </a:ext>
              </a:extLst>
            </p:cNvPr>
            <p:cNvSpPr/>
            <p:nvPr/>
          </p:nvSpPr>
          <p:spPr>
            <a:xfrm>
              <a:off x="1347883" y="3027357"/>
              <a:ext cx="2667056" cy="331373"/>
            </a:xfrm>
            <a:prstGeom prst="rect">
              <a:avLst/>
            </a:prstGeom>
            <a:grpFill/>
          </p:spPr>
          <p:txBody>
            <a:bodyPr wrap="square">
              <a:spAutoFit/>
            </a:bodyPr>
            <a:lstStyle/>
            <a:p>
              <a:pPr algn="ctr">
                <a:lnSpc>
                  <a:spcPct val="120000"/>
                </a:lnSpc>
              </a:pPr>
              <a:r>
                <a:rPr lang="en-US" sz="14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6" name="Rectangle 65">
              <a:extLst>
                <a:ext uri="{FF2B5EF4-FFF2-40B4-BE49-F238E27FC236}">
                  <a16:creationId xmlns:a16="http://schemas.microsoft.com/office/drawing/2014/main" id="{AEF4777E-027A-4EFC-B059-919F7754C3B1}"/>
                </a:ext>
              </a:extLst>
            </p:cNvPr>
            <p:cNvSpPr/>
            <p:nvPr/>
          </p:nvSpPr>
          <p:spPr>
            <a:xfrm>
              <a:off x="1323944" y="3403088"/>
              <a:ext cx="2667056" cy="331373"/>
            </a:xfrm>
            <a:prstGeom prst="rect">
              <a:avLst/>
            </a:prstGeom>
            <a:grpFill/>
          </p:spPr>
          <p:txBody>
            <a:bodyPr wrap="square">
              <a:spAutoFit/>
            </a:bodyPr>
            <a:lstStyle/>
            <a:p>
              <a:pPr algn="ctr">
                <a:lnSpc>
                  <a:spcPct val="120000"/>
                </a:lnSpc>
              </a:pPr>
              <a:r>
                <a:rPr lang="en-US" sz="14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7" name="Rectangle 66">
              <a:extLst>
                <a:ext uri="{FF2B5EF4-FFF2-40B4-BE49-F238E27FC236}">
                  <a16:creationId xmlns:a16="http://schemas.microsoft.com/office/drawing/2014/main" id="{737F64D5-22F8-47D9-89C7-17BC3FC7C7BA}"/>
                </a:ext>
              </a:extLst>
            </p:cNvPr>
            <p:cNvSpPr/>
            <p:nvPr/>
          </p:nvSpPr>
          <p:spPr>
            <a:xfrm>
              <a:off x="1323944" y="3778819"/>
              <a:ext cx="2667056" cy="331373"/>
            </a:xfrm>
            <a:prstGeom prst="rect">
              <a:avLst/>
            </a:prstGeom>
            <a:grpFill/>
          </p:spPr>
          <p:txBody>
            <a:bodyPr wrap="square">
              <a:spAutoFit/>
            </a:bodyPr>
            <a:lstStyle/>
            <a:p>
              <a:pPr algn="ctr">
                <a:lnSpc>
                  <a:spcPct val="120000"/>
                </a:lnSpc>
              </a:pPr>
              <a:r>
                <a:rPr lang="en-US" sz="14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8" name="Rectangle 67">
              <a:extLst>
                <a:ext uri="{FF2B5EF4-FFF2-40B4-BE49-F238E27FC236}">
                  <a16:creationId xmlns:a16="http://schemas.microsoft.com/office/drawing/2014/main" id="{3A73EBEA-49F0-43A1-BF0A-B5F0FA3D16D0}"/>
                </a:ext>
              </a:extLst>
            </p:cNvPr>
            <p:cNvSpPr/>
            <p:nvPr/>
          </p:nvSpPr>
          <p:spPr>
            <a:xfrm>
              <a:off x="1323944" y="4154550"/>
              <a:ext cx="2667056" cy="331373"/>
            </a:xfrm>
            <a:prstGeom prst="rect">
              <a:avLst/>
            </a:prstGeom>
            <a:grpFill/>
          </p:spPr>
          <p:txBody>
            <a:bodyPr wrap="square">
              <a:spAutoFit/>
            </a:bodyPr>
            <a:lstStyle/>
            <a:p>
              <a:pPr algn="ctr">
                <a:lnSpc>
                  <a:spcPct val="120000"/>
                </a:lnSpc>
              </a:pPr>
              <a:r>
                <a:rPr lang="en-US" sz="14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9" name="Rectangle 68">
              <a:extLst>
                <a:ext uri="{FF2B5EF4-FFF2-40B4-BE49-F238E27FC236}">
                  <a16:creationId xmlns:a16="http://schemas.microsoft.com/office/drawing/2014/main" id="{83A0B253-3190-406F-BD0C-26EE9BF8CBCB}"/>
                </a:ext>
              </a:extLst>
            </p:cNvPr>
            <p:cNvSpPr/>
            <p:nvPr/>
          </p:nvSpPr>
          <p:spPr>
            <a:xfrm>
              <a:off x="1300005" y="4530281"/>
              <a:ext cx="2667056" cy="331373"/>
            </a:xfrm>
            <a:prstGeom prst="rect">
              <a:avLst/>
            </a:prstGeom>
            <a:grpFill/>
          </p:spPr>
          <p:txBody>
            <a:bodyPr wrap="square">
              <a:spAutoFit/>
            </a:bodyPr>
            <a:lstStyle/>
            <a:p>
              <a:pPr algn="ctr">
                <a:lnSpc>
                  <a:spcPct val="120000"/>
                </a:lnSpc>
              </a:pPr>
              <a:r>
                <a:rPr lang="en-US" sz="14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0" name="Rectangle 69">
              <a:extLst>
                <a:ext uri="{FF2B5EF4-FFF2-40B4-BE49-F238E27FC236}">
                  <a16:creationId xmlns:a16="http://schemas.microsoft.com/office/drawing/2014/main" id="{552681E7-A487-4E68-ACF2-6ED74E324F1F}"/>
                </a:ext>
              </a:extLst>
            </p:cNvPr>
            <p:cNvSpPr/>
            <p:nvPr/>
          </p:nvSpPr>
          <p:spPr>
            <a:xfrm>
              <a:off x="1300005" y="4906012"/>
              <a:ext cx="2667056" cy="331373"/>
            </a:xfrm>
            <a:prstGeom prst="rect">
              <a:avLst/>
            </a:prstGeom>
            <a:grpFill/>
          </p:spPr>
          <p:txBody>
            <a:bodyPr wrap="square">
              <a:spAutoFit/>
            </a:bodyPr>
            <a:lstStyle/>
            <a:p>
              <a:pPr algn="ctr">
                <a:lnSpc>
                  <a:spcPct val="120000"/>
                </a:lnSpc>
              </a:pPr>
              <a:r>
                <a:rPr lang="en-US" sz="14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1" name="Rectangle 70">
              <a:extLst>
                <a:ext uri="{FF2B5EF4-FFF2-40B4-BE49-F238E27FC236}">
                  <a16:creationId xmlns:a16="http://schemas.microsoft.com/office/drawing/2014/main" id="{8DF095B3-7A98-4C71-9E1B-F944082B6DD3}"/>
                </a:ext>
              </a:extLst>
            </p:cNvPr>
            <p:cNvSpPr/>
            <p:nvPr/>
          </p:nvSpPr>
          <p:spPr>
            <a:xfrm>
              <a:off x="1495682" y="5560907"/>
              <a:ext cx="2275702" cy="338554"/>
            </a:xfrm>
            <a:prstGeom prst="rect">
              <a:avLst/>
            </a:prstGeom>
            <a:grpFill/>
          </p:spPr>
          <p:txBody>
            <a:bodyPr wrap="square">
              <a:spAutoFit/>
            </a:bodyPr>
            <a:lstStyle/>
            <a:p>
              <a:pPr algn="ctr"/>
              <a:r>
                <a:rPr lang="en-US" sz="1600"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132/kilo</a:t>
              </a:r>
            </a:p>
          </p:txBody>
        </p:sp>
      </p:grpSp>
      <p:sp>
        <p:nvSpPr>
          <p:cNvPr id="99" name="Rectangle 98">
            <a:extLst>
              <a:ext uri="{FF2B5EF4-FFF2-40B4-BE49-F238E27FC236}">
                <a16:creationId xmlns:a16="http://schemas.microsoft.com/office/drawing/2014/main" id="{24655F72-6048-466C-9050-DF7C44C56C85}"/>
              </a:ext>
            </a:extLst>
          </p:cNvPr>
          <p:cNvSpPr/>
          <p:nvPr/>
        </p:nvSpPr>
        <p:spPr>
          <a:xfrm>
            <a:off x="308835" y="761003"/>
            <a:ext cx="7412073" cy="584775"/>
          </a:xfrm>
          <a:prstGeom prst="rect">
            <a:avLst/>
          </a:prstGeom>
        </p:spPr>
        <p:txBody>
          <a:bodyPr wrap="square">
            <a:spAutoFit/>
          </a:bodyPr>
          <a:lstStyle/>
          <a:p>
            <a:pPr algn="ctr"/>
            <a:r>
              <a:rPr lang="en-US" sz="3200" b="1" spc="150" dirty="0">
                <a:solidFill>
                  <a:schemeClr val="tx1">
                    <a:lumMod val="85000"/>
                    <a:lumOff val="15000"/>
                  </a:schemeClr>
                </a:solidFill>
                <a:latin typeface="Rockwell Extra Bold" panose="02060903040505020403" pitchFamily="18" charset="0"/>
                <a:ea typeface="Open Sans SemiBold" panose="020B0706030804020204" pitchFamily="34" charset="0"/>
                <a:cs typeface="Open Sans SemiBold" panose="020B0706030804020204" pitchFamily="34" charset="0"/>
              </a:rPr>
              <a:t>Top 3 Products By Sales</a:t>
            </a:r>
          </a:p>
        </p:txBody>
      </p:sp>
      <p:pic>
        <p:nvPicPr>
          <p:cNvPr id="2052" name="Picture 4" descr="Carrots | Produce Market Guide">
            <a:extLst>
              <a:ext uri="{FF2B5EF4-FFF2-40B4-BE49-F238E27FC236}">
                <a16:creationId xmlns:a16="http://schemas.microsoft.com/office/drawing/2014/main" id="{7244CAE1-F415-D641-ED88-B154194882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50" y="2788608"/>
            <a:ext cx="2642887" cy="3029567"/>
          </a:xfrm>
          <a:prstGeom prst="rect">
            <a:avLst/>
          </a:prstGeom>
          <a:noFill/>
          <a:extLst>
            <a:ext uri="{909E8E84-426E-40DD-AFC4-6F175D3DCCD1}">
              <a14:hiddenFill xmlns:a14="http://schemas.microsoft.com/office/drawing/2010/main">
                <a:solidFill>
                  <a:srgbClr val="FFFFFF"/>
                </a:solidFill>
              </a14:hiddenFill>
            </a:ext>
          </a:extLst>
        </p:spPr>
      </p:pic>
      <p:sp>
        <p:nvSpPr>
          <p:cNvPr id="49" name="Google Shape;4470;p40">
            <a:extLst>
              <a:ext uri="{FF2B5EF4-FFF2-40B4-BE49-F238E27FC236}">
                <a16:creationId xmlns:a16="http://schemas.microsoft.com/office/drawing/2014/main" id="{3C04D6D4-84D8-DD9B-15F3-A0DBB2C0F629}"/>
              </a:ext>
            </a:extLst>
          </p:cNvPr>
          <p:cNvSpPr/>
          <p:nvPr/>
        </p:nvSpPr>
        <p:spPr>
          <a:xfrm>
            <a:off x="8209722" y="4641574"/>
            <a:ext cx="3982278" cy="2216426"/>
          </a:xfrm>
          <a:prstGeom prst="roundRect">
            <a:avLst>
              <a:gd name="adj" fmla="val 0"/>
            </a:avLst>
          </a:prstGeom>
          <a:gradFill>
            <a:gsLst>
              <a:gs pos="0">
                <a:srgbClr val="FFFFFF">
                  <a:alpha val="0"/>
                  <a:alpha val="56420"/>
                </a:srgbClr>
              </a:gs>
              <a:gs pos="25000">
                <a:srgbClr val="FFFFFF">
                  <a:alpha val="0"/>
                  <a:alpha val="56420"/>
                </a:srgbClr>
              </a:gs>
              <a:gs pos="50000">
                <a:srgbClr val="FFFFFF">
                  <a:alpha val="19215"/>
                  <a:alpha val="56420"/>
                </a:srgbClr>
              </a:gs>
              <a:gs pos="100000">
                <a:srgbClr val="BEBEBE">
                  <a:alpha val="40000"/>
                  <a:alpha val="5642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TextBox 49">
            <a:extLst>
              <a:ext uri="{FF2B5EF4-FFF2-40B4-BE49-F238E27FC236}">
                <a16:creationId xmlns:a16="http://schemas.microsoft.com/office/drawing/2014/main" id="{2DFEDE8A-6045-837B-4418-5FECFAA42715}"/>
              </a:ext>
            </a:extLst>
          </p:cNvPr>
          <p:cNvSpPr txBox="1"/>
          <p:nvPr/>
        </p:nvSpPr>
        <p:spPr>
          <a:xfrm>
            <a:off x="8209722" y="4812901"/>
            <a:ext cx="3982278" cy="1938992"/>
          </a:xfrm>
          <a:prstGeom prst="rect">
            <a:avLst/>
          </a:prstGeom>
          <a:noFill/>
        </p:spPr>
        <p:txBody>
          <a:bodyPr wrap="square" rtlCol="0" anchor="ctr">
            <a:spAutoFit/>
          </a:bodyPr>
          <a:lstStyle/>
          <a:p>
            <a:r>
              <a:rPr lang="en-US" altLang="ko-KR" sz="2000" b="1" dirty="0">
                <a:cs typeface="Arial" pitchFamily="34" charset="0"/>
              </a:rPr>
              <a:t>For the 2</a:t>
            </a:r>
            <a:r>
              <a:rPr lang="en-US" altLang="ko-KR" sz="2000" b="1" baseline="30000" dirty="0">
                <a:cs typeface="Arial" pitchFamily="34" charset="0"/>
              </a:rPr>
              <a:t>nd</a:t>
            </a:r>
            <a:r>
              <a:rPr lang="en-US" altLang="ko-KR" sz="2000" b="1" dirty="0">
                <a:cs typeface="Arial" pitchFamily="34" charset="0"/>
              </a:rPr>
              <a:t> half of the month, Carrots has the most sales with 16, 225.04 followed by Cabbage Scorpio with 12,069.56 sales. Next is Red Onion with 9,466.16 sales.</a:t>
            </a:r>
            <a:endParaRPr lang="ko-KR" altLang="en-US" sz="2000" b="1" dirty="0">
              <a:cs typeface="Arial" pitchFamily="34" charset="0"/>
            </a:endParaRPr>
          </a:p>
        </p:txBody>
      </p:sp>
      <p:pic>
        <p:nvPicPr>
          <p:cNvPr id="1026" name="Picture 2" descr="Fresh Vegetables">
            <a:extLst>
              <a:ext uri="{FF2B5EF4-FFF2-40B4-BE49-F238E27FC236}">
                <a16:creationId xmlns:a16="http://schemas.microsoft.com/office/drawing/2014/main" id="{FE3D7F5A-701B-7162-A1F6-DCD909901C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9740" y="3143904"/>
            <a:ext cx="2188694" cy="244570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Whole and sliced red onion bulbs green onions Vector Image">
            <a:extLst>
              <a:ext uri="{FF2B5EF4-FFF2-40B4-BE49-F238E27FC236}">
                <a16:creationId xmlns:a16="http://schemas.microsoft.com/office/drawing/2014/main" id="{7D778159-F5B4-85A4-6DF8-70E06DE79EA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0924"/>
          <a:stretch/>
        </p:blipFill>
        <p:spPr bwMode="auto">
          <a:xfrm>
            <a:off x="5556731" y="3091783"/>
            <a:ext cx="2031559" cy="2382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2046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2FD50D0-1315-48C4-BB87-7646B049A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CA83E95F-11F0-4EF3-B911-EC4A265F08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6" name="Freeform 44">
              <a:extLst>
                <a:ext uri="{FF2B5EF4-FFF2-40B4-BE49-F238E27FC236}">
                  <a16:creationId xmlns:a16="http://schemas.microsoft.com/office/drawing/2014/main" id="{4A5621C8-F0D7-4928-9BC5-B15B318AF6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5">
              <a:extLst>
                <a:ext uri="{FF2B5EF4-FFF2-40B4-BE49-F238E27FC236}">
                  <a16:creationId xmlns:a16="http://schemas.microsoft.com/office/drawing/2014/main" id="{3F55EE6D-8E4E-47F0-B7BC-D45AECE433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6">
              <a:extLst>
                <a:ext uri="{FF2B5EF4-FFF2-40B4-BE49-F238E27FC236}">
                  <a16:creationId xmlns:a16="http://schemas.microsoft.com/office/drawing/2014/main" id="{C2EC5D6B-2D05-4DDF-9E09-8814EA4921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F7890FC4-3706-4665-B92A-D37982414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79">
              <a:extLst>
                <a:ext uri="{FF2B5EF4-FFF2-40B4-BE49-F238E27FC236}">
                  <a16:creationId xmlns:a16="http://schemas.microsoft.com/office/drawing/2014/main" id="{5B29EAEC-4EE8-4823-BBB4-9012708C82B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D1C3D775-204F-44F5-ABF4-8E0B0C783F5B}"/>
              </a:ext>
            </a:extLst>
          </p:cNvPr>
          <p:cNvSpPr txBox="1"/>
          <p:nvPr/>
        </p:nvSpPr>
        <p:spPr>
          <a:xfrm>
            <a:off x="388563" y="729623"/>
            <a:ext cx="112739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3200" b="1" dirty="0">
                <a:solidFill>
                  <a:srgbClr val="FFFFFF"/>
                </a:solidFill>
                <a:latin typeface="+mj-lt"/>
                <a:ea typeface="+mj-ea"/>
                <a:cs typeface="+mj-cs"/>
              </a:rPr>
              <a:t>    Sales Report From </a:t>
            </a:r>
            <a:r>
              <a:rPr lang="en-US" altLang="ko-KR" sz="3200" b="1" dirty="0" err="1">
                <a:solidFill>
                  <a:srgbClr val="FFFFFF"/>
                </a:solidFill>
                <a:latin typeface="+mj-lt"/>
                <a:ea typeface="+mj-ea"/>
                <a:cs typeface="+mj-cs"/>
              </a:rPr>
              <a:t>Waltermart</a:t>
            </a:r>
            <a:r>
              <a:rPr lang="en-US" altLang="ko-KR" sz="3200" b="1" dirty="0">
                <a:solidFill>
                  <a:srgbClr val="FFFFFF"/>
                </a:solidFill>
                <a:latin typeface="+mj-lt"/>
                <a:ea typeface="+mj-ea"/>
                <a:cs typeface="+mj-cs"/>
              </a:rPr>
              <a:t> For the Whole February</a:t>
            </a:r>
          </a:p>
        </p:txBody>
      </p:sp>
      <p:pic>
        <p:nvPicPr>
          <p:cNvPr id="4" name="Picture 3">
            <a:extLst>
              <a:ext uri="{FF2B5EF4-FFF2-40B4-BE49-F238E27FC236}">
                <a16:creationId xmlns:a16="http://schemas.microsoft.com/office/drawing/2014/main" id="{9718C3DF-134D-04FF-5091-400F737B92A4}"/>
              </a:ext>
            </a:extLst>
          </p:cNvPr>
          <p:cNvPicPr>
            <a:picLocks noChangeAspect="1"/>
          </p:cNvPicPr>
          <p:nvPr/>
        </p:nvPicPr>
        <p:blipFill>
          <a:blip r:embed="rId2"/>
          <a:stretch>
            <a:fillRect/>
          </a:stretch>
        </p:blipFill>
        <p:spPr>
          <a:xfrm>
            <a:off x="1529033" y="1676400"/>
            <a:ext cx="9057033" cy="5122715"/>
          </a:xfrm>
          <a:prstGeom prst="rect">
            <a:avLst/>
          </a:prstGeom>
        </p:spPr>
      </p:pic>
    </p:spTree>
    <p:extLst>
      <p:ext uri="{BB962C8B-B14F-4D97-AF65-F5344CB8AC3E}">
        <p14:creationId xmlns:p14="http://schemas.microsoft.com/office/powerpoint/2010/main" val="10900825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652651"/>
            <a:ext cx="11573197" cy="724247"/>
          </a:xfrm>
        </p:spPr>
        <p:txBody>
          <a:bodyPr/>
          <a:lstStyle/>
          <a:p>
            <a:r>
              <a:rPr lang="en-US" sz="5200" dirty="0"/>
              <a:t>Top 5 Products of the Month by Sales</a:t>
            </a:r>
          </a:p>
        </p:txBody>
      </p:sp>
      <p:graphicFrame>
        <p:nvGraphicFramePr>
          <p:cNvPr id="3" name="Table 2">
            <a:extLst>
              <a:ext uri="{FF2B5EF4-FFF2-40B4-BE49-F238E27FC236}">
                <a16:creationId xmlns:a16="http://schemas.microsoft.com/office/drawing/2014/main" id="{B03E41A6-BE38-494E-9D1D-A8A3CBEFB2D7}"/>
              </a:ext>
            </a:extLst>
          </p:cNvPr>
          <p:cNvGraphicFramePr>
            <a:graphicFrameLocks noGrp="1"/>
          </p:cNvGraphicFramePr>
          <p:nvPr>
            <p:extLst>
              <p:ext uri="{D42A27DB-BD31-4B8C-83A1-F6EECF244321}">
                <p14:modId xmlns:p14="http://schemas.microsoft.com/office/powerpoint/2010/main" val="3120187820"/>
              </p:ext>
            </p:extLst>
          </p:nvPr>
        </p:nvGraphicFramePr>
        <p:xfrm>
          <a:off x="297552" y="1834241"/>
          <a:ext cx="2216560" cy="449179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508000">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Carrots</a:t>
                      </a:r>
                      <a:endParaRPr lang="ko-KR" altLang="en-US" sz="18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0"/>
                  </a:ext>
                </a:extLst>
              </a:tr>
              <a:tr h="936000">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tx1">
                              <a:lumMod val="75000"/>
                              <a:lumOff val="25000"/>
                            </a:schemeClr>
                          </a:solidFill>
                          <a:latin typeface="+mn-lt"/>
                          <a:cs typeface="Arial" pitchFamily="34" charset="0"/>
                        </a:rPr>
                        <a:t>Simple </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tx1">
                              <a:lumMod val="75000"/>
                              <a:lumOff val="25000"/>
                            </a:schemeClr>
                          </a:solidFill>
                          <a:latin typeface="+mn-lt"/>
                          <a:cs typeface="Arial" pitchFamily="34" charset="0"/>
                        </a:rPr>
                        <a:t>PowerPoint Presentation </a:t>
                      </a:r>
                      <a:endParaRPr lang="ko-KR" altLang="en-US" sz="1400" b="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08000">
                <a:tc>
                  <a:txBody>
                    <a:bodyPr/>
                    <a:lstStyle/>
                    <a:p>
                      <a:endParaRPr lang="ko-KR" altLang="en-US" sz="270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964994">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en-US" altLang="ko-KR" sz="1200" dirty="0">
                          <a:solidFill>
                            <a:schemeClr val="tx1">
                              <a:lumMod val="75000"/>
                              <a:lumOff val="25000"/>
                            </a:schemeClr>
                          </a:solidFill>
                          <a:latin typeface="+mn-lt"/>
                          <a:cs typeface="Arial" pitchFamily="34" charset="0"/>
                        </a:rPr>
                        <a:t>You can simply impress your audience and add a unique zing.</a:t>
                      </a:r>
                      <a:endParaRPr lang="ko-KR" altLang="en-US" sz="120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3"/>
                  </a:ext>
                </a:extLst>
              </a:tr>
              <a:tr h="508000">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en-US" altLang="ko-KR" sz="1200" dirty="0">
                          <a:solidFill>
                            <a:schemeClr val="tx1">
                              <a:lumMod val="75000"/>
                              <a:lumOff val="25000"/>
                            </a:schemeClr>
                          </a:solidFill>
                          <a:latin typeface="+mn-lt"/>
                          <a:cs typeface="Arial" pitchFamily="34" charset="0"/>
                        </a:rPr>
                        <a:t>Easy to change colors, photos and Text.</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4"/>
                  </a:ext>
                </a:extLst>
              </a:tr>
              <a:tr h="3048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marT="0"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5"/>
                  </a:ext>
                </a:extLst>
              </a:tr>
              <a:tr h="33651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baseline="0" dirty="0">
                          <a:solidFill>
                            <a:schemeClr val="bg1"/>
                          </a:solidFill>
                          <a:latin typeface="+mn-lt"/>
                          <a:cs typeface="Arial" pitchFamily="34" charset="0"/>
                        </a:rPr>
                        <a:t>Sales: 38,057.70</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baseline="0" dirty="0">
                          <a:solidFill>
                            <a:schemeClr val="bg1"/>
                          </a:solidFill>
                          <a:latin typeface="+mn-lt"/>
                          <a:cs typeface="Arial" pitchFamily="34" charset="0"/>
                        </a:rPr>
                        <a:t>Sales Volume: 288.32</a:t>
                      </a: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6"/>
                  </a:ext>
                </a:extLst>
              </a:tr>
              <a:tr h="3048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7"/>
                  </a:ext>
                </a:extLst>
              </a:tr>
            </a:tbl>
          </a:graphicData>
        </a:graphic>
      </p:graphicFrame>
      <p:graphicFrame>
        <p:nvGraphicFramePr>
          <p:cNvPr id="4" name="Table 3">
            <a:extLst>
              <a:ext uri="{FF2B5EF4-FFF2-40B4-BE49-F238E27FC236}">
                <a16:creationId xmlns:a16="http://schemas.microsoft.com/office/drawing/2014/main" id="{B710840C-11C5-4172-887C-C211AFDA51AE}"/>
              </a:ext>
            </a:extLst>
          </p:cNvPr>
          <p:cNvGraphicFramePr>
            <a:graphicFrameLocks noGrp="1"/>
          </p:cNvGraphicFramePr>
          <p:nvPr>
            <p:extLst>
              <p:ext uri="{D42A27DB-BD31-4B8C-83A1-F6EECF244321}">
                <p14:modId xmlns:p14="http://schemas.microsoft.com/office/powerpoint/2010/main" val="3971923847"/>
              </p:ext>
            </p:extLst>
          </p:nvPr>
        </p:nvGraphicFramePr>
        <p:xfrm>
          <a:off x="2697544" y="1786532"/>
          <a:ext cx="2216560" cy="4587212"/>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631157">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Cabbage Scorpio</a:t>
                      </a:r>
                      <a:endParaRPr lang="ko-KR" altLang="en-US" sz="18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0"/>
                  </a:ext>
                </a:extLst>
              </a:tr>
              <a:tr h="922951">
                <a:tc>
                  <a:txBody>
                    <a:bodyPr/>
                    <a:lstStyle/>
                    <a:p>
                      <a:endParaRPr lang="ko-KR" altLang="en-US" sz="270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tx1">
                              <a:lumMod val="75000"/>
                              <a:lumOff val="25000"/>
                            </a:schemeClr>
                          </a:solidFill>
                          <a:latin typeface="+mn-lt"/>
                          <a:cs typeface="Arial" pitchFamily="34" charset="0"/>
                        </a:rPr>
                        <a:t>Simple </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tx1">
                              <a:lumMod val="75000"/>
                              <a:lumOff val="25000"/>
                            </a:schemeClr>
                          </a:solidFill>
                          <a:latin typeface="+mn-lt"/>
                          <a:cs typeface="Arial" pitchFamily="34" charset="0"/>
                        </a:rPr>
                        <a:t>PowerPoint Presentation </a:t>
                      </a:r>
                      <a:endParaRPr lang="ko-KR" altLang="en-US" sz="1400" b="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00918">
                <a:tc>
                  <a:txBody>
                    <a:bodyPr/>
                    <a:lstStyle/>
                    <a:p>
                      <a:endParaRPr lang="ko-KR" altLang="en-US" sz="270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951541">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en-US" altLang="ko-KR" sz="1200">
                          <a:solidFill>
                            <a:schemeClr val="tx1">
                              <a:lumMod val="75000"/>
                              <a:lumOff val="25000"/>
                            </a:schemeClr>
                          </a:solidFill>
                          <a:latin typeface="+mn-lt"/>
                          <a:cs typeface="Arial" pitchFamily="34" charset="0"/>
                        </a:rPr>
                        <a:t>You can simply impress your audience and add a unique zing.</a:t>
                      </a:r>
                      <a:endParaRPr lang="ko-KR" altLang="en-US" sz="120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3"/>
                  </a:ext>
                </a:extLst>
              </a:tr>
              <a:tr h="500918">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en-US" altLang="ko-KR" sz="1200">
                          <a:solidFill>
                            <a:schemeClr val="tx1">
                              <a:lumMod val="75000"/>
                              <a:lumOff val="25000"/>
                            </a:schemeClr>
                          </a:solidFill>
                          <a:latin typeface="+mn-lt"/>
                          <a:cs typeface="Arial" pitchFamily="34" charset="0"/>
                        </a:rPr>
                        <a:t>Easy to change colors, photos and Text.</a:t>
                      </a:r>
                      <a:endParaRPr lang="en-US" altLang="ko-KR" sz="120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4"/>
                  </a:ext>
                </a:extLst>
              </a:tr>
              <a:tr h="30055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marT="0"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5"/>
                  </a:ext>
                </a:extLst>
              </a:tr>
              <a:tr h="45082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Sales: 31,208.63</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Sales Volume: 269.04</a:t>
                      </a: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6"/>
                  </a:ext>
                </a:extLst>
              </a:tr>
              <a:tr h="30055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7"/>
                  </a:ext>
                </a:extLst>
              </a:tr>
            </a:tbl>
          </a:graphicData>
        </a:graphic>
      </p:graphicFrame>
      <p:graphicFrame>
        <p:nvGraphicFramePr>
          <p:cNvPr id="5" name="Table 4">
            <a:extLst>
              <a:ext uri="{FF2B5EF4-FFF2-40B4-BE49-F238E27FC236}">
                <a16:creationId xmlns:a16="http://schemas.microsoft.com/office/drawing/2014/main" id="{3E002C22-D434-457A-8970-D00672E71FA6}"/>
              </a:ext>
            </a:extLst>
          </p:cNvPr>
          <p:cNvGraphicFramePr>
            <a:graphicFrameLocks noGrp="1"/>
          </p:cNvGraphicFramePr>
          <p:nvPr>
            <p:extLst>
              <p:ext uri="{D42A27DB-BD31-4B8C-83A1-F6EECF244321}">
                <p14:modId xmlns:p14="http://schemas.microsoft.com/office/powerpoint/2010/main" val="2269613009"/>
              </p:ext>
            </p:extLst>
          </p:nvPr>
        </p:nvGraphicFramePr>
        <p:xfrm>
          <a:off x="5060514" y="1834241"/>
          <a:ext cx="2216560" cy="449179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508000">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Red Onion</a:t>
                      </a:r>
                      <a:endParaRPr lang="ko-KR" altLang="en-US" sz="18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0"/>
                  </a:ext>
                </a:extLst>
              </a:tr>
              <a:tr h="936000">
                <a:tc>
                  <a:txBody>
                    <a:bodyPr/>
                    <a:lstStyle/>
                    <a:p>
                      <a:endParaRPr lang="ko-KR" altLang="en-US" sz="270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tx1">
                              <a:lumMod val="75000"/>
                              <a:lumOff val="25000"/>
                            </a:schemeClr>
                          </a:solidFill>
                          <a:latin typeface="+mn-lt"/>
                          <a:cs typeface="Arial" pitchFamily="34" charset="0"/>
                        </a:rPr>
                        <a:t>Simple </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tx1">
                              <a:lumMod val="75000"/>
                              <a:lumOff val="25000"/>
                            </a:schemeClr>
                          </a:solidFill>
                          <a:latin typeface="+mn-lt"/>
                          <a:cs typeface="Arial" pitchFamily="34" charset="0"/>
                        </a:rPr>
                        <a:t>PowerPoint Presentation </a:t>
                      </a:r>
                      <a:endParaRPr lang="ko-KR" altLang="en-US" sz="1400" b="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08000">
                <a:tc>
                  <a:txBody>
                    <a:bodyPr/>
                    <a:lstStyle/>
                    <a:p>
                      <a:endParaRPr lang="ko-KR" altLang="en-US" sz="270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964994">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en-US" altLang="ko-KR" sz="1200" dirty="0">
                          <a:solidFill>
                            <a:schemeClr val="tx1">
                              <a:lumMod val="75000"/>
                              <a:lumOff val="25000"/>
                            </a:schemeClr>
                          </a:solidFill>
                          <a:latin typeface="+mn-lt"/>
                          <a:cs typeface="Arial" pitchFamily="34" charset="0"/>
                        </a:rPr>
                        <a:t>You can simply impress your audience and add a unique zing.</a:t>
                      </a:r>
                      <a:endParaRPr lang="ko-KR" altLang="en-US" sz="120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3"/>
                  </a:ext>
                </a:extLst>
              </a:tr>
              <a:tr h="508000">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en-US" altLang="ko-KR" sz="1200" dirty="0">
                          <a:solidFill>
                            <a:schemeClr val="tx1">
                              <a:lumMod val="75000"/>
                              <a:lumOff val="25000"/>
                            </a:schemeClr>
                          </a:solidFill>
                          <a:latin typeface="+mn-lt"/>
                          <a:cs typeface="Arial" pitchFamily="34" charset="0"/>
                        </a:rPr>
                        <a:t>Easy to change colors, photos and Text.</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4"/>
                  </a:ext>
                </a:extLst>
              </a:tr>
              <a:tr h="3048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tx1">
                            <a:lumMod val="75000"/>
                            <a:lumOff val="25000"/>
                          </a:schemeClr>
                        </a:solidFill>
                        <a:latin typeface="+mn-lt"/>
                        <a:cs typeface="Arial" pitchFamily="34" charset="0"/>
                      </a:endParaRPr>
                    </a:p>
                  </a:txBody>
                  <a:tcPr marT="0"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5"/>
                  </a:ext>
                </a:extLst>
              </a:tr>
              <a:tr h="33651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Sales: 24,406.97</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Sales Volume: 138.68</a:t>
                      </a: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tx1">
                            <a:lumMod val="75000"/>
                            <a:lumOff val="25000"/>
                          </a:schemeClr>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6"/>
                  </a:ext>
                </a:extLst>
              </a:tr>
              <a:tr h="3048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F88A8505-FE4A-48E0-A4AD-00121EFBCD25}"/>
              </a:ext>
            </a:extLst>
          </p:cNvPr>
          <p:cNvGraphicFramePr>
            <a:graphicFrameLocks noGrp="1"/>
          </p:cNvGraphicFramePr>
          <p:nvPr>
            <p:extLst>
              <p:ext uri="{D42A27DB-BD31-4B8C-83A1-F6EECF244321}">
                <p14:modId xmlns:p14="http://schemas.microsoft.com/office/powerpoint/2010/main" val="2670879425"/>
              </p:ext>
            </p:extLst>
          </p:nvPr>
        </p:nvGraphicFramePr>
        <p:xfrm>
          <a:off x="7441995" y="1834241"/>
          <a:ext cx="2216560" cy="449179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508000">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Lemon Yellow</a:t>
                      </a:r>
                      <a:endParaRPr lang="ko-KR" altLang="en-US" sz="18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0"/>
                  </a:ext>
                </a:extLst>
              </a:tr>
              <a:tr h="936000">
                <a:tc>
                  <a:txBody>
                    <a:bodyPr/>
                    <a:lstStyle/>
                    <a:p>
                      <a:endParaRPr lang="ko-KR" altLang="en-US" sz="270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a:solidFill>
                            <a:schemeClr val="tx1">
                              <a:lumMod val="75000"/>
                              <a:lumOff val="25000"/>
                            </a:schemeClr>
                          </a:solidFill>
                          <a:latin typeface="+mn-lt"/>
                          <a:cs typeface="Arial" pitchFamily="34" charset="0"/>
                        </a:rPr>
                        <a:t>Simple </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a:solidFill>
                            <a:schemeClr val="tx1">
                              <a:lumMod val="75000"/>
                              <a:lumOff val="25000"/>
                            </a:schemeClr>
                          </a:solidFill>
                          <a:latin typeface="+mn-lt"/>
                          <a:cs typeface="Arial" pitchFamily="34" charset="0"/>
                        </a:rPr>
                        <a:t>PowerPoint Presentation </a:t>
                      </a:r>
                      <a:endParaRPr lang="ko-KR" altLang="en-US" sz="1400" b="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08000">
                <a:tc>
                  <a:txBody>
                    <a:bodyPr/>
                    <a:lstStyle/>
                    <a:p>
                      <a:endParaRPr lang="ko-KR" altLang="en-US" sz="270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964994">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en-US" altLang="ko-KR" sz="1200">
                          <a:solidFill>
                            <a:schemeClr val="tx1">
                              <a:lumMod val="75000"/>
                              <a:lumOff val="25000"/>
                            </a:schemeClr>
                          </a:solidFill>
                          <a:latin typeface="+mn-lt"/>
                          <a:cs typeface="Arial" pitchFamily="34" charset="0"/>
                        </a:rPr>
                        <a:t>You can simply impress your audience and add a unique zing.</a:t>
                      </a:r>
                      <a:endParaRPr lang="ko-KR" altLang="en-US" sz="120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3"/>
                  </a:ext>
                </a:extLst>
              </a:tr>
              <a:tr h="508000">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en-US" altLang="ko-KR" sz="1200">
                          <a:solidFill>
                            <a:schemeClr val="tx1">
                              <a:lumMod val="75000"/>
                              <a:lumOff val="25000"/>
                            </a:schemeClr>
                          </a:solidFill>
                          <a:latin typeface="+mn-lt"/>
                          <a:cs typeface="Arial" pitchFamily="34" charset="0"/>
                        </a:rPr>
                        <a:t>Easy to change colors, photos and Text.</a:t>
                      </a:r>
                      <a:endParaRPr lang="en-US" altLang="ko-KR" sz="120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4"/>
                  </a:ext>
                </a:extLst>
              </a:tr>
              <a:tr h="3048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tx1">
                            <a:lumMod val="75000"/>
                            <a:lumOff val="25000"/>
                          </a:schemeClr>
                        </a:solidFill>
                        <a:latin typeface="+mn-lt"/>
                        <a:cs typeface="Arial" pitchFamily="34" charset="0"/>
                      </a:endParaRPr>
                    </a:p>
                  </a:txBody>
                  <a:tcPr marT="0"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5"/>
                  </a:ext>
                </a:extLst>
              </a:tr>
              <a:tr h="33651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Sales: 19,917.18</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Sales Volume: 125.11</a:t>
                      </a: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6"/>
                  </a:ext>
                </a:extLst>
              </a:tr>
              <a:tr h="3048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7"/>
                  </a:ext>
                </a:extLst>
              </a:tr>
            </a:tbl>
          </a:graphicData>
        </a:graphic>
      </p:graphicFrame>
      <p:sp>
        <p:nvSpPr>
          <p:cNvPr id="7" name="Rectangle 9">
            <a:extLst>
              <a:ext uri="{FF2B5EF4-FFF2-40B4-BE49-F238E27FC236}">
                <a16:creationId xmlns:a16="http://schemas.microsoft.com/office/drawing/2014/main" id="{A5AC5116-EB17-4619-B0C8-04DCDD935FBF}"/>
              </a:ext>
            </a:extLst>
          </p:cNvPr>
          <p:cNvSpPr/>
          <p:nvPr/>
        </p:nvSpPr>
        <p:spPr>
          <a:xfrm>
            <a:off x="10006908" y="3260302"/>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aphicFrame>
        <p:nvGraphicFramePr>
          <p:cNvPr id="11" name="Table 10">
            <a:extLst>
              <a:ext uri="{FF2B5EF4-FFF2-40B4-BE49-F238E27FC236}">
                <a16:creationId xmlns:a16="http://schemas.microsoft.com/office/drawing/2014/main" id="{35F40F3B-1906-1B59-9DB7-61283F007760}"/>
              </a:ext>
            </a:extLst>
          </p:cNvPr>
          <p:cNvGraphicFramePr>
            <a:graphicFrameLocks noGrp="1"/>
          </p:cNvGraphicFramePr>
          <p:nvPr>
            <p:extLst>
              <p:ext uri="{D42A27DB-BD31-4B8C-83A1-F6EECF244321}">
                <p14:modId xmlns:p14="http://schemas.microsoft.com/office/powerpoint/2010/main" val="831260578"/>
              </p:ext>
            </p:extLst>
          </p:nvPr>
        </p:nvGraphicFramePr>
        <p:xfrm>
          <a:off x="9823476" y="1834241"/>
          <a:ext cx="2216560" cy="4559412"/>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621796">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Red SL Grapes</a:t>
                      </a:r>
                      <a:endParaRPr lang="ko-KR" altLang="en-US" sz="18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0"/>
                  </a:ext>
                </a:extLst>
              </a:tr>
              <a:tr h="909263">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tx1">
                              <a:lumMod val="75000"/>
                              <a:lumOff val="25000"/>
                            </a:schemeClr>
                          </a:solidFill>
                          <a:latin typeface="+mn-lt"/>
                          <a:cs typeface="Arial" pitchFamily="34" charset="0"/>
                        </a:rPr>
                        <a:t>Simple </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0" dirty="0">
                          <a:solidFill>
                            <a:schemeClr val="tx1">
                              <a:lumMod val="75000"/>
                              <a:lumOff val="25000"/>
                            </a:schemeClr>
                          </a:solidFill>
                          <a:latin typeface="+mn-lt"/>
                          <a:cs typeface="Arial" pitchFamily="34" charset="0"/>
                        </a:rPr>
                        <a:t>PowerPoint Presentation </a:t>
                      </a:r>
                      <a:endParaRPr lang="ko-KR" altLang="en-US" sz="1400" b="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93489">
                <a:tc>
                  <a:txBody>
                    <a:bodyPr/>
                    <a:lstStyle/>
                    <a:p>
                      <a:endParaRPr lang="ko-KR" altLang="en-US" sz="270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28575"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937429">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en-US" altLang="ko-KR" sz="1200" dirty="0">
                          <a:solidFill>
                            <a:schemeClr val="tx1">
                              <a:lumMod val="75000"/>
                              <a:lumOff val="25000"/>
                            </a:schemeClr>
                          </a:solidFill>
                          <a:latin typeface="+mn-lt"/>
                          <a:cs typeface="Arial" pitchFamily="34" charset="0"/>
                        </a:rPr>
                        <a:t>You can simply impress your audience and add a unique zing.</a:t>
                      </a:r>
                      <a:endParaRPr lang="ko-KR" altLang="en-US" sz="120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3"/>
                  </a:ext>
                </a:extLst>
              </a:tr>
              <a:tr h="493489">
                <a:tc>
                  <a:txBody>
                    <a:bodyPr/>
                    <a:lstStyle/>
                    <a:p>
                      <a:endParaRPr lang="ko-KR" altLang="en-US" sz="2700" dirty="0">
                        <a:latin typeface="+mn-lt"/>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en-US" altLang="ko-KR" sz="1200" dirty="0">
                          <a:solidFill>
                            <a:schemeClr val="tx1">
                              <a:lumMod val="75000"/>
                              <a:lumOff val="25000"/>
                            </a:schemeClr>
                          </a:solidFill>
                          <a:latin typeface="+mn-lt"/>
                          <a:cs typeface="Arial" pitchFamily="34" charset="0"/>
                        </a:rPr>
                        <a:t>Easy to change colors, photos and Text.</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4"/>
                  </a:ext>
                </a:extLst>
              </a:tr>
              <a:tr h="2960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marT="0"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5"/>
                  </a:ext>
                </a:extLst>
              </a:tr>
              <a:tr h="4441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Sales: 19,910.80</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Sales Volume: 75.65</a:t>
                      </a:r>
                    </a:p>
                  </a:txBody>
                  <a:tcPr anchor="ctr">
                    <a:lnL w="19050" cap="flat" cmpd="sng" algn="ctr">
                      <a:solidFill>
                        <a:schemeClr val="tx1">
                          <a:lumMod val="75000"/>
                          <a:lumOff val="25000"/>
                        </a:schemeClr>
                      </a:solidFill>
                      <a:prstDash val="solid"/>
                      <a:round/>
                      <a:headEnd type="none" w="med" len="med"/>
                      <a:tailEnd type="none" w="med" len="med"/>
                    </a:lnL>
                    <a:lnR w="19050" cap="flat" cmpd="sng" algn="ctr">
                      <a:solidFill>
                        <a:schemeClr val="tx1">
                          <a:lumMod val="75000"/>
                          <a:lumOff val="25000"/>
                        </a:schemeClr>
                      </a:solid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19050" cap="flat" cmpd="sng" algn="ctr">
                      <a:solidFill>
                        <a:schemeClr val="tx1">
                          <a:lumMod val="75000"/>
                          <a:lumOff val="25000"/>
                        </a:schemeClr>
                      </a:solid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6"/>
                  </a:ext>
                </a:extLst>
              </a:tr>
              <a:tr h="2960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tx1">
                          <a:lumMod val="75000"/>
                          <a:lumOff val="2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tx1">
                          <a:lumMod val="75000"/>
                          <a:lumOff val="25000"/>
                        </a:schemeClr>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0007"/>
                  </a:ext>
                </a:extLst>
              </a:tr>
            </a:tbl>
          </a:graphicData>
        </a:graphic>
      </p:graphicFrame>
      <p:pic>
        <p:nvPicPr>
          <p:cNvPr id="12" name="Picture 2" descr="Whole and sliced red onion bulbs green onions Vector Image">
            <a:extLst>
              <a:ext uri="{FF2B5EF4-FFF2-40B4-BE49-F238E27FC236}">
                <a16:creationId xmlns:a16="http://schemas.microsoft.com/office/drawing/2014/main" id="{EEB817FE-5353-70E9-A9D3-A4DEC84BA7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924"/>
          <a:stretch/>
        </p:blipFill>
        <p:spPr bwMode="auto">
          <a:xfrm>
            <a:off x="5071531" y="2377767"/>
            <a:ext cx="2188275" cy="303510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arrots | Produce Market Guide">
            <a:extLst>
              <a:ext uri="{FF2B5EF4-FFF2-40B4-BE49-F238E27FC236}">
                <a16:creationId xmlns:a16="http://schemas.microsoft.com/office/drawing/2014/main" id="{207DBDC3-B762-9D68-18E5-3BD698119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10" y="2384955"/>
            <a:ext cx="2165597" cy="303510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esh Vegetables">
            <a:extLst>
              <a:ext uri="{FF2B5EF4-FFF2-40B4-BE49-F238E27FC236}">
                <a16:creationId xmlns:a16="http://schemas.microsoft.com/office/drawing/2014/main" id="{984EEEDB-61CE-59CD-1B0A-BF539DABB7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2184" y="2377768"/>
            <a:ext cx="2146212" cy="303510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emon Fruits">
            <a:extLst>
              <a:ext uri="{FF2B5EF4-FFF2-40B4-BE49-F238E27FC236}">
                <a16:creationId xmlns:a16="http://schemas.microsoft.com/office/drawing/2014/main" id="{CE03AEFB-7558-12F3-2DFC-35F5A6FA67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9489" y="2321585"/>
            <a:ext cx="2198049" cy="31618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rapes Red Seedless | Shop | Sullivan's Foods">
            <a:extLst>
              <a:ext uri="{FF2B5EF4-FFF2-40B4-BE49-F238E27FC236}">
                <a16:creationId xmlns:a16="http://schemas.microsoft.com/office/drawing/2014/main" id="{064701E4-4102-50EE-E3C2-BCA900A49C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6527" y="2493250"/>
            <a:ext cx="2137074" cy="2926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68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652526"/>
            <a:ext cx="11573197" cy="724247"/>
          </a:xfrm>
        </p:spPr>
        <p:txBody>
          <a:bodyPr/>
          <a:lstStyle/>
          <a:p>
            <a:r>
              <a:rPr lang="en-US" sz="3600" b="1" dirty="0"/>
              <a:t>Comparison of 1</a:t>
            </a:r>
            <a:r>
              <a:rPr lang="en-US" sz="3600" b="1" baseline="30000" dirty="0"/>
              <a:t>st</a:t>
            </a:r>
            <a:r>
              <a:rPr lang="en-US" sz="3600" b="1" dirty="0"/>
              <a:t> and 2</a:t>
            </a:r>
            <a:r>
              <a:rPr lang="en-US" sz="3600" b="1" baseline="30000" dirty="0"/>
              <a:t>nd</a:t>
            </a:r>
            <a:r>
              <a:rPr lang="en-US" sz="3600" b="1" dirty="0"/>
              <a:t> half of February</a:t>
            </a:r>
          </a:p>
        </p:txBody>
      </p:sp>
      <p:cxnSp>
        <p:nvCxnSpPr>
          <p:cNvPr id="4" name="직선 연결선 4">
            <a:extLst>
              <a:ext uri="{FF2B5EF4-FFF2-40B4-BE49-F238E27FC236}">
                <a16:creationId xmlns:a16="http://schemas.microsoft.com/office/drawing/2014/main" id="{238C1D5D-8CDE-40A7-8820-2E136CD30BFB}"/>
              </a:ext>
            </a:extLst>
          </p:cNvPr>
          <p:cNvCxnSpPr/>
          <p:nvPr/>
        </p:nvCxnSpPr>
        <p:spPr bwMode="auto">
          <a:xfrm>
            <a:off x="7394184" y="2564904"/>
            <a:ext cx="3888000" cy="0"/>
          </a:xfrm>
          <a:prstGeom prst="line">
            <a:avLst/>
          </a:prstGeom>
          <a:ln w="19050" cmpd="sng">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 name="직선 연결선 8">
            <a:extLst>
              <a:ext uri="{FF2B5EF4-FFF2-40B4-BE49-F238E27FC236}">
                <a16:creationId xmlns:a16="http://schemas.microsoft.com/office/drawing/2014/main" id="{D55FE474-0AFC-43AE-8AC6-7BA8D5BAD921}"/>
              </a:ext>
            </a:extLst>
          </p:cNvPr>
          <p:cNvCxnSpPr/>
          <p:nvPr/>
        </p:nvCxnSpPr>
        <p:spPr bwMode="auto">
          <a:xfrm>
            <a:off x="7394184" y="2260092"/>
            <a:ext cx="3888000" cy="0"/>
          </a:xfrm>
          <a:prstGeom prst="line">
            <a:avLst/>
          </a:prstGeom>
          <a:ln w="19050" cmpd="sng">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직선 연결선 9">
            <a:extLst>
              <a:ext uri="{FF2B5EF4-FFF2-40B4-BE49-F238E27FC236}">
                <a16:creationId xmlns:a16="http://schemas.microsoft.com/office/drawing/2014/main" id="{1CD48055-EE17-4970-B3B4-FEB20519DDD1}"/>
              </a:ext>
            </a:extLst>
          </p:cNvPr>
          <p:cNvCxnSpPr/>
          <p:nvPr/>
        </p:nvCxnSpPr>
        <p:spPr bwMode="auto">
          <a:xfrm>
            <a:off x="1034857" y="2559912"/>
            <a:ext cx="3888000" cy="0"/>
          </a:xfrm>
          <a:prstGeom prst="line">
            <a:avLst/>
          </a:prstGeom>
          <a:ln w="19050" cmpd="sng">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직선 연결선 10">
            <a:extLst>
              <a:ext uri="{FF2B5EF4-FFF2-40B4-BE49-F238E27FC236}">
                <a16:creationId xmlns:a16="http://schemas.microsoft.com/office/drawing/2014/main" id="{DD99C161-25F0-43B4-93A4-34F5C6AE1B7D}"/>
              </a:ext>
            </a:extLst>
          </p:cNvPr>
          <p:cNvCxnSpPr/>
          <p:nvPr/>
        </p:nvCxnSpPr>
        <p:spPr bwMode="auto">
          <a:xfrm>
            <a:off x="1034857" y="2255100"/>
            <a:ext cx="3888000" cy="0"/>
          </a:xfrm>
          <a:prstGeom prst="line">
            <a:avLst/>
          </a:prstGeom>
          <a:ln w="19050" cmpd="sng">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415426D-920A-4FC6-83D5-5CCFAA7F2568}"/>
              </a:ext>
            </a:extLst>
          </p:cNvPr>
          <p:cNvSpPr txBox="1"/>
          <p:nvPr/>
        </p:nvSpPr>
        <p:spPr>
          <a:xfrm>
            <a:off x="1034858" y="2257128"/>
            <a:ext cx="1784463" cy="307777"/>
          </a:xfrm>
          <a:prstGeom prst="rect">
            <a:avLst/>
          </a:prstGeom>
          <a:noFill/>
        </p:spPr>
        <p:txBody>
          <a:bodyPr wrap="none" rtlCol="0" anchor="ctr">
            <a:spAutoFit/>
          </a:bodyPr>
          <a:lstStyle/>
          <a:p>
            <a:r>
              <a:rPr lang="en-US" altLang="ko-KR" sz="1400" b="1" dirty="0" err="1">
                <a:solidFill>
                  <a:schemeClr val="accent3"/>
                </a:solidFill>
              </a:rPr>
              <a:t>Febuary</a:t>
            </a:r>
            <a:r>
              <a:rPr lang="en-US" altLang="ko-KR" sz="1400" b="1" dirty="0">
                <a:solidFill>
                  <a:schemeClr val="accent3"/>
                </a:solidFill>
              </a:rPr>
              <a:t> 1-15, 2022</a:t>
            </a:r>
            <a:endParaRPr lang="ko-KR" altLang="en-US" sz="1400" b="1" dirty="0">
              <a:solidFill>
                <a:schemeClr val="accent3"/>
              </a:solidFill>
            </a:endParaRPr>
          </a:p>
        </p:txBody>
      </p:sp>
      <p:sp>
        <p:nvSpPr>
          <p:cNvPr id="9" name="TextBox 8">
            <a:extLst>
              <a:ext uri="{FF2B5EF4-FFF2-40B4-BE49-F238E27FC236}">
                <a16:creationId xmlns:a16="http://schemas.microsoft.com/office/drawing/2014/main" id="{8474C5B9-9C4E-4515-92C2-FAAA33817A4C}"/>
              </a:ext>
            </a:extLst>
          </p:cNvPr>
          <p:cNvSpPr txBox="1"/>
          <p:nvPr/>
        </p:nvSpPr>
        <p:spPr>
          <a:xfrm>
            <a:off x="7394184" y="2257128"/>
            <a:ext cx="1954381" cy="307777"/>
          </a:xfrm>
          <a:prstGeom prst="rect">
            <a:avLst/>
          </a:prstGeom>
          <a:noFill/>
        </p:spPr>
        <p:txBody>
          <a:bodyPr wrap="none" rtlCol="0" anchor="ctr">
            <a:spAutoFit/>
          </a:bodyPr>
          <a:lstStyle/>
          <a:p>
            <a:r>
              <a:rPr lang="en-US" altLang="ko-KR" sz="1400" b="1" dirty="0">
                <a:ln w="3175">
                  <a:noFill/>
                </a:ln>
                <a:solidFill>
                  <a:schemeClr val="accent2"/>
                </a:solidFill>
              </a:rPr>
              <a:t>February 16-28, 2022</a:t>
            </a:r>
            <a:endParaRPr lang="ko-KR" altLang="en-US" sz="1400" b="1" dirty="0">
              <a:ln w="3175">
                <a:noFill/>
              </a:ln>
              <a:solidFill>
                <a:schemeClr val="accent2"/>
              </a:solidFill>
            </a:endParaRPr>
          </a:p>
        </p:txBody>
      </p:sp>
      <p:grpSp>
        <p:nvGrpSpPr>
          <p:cNvPr id="10" name="Group 9">
            <a:extLst>
              <a:ext uri="{FF2B5EF4-FFF2-40B4-BE49-F238E27FC236}">
                <a16:creationId xmlns:a16="http://schemas.microsoft.com/office/drawing/2014/main" id="{5C3C2C01-B74C-4557-9979-8AF7FBAE9061}"/>
              </a:ext>
            </a:extLst>
          </p:cNvPr>
          <p:cNvGrpSpPr/>
          <p:nvPr/>
        </p:nvGrpSpPr>
        <p:grpSpPr>
          <a:xfrm>
            <a:off x="1013692" y="2786843"/>
            <a:ext cx="4221168" cy="732464"/>
            <a:chOff x="1013692" y="2786843"/>
            <a:chExt cx="4221168" cy="732464"/>
          </a:xfrm>
        </p:grpSpPr>
        <p:sp>
          <p:nvSpPr>
            <p:cNvPr id="11" name="TextBox 10">
              <a:extLst>
                <a:ext uri="{FF2B5EF4-FFF2-40B4-BE49-F238E27FC236}">
                  <a16:creationId xmlns:a16="http://schemas.microsoft.com/office/drawing/2014/main" id="{E92798BB-5B29-43A8-8749-3587B8835501}"/>
                </a:ext>
              </a:extLst>
            </p:cNvPr>
            <p:cNvSpPr txBox="1"/>
            <p:nvPr/>
          </p:nvSpPr>
          <p:spPr>
            <a:xfrm>
              <a:off x="1034858" y="2786843"/>
              <a:ext cx="2082621" cy="369332"/>
            </a:xfrm>
            <a:prstGeom prst="rect">
              <a:avLst/>
            </a:prstGeom>
            <a:noFill/>
          </p:spPr>
          <p:txBody>
            <a:bodyPr wrap="none" rtlCol="0" anchor="ctr">
              <a:spAutoFit/>
            </a:bodyPr>
            <a:lstStyle/>
            <a:p>
              <a:r>
                <a:rPr lang="en-US" altLang="ko-KR" b="1" dirty="0">
                  <a:solidFill>
                    <a:schemeClr val="tx1">
                      <a:lumMod val="75000"/>
                      <a:lumOff val="25000"/>
                    </a:schemeClr>
                  </a:solidFill>
                </a:rPr>
                <a:t>Sales: 350,923.97</a:t>
              </a:r>
              <a:endParaRPr lang="ko-KR" altLang="en-US" b="1" dirty="0">
                <a:solidFill>
                  <a:schemeClr val="tx1">
                    <a:lumMod val="75000"/>
                    <a:lumOff val="25000"/>
                  </a:schemeClr>
                </a:solidFill>
              </a:endParaRPr>
            </a:p>
          </p:txBody>
        </p:sp>
        <p:sp>
          <p:nvSpPr>
            <p:cNvPr id="12" name="순서도: 처리 6">
              <a:extLst>
                <a:ext uri="{FF2B5EF4-FFF2-40B4-BE49-F238E27FC236}">
                  <a16:creationId xmlns:a16="http://schemas.microsoft.com/office/drawing/2014/main" id="{6EF919B0-FD06-4B95-96FE-0542247FA843}"/>
                </a:ext>
              </a:extLst>
            </p:cNvPr>
            <p:cNvSpPr/>
            <p:nvPr/>
          </p:nvSpPr>
          <p:spPr>
            <a:xfrm>
              <a:off x="1013692" y="3140968"/>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순서도: 처리 56">
              <a:extLst>
                <a:ext uri="{FF2B5EF4-FFF2-40B4-BE49-F238E27FC236}">
                  <a16:creationId xmlns:a16="http://schemas.microsoft.com/office/drawing/2014/main" id="{3EEAB0F2-E3AE-49DC-8F9E-A39A6D9F07BC}"/>
                </a:ext>
              </a:extLst>
            </p:cNvPr>
            <p:cNvSpPr/>
            <p:nvPr/>
          </p:nvSpPr>
          <p:spPr>
            <a:xfrm>
              <a:off x="1165261" y="3140968"/>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 name="순서도: 처리 57">
              <a:extLst>
                <a:ext uri="{FF2B5EF4-FFF2-40B4-BE49-F238E27FC236}">
                  <a16:creationId xmlns:a16="http://schemas.microsoft.com/office/drawing/2014/main" id="{CBF6CB0D-510C-4EEF-9129-29BDA761E8DF}"/>
                </a:ext>
              </a:extLst>
            </p:cNvPr>
            <p:cNvSpPr/>
            <p:nvPr/>
          </p:nvSpPr>
          <p:spPr>
            <a:xfrm>
              <a:off x="1316830" y="3140968"/>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순서도: 처리 58">
              <a:extLst>
                <a:ext uri="{FF2B5EF4-FFF2-40B4-BE49-F238E27FC236}">
                  <a16:creationId xmlns:a16="http://schemas.microsoft.com/office/drawing/2014/main" id="{5D248A91-E158-4AF2-9842-5046E47FA8FB}"/>
                </a:ext>
              </a:extLst>
            </p:cNvPr>
            <p:cNvSpPr/>
            <p:nvPr/>
          </p:nvSpPr>
          <p:spPr>
            <a:xfrm>
              <a:off x="1468399" y="3140968"/>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6" name="순서도: 처리 59">
              <a:extLst>
                <a:ext uri="{FF2B5EF4-FFF2-40B4-BE49-F238E27FC236}">
                  <a16:creationId xmlns:a16="http://schemas.microsoft.com/office/drawing/2014/main" id="{4B6C6035-6E11-4054-91F2-859F2C0C81AE}"/>
                </a:ext>
              </a:extLst>
            </p:cNvPr>
            <p:cNvSpPr/>
            <p:nvPr/>
          </p:nvSpPr>
          <p:spPr>
            <a:xfrm>
              <a:off x="1619968" y="3140968"/>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 name="순서도: 처리 60">
              <a:extLst>
                <a:ext uri="{FF2B5EF4-FFF2-40B4-BE49-F238E27FC236}">
                  <a16:creationId xmlns:a16="http://schemas.microsoft.com/office/drawing/2014/main" id="{78F736AA-BDBE-4A79-BB88-200B5B9D5764}"/>
                </a:ext>
              </a:extLst>
            </p:cNvPr>
            <p:cNvSpPr/>
            <p:nvPr/>
          </p:nvSpPr>
          <p:spPr>
            <a:xfrm>
              <a:off x="1771537" y="3140968"/>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순서도: 처리 61">
              <a:extLst>
                <a:ext uri="{FF2B5EF4-FFF2-40B4-BE49-F238E27FC236}">
                  <a16:creationId xmlns:a16="http://schemas.microsoft.com/office/drawing/2014/main" id="{19E397CC-ACE7-4C03-84B5-CE69C28C1CBD}"/>
                </a:ext>
              </a:extLst>
            </p:cNvPr>
            <p:cNvSpPr/>
            <p:nvPr/>
          </p:nvSpPr>
          <p:spPr>
            <a:xfrm>
              <a:off x="1923106" y="3140968"/>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9" name="순서도: 처리 62">
              <a:extLst>
                <a:ext uri="{FF2B5EF4-FFF2-40B4-BE49-F238E27FC236}">
                  <a16:creationId xmlns:a16="http://schemas.microsoft.com/office/drawing/2014/main" id="{41D4484B-C000-4241-BD6B-E436D0334B35}"/>
                </a:ext>
              </a:extLst>
            </p:cNvPr>
            <p:cNvSpPr/>
            <p:nvPr/>
          </p:nvSpPr>
          <p:spPr>
            <a:xfrm>
              <a:off x="2074675" y="3140968"/>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순서도: 처리 63">
              <a:extLst>
                <a:ext uri="{FF2B5EF4-FFF2-40B4-BE49-F238E27FC236}">
                  <a16:creationId xmlns:a16="http://schemas.microsoft.com/office/drawing/2014/main" id="{A5E41E62-EA0B-46A8-9A54-0010A7C10E82}"/>
                </a:ext>
              </a:extLst>
            </p:cNvPr>
            <p:cNvSpPr/>
            <p:nvPr/>
          </p:nvSpPr>
          <p:spPr>
            <a:xfrm>
              <a:off x="2226244" y="3140968"/>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순서도: 처리 64">
              <a:extLst>
                <a:ext uri="{FF2B5EF4-FFF2-40B4-BE49-F238E27FC236}">
                  <a16:creationId xmlns:a16="http://schemas.microsoft.com/office/drawing/2014/main" id="{38F896DA-57E1-442D-ABCA-134D67B00174}"/>
                </a:ext>
              </a:extLst>
            </p:cNvPr>
            <p:cNvSpPr/>
            <p:nvPr/>
          </p:nvSpPr>
          <p:spPr>
            <a:xfrm>
              <a:off x="2377813" y="3140968"/>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2" name="순서도: 처리 65">
              <a:extLst>
                <a:ext uri="{FF2B5EF4-FFF2-40B4-BE49-F238E27FC236}">
                  <a16:creationId xmlns:a16="http://schemas.microsoft.com/office/drawing/2014/main" id="{34711A34-51B0-4F0C-A0D7-6CBF4311C020}"/>
                </a:ext>
              </a:extLst>
            </p:cNvPr>
            <p:cNvSpPr/>
            <p:nvPr/>
          </p:nvSpPr>
          <p:spPr>
            <a:xfrm>
              <a:off x="2529382" y="3140968"/>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 name="순서도: 처리 66">
              <a:extLst>
                <a:ext uri="{FF2B5EF4-FFF2-40B4-BE49-F238E27FC236}">
                  <a16:creationId xmlns:a16="http://schemas.microsoft.com/office/drawing/2014/main" id="{18D4C8E9-B9A8-46EA-9CBB-A870437A366B}"/>
                </a:ext>
              </a:extLst>
            </p:cNvPr>
            <p:cNvSpPr/>
            <p:nvPr/>
          </p:nvSpPr>
          <p:spPr>
            <a:xfrm>
              <a:off x="2680951" y="3140968"/>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 name="순서도: 처리 67">
              <a:extLst>
                <a:ext uri="{FF2B5EF4-FFF2-40B4-BE49-F238E27FC236}">
                  <a16:creationId xmlns:a16="http://schemas.microsoft.com/office/drawing/2014/main" id="{2BF068D4-E300-44AB-8188-7987CD4891D1}"/>
                </a:ext>
              </a:extLst>
            </p:cNvPr>
            <p:cNvSpPr/>
            <p:nvPr/>
          </p:nvSpPr>
          <p:spPr>
            <a:xfrm>
              <a:off x="2832520" y="3140968"/>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 name="순서도: 처리 68">
              <a:extLst>
                <a:ext uri="{FF2B5EF4-FFF2-40B4-BE49-F238E27FC236}">
                  <a16:creationId xmlns:a16="http://schemas.microsoft.com/office/drawing/2014/main" id="{F370B946-EA19-4DF0-9763-AB480CA26995}"/>
                </a:ext>
              </a:extLst>
            </p:cNvPr>
            <p:cNvSpPr/>
            <p:nvPr/>
          </p:nvSpPr>
          <p:spPr>
            <a:xfrm>
              <a:off x="2984089" y="3140968"/>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순서도: 처리 69">
              <a:extLst>
                <a:ext uri="{FF2B5EF4-FFF2-40B4-BE49-F238E27FC236}">
                  <a16:creationId xmlns:a16="http://schemas.microsoft.com/office/drawing/2014/main" id="{99C72457-CEAA-4723-8D99-10676D923976}"/>
                </a:ext>
              </a:extLst>
            </p:cNvPr>
            <p:cNvSpPr/>
            <p:nvPr/>
          </p:nvSpPr>
          <p:spPr>
            <a:xfrm>
              <a:off x="3135658" y="3140968"/>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7" name="순서도: 처리 71">
              <a:extLst>
                <a:ext uri="{FF2B5EF4-FFF2-40B4-BE49-F238E27FC236}">
                  <a16:creationId xmlns:a16="http://schemas.microsoft.com/office/drawing/2014/main" id="{19CFEFC7-1A0B-48FC-BF96-6834B4B00831}"/>
                </a:ext>
              </a:extLst>
            </p:cNvPr>
            <p:cNvSpPr/>
            <p:nvPr/>
          </p:nvSpPr>
          <p:spPr>
            <a:xfrm>
              <a:off x="3287227" y="3140968"/>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8" name="순서도: 처리 72">
              <a:extLst>
                <a:ext uri="{FF2B5EF4-FFF2-40B4-BE49-F238E27FC236}">
                  <a16:creationId xmlns:a16="http://schemas.microsoft.com/office/drawing/2014/main" id="{913A9F74-9969-4100-94F5-2426ED8ADDC2}"/>
                </a:ext>
              </a:extLst>
            </p:cNvPr>
            <p:cNvSpPr/>
            <p:nvPr/>
          </p:nvSpPr>
          <p:spPr>
            <a:xfrm>
              <a:off x="3438796" y="3140968"/>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9" name="순서도: 처리 73">
              <a:extLst>
                <a:ext uri="{FF2B5EF4-FFF2-40B4-BE49-F238E27FC236}">
                  <a16:creationId xmlns:a16="http://schemas.microsoft.com/office/drawing/2014/main" id="{55944024-E6B5-460C-B3ED-1836C2BF6050}"/>
                </a:ext>
              </a:extLst>
            </p:cNvPr>
            <p:cNvSpPr/>
            <p:nvPr/>
          </p:nvSpPr>
          <p:spPr>
            <a:xfrm>
              <a:off x="3590365" y="3140968"/>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순서도: 처리 74">
              <a:extLst>
                <a:ext uri="{FF2B5EF4-FFF2-40B4-BE49-F238E27FC236}">
                  <a16:creationId xmlns:a16="http://schemas.microsoft.com/office/drawing/2014/main" id="{F414082A-FCEA-44F3-93D9-9AAFA42C6D87}"/>
                </a:ext>
              </a:extLst>
            </p:cNvPr>
            <p:cNvSpPr/>
            <p:nvPr/>
          </p:nvSpPr>
          <p:spPr>
            <a:xfrm>
              <a:off x="3741934" y="3140968"/>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순서도: 처리 75">
              <a:extLst>
                <a:ext uri="{FF2B5EF4-FFF2-40B4-BE49-F238E27FC236}">
                  <a16:creationId xmlns:a16="http://schemas.microsoft.com/office/drawing/2014/main" id="{1F367C9D-9702-4E71-8265-0114DCAA5148}"/>
                </a:ext>
              </a:extLst>
            </p:cNvPr>
            <p:cNvSpPr/>
            <p:nvPr/>
          </p:nvSpPr>
          <p:spPr>
            <a:xfrm>
              <a:off x="3893502" y="3140968"/>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TextBox 31">
              <a:extLst>
                <a:ext uri="{FF2B5EF4-FFF2-40B4-BE49-F238E27FC236}">
                  <a16:creationId xmlns:a16="http://schemas.microsoft.com/office/drawing/2014/main" id="{34449C21-B278-4F76-AC7B-0341ADEC9414}"/>
                </a:ext>
              </a:extLst>
            </p:cNvPr>
            <p:cNvSpPr txBox="1"/>
            <p:nvPr/>
          </p:nvSpPr>
          <p:spPr>
            <a:xfrm>
              <a:off x="4073965" y="3057642"/>
              <a:ext cx="1160895" cy="461665"/>
            </a:xfrm>
            <a:prstGeom prst="rect">
              <a:avLst/>
            </a:prstGeom>
            <a:noFill/>
          </p:spPr>
          <p:txBody>
            <a:bodyPr wrap="none" rtlCol="0" anchor="ctr">
              <a:spAutoFit/>
            </a:bodyPr>
            <a:lstStyle/>
            <a:p>
              <a:r>
                <a:rPr lang="en-US" altLang="ko-KR" sz="2400" b="1" dirty="0">
                  <a:solidFill>
                    <a:schemeClr val="accent3"/>
                  </a:solidFill>
                </a:rPr>
                <a:t>60.28</a:t>
              </a:r>
              <a:r>
                <a:rPr lang="en-US" altLang="ko-KR" b="1" dirty="0">
                  <a:solidFill>
                    <a:schemeClr val="accent3"/>
                  </a:solidFill>
                </a:rPr>
                <a:t>%</a:t>
              </a:r>
              <a:endParaRPr lang="ko-KR" altLang="en-US" b="1" dirty="0">
                <a:solidFill>
                  <a:schemeClr val="accent3"/>
                </a:solidFill>
              </a:endParaRPr>
            </a:p>
          </p:txBody>
        </p:sp>
      </p:grpSp>
      <p:sp>
        <p:nvSpPr>
          <p:cNvPr id="33" name="TextBox 32">
            <a:extLst>
              <a:ext uri="{FF2B5EF4-FFF2-40B4-BE49-F238E27FC236}">
                <a16:creationId xmlns:a16="http://schemas.microsoft.com/office/drawing/2014/main" id="{A052BB23-15E8-41EA-800E-41E48CFAD72E}"/>
              </a:ext>
            </a:extLst>
          </p:cNvPr>
          <p:cNvSpPr txBox="1"/>
          <p:nvPr/>
        </p:nvSpPr>
        <p:spPr>
          <a:xfrm>
            <a:off x="1034858" y="3527087"/>
            <a:ext cx="3104248" cy="369332"/>
          </a:xfrm>
          <a:prstGeom prst="rect">
            <a:avLst/>
          </a:prstGeom>
          <a:noFill/>
        </p:spPr>
        <p:txBody>
          <a:bodyPr wrap="none" rtlCol="0" anchor="ctr">
            <a:spAutoFit/>
          </a:bodyPr>
          <a:lstStyle/>
          <a:p>
            <a:r>
              <a:rPr lang="en-US" altLang="ko-KR" b="1" dirty="0">
                <a:solidFill>
                  <a:schemeClr val="tx1">
                    <a:lumMod val="75000"/>
                    <a:lumOff val="25000"/>
                  </a:schemeClr>
                </a:solidFill>
              </a:rPr>
              <a:t>Sales Volume: 2, 833.80 kg</a:t>
            </a:r>
            <a:endParaRPr lang="ko-KR" altLang="en-US" b="1" dirty="0">
              <a:solidFill>
                <a:schemeClr val="tx1">
                  <a:lumMod val="75000"/>
                  <a:lumOff val="25000"/>
                </a:schemeClr>
              </a:solidFill>
            </a:endParaRPr>
          </a:p>
        </p:txBody>
      </p:sp>
      <p:sp>
        <p:nvSpPr>
          <p:cNvPr id="34" name="순서도: 처리 213">
            <a:extLst>
              <a:ext uri="{FF2B5EF4-FFF2-40B4-BE49-F238E27FC236}">
                <a16:creationId xmlns:a16="http://schemas.microsoft.com/office/drawing/2014/main" id="{563C9A22-6621-4178-971B-11450B109A09}"/>
              </a:ext>
            </a:extLst>
          </p:cNvPr>
          <p:cNvSpPr/>
          <p:nvPr/>
        </p:nvSpPr>
        <p:spPr>
          <a:xfrm>
            <a:off x="1010946"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순서도: 처리 214">
            <a:extLst>
              <a:ext uri="{FF2B5EF4-FFF2-40B4-BE49-F238E27FC236}">
                <a16:creationId xmlns:a16="http://schemas.microsoft.com/office/drawing/2014/main" id="{78E7EAA1-D234-4261-AD02-C2AF06260BFF}"/>
              </a:ext>
            </a:extLst>
          </p:cNvPr>
          <p:cNvSpPr/>
          <p:nvPr/>
        </p:nvSpPr>
        <p:spPr>
          <a:xfrm>
            <a:off x="1162515"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6" name="순서도: 처리 215">
            <a:extLst>
              <a:ext uri="{FF2B5EF4-FFF2-40B4-BE49-F238E27FC236}">
                <a16:creationId xmlns:a16="http://schemas.microsoft.com/office/drawing/2014/main" id="{E8EF222A-D466-4810-B758-15E3FBAEFD28}"/>
              </a:ext>
            </a:extLst>
          </p:cNvPr>
          <p:cNvSpPr/>
          <p:nvPr/>
        </p:nvSpPr>
        <p:spPr>
          <a:xfrm>
            <a:off x="1314084"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순서도: 처리 216">
            <a:extLst>
              <a:ext uri="{FF2B5EF4-FFF2-40B4-BE49-F238E27FC236}">
                <a16:creationId xmlns:a16="http://schemas.microsoft.com/office/drawing/2014/main" id="{02A83788-236E-419D-A1D4-DBEF222421E6}"/>
              </a:ext>
            </a:extLst>
          </p:cNvPr>
          <p:cNvSpPr/>
          <p:nvPr/>
        </p:nvSpPr>
        <p:spPr>
          <a:xfrm>
            <a:off x="1465653"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순서도: 처리 217">
            <a:extLst>
              <a:ext uri="{FF2B5EF4-FFF2-40B4-BE49-F238E27FC236}">
                <a16:creationId xmlns:a16="http://schemas.microsoft.com/office/drawing/2014/main" id="{AEE76DDA-8A7B-4EF1-B0AB-39120696CBAE}"/>
              </a:ext>
            </a:extLst>
          </p:cNvPr>
          <p:cNvSpPr/>
          <p:nvPr/>
        </p:nvSpPr>
        <p:spPr>
          <a:xfrm>
            <a:off x="1617222"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순서도: 처리 218">
            <a:extLst>
              <a:ext uri="{FF2B5EF4-FFF2-40B4-BE49-F238E27FC236}">
                <a16:creationId xmlns:a16="http://schemas.microsoft.com/office/drawing/2014/main" id="{6D3001DF-C33D-42F6-B149-1DA2373FA96D}"/>
              </a:ext>
            </a:extLst>
          </p:cNvPr>
          <p:cNvSpPr/>
          <p:nvPr/>
        </p:nvSpPr>
        <p:spPr>
          <a:xfrm>
            <a:off x="1768791"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0" name="순서도: 처리 219">
            <a:extLst>
              <a:ext uri="{FF2B5EF4-FFF2-40B4-BE49-F238E27FC236}">
                <a16:creationId xmlns:a16="http://schemas.microsoft.com/office/drawing/2014/main" id="{6D42C178-BBA9-49E3-9FC9-0439433B9E9A}"/>
              </a:ext>
            </a:extLst>
          </p:cNvPr>
          <p:cNvSpPr/>
          <p:nvPr/>
        </p:nvSpPr>
        <p:spPr>
          <a:xfrm>
            <a:off x="1920360"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순서도: 처리 220">
            <a:extLst>
              <a:ext uri="{FF2B5EF4-FFF2-40B4-BE49-F238E27FC236}">
                <a16:creationId xmlns:a16="http://schemas.microsoft.com/office/drawing/2014/main" id="{1DBA1DF6-3DDA-4D80-B8DD-AE14FC43DF40}"/>
              </a:ext>
            </a:extLst>
          </p:cNvPr>
          <p:cNvSpPr/>
          <p:nvPr/>
        </p:nvSpPr>
        <p:spPr>
          <a:xfrm>
            <a:off x="2071929"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순서도: 처리 221">
            <a:extLst>
              <a:ext uri="{FF2B5EF4-FFF2-40B4-BE49-F238E27FC236}">
                <a16:creationId xmlns:a16="http://schemas.microsoft.com/office/drawing/2014/main" id="{F4C12154-5C54-43C1-8EB0-CDE4D6B3394E}"/>
              </a:ext>
            </a:extLst>
          </p:cNvPr>
          <p:cNvSpPr/>
          <p:nvPr/>
        </p:nvSpPr>
        <p:spPr>
          <a:xfrm>
            <a:off x="2223498"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3" name="순서도: 처리 222">
            <a:extLst>
              <a:ext uri="{FF2B5EF4-FFF2-40B4-BE49-F238E27FC236}">
                <a16:creationId xmlns:a16="http://schemas.microsoft.com/office/drawing/2014/main" id="{12B7DD13-A797-4611-9C2B-94A75F72B0FA}"/>
              </a:ext>
            </a:extLst>
          </p:cNvPr>
          <p:cNvSpPr/>
          <p:nvPr/>
        </p:nvSpPr>
        <p:spPr>
          <a:xfrm>
            <a:off x="2375067"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4" name="순서도: 처리 223">
            <a:extLst>
              <a:ext uri="{FF2B5EF4-FFF2-40B4-BE49-F238E27FC236}">
                <a16:creationId xmlns:a16="http://schemas.microsoft.com/office/drawing/2014/main" id="{D35B7795-31F5-49D2-A15A-3698F1A24052}"/>
              </a:ext>
            </a:extLst>
          </p:cNvPr>
          <p:cNvSpPr/>
          <p:nvPr/>
        </p:nvSpPr>
        <p:spPr>
          <a:xfrm>
            <a:off x="2526636"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5" name="순서도: 처리 224">
            <a:extLst>
              <a:ext uri="{FF2B5EF4-FFF2-40B4-BE49-F238E27FC236}">
                <a16:creationId xmlns:a16="http://schemas.microsoft.com/office/drawing/2014/main" id="{30F396CC-6D0B-4901-8A46-F16F5AAA4EB8}"/>
              </a:ext>
            </a:extLst>
          </p:cNvPr>
          <p:cNvSpPr/>
          <p:nvPr/>
        </p:nvSpPr>
        <p:spPr>
          <a:xfrm>
            <a:off x="2678205"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6" name="순서도: 처리 225">
            <a:extLst>
              <a:ext uri="{FF2B5EF4-FFF2-40B4-BE49-F238E27FC236}">
                <a16:creationId xmlns:a16="http://schemas.microsoft.com/office/drawing/2014/main" id="{48512B36-4F21-4B0B-8AA5-6AB7AC16C72D}"/>
              </a:ext>
            </a:extLst>
          </p:cNvPr>
          <p:cNvSpPr/>
          <p:nvPr/>
        </p:nvSpPr>
        <p:spPr>
          <a:xfrm>
            <a:off x="2829774"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7" name="순서도: 처리 226">
            <a:extLst>
              <a:ext uri="{FF2B5EF4-FFF2-40B4-BE49-F238E27FC236}">
                <a16:creationId xmlns:a16="http://schemas.microsoft.com/office/drawing/2014/main" id="{B9A3363D-912A-41E0-BFA3-717B8B395063}"/>
              </a:ext>
            </a:extLst>
          </p:cNvPr>
          <p:cNvSpPr/>
          <p:nvPr/>
        </p:nvSpPr>
        <p:spPr>
          <a:xfrm>
            <a:off x="2981343"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8" name="순서도: 처리 227">
            <a:extLst>
              <a:ext uri="{FF2B5EF4-FFF2-40B4-BE49-F238E27FC236}">
                <a16:creationId xmlns:a16="http://schemas.microsoft.com/office/drawing/2014/main" id="{B87B3F8D-8869-4F8F-9D2B-07D4568B9557}"/>
              </a:ext>
            </a:extLst>
          </p:cNvPr>
          <p:cNvSpPr/>
          <p:nvPr/>
        </p:nvSpPr>
        <p:spPr>
          <a:xfrm>
            <a:off x="3132912"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9" name="순서도: 처리 228">
            <a:extLst>
              <a:ext uri="{FF2B5EF4-FFF2-40B4-BE49-F238E27FC236}">
                <a16:creationId xmlns:a16="http://schemas.microsoft.com/office/drawing/2014/main" id="{F8B4CCE0-7E8C-46C8-842D-51D8EE43647A}"/>
              </a:ext>
            </a:extLst>
          </p:cNvPr>
          <p:cNvSpPr/>
          <p:nvPr/>
        </p:nvSpPr>
        <p:spPr>
          <a:xfrm>
            <a:off x="3284481"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0" name="순서도: 처리 229">
            <a:extLst>
              <a:ext uri="{FF2B5EF4-FFF2-40B4-BE49-F238E27FC236}">
                <a16:creationId xmlns:a16="http://schemas.microsoft.com/office/drawing/2014/main" id="{B19D6E3F-15CB-4F60-A7C4-0780E5791A28}"/>
              </a:ext>
            </a:extLst>
          </p:cNvPr>
          <p:cNvSpPr/>
          <p:nvPr/>
        </p:nvSpPr>
        <p:spPr>
          <a:xfrm>
            <a:off x="3436050"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1" name="순서도: 처리 230">
            <a:extLst>
              <a:ext uri="{FF2B5EF4-FFF2-40B4-BE49-F238E27FC236}">
                <a16:creationId xmlns:a16="http://schemas.microsoft.com/office/drawing/2014/main" id="{91A1991D-3EA0-4DBC-BDE9-19C50401959E}"/>
              </a:ext>
            </a:extLst>
          </p:cNvPr>
          <p:cNvSpPr/>
          <p:nvPr/>
        </p:nvSpPr>
        <p:spPr>
          <a:xfrm>
            <a:off x="3587619" y="3881212"/>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2" name="순서도: 처리 231">
            <a:extLst>
              <a:ext uri="{FF2B5EF4-FFF2-40B4-BE49-F238E27FC236}">
                <a16:creationId xmlns:a16="http://schemas.microsoft.com/office/drawing/2014/main" id="{836248B4-E99D-449E-A17B-C31602186EE8}"/>
              </a:ext>
            </a:extLst>
          </p:cNvPr>
          <p:cNvSpPr/>
          <p:nvPr/>
        </p:nvSpPr>
        <p:spPr>
          <a:xfrm>
            <a:off x="3739188" y="3881212"/>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3" name="순서도: 처리 232">
            <a:extLst>
              <a:ext uri="{FF2B5EF4-FFF2-40B4-BE49-F238E27FC236}">
                <a16:creationId xmlns:a16="http://schemas.microsoft.com/office/drawing/2014/main" id="{D56556C8-BA2D-402B-B9E8-CBD1B88E49DE}"/>
              </a:ext>
            </a:extLst>
          </p:cNvPr>
          <p:cNvSpPr/>
          <p:nvPr/>
        </p:nvSpPr>
        <p:spPr>
          <a:xfrm>
            <a:off x="3890756" y="3881212"/>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4" name="TextBox 53">
            <a:extLst>
              <a:ext uri="{FF2B5EF4-FFF2-40B4-BE49-F238E27FC236}">
                <a16:creationId xmlns:a16="http://schemas.microsoft.com/office/drawing/2014/main" id="{2859D755-31D8-4B11-AF62-2D6F403895D6}"/>
              </a:ext>
            </a:extLst>
          </p:cNvPr>
          <p:cNvSpPr txBox="1"/>
          <p:nvPr/>
        </p:nvSpPr>
        <p:spPr>
          <a:xfrm>
            <a:off x="4071219" y="3797886"/>
            <a:ext cx="1160895" cy="461665"/>
          </a:xfrm>
          <a:prstGeom prst="rect">
            <a:avLst/>
          </a:prstGeom>
          <a:noFill/>
        </p:spPr>
        <p:txBody>
          <a:bodyPr wrap="none" rtlCol="0" anchor="ctr">
            <a:spAutoFit/>
          </a:bodyPr>
          <a:lstStyle/>
          <a:p>
            <a:r>
              <a:rPr lang="en-US" altLang="ko-KR" sz="2400" b="1" dirty="0">
                <a:solidFill>
                  <a:schemeClr val="accent3"/>
                </a:solidFill>
              </a:rPr>
              <a:t>60.84</a:t>
            </a:r>
            <a:r>
              <a:rPr lang="en-US" altLang="ko-KR" b="1" dirty="0">
                <a:solidFill>
                  <a:schemeClr val="accent3"/>
                </a:solidFill>
              </a:rPr>
              <a:t>%</a:t>
            </a:r>
            <a:endParaRPr lang="ko-KR" altLang="en-US" b="1" dirty="0">
              <a:solidFill>
                <a:schemeClr val="accent3"/>
              </a:solidFill>
            </a:endParaRPr>
          </a:p>
        </p:txBody>
      </p:sp>
      <p:cxnSp>
        <p:nvCxnSpPr>
          <p:cNvPr id="55" name="직선 연결선 234">
            <a:extLst>
              <a:ext uri="{FF2B5EF4-FFF2-40B4-BE49-F238E27FC236}">
                <a16:creationId xmlns:a16="http://schemas.microsoft.com/office/drawing/2014/main" id="{9B45E67B-9DBD-487F-AA22-CAC5E896EBE8}"/>
              </a:ext>
            </a:extLst>
          </p:cNvPr>
          <p:cNvCxnSpPr/>
          <p:nvPr/>
        </p:nvCxnSpPr>
        <p:spPr bwMode="auto">
          <a:xfrm>
            <a:off x="1503849" y="4813932"/>
            <a:ext cx="3384000" cy="0"/>
          </a:xfrm>
          <a:prstGeom prst="line">
            <a:avLst/>
          </a:prstGeom>
          <a:ln w="19050" cmpd="sng">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직선 연결선 235">
            <a:extLst>
              <a:ext uri="{FF2B5EF4-FFF2-40B4-BE49-F238E27FC236}">
                <a16:creationId xmlns:a16="http://schemas.microsoft.com/office/drawing/2014/main" id="{18270F92-B02E-4CBB-9E1F-FDED655C0838}"/>
              </a:ext>
            </a:extLst>
          </p:cNvPr>
          <p:cNvCxnSpPr/>
          <p:nvPr/>
        </p:nvCxnSpPr>
        <p:spPr bwMode="auto">
          <a:xfrm>
            <a:off x="1503849" y="4509120"/>
            <a:ext cx="3384000" cy="0"/>
          </a:xfrm>
          <a:prstGeom prst="line">
            <a:avLst/>
          </a:prstGeom>
          <a:ln w="19050" cmpd="sng">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59C713C-C2BB-4A76-97B8-DFFA99413372}"/>
              </a:ext>
            </a:extLst>
          </p:cNvPr>
          <p:cNvSpPr txBox="1"/>
          <p:nvPr/>
        </p:nvSpPr>
        <p:spPr>
          <a:xfrm>
            <a:off x="1503850" y="4500262"/>
            <a:ext cx="960519" cy="307777"/>
          </a:xfrm>
          <a:prstGeom prst="rect">
            <a:avLst/>
          </a:prstGeom>
          <a:noFill/>
        </p:spPr>
        <p:txBody>
          <a:bodyPr wrap="none" rtlCol="0" anchor="ctr">
            <a:spAutoFit/>
          </a:bodyPr>
          <a:lstStyle/>
          <a:p>
            <a:r>
              <a:rPr lang="en-US" altLang="ko-KR" sz="1400" b="1" dirty="0">
                <a:solidFill>
                  <a:schemeClr val="tx1">
                    <a:lumMod val="75000"/>
                    <a:lumOff val="25000"/>
                  </a:schemeClr>
                </a:solidFill>
              </a:rPr>
              <a:t>First Half</a:t>
            </a:r>
            <a:endParaRPr lang="ko-KR" altLang="en-US" sz="1400" b="1" dirty="0">
              <a:solidFill>
                <a:schemeClr val="tx1">
                  <a:lumMod val="75000"/>
                  <a:lumOff val="25000"/>
                </a:schemeClr>
              </a:solidFill>
            </a:endParaRPr>
          </a:p>
        </p:txBody>
      </p:sp>
      <p:sp>
        <p:nvSpPr>
          <p:cNvPr id="58" name="타원 241">
            <a:extLst>
              <a:ext uri="{FF2B5EF4-FFF2-40B4-BE49-F238E27FC236}">
                <a16:creationId xmlns:a16="http://schemas.microsoft.com/office/drawing/2014/main" id="{A3DA7291-8BE1-426E-86A2-2C9109DED95D}"/>
              </a:ext>
            </a:extLst>
          </p:cNvPr>
          <p:cNvSpPr/>
          <p:nvPr/>
        </p:nvSpPr>
        <p:spPr>
          <a:xfrm>
            <a:off x="1034857" y="4450432"/>
            <a:ext cx="388504" cy="388504"/>
          </a:xfrm>
          <a:prstGeom prst="ellipse">
            <a:avLst/>
          </a:prstGeom>
          <a:solidFill>
            <a:schemeClr val="accent3">
              <a:alpha val="80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a:p>
        </p:txBody>
      </p:sp>
      <p:grpSp>
        <p:nvGrpSpPr>
          <p:cNvPr id="60" name="Group 59">
            <a:extLst>
              <a:ext uri="{FF2B5EF4-FFF2-40B4-BE49-F238E27FC236}">
                <a16:creationId xmlns:a16="http://schemas.microsoft.com/office/drawing/2014/main" id="{ED04E6B3-BC06-438C-9445-DB89974DAA72}"/>
              </a:ext>
            </a:extLst>
          </p:cNvPr>
          <p:cNvGrpSpPr/>
          <p:nvPr/>
        </p:nvGrpSpPr>
        <p:grpSpPr>
          <a:xfrm>
            <a:off x="7394185" y="2806772"/>
            <a:ext cx="4306009" cy="732464"/>
            <a:chOff x="7394185" y="2806772"/>
            <a:chExt cx="4306009" cy="732464"/>
          </a:xfrm>
        </p:grpSpPr>
        <p:sp>
          <p:nvSpPr>
            <p:cNvPr id="61" name="TextBox 60">
              <a:extLst>
                <a:ext uri="{FF2B5EF4-FFF2-40B4-BE49-F238E27FC236}">
                  <a16:creationId xmlns:a16="http://schemas.microsoft.com/office/drawing/2014/main" id="{1F16EE27-93B4-45F3-88E6-943F2F7B5D45}"/>
                </a:ext>
              </a:extLst>
            </p:cNvPr>
            <p:cNvSpPr txBox="1"/>
            <p:nvPr/>
          </p:nvSpPr>
          <p:spPr>
            <a:xfrm>
              <a:off x="7394185" y="2806772"/>
              <a:ext cx="2082621" cy="369332"/>
            </a:xfrm>
            <a:prstGeom prst="rect">
              <a:avLst/>
            </a:prstGeom>
            <a:noFill/>
          </p:spPr>
          <p:txBody>
            <a:bodyPr wrap="none" rtlCol="0" anchor="ctr">
              <a:spAutoFit/>
            </a:bodyPr>
            <a:lstStyle/>
            <a:p>
              <a:r>
                <a:rPr lang="en-US" altLang="ko-KR" b="1" dirty="0">
                  <a:solidFill>
                    <a:schemeClr val="tx1">
                      <a:lumMod val="75000"/>
                      <a:lumOff val="25000"/>
                    </a:schemeClr>
                  </a:solidFill>
                </a:rPr>
                <a:t>Sales: 231,278.58</a:t>
              </a:r>
              <a:endParaRPr lang="ko-KR" altLang="en-US" b="1" dirty="0">
                <a:solidFill>
                  <a:schemeClr val="tx1">
                    <a:lumMod val="75000"/>
                    <a:lumOff val="25000"/>
                  </a:schemeClr>
                </a:solidFill>
              </a:endParaRPr>
            </a:p>
          </p:txBody>
        </p:sp>
        <p:sp>
          <p:nvSpPr>
            <p:cNvPr id="62" name="순서도: 처리 250">
              <a:extLst>
                <a:ext uri="{FF2B5EF4-FFF2-40B4-BE49-F238E27FC236}">
                  <a16:creationId xmlns:a16="http://schemas.microsoft.com/office/drawing/2014/main" id="{BD9DBC14-0CDD-4CDF-AB66-4AD49ED0C5B1}"/>
                </a:ext>
              </a:extLst>
            </p:cNvPr>
            <p:cNvSpPr/>
            <p:nvPr/>
          </p:nvSpPr>
          <p:spPr>
            <a:xfrm>
              <a:off x="7479026" y="3160897"/>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3" name="순서도: 처리 251">
              <a:extLst>
                <a:ext uri="{FF2B5EF4-FFF2-40B4-BE49-F238E27FC236}">
                  <a16:creationId xmlns:a16="http://schemas.microsoft.com/office/drawing/2014/main" id="{B4351A11-9D64-40F1-951B-AD67DF4033BF}"/>
                </a:ext>
              </a:extLst>
            </p:cNvPr>
            <p:cNvSpPr/>
            <p:nvPr/>
          </p:nvSpPr>
          <p:spPr>
            <a:xfrm>
              <a:off x="7630595" y="3160897"/>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순서도: 처리 252">
              <a:extLst>
                <a:ext uri="{FF2B5EF4-FFF2-40B4-BE49-F238E27FC236}">
                  <a16:creationId xmlns:a16="http://schemas.microsoft.com/office/drawing/2014/main" id="{E3433106-C729-4622-8615-E7E4A2C7A640}"/>
                </a:ext>
              </a:extLst>
            </p:cNvPr>
            <p:cNvSpPr/>
            <p:nvPr/>
          </p:nvSpPr>
          <p:spPr>
            <a:xfrm>
              <a:off x="7782164" y="3160897"/>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5" name="순서도: 처리 253">
              <a:extLst>
                <a:ext uri="{FF2B5EF4-FFF2-40B4-BE49-F238E27FC236}">
                  <a16:creationId xmlns:a16="http://schemas.microsoft.com/office/drawing/2014/main" id="{4A412368-CE5A-48AD-8152-7BB004D1FB6A}"/>
                </a:ext>
              </a:extLst>
            </p:cNvPr>
            <p:cNvSpPr/>
            <p:nvPr/>
          </p:nvSpPr>
          <p:spPr>
            <a:xfrm>
              <a:off x="7933733" y="3160897"/>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6" name="순서도: 처리 254">
              <a:extLst>
                <a:ext uri="{FF2B5EF4-FFF2-40B4-BE49-F238E27FC236}">
                  <a16:creationId xmlns:a16="http://schemas.microsoft.com/office/drawing/2014/main" id="{C4D31405-88A7-4806-98B6-482D38556B5B}"/>
                </a:ext>
              </a:extLst>
            </p:cNvPr>
            <p:cNvSpPr/>
            <p:nvPr/>
          </p:nvSpPr>
          <p:spPr>
            <a:xfrm>
              <a:off x="8085302" y="3160897"/>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7" name="순서도: 처리 255">
              <a:extLst>
                <a:ext uri="{FF2B5EF4-FFF2-40B4-BE49-F238E27FC236}">
                  <a16:creationId xmlns:a16="http://schemas.microsoft.com/office/drawing/2014/main" id="{8EC8B8D8-61A3-430E-8BBC-1C889A26A2AA}"/>
                </a:ext>
              </a:extLst>
            </p:cNvPr>
            <p:cNvSpPr/>
            <p:nvPr/>
          </p:nvSpPr>
          <p:spPr>
            <a:xfrm>
              <a:off x="8236871" y="3160897"/>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순서도: 처리 256">
              <a:extLst>
                <a:ext uri="{FF2B5EF4-FFF2-40B4-BE49-F238E27FC236}">
                  <a16:creationId xmlns:a16="http://schemas.microsoft.com/office/drawing/2014/main" id="{C3124BE2-F99D-4730-A401-CD8192DA266C}"/>
                </a:ext>
              </a:extLst>
            </p:cNvPr>
            <p:cNvSpPr/>
            <p:nvPr/>
          </p:nvSpPr>
          <p:spPr>
            <a:xfrm>
              <a:off x="8388440" y="3160897"/>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순서도: 처리 257">
              <a:extLst>
                <a:ext uri="{FF2B5EF4-FFF2-40B4-BE49-F238E27FC236}">
                  <a16:creationId xmlns:a16="http://schemas.microsoft.com/office/drawing/2014/main" id="{A996A49E-C920-4A8D-A1A8-901802471EAF}"/>
                </a:ext>
              </a:extLst>
            </p:cNvPr>
            <p:cNvSpPr/>
            <p:nvPr/>
          </p:nvSpPr>
          <p:spPr>
            <a:xfrm>
              <a:off x="8540009" y="3160897"/>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순서도: 처리 258">
              <a:extLst>
                <a:ext uri="{FF2B5EF4-FFF2-40B4-BE49-F238E27FC236}">
                  <a16:creationId xmlns:a16="http://schemas.microsoft.com/office/drawing/2014/main" id="{E6B030C8-B3D9-4365-B809-31A53093941A}"/>
                </a:ext>
              </a:extLst>
            </p:cNvPr>
            <p:cNvSpPr/>
            <p:nvPr/>
          </p:nvSpPr>
          <p:spPr>
            <a:xfrm>
              <a:off x="8691578" y="3160897"/>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순서도: 처리 259">
              <a:extLst>
                <a:ext uri="{FF2B5EF4-FFF2-40B4-BE49-F238E27FC236}">
                  <a16:creationId xmlns:a16="http://schemas.microsoft.com/office/drawing/2014/main" id="{25CAEF90-83C2-4E5E-ADCC-2910236EBB5F}"/>
                </a:ext>
              </a:extLst>
            </p:cNvPr>
            <p:cNvSpPr/>
            <p:nvPr/>
          </p:nvSpPr>
          <p:spPr>
            <a:xfrm>
              <a:off x="8843147" y="3160897"/>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순서도: 처리 260">
              <a:extLst>
                <a:ext uri="{FF2B5EF4-FFF2-40B4-BE49-F238E27FC236}">
                  <a16:creationId xmlns:a16="http://schemas.microsoft.com/office/drawing/2014/main" id="{B0E25F08-1C37-4416-BE46-895A07234021}"/>
                </a:ext>
              </a:extLst>
            </p:cNvPr>
            <p:cNvSpPr/>
            <p:nvPr/>
          </p:nvSpPr>
          <p:spPr>
            <a:xfrm>
              <a:off x="8994716" y="3160897"/>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순서도: 처리 261">
              <a:extLst>
                <a:ext uri="{FF2B5EF4-FFF2-40B4-BE49-F238E27FC236}">
                  <a16:creationId xmlns:a16="http://schemas.microsoft.com/office/drawing/2014/main" id="{519E6EA2-9B72-46E3-B1BB-3D3108C18829}"/>
                </a:ext>
              </a:extLst>
            </p:cNvPr>
            <p:cNvSpPr/>
            <p:nvPr/>
          </p:nvSpPr>
          <p:spPr>
            <a:xfrm>
              <a:off x="9146285" y="3160897"/>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순서도: 처리 262">
              <a:extLst>
                <a:ext uri="{FF2B5EF4-FFF2-40B4-BE49-F238E27FC236}">
                  <a16:creationId xmlns:a16="http://schemas.microsoft.com/office/drawing/2014/main" id="{F6D177CC-EE9C-49B7-912F-4666EBF59966}"/>
                </a:ext>
              </a:extLst>
            </p:cNvPr>
            <p:cNvSpPr/>
            <p:nvPr/>
          </p:nvSpPr>
          <p:spPr>
            <a:xfrm>
              <a:off x="9297854" y="3160897"/>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순서도: 처리 263">
              <a:extLst>
                <a:ext uri="{FF2B5EF4-FFF2-40B4-BE49-F238E27FC236}">
                  <a16:creationId xmlns:a16="http://schemas.microsoft.com/office/drawing/2014/main" id="{21BDC725-620C-456F-8A4C-C7BC294C2750}"/>
                </a:ext>
              </a:extLst>
            </p:cNvPr>
            <p:cNvSpPr/>
            <p:nvPr/>
          </p:nvSpPr>
          <p:spPr>
            <a:xfrm>
              <a:off x="9449423" y="3160897"/>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순서도: 처리 264">
              <a:extLst>
                <a:ext uri="{FF2B5EF4-FFF2-40B4-BE49-F238E27FC236}">
                  <a16:creationId xmlns:a16="http://schemas.microsoft.com/office/drawing/2014/main" id="{985F9E09-8B7D-4088-95D5-EC4CEAF83BA1}"/>
                </a:ext>
              </a:extLst>
            </p:cNvPr>
            <p:cNvSpPr/>
            <p:nvPr/>
          </p:nvSpPr>
          <p:spPr>
            <a:xfrm>
              <a:off x="9600992" y="3160897"/>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7" name="순서도: 처리 265">
              <a:extLst>
                <a:ext uri="{FF2B5EF4-FFF2-40B4-BE49-F238E27FC236}">
                  <a16:creationId xmlns:a16="http://schemas.microsoft.com/office/drawing/2014/main" id="{DB82E40E-6D86-4725-A569-A19AE4A9DD2D}"/>
                </a:ext>
              </a:extLst>
            </p:cNvPr>
            <p:cNvSpPr/>
            <p:nvPr/>
          </p:nvSpPr>
          <p:spPr>
            <a:xfrm>
              <a:off x="9752561" y="3160897"/>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순서도: 처리 266">
              <a:extLst>
                <a:ext uri="{FF2B5EF4-FFF2-40B4-BE49-F238E27FC236}">
                  <a16:creationId xmlns:a16="http://schemas.microsoft.com/office/drawing/2014/main" id="{35BB5037-4F51-4FBB-881F-C250065F3230}"/>
                </a:ext>
              </a:extLst>
            </p:cNvPr>
            <p:cNvSpPr/>
            <p:nvPr/>
          </p:nvSpPr>
          <p:spPr>
            <a:xfrm>
              <a:off x="9904130" y="3160897"/>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9" name="순서도: 처리 267">
              <a:extLst>
                <a:ext uri="{FF2B5EF4-FFF2-40B4-BE49-F238E27FC236}">
                  <a16:creationId xmlns:a16="http://schemas.microsoft.com/office/drawing/2014/main" id="{2B8C2FA7-4246-4003-BF41-33550D249119}"/>
                </a:ext>
              </a:extLst>
            </p:cNvPr>
            <p:cNvSpPr/>
            <p:nvPr/>
          </p:nvSpPr>
          <p:spPr>
            <a:xfrm>
              <a:off x="10055699" y="3160897"/>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0" name="순서도: 처리 268">
              <a:extLst>
                <a:ext uri="{FF2B5EF4-FFF2-40B4-BE49-F238E27FC236}">
                  <a16:creationId xmlns:a16="http://schemas.microsoft.com/office/drawing/2014/main" id="{D2A8E05E-81A1-4D1A-9946-C733E3C7CAAC}"/>
                </a:ext>
              </a:extLst>
            </p:cNvPr>
            <p:cNvSpPr/>
            <p:nvPr/>
          </p:nvSpPr>
          <p:spPr>
            <a:xfrm>
              <a:off x="10207268" y="3160897"/>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1" name="순서도: 처리 269">
              <a:extLst>
                <a:ext uri="{FF2B5EF4-FFF2-40B4-BE49-F238E27FC236}">
                  <a16:creationId xmlns:a16="http://schemas.microsoft.com/office/drawing/2014/main" id="{AF5C25E1-AEF5-4D2F-8179-F81F8C723C54}"/>
                </a:ext>
              </a:extLst>
            </p:cNvPr>
            <p:cNvSpPr/>
            <p:nvPr/>
          </p:nvSpPr>
          <p:spPr>
            <a:xfrm>
              <a:off x="10358836" y="3160897"/>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2" name="TextBox 81">
              <a:extLst>
                <a:ext uri="{FF2B5EF4-FFF2-40B4-BE49-F238E27FC236}">
                  <a16:creationId xmlns:a16="http://schemas.microsoft.com/office/drawing/2014/main" id="{873BA687-FB07-46DC-B136-E367090140DC}"/>
                </a:ext>
              </a:extLst>
            </p:cNvPr>
            <p:cNvSpPr txBox="1"/>
            <p:nvPr/>
          </p:nvSpPr>
          <p:spPr>
            <a:xfrm>
              <a:off x="10539299" y="3077571"/>
              <a:ext cx="1160895" cy="461665"/>
            </a:xfrm>
            <a:prstGeom prst="rect">
              <a:avLst/>
            </a:prstGeom>
            <a:noFill/>
          </p:spPr>
          <p:txBody>
            <a:bodyPr wrap="none" rtlCol="0" anchor="ctr">
              <a:spAutoFit/>
            </a:bodyPr>
            <a:lstStyle/>
            <a:p>
              <a:r>
                <a:rPr lang="en-US" altLang="ko-KR" sz="2400" b="1" dirty="0">
                  <a:solidFill>
                    <a:schemeClr val="accent2"/>
                  </a:solidFill>
                </a:rPr>
                <a:t>39.72</a:t>
              </a:r>
              <a:r>
                <a:rPr lang="en-US" altLang="ko-KR" b="1" dirty="0">
                  <a:solidFill>
                    <a:schemeClr val="accent2"/>
                  </a:solidFill>
                </a:rPr>
                <a:t>%</a:t>
              </a:r>
              <a:endParaRPr lang="ko-KR" altLang="en-US" b="1" dirty="0">
                <a:solidFill>
                  <a:schemeClr val="accent2"/>
                </a:solidFill>
              </a:endParaRPr>
            </a:p>
          </p:txBody>
        </p:sp>
      </p:grpSp>
      <p:sp>
        <p:nvSpPr>
          <p:cNvPr id="83" name="TextBox 82">
            <a:extLst>
              <a:ext uri="{FF2B5EF4-FFF2-40B4-BE49-F238E27FC236}">
                <a16:creationId xmlns:a16="http://schemas.microsoft.com/office/drawing/2014/main" id="{1A2EAA0A-A5CD-4A46-9E01-210820818183}"/>
              </a:ext>
            </a:extLst>
          </p:cNvPr>
          <p:cNvSpPr txBox="1"/>
          <p:nvPr/>
        </p:nvSpPr>
        <p:spPr>
          <a:xfrm>
            <a:off x="7394185" y="3547016"/>
            <a:ext cx="3040128" cy="369332"/>
          </a:xfrm>
          <a:prstGeom prst="rect">
            <a:avLst/>
          </a:prstGeom>
          <a:noFill/>
        </p:spPr>
        <p:txBody>
          <a:bodyPr wrap="none" rtlCol="0" anchor="ctr">
            <a:spAutoFit/>
          </a:bodyPr>
          <a:lstStyle/>
          <a:p>
            <a:r>
              <a:rPr lang="en-US" altLang="ko-KR" b="1" dirty="0">
                <a:solidFill>
                  <a:schemeClr val="tx1">
                    <a:lumMod val="75000"/>
                    <a:lumOff val="25000"/>
                  </a:schemeClr>
                </a:solidFill>
              </a:rPr>
              <a:t>Sales Volume: 1,823.91 kg</a:t>
            </a:r>
            <a:endParaRPr lang="ko-KR" altLang="en-US" b="1" dirty="0">
              <a:solidFill>
                <a:schemeClr val="tx1">
                  <a:lumMod val="75000"/>
                  <a:lumOff val="25000"/>
                </a:schemeClr>
              </a:solidFill>
            </a:endParaRPr>
          </a:p>
        </p:txBody>
      </p:sp>
      <p:sp>
        <p:nvSpPr>
          <p:cNvPr id="84" name="순서도: 처리 273">
            <a:extLst>
              <a:ext uri="{FF2B5EF4-FFF2-40B4-BE49-F238E27FC236}">
                <a16:creationId xmlns:a16="http://schemas.microsoft.com/office/drawing/2014/main" id="{65F8D76A-0543-4BD4-A549-DDB6C45601E8}"/>
              </a:ext>
            </a:extLst>
          </p:cNvPr>
          <p:cNvSpPr/>
          <p:nvPr/>
        </p:nvSpPr>
        <p:spPr>
          <a:xfrm>
            <a:off x="7476280" y="3901141"/>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순서도: 처리 274">
            <a:extLst>
              <a:ext uri="{FF2B5EF4-FFF2-40B4-BE49-F238E27FC236}">
                <a16:creationId xmlns:a16="http://schemas.microsoft.com/office/drawing/2014/main" id="{2C8FAB31-4D30-49F4-A35D-6EA4F773B527}"/>
              </a:ext>
            </a:extLst>
          </p:cNvPr>
          <p:cNvSpPr/>
          <p:nvPr/>
        </p:nvSpPr>
        <p:spPr>
          <a:xfrm>
            <a:off x="7627849" y="3901141"/>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6" name="순서도: 처리 275">
            <a:extLst>
              <a:ext uri="{FF2B5EF4-FFF2-40B4-BE49-F238E27FC236}">
                <a16:creationId xmlns:a16="http://schemas.microsoft.com/office/drawing/2014/main" id="{3E37228C-45D9-4C7F-A75F-849161F47678}"/>
              </a:ext>
            </a:extLst>
          </p:cNvPr>
          <p:cNvSpPr/>
          <p:nvPr/>
        </p:nvSpPr>
        <p:spPr>
          <a:xfrm>
            <a:off x="7779418" y="3901141"/>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7" name="순서도: 처리 276">
            <a:extLst>
              <a:ext uri="{FF2B5EF4-FFF2-40B4-BE49-F238E27FC236}">
                <a16:creationId xmlns:a16="http://schemas.microsoft.com/office/drawing/2014/main" id="{C8492763-E559-4BD4-9F05-FEEB5D0D5D33}"/>
              </a:ext>
            </a:extLst>
          </p:cNvPr>
          <p:cNvSpPr/>
          <p:nvPr/>
        </p:nvSpPr>
        <p:spPr>
          <a:xfrm>
            <a:off x="7930987" y="3901141"/>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8" name="순서도: 처리 277">
            <a:extLst>
              <a:ext uri="{FF2B5EF4-FFF2-40B4-BE49-F238E27FC236}">
                <a16:creationId xmlns:a16="http://schemas.microsoft.com/office/drawing/2014/main" id="{02C9A42A-4CBF-4F8D-BA18-0358EB2F912D}"/>
              </a:ext>
            </a:extLst>
          </p:cNvPr>
          <p:cNvSpPr/>
          <p:nvPr/>
        </p:nvSpPr>
        <p:spPr>
          <a:xfrm>
            <a:off x="8082556" y="3901141"/>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9" name="순서도: 처리 278">
            <a:extLst>
              <a:ext uri="{FF2B5EF4-FFF2-40B4-BE49-F238E27FC236}">
                <a16:creationId xmlns:a16="http://schemas.microsoft.com/office/drawing/2014/main" id="{FA7CCEE8-F30E-40CA-AD9E-818815FE7D0D}"/>
              </a:ext>
            </a:extLst>
          </p:cNvPr>
          <p:cNvSpPr/>
          <p:nvPr/>
        </p:nvSpPr>
        <p:spPr>
          <a:xfrm>
            <a:off x="8234125" y="3901141"/>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0" name="순서도: 처리 279">
            <a:extLst>
              <a:ext uri="{FF2B5EF4-FFF2-40B4-BE49-F238E27FC236}">
                <a16:creationId xmlns:a16="http://schemas.microsoft.com/office/drawing/2014/main" id="{38EF7692-EDB1-44DA-A24B-1DE098C4B6D5}"/>
              </a:ext>
            </a:extLst>
          </p:cNvPr>
          <p:cNvSpPr/>
          <p:nvPr/>
        </p:nvSpPr>
        <p:spPr>
          <a:xfrm>
            <a:off x="8385694" y="3901141"/>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1" name="순서도: 처리 280">
            <a:extLst>
              <a:ext uri="{FF2B5EF4-FFF2-40B4-BE49-F238E27FC236}">
                <a16:creationId xmlns:a16="http://schemas.microsoft.com/office/drawing/2014/main" id="{6B413F2E-0156-4C8B-8B13-DC6761C335F7}"/>
              </a:ext>
            </a:extLst>
          </p:cNvPr>
          <p:cNvSpPr/>
          <p:nvPr/>
        </p:nvSpPr>
        <p:spPr>
          <a:xfrm>
            <a:off x="8537263" y="3901141"/>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2" name="순서도: 처리 281">
            <a:extLst>
              <a:ext uri="{FF2B5EF4-FFF2-40B4-BE49-F238E27FC236}">
                <a16:creationId xmlns:a16="http://schemas.microsoft.com/office/drawing/2014/main" id="{101F8BF5-F121-47A6-A6C1-C064E90F11F7}"/>
              </a:ext>
            </a:extLst>
          </p:cNvPr>
          <p:cNvSpPr/>
          <p:nvPr/>
        </p:nvSpPr>
        <p:spPr>
          <a:xfrm>
            <a:off x="8688832" y="3901141"/>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3" name="순서도: 처리 282">
            <a:extLst>
              <a:ext uri="{FF2B5EF4-FFF2-40B4-BE49-F238E27FC236}">
                <a16:creationId xmlns:a16="http://schemas.microsoft.com/office/drawing/2014/main" id="{955DAD80-C311-4B88-B73D-BD93FA8DC629}"/>
              </a:ext>
            </a:extLst>
          </p:cNvPr>
          <p:cNvSpPr/>
          <p:nvPr/>
        </p:nvSpPr>
        <p:spPr>
          <a:xfrm>
            <a:off x="8840401" y="3901141"/>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4" name="순서도: 처리 283">
            <a:extLst>
              <a:ext uri="{FF2B5EF4-FFF2-40B4-BE49-F238E27FC236}">
                <a16:creationId xmlns:a16="http://schemas.microsoft.com/office/drawing/2014/main" id="{B3827722-4887-400E-A12F-A38E704F26C2}"/>
              </a:ext>
            </a:extLst>
          </p:cNvPr>
          <p:cNvSpPr/>
          <p:nvPr/>
        </p:nvSpPr>
        <p:spPr>
          <a:xfrm>
            <a:off x="8991970" y="3901141"/>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5" name="순서도: 처리 284">
            <a:extLst>
              <a:ext uri="{FF2B5EF4-FFF2-40B4-BE49-F238E27FC236}">
                <a16:creationId xmlns:a16="http://schemas.microsoft.com/office/drawing/2014/main" id="{D13D66B9-BC1E-4C79-8AC8-3F04D34EE644}"/>
              </a:ext>
            </a:extLst>
          </p:cNvPr>
          <p:cNvSpPr/>
          <p:nvPr/>
        </p:nvSpPr>
        <p:spPr>
          <a:xfrm>
            <a:off x="9143539" y="3901141"/>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6" name="순서도: 처리 285">
            <a:extLst>
              <a:ext uri="{FF2B5EF4-FFF2-40B4-BE49-F238E27FC236}">
                <a16:creationId xmlns:a16="http://schemas.microsoft.com/office/drawing/2014/main" id="{7C9314C6-A66A-49ED-87A8-22F24484DD0E}"/>
              </a:ext>
            </a:extLst>
          </p:cNvPr>
          <p:cNvSpPr/>
          <p:nvPr/>
        </p:nvSpPr>
        <p:spPr>
          <a:xfrm>
            <a:off x="9295108" y="3901141"/>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순서도: 처리 286">
            <a:extLst>
              <a:ext uri="{FF2B5EF4-FFF2-40B4-BE49-F238E27FC236}">
                <a16:creationId xmlns:a16="http://schemas.microsoft.com/office/drawing/2014/main" id="{7294D7AC-EB82-424D-BC2E-75FF9BC69585}"/>
              </a:ext>
            </a:extLst>
          </p:cNvPr>
          <p:cNvSpPr/>
          <p:nvPr/>
        </p:nvSpPr>
        <p:spPr>
          <a:xfrm>
            <a:off x="9446677" y="3901141"/>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순서도: 처리 287">
            <a:extLst>
              <a:ext uri="{FF2B5EF4-FFF2-40B4-BE49-F238E27FC236}">
                <a16:creationId xmlns:a16="http://schemas.microsoft.com/office/drawing/2014/main" id="{AE939E10-137A-4E61-9DA6-5C75585C3395}"/>
              </a:ext>
            </a:extLst>
          </p:cNvPr>
          <p:cNvSpPr/>
          <p:nvPr/>
        </p:nvSpPr>
        <p:spPr>
          <a:xfrm>
            <a:off x="9598246" y="3901141"/>
            <a:ext cx="108000" cy="288032"/>
          </a:xfrm>
          <a:prstGeom prst="flowChartProcess">
            <a:avLst/>
          </a:prstGeom>
          <a:solidFill>
            <a:schemeClr val="accent2">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9" name="순서도: 처리 288">
            <a:extLst>
              <a:ext uri="{FF2B5EF4-FFF2-40B4-BE49-F238E27FC236}">
                <a16:creationId xmlns:a16="http://schemas.microsoft.com/office/drawing/2014/main" id="{63C24BA8-2B06-42F6-B5C7-7A2D6A41F4D9}"/>
              </a:ext>
            </a:extLst>
          </p:cNvPr>
          <p:cNvSpPr/>
          <p:nvPr/>
        </p:nvSpPr>
        <p:spPr>
          <a:xfrm>
            <a:off x="9749815" y="3901141"/>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0" name="순서도: 처리 289">
            <a:extLst>
              <a:ext uri="{FF2B5EF4-FFF2-40B4-BE49-F238E27FC236}">
                <a16:creationId xmlns:a16="http://schemas.microsoft.com/office/drawing/2014/main" id="{E6602B57-B064-473F-900E-6C303111CB52}"/>
              </a:ext>
            </a:extLst>
          </p:cNvPr>
          <p:cNvSpPr/>
          <p:nvPr/>
        </p:nvSpPr>
        <p:spPr>
          <a:xfrm>
            <a:off x="9901384" y="3901141"/>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1" name="순서도: 처리 290">
            <a:extLst>
              <a:ext uri="{FF2B5EF4-FFF2-40B4-BE49-F238E27FC236}">
                <a16:creationId xmlns:a16="http://schemas.microsoft.com/office/drawing/2014/main" id="{239FCD1B-109C-4F57-94CA-9FF2096DC6C6}"/>
              </a:ext>
            </a:extLst>
          </p:cNvPr>
          <p:cNvSpPr/>
          <p:nvPr/>
        </p:nvSpPr>
        <p:spPr>
          <a:xfrm>
            <a:off x="10052953" y="3901141"/>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2" name="순서도: 처리 291">
            <a:extLst>
              <a:ext uri="{FF2B5EF4-FFF2-40B4-BE49-F238E27FC236}">
                <a16:creationId xmlns:a16="http://schemas.microsoft.com/office/drawing/2014/main" id="{312BCE8F-131D-4051-AA2E-8DB557DAF9CF}"/>
              </a:ext>
            </a:extLst>
          </p:cNvPr>
          <p:cNvSpPr/>
          <p:nvPr/>
        </p:nvSpPr>
        <p:spPr>
          <a:xfrm>
            <a:off x="10204522" y="3901141"/>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3" name="순서도: 처리 292">
            <a:extLst>
              <a:ext uri="{FF2B5EF4-FFF2-40B4-BE49-F238E27FC236}">
                <a16:creationId xmlns:a16="http://schemas.microsoft.com/office/drawing/2014/main" id="{1696C1EA-EF04-4EB3-A8DA-EECF422DEF02}"/>
              </a:ext>
            </a:extLst>
          </p:cNvPr>
          <p:cNvSpPr/>
          <p:nvPr/>
        </p:nvSpPr>
        <p:spPr>
          <a:xfrm>
            <a:off x="10356090" y="3901141"/>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 name="TextBox 103">
            <a:extLst>
              <a:ext uri="{FF2B5EF4-FFF2-40B4-BE49-F238E27FC236}">
                <a16:creationId xmlns:a16="http://schemas.microsoft.com/office/drawing/2014/main" id="{A6CBCBFE-F827-4ABF-AB68-B4753733DCE6}"/>
              </a:ext>
            </a:extLst>
          </p:cNvPr>
          <p:cNvSpPr txBox="1"/>
          <p:nvPr/>
        </p:nvSpPr>
        <p:spPr>
          <a:xfrm>
            <a:off x="10536553" y="3817815"/>
            <a:ext cx="1160895" cy="461665"/>
          </a:xfrm>
          <a:prstGeom prst="rect">
            <a:avLst/>
          </a:prstGeom>
          <a:noFill/>
        </p:spPr>
        <p:txBody>
          <a:bodyPr wrap="none" rtlCol="0" anchor="ctr">
            <a:spAutoFit/>
          </a:bodyPr>
          <a:lstStyle/>
          <a:p>
            <a:r>
              <a:rPr lang="en-US" altLang="ko-KR" sz="2400" b="1" dirty="0">
                <a:solidFill>
                  <a:schemeClr val="accent2"/>
                </a:solidFill>
              </a:rPr>
              <a:t>39.16</a:t>
            </a:r>
            <a:r>
              <a:rPr lang="en-US" altLang="ko-KR" b="1" dirty="0">
                <a:solidFill>
                  <a:schemeClr val="accent2"/>
                </a:solidFill>
              </a:rPr>
              <a:t>%</a:t>
            </a:r>
            <a:endParaRPr lang="ko-KR" altLang="en-US" b="1" dirty="0">
              <a:solidFill>
                <a:schemeClr val="accent2"/>
              </a:solidFill>
            </a:endParaRPr>
          </a:p>
        </p:txBody>
      </p:sp>
      <p:cxnSp>
        <p:nvCxnSpPr>
          <p:cNvPr id="105" name="직선 연결선 294">
            <a:extLst>
              <a:ext uri="{FF2B5EF4-FFF2-40B4-BE49-F238E27FC236}">
                <a16:creationId xmlns:a16="http://schemas.microsoft.com/office/drawing/2014/main" id="{154BE2D1-84D5-41E9-9B0B-43152E930AF1}"/>
              </a:ext>
            </a:extLst>
          </p:cNvPr>
          <p:cNvCxnSpPr/>
          <p:nvPr/>
        </p:nvCxnSpPr>
        <p:spPr bwMode="auto">
          <a:xfrm>
            <a:off x="7863176" y="4833861"/>
            <a:ext cx="3384000" cy="0"/>
          </a:xfrm>
          <a:prstGeom prst="line">
            <a:avLst/>
          </a:prstGeom>
          <a:ln w="19050" cmpd="sng">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직선 연결선 295">
            <a:extLst>
              <a:ext uri="{FF2B5EF4-FFF2-40B4-BE49-F238E27FC236}">
                <a16:creationId xmlns:a16="http://schemas.microsoft.com/office/drawing/2014/main" id="{0A1BEADF-C378-4811-BE98-F28E8B7DECBB}"/>
              </a:ext>
            </a:extLst>
          </p:cNvPr>
          <p:cNvCxnSpPr/>
          <p:nvPr/>
        </p:nvCxnSpPr>
        <p:spPr bwMode="auto">
          <a:xfrm>
            <a:off x="7863176" y="4529049"/>
            <a:ext cx="3384000" cy="0"/>
          </a:xfrm>
          <a:prstGeom prst="line">
            <a:avLst/>
          </a:prstGeom>
          <a:ln w="19050" cmpd="sng">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E6D61CD-ACC6-4E87-A68E-8F8FFAADDF2C}"/>
              </a:ext>
            </a:extLst>
          </p:cNvPr>
          <p:cNvSpPr txBox="1"/>
          <p:nvPr/>
        </p:nvSpPr>
        <p:spPr>
          <a:xfrm>
            <a:off x="7863176" y="4520192"/>
            <a:ext cx="1218603" cy="307777"/>
          </a:xfrm>
          <a:prstGeom prst="rect">
            <a:avLst/>
          </a:prstGeom>
          <a:noFill/>
        </p:spPr>
        <p:txBody>
          <a:bodyPr wrap="none" rtlCol="0" anchor="ctr">
            <a:spAutoFit/>
          </a:bodyPr>
          <a:lstStyle/>
          <a:p>
            <a:r>
              <a:rPr lang="en-US" altLang="ko-KR" sz="1400" b="1" dirty="0">
                <a:solidFill>
                  <a:schemeClr val="tx1">
                    <a:lumMod val="75000"/>
                    <a:lumOff val="25000"/>
                  </a:schemeClr>
                </a:solidFill>
              </a:rPr>
              <a:t>Second Half</a:t>
            </a:r>
            <a:endParaRPr lang="ko-KR" altLang="en-US" sz="1400" b="1" dirty="0">
              <a:solidFill>
                <a:schemeClr val="tx1">
                  <a:lumMod val="75000"/>
                  <a:lumOff val="25000"/>
                </a:schemeClr>
              </a:solidFill>
            </a:endParaRPr>
          </a:p>
        </p:txBody>
      </p:sp>
      <p:sp>
        <p:nvSpPr>
          <p:cNvPr id="108" name="타원 297">
            <a:extLst>
              <a:ext uri="{FF2B5EF4-FFF2-40B4-BE49-F238E27FC236}">
                <a16:creationId xmlns:a16="http://schemas.microsoft.com/office/drawing/2014/main" id="{A37B4452-E623-45B2-A2FC-75CC6A9106CF}"/>
              </a:ext>
            </a:extLst>
          </p:cNvPr>
          <p:cNvSpPr/>
          <p:nvPr/>
        </p:nvSpPr>
        <p:spPr>
          <a:xfrm>
            <a:off x="7394184" y="4470361"/>
            <a:ext cx="388504" cy="388504"/>
          </a:xfrm>
          <a:prstGeom prst="ellipse">
            <a:avLst/>
          </a:prstGeom>
          <a:solidFill>
            <a:schemeClr val="accent2">
              <a:alpha val="80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a:p>
        </p:txBody>
      </p:sp>
      <p:sp>
        <p:nvSpPr>
          <p:cNvPr id="110" name="Rounded Rectangle 27">
            <a:extLst>
              <a:ext uri="{FF2B5EF4-FFF2-40B4-BE49-F238E27FC236}">
                <a16:creationId xmlns:a16="http://schemas.microsoft.com/office/drawing/2014/main" id="{0B514893-961A-467E-89D8-571ADE831413}"/>
              </a:ext>
            </a:extLst>
          </p:cNvPr>
          <p:cNvSpPr/>
          <p:nvPr/>
        </p:nvSpPr>
        <p:spPr>
          <a:xfrm>
            <a:off x="1128195" y="4556891"/>
            <a:ext cx="230803" cy="177288"/>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11" name="Rounded Rectangle 7">
            <a:extLst>
              <a:ext uri="{FF2B5EF4-FFF2-40B4-BE49-F238E27FC236}">
                <a16:creationId xmlns:a16="http://schemas.microsoft.com/office/drawing/2014/main" id="{F91A3B81-5FC5-44C5-A06C-EB2C3C5194CE}"/>
              </a:ext>
            </a:extLst>
          </p:cNvPr>
          <p:cNvSpPr/>
          <p:nvPr/>
        </p:nvSpPr>
        <p:spPr>
          <a:xfrm>
            <a:off x="7486108" y="4552809"/>
            <a:ext cx="234654" cy="20250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125" name="Group 124">
            <a:extLst>
              <a:ext uri="{FF2B5EF4-FFF2-40B4-BE49-F238E27FC236}">
                <a16:creationId xmlns:a16="http://schemas.microsoft.com/office/drawing/2014/main" id="{EEB6F9AE-8549-6271-9445-BF659D8F8553}"/>
              </a:ext>
            </a:extLst>
          </p:cNvPr>
          <p:cNvGrpSpPr/>
          <p:nvPr/>
        </p:nvGrpSpPr>
        <p:grpSpPr>
          <a:xfrm>
            <a:off x="4939140" y="2806772"/>
            <a:ext cx="2631420" cy="1630235"/>
            <a:chOff x="-548507" y="477868"/>
            <a:chExt cx="11570449" cy="6357177"/>
          </a:xfrm>
        </p:grpSpPr>
        <p:sp>
          <p:nvSpPr>
            <p:cNvPr id="126" name="Freeform: Shape 125">
              <a:extLst>
                <a:ext uri="{FF2B5EF4-FFF2-40B4-BE49-F238E27FC236}">
                  <a16:creationId xmlns:a16="http://schemas.microsoft.com/office/drawing/2014/main" id="{F1792421-8F92-F77F-5924-7F019EB8731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E6474FCD-CAF6-0D19-BDD9-20EE354CCB73}"/>
                </a:ext>
              </a:extLst>
            </p:cNvPr>
            <p:cNvSpPr/>
            <p:nvPr/>
          </p:nvSpPr>
          <p:spPr>
            <a:xfrm>
              <a:off x="700576" y="477868"/>
              <a:ext cx="9072286"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CFCD7A5D-1575-B77C-2068-C7DB238C3FCE}"/>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pPr algn="ctr"/>
              <a:r>
                <a:rPr lang="en-US" sz="2000" b="1" dirty="0">
                  <a:latin typeface="Rockwell Extra Bold" panose="02060903040505020403" pitchFamily="18" charset="0"/>
                </a:rPr>
                <a:t>Total Sales </a:t>
              </a:r>
            </a:p>
            <a:p>
              <a:pPr algn="ctr"/>
              <a:r>
                <a:rPr lang="en-US" sz="2000" b="1" dirty="0">
                  <a:solidFill>
                    <a:srgbClr val="00B050"/>
                  </a:solidFill>
                  <a:latin typeface="Rockwell Extra Bold" panose="02060903040505020403" pitchFamily="18" charset="0"/>
                </a:rPr>
                <a:t>582,202.55</a:t>
              </a:r>
            </a:p>
          </p:txBody>
        </p:sp>
        <p:sp>
          <p:nvSpPr>
            <p:cNvPr id="129" name="Freeform: Shape 128">
              <a:extLst>
                <a:ext uri="{FF2B5EF4-FFF2-40B4-BE49-F238E27FC236}">
                  <a16:creationId xmlns:a16="http://schemas.microsoft.com/office/drawing/2014/main" id="{D7489A49-B402-1084-1440-4579262845C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C87507E9-E7C3-EBD3-18C0-CB6065D48CC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31" name="Group 130">
              <a:extLst>
                <a:ext uri="{FF2B5EF4-FFF2-40B4-BE49-F238E27FC236}">
                  <a16:creationId xmlns:a16="http://schemas.microsoft.com/office/drawing/2014/main" id="{6CC4565F-6286-C825-C0C1-090340DCBE4A}"/>
                </a:ext>
              </a:extLst>
            </p:cNvPr>
            <p:cNvGrpSpPr/>
            <p:nvPr/>
          </p:nvGrpSpPr>
          <p:grpSpPr>
            <a:xfrm>
              <a:off x="1606" y="6382978"/>
              <a:ext cx="413937" cy="115242"/>
              <a:chOff x="5955" y="6353672"/>
              <a:chExt cx="413937" cy="115242"/>
            </a:xfrm>
          </p:grpSpPr>
          <p:sp>
            <p:nvSpPr>
              <p:cNvPr id="136" name="Rectangle: Rounded Corners 135">
                <a:extLst>
                  <a:ext uri="{FF2B5EF4-FFF2-40B4-BE49-F238E27FC236}">
                    <a16:creationId xmlns:a16="http://schemas.microsoft.com/office/drawing/2014/main" id="{FCB835E8-D30E-212D-C01E-141BE2A9B24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Rounded Corners 136">
                <a:extLst>
                  <a:ext uri="{FF2B5EF4-FFF2-40B4-BE49-F238E27FC236}">
                    <a16:creationId xmlns:a16="http://schemas.microsoft.com/office/drawing/2014/main" id="{8D7D7233-362B-C560-452F-28144C57833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907D8A96-0348-E66D-5202-C8D48ECC0002}"/>
                </a:ext>
              </a:extLst>
            </p:cNvPr>
            <p:cNvGrpSpPr/>
            <p:nvPr/>
          </p:nvGrpSpPr>
          <p:grpSpPr>
            <a:xfrm>
              <a:off x="9855291" y="6381600"/>
              <a:ext cx="885989" cy="115242"/>
              <a:chOff x="5955" y="6353672"/>
              <a:chExt cx="413937" cy="115242"/>
            </a:xfrm>
          </p:grpSpPr>
          <p:sp>
            <p:nvSpPr>
              <p:cNvPr id="134" name="Rectangle: Rounded Corners 133">
                <a:extLst>
                  <a:ext uri="{FF2B5EF4-FFF2-40B4-BE49-F238E27FC236}">
                    <a16:creationId xmlns:a16="http://schemas.microsoft.com/office/drawing/2014/main" id="{070E4324-FC35-9DE2-F207-34FB7F483D6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134">
                <a:extLst>
                  <a:ext uri="{FF2B5EF4-FFF2-40B4-BE49-F238E27FC236}">
                    <a16:creationId xmlns:a16="http://schemas.microsoft.com/office/drawing/2014/main" id="{969C3C35-13CB-2E4B-AD54-72C8A757953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3" name="Freeform: Shape 132">
              <a:extLst>
                <a:ext uri="{FF2B5EF4-FFF2-40B4-BE49-F238E27FC236}">
                  <a16:creationId xmlns:a16="http://schemas.microsoft.com/office/drawing/2014/main" id="{1B16CC1B-C14B-5D1B-5E02-A86ACE654A9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8" name="순서도: 처리 64">
            <a:extLst>
              <a:ext uri="{FF2B5EF4-FFF2-40B4-BE49-F238E27FC236}">
                <a16:creationId xmlns:a16="http://schemas.microsoft.com/office/drawing/2014/main" id="{8C458961-35F9-9CA4-E2D2-222AFC98F297}"/>
              </a:ext>
            </a:extLst>
          </p:cNvPr>
          <p:cNvSpPr/>
          <p:nvPr/>
        </p:nvSpPr>
        <p:spPr>
          <a:xfrm>
            <a:off x="2531712" y="3140968"/>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9" name="순서도: 처리 64">
            <a:extLst>
              <a:ext uri="{FF2B5EF4-FFF2-40B4-BE49-F238E27FC236}">
                <a16:creationId xmlns:a16="http://schemas.microsoft.com/office/drawing/2014/main" id="{1FDC1D99-0A36-A69D-0BF2-008057FE3878}"/>
              </a:ext>
            </a:extLst>
          </p:cNvPr>
          <p:cNvSpPr/>
          <p:nvPr/>
        </p:nvSpPr>
        <p:spPr>
          <a:xfrm>
            <a:off x="2681099" y="3139210"/>
            <a:ext cx="108000"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3" name="순서도: 처리 64">
            <a:extLst>
              <a:ext uri="{FF2B5EF4-FFF2-40B4-BE49-F238E27FC236}">
                <a16:creationId xmlns:a16="http://schemas.microsoft.com/office/drawing/2014/main" id="{56F1246C-DEDD-21D5-99D2-98C7E5536151}"/>
              </a:ext>
            </a:extLst>
          </p:cNvPr>
          <p:cNvSpPr/>
          <p:nvPr/>
        </p:nvSpPr>
        <p:spPr>
          <a:xfrm>
            <a:off x="2835232" y="3139210"/>
            <a:ext cx="45719"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5" name="순서도: 처리 262">
            <a:extLst>
              <a:ext uri="{FF2B5EF4-FFF2-40B4-BE49-F238E27FC236}">
                <a16:creationId xmlns:a16="http://schemas.microsoft.com/office/drawing/2014/main" id="{D06F5C7F-8864-E0EA-3B1F-CBD6BC2F25AE}"/>
              </a:ext>
            </a:extLst>
          </p:cNvPr>
          <p:cNvSpPr/>
          <p:nvPr/>
        </p:nvSpPr>
        <p:spPr>
          <a:xfrm>
            <a:off x="8843923" y="3160897"/>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6" name="순서도: 처리 262">
            <a:extLst>
              <a:ext uri="{FF2B5EF4-FFF2-40B4-BE49-F238E27FC236}">
                <a16:creationId xmlns:a16="http://schemas.microsoft.com/office/drawing/2014/main" id="{7DDBA62D-2052-125F-7617-7B078DB42B16}"/>
              </a:ext>
            </a:extLst>
          </p:cNvPr>
          <p:cNvSpPr/>
          <p:nvPr/>
        </p:nvSpPr>
        <p:spPr>
          <a:xfrm>
            <a:off x="8690538" y="3160409"/>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7" name="순서도: 처리 262">
            <a:extLst>
              <a:ext uri="{FF2B5EF4-FFF2-40B4-BE49-F238E27FC236}">
                <a16:creationId xmlns:a16="http://schemas.microsoft.com/office/drawing/2014/main" id="{4CF8DD88-1875-C757-5458-30EA96EFFEB0}"/>
              </a:ext>
            </a:extLst>
          </p:cNvPr>
          <p:cNvSpPr/>
          <p:nvPr/>
        </p:nvSpPr>
        <p:spPr>
          <a:xfrm>
            <a:off x="8602888" y="3160257"/>
            <a:ext cx="45719"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1" name="순서도: 처리 232">
            <a:extLst>
              <a:ext uri="{FF2B5EF4-FFF2-40B4-BE49-F238E27FC236}">
                <a16:creationId xmlns:a16="http://schemas.microsoft.com/office/drawing/2014/main" id="{37778F57-1569-85E6-34D2-5F561F8217FF}"/>
              </a:ext>
            </a:extLst>
          </p:cNvPr>
          <p:cNvSpPr/>
          <p:nvPr/>
        </p:nvSpPr>
        <p:spPr>
          <a:xfrm>
            <a:off x="3587618" y="3880503"/>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2" name="순서도: 처리 232">
            <a:extLst>
              <a:ext uri="{FF2B5EF4-FFF2-40B4-BE49-F238E27FC236}">
                <a16:creationId xmlns:a16="http://schemas.microsoft.com/office/drawing/2014/main" id="{8FA61D55-A439-0FE3-6CF5-9661229B7842}"/>
              </a:ext>
            </a:extLst>
          </p:cNvPr>
          <p:cNvSpPr/>
          <p:nvPr/>
        </p:nvSpPr>
        <p:spPr>
          <a:xfrm>
            <a:off x="3435654" y="3880503"/>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3" name="순서도: 처리 232">
            <a:extLst>
              <a:ext uri="{FF2B5EF4-FFF2-40B4-BE49-F238E27FC236}">
                <a16:creationId xmlns:a16="http://schemas.microsoft.com/office/drawing/2014/main" id="{38288D7F-E8D5-62AB-9F4A-999CEBEE878E}"/>
              </a:ext>
            </a:extLst>
          </p:cNvPr>
          <p:cNvSpPr/>
          <p:nvPr/>
        </p:nvSpPr>
        <p:spPr>
          <a:xfrm>
            <a:off x="3349727" y="3881122"/>
            <a:ext cx="45719"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4" name="순서도: 처리 289">
            <a:extLst>
              <a:ext uri="{FF2B5EF4-FFF2-40B4-BE49-F238E27FC236}">
                <a16:creationId xmlns:a16="http://schemas.microsoft.com/office/drawing/2014/main" id="{F1FC5A1D-BB8E-3AF8-E92A-BB88F13F6209}"/>
              </a:ext>
            </a:extLst>
          </p:cNvPr>
          <p:cNvSpPr/>
          <p:nvPr/>
        </p:nvSpPr>
        <p:spPr>
          <a:xfrm>
            <a:off x="9598245" y="3900066"/>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5" name="순서도: 처리 289">
            <a:extLst>
              <a:ext uri="{FF2B5EF4-FFF2-40B4-BE49-F238E27FC236}">
                <a16:creationId xmlns:a16="http://schemas.microsoft.com/office/drawing/2014/main" id="{E893FDC2-58B9-65CA-AB81-E2DA168C3447}"/>
              </a:ext>
            </a:extLst>
          </p:cNvPr>
          <p:cNvSpPr/>
          <p:nvPr/>
        </p:nvSpPr>
        <p:spPr>
          <a:xfrm>
            <a:off x="9445548" y="3901266"/>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6" name="순서도: 처리 289">
            <a:extLst>
              <a:ext uri="{FF2B5EF4-FFF2-40B4-BE49-F238E27FC236}">
                <a16:creationId xmlns:a16="http://schemas.microsoft.com/office/drawing/2014/main" id="{C10014F7-C71A-95E8-A7FF-3A2E721401DB}"/>
              </a:ext>
            </a:extLst>
          </p:cNvPr>
          <p:cNvSpPr/>
          <p:nvPr/>
        </p:nvSpPr>
        <p:spPr>
          <a:xfrm>
            <a:off x="9295108" y="3900066"/>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7" name="순서도: 처리 289">
            <a:extLst>
              <a:ext uri="{FF2B5EF4-FFF2-40B4-BE49-F238E27FC236}">
                <a16:creationId xmlns:a16="http://schemas.microsoft.com/office/drawing/2014/main" id="{4ABD90BE-1903-1596-EFF0-D68D6FABF200}"/>
              </a:ext>
            </a:extLst>
          </p:cNvPr>
          <p:cNvSpPr/>
          <p:nvPr/>
        </p:nvSpPr>
        <p:spPr>
          <a:xfrm>
            <a:off x="9143319" y="3900792"/>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8" name="순서도: 처리 289">
            <a:extLst>
              <a:ext uri="{FF2B5EF4-FFF2-40B4-BE49-F238E27FC236}">
                <a16:creationId xmlns:a16="http://schemas.microsoft.com/office/drawing/2014/main" id="{64C9D191-8239-BAA8-1EAA-030256547F69}"/>
              </a:ext>
            </a:extLst>
          </p:cNvPr>
          <p:cNvSpPr/>
          <p:nvPr/>
        </p:nvSpPr>
        <p:spPr>
          <a:xfrm>
            <a:off x="8990022" y="3901764"/>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9" name="순서도: 처리 289">
            <a:extLst>
              <a:ext uri="{FF2B5EF4-FFF2-40B4-BE49-F238E27FC236}">
                <a16:creationId xmlns:a16="http://schemas.microsoft.com/office/drawing/2014/main" id="{04BE8452-7DFF-EBA2-543F-9E71BAF6F3AB}"/>
              </a:ext>
            </a:extLst>
          </p:cNvPr>
          <p:cNvSpPr/>
          <p:nvPr/>
        </p:nvSpPr>
        <p:spPr>
          <a:xfrm>
            <a:off x="8840608" y="3901950"/>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60" name="순서도: 처리 289">
            <a:extLst>
              <a:ext uri="{FF2B5EF4-FFF2-40B4-BE49-F238E27FC236}">
                <a16:creationId xmlns:a16="http://schemas.microsoft.com/office/drawing/2014/main" id="{349B41C8-ACDD-441C-D417-0318D30DD027}"/>
              </a:ext>
            </a:extLst>
          </p:cNvPr>
          <p:cNvSpPr/>
          <p:nvPr/>
        </p:nvSpPr>
        <p:spPr>
          <a:xfrm>
            <a:off x="8691286" y="3900066"/>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61" name="순서도: 처리 289">
            <a:extLst>
              <a:ext uri="{FF2B5EF4-FFF2-40B4-BE49-F238E27FC236}">
                <a16:creationId xmlns:a16="http://schemas.microsoft.com/office/drawing/2014/main" id="{330D68BF-C7EF-8B56-66CA-6C0037DEFFE9}"/>
              </a:ext>
            </a:extLst>
          </p:cNvPr>
          <p:cNvSpPr/>
          <p:nvPr/>
        </p:nvSpPr>
        <p:spPr>
          <a:xfrm>
            <a:off x="8598822" y="3901338"/>
            <a:ext cx="45719"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65" name="순서도: 처리 232">
            <a:extLst>
              <a:ext uri="{FF2B5EF4-FFF2-40B4-BE49-F238E27FC236}">
                <a16:creationId xmlns:a16="http://schemas.microsoft.com/office/drawing/2014/main" id="{DE7FDF21-04D1-F76D-2632-907AD7B6BFF6}"/>
              </a:ext>
            </a:extLst>
          </p:cNvPr>
          <p:cNvSpPr/>
          <p:nvPr/>
        </p:nvSpPr>
        <p:spPr>
          <a:xfrm>
            <a:off x="3437997" y="3884887"/>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66" name="순서도: 처리 232">
            <a:extLst>
              <a:ext uri="{FF2B5EF4-FFF2-40B4-BE49-F238E27FC236}">
                <a16:creationId xmlns:a16="http://schemas.microsoft.com/office/drawing/2014/main" id="{0EABD251-4612-E117-73B9-F5B53C633884}"/>
              </a:ext>
            </a:extLst>
          </p:cNvPr>
          <p:cNvSpPr/>
          <p:nvPr/>
        </p:nvSpPr>
        <p:spPr>
          <a:xfrm>
            <a:off x="3584682" y="3881326"/>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1" name="TextBox 170">
            <a:extLst>
              <a:ext uri="{FF2B5EF4-FFF2-40B4-BE49-F238E27FC236}">
                <a16:creationId xmlns:a16="http://schemas.microsoft.com/office/drawing/2014/main" id="{6A97A4D8-2DD8-A9FF-B493-2FA71607D99C}"/>
              </a:ext>
            </a:extLst>
          </p:cNvPr>
          <p:cNvSpPr txBox="1"/>
          <p:nvPr/>
        </p:nvSpPr>
        <p:spPr>
          <a:xfrm>
            <a:off x="1064946" y="4866793"/>
            <a:ext cx="10362502" cy="2031325"/>
          </a:xfrm>
          <a:prstGeom prst="rect">
            <a:avLst/>
          </a:prstGeom>
          <a:noFill/>
        </p:spPr>
        <p:txBody>
          <a:bodyPr wrap="square" rtlCol="0" anchor="ctr">
            <a:spAutoFit/>
          </a:bodyPr>
          <a:lstStyle/>
          <a:p>
            <a:r>
              <a:rPr lang="en-US" altLang="ko-KR" b="1" dirty="0">
                <a:cs typeface="Arial" pitchFamily="34" charset="0"/>
              </a:rPr>
              <a:t>Most of the sales and kilograms sold is from the first half of the month. Total sales accounted for the first half of the month is 350,923.97 which is equivalent to 60.28% from the overall sales. While the total sales volume that has been sold is 2,833.80 kg or equal to 60.84 % from the overall Kilograms product sold. On the other hand, only 231,278.58 sales or equivalent to 39.72% from the overall sales are accounted for the 2</a:t>
            </a:r>
            <a:r>
              <a:rPr lang="en-US" altLang="ko-KR" b="1" baseline="30000" dirty="0">
                <a:cs typeface="Arial" pitchFamily="34" charset="0"/>
              </a:rPr>
              <a:t>nd</a:t>
            </a:r>
            <a:r>
              <a:rPr lang="en-US" altLang="ko-KR" b="1" dirty="0">
                <a:cs typeface="Arial" pitchFamily="34" charset="0"/>
              </a:rPr>
              <a:t> half of the month. While the Kilograms of product sold is only 39.16% from the overall sales volume specifically 1,823.91 kg.</a:t>
            </a:r>
            <a:endParaRPr lang="ko-KR" altLang="en-US" b="1" dirty="0">
              <a:cs typeface="Arial" pitchFamily="34" charset="0"/>
            </a:endParaRPr>
          </a:p>
        </p:txBody>
      </p:sp>
      <p:sp>
        <p:nvSpPr>
          <p:cNvPr id="167" name="순서도: 처리 232">
            <a:extLst>
              <a:ext uri="{FF2B5EF4-FFF2-40B4-BE49-F238E27FC236}">
                <a16:creationId xmlns:a16="http://schemas.microsoft.com/office/drawing/2014/main" id="{4BCF1EFF-2C61-C1C4-BC43-C959B754B509}"/>
              </a:ext>
            </a:extLst>
          </p:cNvPr>
          <p:cNvSpPr/>
          <p:nvPr/>
        </p:nvSpPr>
        <p:spPr>
          <a:xfrm>
            <a:off x="3278608" y="3877134"/>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0" name="순서도: 처리 232">
            <a:extLst>
              <a:ext uri="{FF2B5EF4-FFF2-40B4-BE49-F238E27FC236}">
                <a16:creationId xmlns:a16="http://schemas.microsoft.com/office/drawing/2014/main" id="{E619AC9B-5547-3871-66A7-79BF391A847D}"/>
              </a:ext>
            </a:extLst>
          </p:cNvPr>
          <p:cNvSpPr/>
          <p:nvPr/>
        </p:nvSpPr>
        <p:spPr>
          <a:xfrm>
            <a:off x="3278951" y="3881070"/>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2" name="순서도: 처리 232">
            <a:extLst>
              <a:ext uri="{FF2B5EF4-FFF2-40B4-BE49-F238E27FC236}">
                <a16:creationId xmlns:a16="http://schemas.microsoft.com/office/drawing/2014/main" id="{2FE5DE2A-2A52-F815-0C19-ED4BC5684237}"/>
              </a:ext>
            </a:extLst>
          </p:cNvPr>
          <p:cNvSpPr/>
          <p:nvPr/>
        </p:nvSpPr>
        <p:spPr>
          <a:xfrm>
            <a:off x="3133023" y="3879353"/>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3" name="순서도: 처리 232">
            <a:extLst>
              <a:ext uri="{FF2B5EF4-FFF2-40B4-BE49-F238E27FC236}">
                <a16:creationId xmlns:a16="http://schemas.microsoft.com/office/drawing/2014/main" id="{001284A0-B35F-A2A9-CF75-0919FB7AA0B9}"/>
              </a:ext>
            </a:extLst>
          </p:cNvPr>
          <p:cNvSpPr/>
          <p:nvPr/>
        </p:nvSpPr>
        <p:spPr>
          <a:xfrm>
            <a:off x="3132150" y="3884702"/>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4" name="순서도: 처리 232">
            <a:extLst>
              <a:ext uri="{FF2B5EF4-FFF2-40B4-BE49-F238E27FC236}">
                <a16:creationId xmlns:a16="http://schemas.microsoft.com/office/drawing/2014/main" id="{CA6A4741-53B8-6D30-13A7-A137AA708B57}"/>
              </a:ext>
            </a:extLst>
          </p:cNvPr>
          <p:cNvSpPr/>
          <p:nvPr/>
        </p:nvSpPr>
        <p:spPr>
          <a:xfrm>
            <a:off x="2981800" y="3881471"/>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5" name="순서도: 처리 232">
            <a:extLst>
              <a:ext uri="{FF2B5EF4-FFF2-40B4-BE49-F238E27FC236}">
                <a16:creationId xmlns:a16="http://schemas.microsoft.com/office/drawing/2014/main" id="{DF9D8E90-AA7E-AECA-2BB8-5B0B8511F35B}"/>
              </a:ext>
            </a:extLst>
          </p:cNvPr>
          <p:cNvSpPr/>
          <p:nvPr/>
        </p:nvSpPr>
        <p:spPr>
          <a:xfrm>
            <a:off x="2981796" y="3883178"/>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6" name="순서도: 처리 232">
            <a:extLst>
              <a:ext uri="{FF2B5EF4-FFF2-40B4-BE49-F238E27FC236}">
                <a16:creationId xmlns:a16="http://schemas.microsoft.com/office/drawing/2014/main" id="{386CBE68-B1B7-A998-0EF3-A4BA0E0AE6D9}"/>
              </a:ext>
            </a:extLst>
          </p:cNvPr>
          <p:cNvSpPr/>
          <p:nvPr/>
        </p:nvSpPr>
        <p:spPr>
          <a:xfrm>
            <a:off x="2827892" y="3879994"/>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7" name="순서도: 처리 232">
            <a:extLst>
              <a:ext uri="{FF2B5EF4-FFF2-40B4-BE49-F238E27FC236}">
                <a16:creationId xmlns:a16="http://schemas.microsoft.com/office/drawing/2014/main" id="{AE7F6098-2610-EB3A-3B6D-230B4C270C20}"/>
              </a:ext>
            </a:extLst>
          </p:cNvPr>
          <p:cNvSpPr/>
          <p:nvPr/>
        </p:nvSpPr>
        <p:spPr>
          <a:xfrm>
            <a:off x="2831408" y="3876565"/>
            <a:ext cx="108000" cy="288032"/>
          </a:xfrm>
          <a:prstGeom prst="flowChartProcess">
            <a:avLst/>
          </a:prstGeom>
          <a:solidFill>
            <a:schemeClr val="bg1">
              <a:lumMod val="75000"/>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8" name="순서도: 처리 224">
            <a:extLst>
              <a:ext uri="{FF2B5EF4-FFF2-40B4-BE49-F238E27FC236}">
                <a16:creationId xmlns:a16="http://schemas.microsoft.com/office/drawing/2014/main" id="{A15C1BB5-8CC1-2021-22F0-58F8E4590B3B}"/>
              </a:ext>
            </a:extLst>
          </p:cNvPr>
          <p:cNvSpPr/>
          <p:nvPr/>
        </p:nvSpPr>
        <p:spPr>
          <a:xfrm>
            <a:off x="2830740" y="3878034"/>
            <a:ext cx="46478" cy="288032"/>
          </a:xfrm>
          <a:prstGeom prst="flowChartProcess">
            <a:avLst/>
          </a:prstGeom>
          <a:solidFill>
            <a:schemeClr val="accent3">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1846009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dirty="0"/>
              <a:t>Profile</a:t>
            </a:r>
          </a:p>
        </p:txBody>
      </p:sp>
      <p:sp>
        <p:nvSpPr>
          <p:cNvPr id="4" name="TextBox 3">
            <a:extLst>
              <a:ext uri="{FF2B5EF4-FFF2-40B4-BE49-F238E27FC236}">
                <a16:creationId xmlns:a16="http://schemas.microsoft.com/office/drawing/2014/main" id="{D789B87F-C662-4C98-B43C-DDF2DF6F3101}"/>
              </a:ext>
            </a:extLst>
          </p:cNvPr>
          <p:cNvSpPr txBox="1"/>
          <p:nvPr/>
        </p:nvSpPr>
        <p:spPr>
          <a:xfrm>
            <a:off x="4877109" y="1690777"/>
            <a:ext cx="3997980" cy="358560"/>
          </a:xfrm>
          <a:prstGeom prst="rect">
            <a:avLst/>
          </a:prstGeom>
          <a:solidFill>
            <a:schemeClr val="accent3"/>
          </a:solidFill>
        </p:spPr>
        <p:txBody>
          <a:bodyPr wrap="square" lIns="36000" tIns="0" rIns="36000" bIns="0" rtlCol="0">
            <a:spAutoFit/>
          </a:bodyPr>
          <a:lstStyle/>
          <a:p>
            <a:pPr>
              <a:lnSpc>
                <a:spcPts val="3000"/>
              </a:lnSpc>
            </a:pPr>
            <a:r>
              <a:rPr lang="en-US" altLang="ko-KR" sz="2400" dirty="0">
                <a:solidFill>
                  <a:schemeClr val="bg1"/>
                </a:solidFill>
              </a:rPr>
              <a:t>JUN KELVIN D. KIMAYONG</a:t>
            </a:r>
            <a:endParaRPr lang="ko-KR" altLang="en-US" sz="2400" dirty="0">
              <a:solidFill>
                <a:schemeClr val="bg1"/>
              </a:solidFill>
            </a:endParaRPr>
          </a:p>
        </p:txBody>
      </p:sp>
      <p:sp>
        <p:nvSpPr>
          <p:cNvPr id="5" name="TextBox 4">
            <a:extLst>
              <a:ext uri="{FF2B5EF4-FFF2-40B4-BE49-F238E27FC236}">
                <a16:creationId xmlns:a16="http://schemas.microsoft.com/office/drawing/2014/main" id="{EBB6449F-1EBA-40C7-ACA3-7ED86D8EEC53}"/>
              </a:ext>
            </a:extLst>
          </p:cNvPr>
          <p:cNvSpPr txBox="1"/>
          <p:nvPr/>
        </p:nvSpPr>
        <p:spPr>
          <a:xfrm>
            <a:off x="4877111" y="2122825"/>
            <a:ext cx="2334280" cy="358560"/>
          </a:xfrm>
          <a:prstGeom prst="rect">
            <a:avLst/>
          </a:prstGeom>
          <a:solidFill>
            <a:schemeClr val="accent1"/>
          </a:solidFill>
        </p:spPr>
        <p:txBody>
          <a:bodyPr wrap="square" lIns="36000" tIns="0" rIns="36000" bIns="0" rtlCol="0">
            <a:spAutoFit/>
          </a:bodyPr>
          <a:lstStyle/>
          <a:p>
            <a:pPr>
              <a:lnSpc>
                <a:spcPts val="3000"/>
              </a:lnSpc>
            </a:pPr>
            <a:r>
              <a:rPr lang="en-US" altLang="ko-KR" sz="2400" dirty="0">
                <a:solidFill>
                  <a:schemeClr val="bg1"/>
                </a:solidFill>
              </a:rPr>
              <a:t>DATA ANALYST</a:t>
            </a:r>
            <a:endParaRPr lang="ko-KR" altLang="en-US" sz="2400" dirty="0">
              <a:solidFill>
                <a:schemeClr val="bg1"/>
              </a:solidFill>
            </a:endParaRPr>
          </a:p>
        </p:txBody>
      </p:sp>
      <p:sp>
        <p:nvSpPr>
          <p:cNvPr id="6" name="Rectangle 8">
            <a:extLst>
              <a:ext uri="{FF2B5EF4-FFF2-40B4-BE49-F238E27FC236}">
                <a16:creationId xmlns:a16="http://schemas.microsoft.com/office/drawing/2014/main" id="{AC099444-6F78-4163-A9FD-28238CB15DB9}"/>
              </a:ext>
            </a:extLst>
          </p:cNvPr>
          <p:cNvSpPr/>
          <p:nvPr/>
        </p:nvSpPr>
        <p:spPr>
          <a:xfrm>
            <a:off x="4862254" y="2567529"/>
            <a:ext cx="6639632" cy="1438414"/>
          </a:xfrm>
          <a:custGeom>
            <a:avLst/>
            <a:gdLst/>
            <a:ahLst/>
            <a:cxnLst/>
            <a:rect l="l" t="t" r="r" b="b"/>
            <a:pathLst>
              <a:path w="5400625" h="1368152">
                <a:moveTo>
                  <a:pt x="25" y="0"/>
                </a:moveTo>
                <a:lnTo>
                  <a:pt x="5400625" y="0"/>
                </a:lnTo>
                <a:lnTo>
                  <a:pt x="5400625" y="1368152"/>
                </a:lnTo>
                <a:lnTo>
                  <a:pt x="25" y="1368152"/>
                </a:lnTo>
                <a:lnTo>
                  <a:pt x="25" y="283042"/>
                </a:lnTo>
                <a:lnTo>
                  <a:pt x="0" y="283045"/>
                </a:lnTo>
                <a:lnTo>
                  <a:pt x="0" y="7798"/>
                </a:lnTo>
                <a:lnTo>
                  <a:pt x="25" y="77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Rectangle 10">
            <a:extLst>
              <a:ext uri="{FF2B5EF4-FFF2-40B4-BE49-F238E27FC236}">
                <a16:creationId xmlns:a16="http://schemas.microsoft.com/office/drawing/2014/main" id="{DE1AAAAA-A743-480F-9250-784D5D431AD5}"/>
              </a:ext>
            </a:extLst>
          </p:cNvPr>
          <p:cNvSpPr/>
          <p:nvPr/>
        </p:nvSpPr>
        <p:spPr>
          <a:xfrm>
            <a:off x="5101256" y="2778905"/>
            <a:ext cx="6161629" cy="461665"/>
          </a:xfrm>
          <a:prstGeom prst="rect">
            <a:avLst/>
          </a:prstGeom>
        </p:spPr>
        <p:txBody>
          <a:bodyPr wrap="square">
            <a:spAutoFit/>
          </a:bodyPr>
          <a:lstStyle/>
          <a:p>
            <a:r>
              <a:rPr lang="en-US" altLang="ko-KR" sz="1200" dirty="0">
                <a:solidFill>
                  <a:schemeClr val="bg1"/>
                </a:solidFill>
                <a:cs typeface="Arial" pitchFamily="34" charset="0"/>
              </a:rPr>
              <a:t>Expert on Data Analysis, Application Development, and Programming in Python, and Java.</a:t>
            </a:r>
          </a:p>
        </p:txBody>
      </p:sp>
      <p:sp>
        <p:nvSpPr>
          <p:cNvPr id="8" name="TextBox 7">
            <a:extLst>
              <a:ext uri="{FF2B5EF4-FFF2-40B4-BE49-F238E27FC236}">
                <a16:creationId xmlns:a16="http://schemas.microsoft.com/office/drawing/2014/main" id="{6245A553-D4A5-46B9-A089-B607D1941D3E}"/>
              </a:ext>
            </a:extLst>
          </p:cNvPr>
          <p:cNvSpPr txBox="1"/>
          <p:nvPr/>
        </p:nvSpPr>
        <p:spPr>
          <a:xfrm>
            <a:off x="5243705" y="4166676"/>
            <a:ext cx="1224136" cy="307777"/>
          </a:xfrm>
          <a:prstGeom prst="rect">
            <a:avLst/>
          </a:prstGeom>
          <a:noFill/>
        </p:spPr>
        <p:txBody>
          <a:bodyPr wrap="square" rtlCol="0" anchor="ctr">
            <a:spAutoFit/>
          </a:bodyPr>
          <a:lstStyle/>
          <a:p>
            <a:r>
              <a:rPr lang="en-US" altLang="ko-KR" sz="1400" dirty="0">
                <a:solidFill>
                  <a:schemeClr val="tx1">
                    <a:lumMod val="75000"/>
                    <a:lumOff val="25000"/>
                  </a:schemeClr>
                </a:solidFill>
              </a:rPr>
              <a:t>/FACEBOOK</a:t>
            </a:r>
            <a:endParaRPr lang="ko-KR" altLang="en-US" sz="1400" dirty="0">
              <a:solidFill>
                <a:schemeClr val="tx1">
                  <a:lumMod val="75000"/>
                  <a:lumOff val="25000"/>
                </a:schemeClr>
              </a:solidFill>
            </a:endParaRPr>
          </a:p>
        </p:txBody>
      </p:sp>
      <p:sp>
        <p:nvSpPr>
          <p:cNvPr id="9" name="TextBox 8">
            <a:extLst>
              <a:ext uri="{FF2B5EF4-FFF2-40B4-BE49-F238E27FC236}">
                <a16:creationId xmlns:a16="http://schemas.microsoft.com/office/drawing/2014/main" id="{4A367AFB-EFF8-4DA3-B10D-82D9147EF1DB}"/>
              </a:ext>
            </a:extLst>
          </p:cNvPr>
          <p:cNvSpPr txBox="1"/>
          <p:nvPr/>
        </p:nvSpPr>
        <p:spPr>
          <a:xfrm>
            <a:off x="8095539" y="4147272"/>
            <a:ext cx="1559100" cy="307777"/>
          </a:xfrm>
          <a:prstGeom prst="rect">
            <a:avLst/>
          </a:prstGeom>
          <a:noFill/>
        </p:spPr>
        <p:txBody>
          <a:bodyPr wrap="square" rtlCol="0" anchor="ctr">
            <a:spAutoFit/>
          </a:bodyPr>
          <a:lstStyle/>
          <a:p>
            <a:r>
              <a:rPr lang="en-US" altLang="ko-KR" sz="1400" dirty="0">
                <a:solidFill>
                  <a:schemeClr val="tx1">
                    <a:lumMod val="75000"/>
                    <a:lumOff val="25000"/>
                  </a:schemeClr>
                </a:solidFill>
              </a:rPr>
              <a:t>@INSTAGRAM</a:t>
            </a:r>
            <a:endParaRPr lang="ko-KR" altLang="en-US" sz="1400" dirty="0">
              <a:solidFill>
                <a:schemeClr val="tx1">
                  <a:lumMod val="75000"/>
                  <a:lumOff val="25000"/>
                </a:schemeClr>
              </a:solidFill>
            </a:endParaRPr>
          </a:p>
        </p:txBody>
      </p:sp>
      <p:sp>
        <p:nvSpPr>
          <p:cNvPr id="11" name="Rounded Rectangle 3">
            <a:extLst>
              <a:ext uri="{FF2B5EF4-FFF2-40B4-BE49-F238E27FC236}">
                <a16:creationId xmlns:a16="http://schemas.microsoft.com/office/drawing/2014/main" id="{9AD4A4A6-884F-48DC-A0C2-74F2ECAF26DC}"/>
              </a:ext>
            </a:extLst>
          </p:cNvPr>
          <p:cNvSpPr/>
          <p:nvPr/>
        </p:nvSpPr>
        <p:spPr>
          <a:xfrm>
            <a:off x="4932230" y="4164825"/>
            <a:ext cx="311477" cy="311477"/>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2" name="TextBox 11">
            <a:extLst>
              <a:ext uri="{FF2B5EF4-FFF2-40B4-BE49-F238E27FC236}">
                <a16:creationId xmlns:a16="http://schemas.microsoft.com/office/drawing/2014/main" id="{31CB0C5F-6E97-4931-BF52-9DEED62A899E}"/>
              </a:ext>
            </a:extLst>
          </p:cNvPr>
          <p:cNvSpPr txBox="1"/>
          <p:nvPr/>
        </p:nvSpPr>
        <p:spPr>
          <a:xfrm>
            <a:off x="4846382" y="4476301"/>
            <a:ext cx="2570125" cy="307777"/>
          </a:xfrm>
          <a:prstGeom prst="rect">
            <a:avLst/>
          </a:prstGeom>
          <a:noFill/>
        </p:spPr>
        <p:txBody>
          <a:bodyPr wrap="square" rtlCol="0">
            <a:spAutoFit/>
          </a:bodyPr>
          <a:lstStyle/>
          <a:p>
            <a:r>
              <a:rPr lang="en-US" altLang="ko-KR" sz="1400" dirty="0">
                <a:solidFill>
                  <a:schemeClr val="tx1">
                    <a:lumMod val="75000"/>
                    <a:lumOff val="25000"/>
                  </a:schemeClr>
                </a:solidFill>
                <a:latin typeface="Courier New" panose="02070309020205020404" pitchFamily="49" charset="0"/>
                <a:cs typeface="Courier New" panose="02070309020205020404" pitchFamily="49" charset="0"/>
              </a:rPr>
              <a:t>Jun Kelvin D. Kimayong</a:t>
            </a:r>
            <a:endParaRPr lang="ko-KR" altLang="en-US" sz="1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97014CBC-04F0-4AE5-B78F-01A93A88836E}"/>
              </a:ext>
            </a:extLst>
          </p:cNvPr>
          <p:cNvSpPr txBox="1"/>
          <p:nvPr/>
        </p:nvSpPr>
        <p:spPr>
          <a:xfrm>
            <a:off x="7696371" y="4476301"/>
            <a:ext cx="2157563" cy="307777"/>
          </a:xfrm>
          <a:prstGeom prst="rect">
            <a:avLst/>
          </a:prstGeom>
          <a:noFill/>
        </p:spPr>
        <p:txBody>
          <a:bodyPr wrap="square" rtlCol="0">
            <a:spAutoFit/>
          </a:bodyPr>
          <a:lstStyle/>
          <a:p>
            <a:r>
              <a:rPr lang="en-PH" altLang="ko-KR" sz="1400" dirty="0" err="1">
                <a:solidFill>
                  <a:schemeClr val="tx1">
                    <a:lumMod val="75000"/>
                    <a:lumOff val="25000"/>
                  </a:schemeClr>
                </a:solidFill>
                <a:latin typeface="Courier New" panose="02070309020205020404" pitchFamily="49" charset="0"/>
                <a:cs typeface="Courier New" panose="02070309020205020404" pitchFamily="49" charset="0"/>
              </a:rPr>
              <a:t>kiel_vn</a:t>
            </a:r>
            <a:endParaRPr lang="ko-KR" altLang="en-US" sz="1400" dirty="0">
              <a:solidFill>
                <a:schemeClr val="tx1">
                  <a:lumMod val="75000"/>
                  <a:lumOff val="25000"/>
                </a:schemeClr>
              </a:solidFill>
              <a:latin typeface="Courier New" panose="02070309020205020404" pitchFamily="49" charset="0"/>
              <a:cs typeface="Courier New" panose="02070309020205020404" pitchFamily="49" charset="0"/>
            </a:endParaRPr>
          </a:p>
        </p:txBody>
      </p:sp>
      <p:pic>
        <p:nvPicPr>
          <p:cNvPr id="17" name="Picture Placeholder 16" descr="A person wearing a mask&#10;&#10;Description automatically generated with low confidence">
            <a:extLst>
              <a:ext uri="{FF2B5EF4-FFF2-40B4-BE49-F238E27FC236}">
                <a16:creationId xmlns:a16="http://schemas.microsoft.com/office/drawing/2014/main" id="{88B9CB89-F082-47A9-51F8-24D9F484B69D}"/>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2064" r="12064"/>
          <a:stretch>
            <a:fillRect/>
          </a:stretch>
        </p:blipFill>
        <p:spPr/>
      </p:pic>
      <p:pic>
        <p:nvPicPr>
          <p:cNvPr id="1028" name="Picture 4" descr="What is Instagram?">
            <a:extLst>
              <a:ext uri="{FF2B5EF4-FFF2-40B4-BE49-F238E27FC236}">
                <a16:creationId xmlns:a16="http://schemas.microsoft.com/office/drawing/2014/main" id="{CBF9E689-2254-B3FF-BDA6-28E4EE2AD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6573" y="4062516"/>
            <a:ext cx="475497" cy="47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785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714489"/>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470;p40">
            <a:extLst>
              <a:ext uri="{FF2B5EF4-FFF2-40B4-BE49-F238E27FC236}">
                <a16:creationId xmlns:a16="http://schemas.microsoft.com/office/drawing/2014/main" id="{B93DA582-1E2A-CEAE-0C93-7221864E8EF6}"/>
              </a:ext>
            </a:extLst>
          </p:cNvPr>
          <p:cNvSpPr/>
          <p:nvPr/>
        </p:nvSpPr>
        <p:spPr>
          <a:xfrm>
            <a:off x="0" y="50"/>
            <a:ext cx="5307496" cy="6857950"/>
          </a:xfrm>
          <a:prstGeom prst="roundRect">
            <a:avLst>
              <a:gd name="adj" fmla="val 0"/>
            </a:avLst>
          </a:prstGeom>
          <a:gradFill>
            <a:gsLst>
              <a:gs pos="0">
                <a:srgbClr val="FFFFFF">
                  <a:alpha val="0"/>
                  <a:alpha val="56420"/>
                </a:srgbClr>
              </a:gs>
              <a:gs pos="25000">
                <a:srgbClr val="FFFFFF">
                  <a:alpha val="0"/>
                  <a:alpha val="56420"/>
                </a:srgbClr>
              </a:gs>
              <a:gs pos="50000">
                <a:srgbClr val="FFFFFF">
                  <a:alpha val="19215"/>
                  <a:alpha val="56420"/>
                </a:srgbClr>
              </a:gs>
              <a:gs pos="100000">
                <a:srgbClr val="BEBEBE">
                  <a:alpha val="40000"/>
                  <a:alpha val="5642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EE26BE29-30D6-424B-B3C2-C20E0BA7399B}"/>
              </a:ext>
            </a:extLst>
          </p:cNvPr>
          <p:cNvSpPr txBox="1"/>
          <p:nvPr/>
        </p:nvSpPr>
        <p:spPr>
          <a:xfrm>
            <a:off x="258417" y="2343029"/>
            <a:ext cx="5461295" cy="1754326"/>
          </a:xfrm>
          <a:prstGeom prst="rect">
            <a:avLst/>
          </a:prstGeom>
          <a:noFill/>
        </p:spPr>
        <p:txBody>
          <a:bodyPr wrap="square" rtlCol="0" anchor="ctr">
            <a:spAutoFit/>
          </a:bodyPr>
          <a:lstStyle/>
          <a:p>
            <a:r>
              <a:rPr lang="en-US" altLang="ko-KR" sz="5400" b="1" dirty="0">
                <a:solidFill>
                  <a:srgbClr val="C00000"/>
                </a:solidFill>
                <a:cs typeface="Arial" pitchFamily="34" charset="0"/>
              </a:rPr>
              <a:t>FIRST HALF</a:t>
            </a:r>
          </a:p>
          <a:p>
            <a:r>
              <a:rPr lang="en-US" altLang="ko-KR" sz="5400" b="1">
                <a:solidFill>
                  <a:srgbClr val="C00000"/>
                </a:solidFill>
                <a:cs typeface="Arial" pitchFamily="34" charset="0"/>
              </a:rPr>
              <a:t>Feb </a:t>
            </a:r>
            <a:r>
              <a:rPr lang="en-US" altLang="ko-KR" sz="5400" b="1" dirty="0">
                <a:solidFill>
                  <a:srgbClr val="C00000"/>
                </a:solidFill>
                <a:cs typeface="Arial" pitchFamily="34" charset="0"/>
              </a:rPr>
              <a:t>1-15, 2022</a:t>
            </a:r>
            <a:endParaRPr lang="ko-KR" altLang="en-US" sz="5400" b="1" dirty="0">
              <a:solidFill>
                <a:srgbClr val="C00000"/>
              </a:solidFill>
              <a:cs typeface="Arial" pitchFamily="34" charset="0"/>
            </a:endParaRPr>
          </a:p>
        </p:txBody>
      </p:sp>
    </p:spTree>
    <p:extLst>
      <p:ext uri="{BB962C8B-B14F-4D97-AF65-F5344CB8AC3E}">
        <p14:creationId xmlns:p14="http://schemas.microsoft.com/office/powerpoint/2010/main" val="15851718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2FD50D0-1315-48C4-BB87-7646B049A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CA83E95F-11F0-4EF3-B911-EC4A265F08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6" name="Freeform 44">
              <a:extLst>
                <a:ext uri="{FF2B5EF4-FFF2-40B4-BE49-F238E27FC236}">
                  <a16:creationId xmlns:a16="http://schemas.microsoft.com/office/drawing/2014/main" id="{4A5621C8-F0D7-4928-9BC5-B15B318AF6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5">
              <a:extLst>
                <a:ext uri="{FF2B5EF4-FFF2-40B4-BE49-F238E27FC236}">
                  <a16:creationId xmlns:a16="http://schemas.microsoft.com/office/drawing/2014/main" id="{3F55EE6D-8E4E-47F0-B7BC-D45AECE433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6">
              <a:extLst>
                <a:ext uri="{FF2B5EF4-FFF2-40B4-BE49-F238E27FC236}">
                  <a16:creationId xmlns:a16="http://schemas.microsoft.com/office/drawing/2014/main" id="{C2EC5D6B-2D05-4DDF-9E09-8814EA4921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F7890FC4-3706-4665-B92A-D37982414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79">
              <a:extLst>
                <a:ext uri="{FF2B5EF4-FFF2-40B4-BE49-F238E27FC236}">
                  <a16:creationId xmlns:a16="http://schemas.microsoft.com/office/drawing/2014/main" id="{5B29EAEC-4EE8-4823-BBB4-9012708C82B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D1C3D775-204F-44F5-ABF4-8E0B0C783F5B}"/>
              </a:ext>
            </a:extLst>
          </p:cNvPr>
          <p:cNvSpPr txBox="1"/>
          <p:nvPr/>
        </p:nvSpPr>
        <p:spPr>
          <a:xfrm>
            <a:off x="799510" y="609082"/>
            <a:ext cx="10521159"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3800" b="1">
                <a:solidFill>
                  <a:srgbClr val="FFFFFF"/>
                </a:solidFill>
                <a:latin typeface="+mj-lt"/>
                <a:ea typeface="+mj-ea"/>
                <a:cs typeface="+mj-cs"/>
              </a:rPr>
              <a:t>    February 1-15 Sales Report For Waltermart</a:t>
            </a:r>
            <a:endParaRPr lang="en-US" altLang="ko-KR" sz="3800" b="1" dirty="0">
              <a:solidFill>
                <a:srgbClr val="FFFFFF"/>
              </a:solidFill>
              <a:latin typeface="+mj-lt"/>
              <a:ea typeface="+mj-ea"/>
              <a:cs typeface="+mj-cs"/>
            </a:endParaRPr>
          </a:p>
        </p:txBody>
      </p:sp>
      <p:pic>
        <p:nvPicPr>
          <p:cNvPr id="9" name="Picture 8">
            <a:extLst>
              <a:ext uri="{FF2B5EF4-FFF2-40B4-BE49-F238E27FC236}">
                <a16:creationId xmlns:a16="http://schemas.microsoft.com/office/drawing/2014/main" id="{1105FC9A-DDFB-703B-3A4B-C87BABA1845C}"/>
              </a:ext>
            </a:extLst>
          </p:cNvPr>
          <p:cNvPicPr>
            <a:picLocks noChangeAspect="1"/>
          </p:cNvPicPr>
          <p:nvPr/>
        </p:nvPicPr>
        <p:blipFill rotWithShape="1">
          <a:blip r:embed="rId2"/>
          <a:srcRect l="4361" t="22170" r="31889" b="14908"/>
          <a:stretch/>
        </p:blipFill>
        <p:spPr>
          <a:xfrm>
            <a:off x="1667680" y="1727095"/>
            <a:ext cx="9132275" cy="5070189"/>
          </a:xfrm>
          <a:prstGeom prst="rect">
            <a:avLst/>
          </a:prstGeom>
        </p:spPr>
      </p:pic>
    </p:spTree>
    <p:extLst>
      <p:ext uri="{BB962C8B-B14F-4D97-AF65-F5344CB8AC3E}">
        <p14:creationId xmlns:p14="http://schemas.microsoft.com/office/powerpoint/2010/main" val="31182441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Total Sales for Feb 1-15, 2022</a:t>
            </a:r>
          </a:p>
        </p:txBody>
      </p:sp>
      <p:sp>
        <p:nvSpPr>
          <p:cNvPr id="3" name="Isosceles Triangle 2">
            <a:extLst>
              <a:ext uri="{FF2B5EF4-FFF2-40B4-BE49-F238E27FC236}">
                <a16:creationId xmlns:a16="http://schemas.microsoft.com/office/drawing/2014/main" id="{46ECF887-AB25-4DCF-9AF2-1474D78B1EF4}"/>
              </a:ext>
            </a:extLst>
          </p:cNvPr>
          <p:cNvSpPr/>
          <p:nvPr/>
        </p:nvSpPr>
        <p:spPr>
          <a:xfrm rot="9000000">
            <a:off x="4011338" y="3775330"/>
            <a:ext cx="990747" cy="67365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Isosceles Triangle 3">
            <a:extLst>
              <a:ext uri="{FF2B5EF4-FFF2-40B4-BE49-F238E27FC236}">
                <a16:creationId xmlns:a16="http://schemas.microsoft.com/office/drawing/2014/main" id="{C5983D66-906E-4BD8-BDF6-7F96D26935EA}"/>
              </a:ext>
            </a:extLst>
          </p:cNvPr>
          <p:cNvSpPr/>
          <p:nvPr/>
        </p:nvSpPr>
        <p:spPr>
          <a:xfrm rot="19800000">
            <a:off x="1020787" y="4858768"/>
            <a:ext cx="990747" cy="67365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Block Arc 4">
            <a:extLst>
              <a:ext uri="{FF2B5EF4-FFF2-40B4-BE49-F238E27FC236}">
                <a16:creationId xmlns:a16="http://schemas.microsoft.com/office/drawing/2014/main" id="{1402E76C-2EB7-40DF-812D-CE17D86612E6}"/>
              </a:ext>
            </a:extLst>
          </p:cNvPr>
          <p:cNvSpPr/>
          <p:nvPr/>
        </p:nvSpPr>
        <p:spPr>
          <a:xfrm>
            <a:off x="1199562" y="2809162"/>
            <a:ext cx="3684760" cy="3684760"/>
          </a:xfrm>
          <a:prstGeom prst="blockArc">
            <a:avLst>
              <a:gd name="adj1" fmla="val 10800000"/>
              <a:gd name="adj2" fmla="val 19842127"/>
              <a:gd name="adj3" fmla="val 1485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Block Arc 5">
            <a:extLst>
              <a:ext uri="{FF2B5EF4-FFF2-40B4-BE49-F238E27FC236}">
                <a16:creationId xmlns:a16="http://schemas.microsoft.com/office/drawing/2014/main" id="{4D8EEF23-FE29-4FA2-9779-E9E21BDA1138}"/>
              </a:ext>
            </a:extLst>
          </p:cNvPr>
          <p:cNvSpPr/>
          <p:nvPr/>
        </p:nvSpPr>
        <p:spPr>
          <a:xfrm flipH="1" flipV="1">
            <a:off x="1199562" y="2886780"/>
            <a:ext cx="3684760" cy="3684760"/>
          </a:xfrm>
          <a:prstGeom prst="blockArc">
            <a:avLst>
              <a:gd name="adj1" fmla="val 10800000"/>
              <a:gd name="adj2" fmla="val 19842127"/>
              <a:gd name="adj3" fmla="val 1485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a:extLst>
              <a:ext uri="{FF2B5EF4-FFF2-40B4-BE49-F238E27FC236}">
                <a16:creationId xmlns:a16="http://schemas.microsoft.com/office/drawing/2014/main" id="{755FFA9E-1555-4B4E-A43C-7FE73A553C02}"/>
              </a:ext>
            </a:extLst>
          </p:cNvPr>
          <p:cNvSpPr/>
          <p:nvPr/>
        </p:nvSpPr>
        <p:spPr>
          <a:xfrm>
            <a:off x="2113580" y="3723090"/>
            <a:ext cx="1846907" cy="1846907"/>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7994E0-7246-4A49-AE53-CD1B1FCD6CF9}"/>
              </a:ext>
            </a:extLst>
          </p:cNvPr>
          <p:cNvSpPr/>
          <p:nvPr/>
        </p:nvSpPr>
        <p:spPr>
          <a:xfrm>
            <a:off x="4734092" y="4719221"/>
            <a:ext cx="4695124" cy="793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62E19DE-EFA6-4936-ABBB-83BB3F43DD08}"/>
              </a:ext>
            </a:extLst>
          </p:cNvPr>
          <p:cNvSpPr txBox="1"/>
          <p:nvPr/>
        </p:nvSpPr>
        <p:spPr>
          <a:xfrm>
            <a:off x="2170798" y="4236043"/>
            <a:ext cx="1677371" cy="830997"/>
          </a:xfrm>
          <a:prstGeom prst="rect">
            <a:avLst/>
          </a:prstGeom>
          <a:noFill/>
        </p:spPr>
        <p:txBody>
          <a:bodyPr wrap="square" rtlCol="0">
            <a:spAutoFit/>
          </a:bodyPr>
          <a:lstStyle/>
          <a:p>
            <a:pPr algn="ctr"/>
            <a:r>
              <a:rPr lang="en-PH" sz="2400" b="1" dirty="0">
                <a:effectLst/>
                <a:latin typeface="Calibri" panose="020F0502020204030204" pitchFamily="34" charset="0"/>
                <a:ea typeface="Calibri" panose="020F0502020204030204" pitchFamily="34" charset="0"/>
                <a:cs typeface="Times New Roman" panose="02020603050405020304" pitchFamily="18" charset="0"/>
              </a:rPr>
              <a:t>Total Sales</a:t>
            </a:r>
          </a:p>
          <a:p>
            <a:pPr algn="ctr"/>
            <a:r>
              <a:rPr lang="en-PH" altLang="ko-KR" sz="2400" b="1" dirty="0">
                <a:latin typeface="Calibri" panose="020F0502020204030204" pitchFamily="34" charset="0"/>
                <a:cs typeface="Times New Roman" panose="02020603050405020304" pitchFamily="18" charset="0"/>
              </a:rPr>
              <a:t>350,923.97</a:t>
            </a:r>
            <a:endParaRPr lang="ko-KR" altLang="en-US" sz="2400" b="1" dirty="0">
              <a:cs typeface="Arial" pitchFamily="34" charset="0"/>
            </a:endParaRPr>
          </a:p>
        </p:txBody>
      </p:sp>
      <p:grpSp>
        <p:nvGrpSpPr>
          <p:cNvPr id="31" name="Group 21">
            <a:extLst>
              <a:ext uri="{FF2B5EF4-FFF2-40B4-BE49-F238E27FC236}">
                <a16:creationId xmlns:a16="http://schemas.microsoft.com/office/drawing/2014/main" id="{7D98E274-DE59-4767-92DD-9BAA8102927E}"/>
              </a:ext>
            </a:extLst>
          </p:cNvPr>
          <p:cNvGrpSpPr/>
          <p:nvPr/>
        </p:nvGrpSpPr>
        <p:grpSpPr>
          <a:xfrm>
            <a:off x="4977109" y="4918222"/>
            <a:ext cx="4487676" cy="1779854"/>
            <a:chOff x="294451" y="4173967"/>
            <a:chExt cx="9005183" cy="1095489"/>
          </a:xfrm>
        </p:grpSpPr>
        <p:sp>
          <p:nvSpPr>
            <p:cNvPr id="32" name="TextBox 31">
              <a:extLst>
                <a:ext uri="{FF2B5EF4-FFF2-40B4-BE49-F238E27FC236}">
                  <a16:creationId xmlns:a16="http://schemas.microsoft.com/office/drawing/2014/main" id="{EF03C853-5F01-4888-91A0-0B8FB97DC16E}"/>
                </a:ext>
              </a:extLst>
            </p:cNvPr>
            <p:cNvSpPr txBox="1"/>
            <p:nvPr/>
          </p:nvSpPr>
          <p:spPr>
            <a:xfrm>
              <a:off x="294453" y="4173967"/>
              <a:ext cx="9005181" cy="170491"/>
            </a:xfrm>
            <a:prstGeom prst="rect">
              <a:avLst/>
            </a:prstGeom>
            <a:solidFill>
              <a:schemeClr val="accent2"/>
            </a:solidFill>
          </p:spPr>
          <p:txBody>
            <a:bodyPr wrap="square" rtlCol="0" anchor="ctr">
              <a:spAutoFit/>
            </a:bodyPr>
            <a:lstStyle/>
            <a:p>
              <a:endParaRPr lang="ko-KR" altLang="en-US" sz="1200" b="1" dirty="0">
                <a:solidFill>
                  <a:schemeClr val="bg1"/>
                </a:solidFill>
                <a:cs typeface="Arial" pitchFamily="34" charset="0"/>
              </a:endParaRPr>
            </a:p>
          </p:txBody>
        </p:sp>
        <p:sp>
          <p:nvSpPr>
            <p:cNvPr id="33" name="TextBox 32">
              <a:extLst>
                <a:ext uri="{FF2B5EF4-FFF2-40B4-BE49-F238E27FC236}">
                  <a16:creationId xmlns:a16="http://schemas.microsoft.com/office/drawing/2014/main" id="{482864D2-50CA-43A2-B3F8-02B0882DDADB}"/>
                </a:ext>
              </a:extLst>
            </p:cNvPr>
            <p:cNvSpPr txBox="1"/>
            <p:nvPr/>
          </p:nvSpPr>
          <p:spPr>
            <a:xfrm>
              <a:off x="294451" y="4454887"/>
              <a:ext cx="9005181" cy="814569"/>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The Sales from the Client, </a:t>
              </a:r>
              <a:r>
                <a:rPr lang="en-US" altLang="ko-KR" sz="1600" dirty="0" err="1">
                  <a:solidFill>
                    <a:schemeClr val="tx1">
                      <a:lumMod val="75000"/>
                      <a:lumOff val="25000"/>
                    </a:schemeClr>
                  </a:solidFill>
                  <a:cs typeface="Arial" pitchFamily="34" charset="0"/>
                </a:rPr>
                <a:t>WalterMart</a:t>
              </a:r>
              <a:r>
                <a:rPr lang="en-US" altLang="ko-KR" sz="1600" dirty="0">
                  <a:solidFill>
                    <a:schemeClr val="tx1">
                      <a:lumMod val="75000"/>
                      <a:lumOff val="25000"/>
                    </a:schemeClr>
                  </a:solidFill>
                  <a:cs typeface="Arial" pitchFamily="34" charset="0"/>
                </a:rPr>
                <a:t> Supermarket for the first half of January was 350,923.97 in total. Carrots has the highest sales accounted with approximately 21.8k sales or 6.22% from the total sales of first half.</a:t>
              </a:r>
            </a:p>
          </p:txBody>
        </p:sp>
      </p:grpSp>
      <p:grpSp>
        <p:nvGrpSpPr>
          <p:cNvPr id="37" name="Group 36">
            <a:extLst>
              <a:ext uri="{FF2B5EF4-FFF2-40B4-BE49-F238E27FC236}">
                <a16:creationId xmlns:a16="http://schemas.microsoft.com/office/drawing/2014/main" id="{94A41D27-AA7F-4DFA-9AA9-29388886701A}"/>
              </a:ext>
            </a:extLst>
          </p:cNvPr>
          <p:cNvGrpSpPr/>
          <p:nvPr/>
        </p:nvGrpSpPr>
        <p:grpSpPr>
          <a:xfrm>
            <a:off x="10170435" y="3315032"/>
            <a:ext cx="1282726" cy="2254965"/>
            <a:chOff x="5852497" y="2173842"/>
            <a:chExt cx="2304012" cy="4050333"/>
          </a:xfrm>
        </p:grpSpPr>
        <p:grpSp>
          <p:nvGrpSpPr>
            <p:cNvPr id="38" name="Group 20">
              <a:extLst>
                <a:ext uri="{FF2B5EF4-FFF2-40B4-BE49-F238E27FC236}">
                  <a16:creationId xmlns:a16="http://schemas.microsoft.com/office/drawing/2014/main" id="{337CF0DE-7F0A-4C59-B369-C6B2F2DDD1C3}"/>
                </a:ext>
              </a:extLst>
            </p:cNvPr>
            <p:cNvGrpSpPr/>
            <p:nvPr/>
          </p:nvGrpSpPr>
          <p:grpSpPr>
            <a:xfrm>
              <a:off x="5852497" y="2173842"/>
              <a:ext cx="2304012" cy="4050333"/>
              <a:chOff x="445712" y="1449040"/>
              <a:chExt cx="2113018" cy="3924176"/>
            </a:xfrm>
          </p:grpSpPr>
          <p:sp>
            <p:nvSpPr>
              <p:cNvPr id="42" name="Rounded Rectangle 21">
                <a:extLst>
                  <a:ext uri="{FF2B5EF4-FFF2-40B4-BE49-F238E27FC236}">
                    <a16:creationId xmlns:a16="http://schemas.microsoft.com/office/drawing/2014/main" id="{3BC4BCA9-CE30-4541-BA33-9084F203E7C3}"/>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3" name="Rectangle 22">
                <a:extLst>
                  <a:ext uri="{FF2B5EF4-FFF2-40B4-BE49-F238E27FC236}">
                    <a16:creationId xmlns:a16="http://schemas.microsoft.com/office/drawing/2014/main" id="{A40CBF8B-43B6-405F-BF08-B419BBE87402}"/>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4" name="Group 23">
                <a:extLst>
                  <a:ext uri="{FF2B5EF4-FFF2-40B4-BE49-F238E27FC236}">
                    <a16:creationId xmlns:a16="http://schemas.microsoft.com/office/drawing/2014/main" id="{6B9DD53C-0611-4C46-9539-F495387FF7D2}"/>
                  </a:ext>
                </a:extLst>
              </p:cNvPr>
              <p:cNvGrpSpPr/>
              <p:nvPr userDrawn="1"/>
            </p:nvGrpSpPr>
            <p:grpSpPr>
              <a:xfrm>
                <a:off x="1407705" y="5045834"/>
                <a:ext cx="211967" cy="211967"/>
                <a:chOff x="1549420" y="5712364"/>
                <a:chExt cx="312583" cy="312583"/>
              </a:xfrm>
            </p:grpSpPr>
            <p:sp>
              <p:nvSpPr>
                <p:cNvPr id="45" name="Oval 24">
                  <a:extLst>
                    <a:ext uri="{FF2B5EF4-FFF2-40B4-BE49-F238E27FC236}">
                      <a16:creationId xmlns:a16="http://schemas.microsoft.com/office/drawing/2014/main" id="{62924F0A-8F16-48D4-9EF0-BA64F77BF11B}"/>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6" name="Rounded Rectangle 25">
                  <a:extLst>
                    <a:ext uri="{FF2B5EF4-FFF2-40B4-BE49-F238E27FC236}">
                      <a16:creationId xmlns:a16="http://schemas.microsoft.com/office/drawing/2014/main" id="{A045DB0D-FC48-438E-BC3C-FBAB3D336D9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39" name="Group 38">
              <a:extLst>
                <a:ext uri="{FF2B5EF4-FFF2-40B4-BE49-F238E27FC236}">
                  <a16:creationId xmlns:a16="http://schemas.microsoft.com/office/drawing/2014/main" id="{B337CC04-3D82-4876-9ACB-0898738ECACB}"/>
                </a:ext>
              </a:extLst>
            </p:cNvPr>
            <p:cNvGrpSpPr/>
            <p:nvPr/>
          </p:nvGrpSpPr>
          <p:grpSpPr>
            <a:xfrm>
              <a:off x="5927025" y="2556649"/>
              <a:ext cx="2119696" cy="3270627"/>
              <a:chOff x="6023560" y="2556650"/>
              <a:chExt cx="3528017" cy="2167362"/>
            </a:xfrm>
          </p:grpSpPr>
          <p:sp>
            <p:nvSpPr>
              <p:cNvPr id="40" name="Freeform: Shape 39">
                <a:extLst>
                  <a:ext uri="{FF2B5EF4-FFF2-40B4-BE49-F238E27FC236}">
                    <a16:creationId xmlns:a16="http://schemas.microsoft.com/office/drawing/2014/main" id="{AD4EA33F-FEDF-449B-A7B1-EB0ADAF81240}"/>
                  </a:ext>
                </a:extLst>
              </p:cNvPr>
              <p:cNvSpPr/>
              <p:nvPr/>
            </p:nvSpPr>
            <p:spPr>
              <a:xfrm>
                <a:off x="6023560" y="2556650"/>
                <a:ext cx="3528017" cy="2156011"/>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D90C645-F82D-4962-BC6B-12FEF604376C}"/>
                  </a:ext>
                </a:extLst>
              </p:cNvPr>
              <p:cNvSpPr/>
              <p:nvPr/>
            </p:nvSpPr>
            <p:spPr>
              <a:xfrm>
                <a:off x="7217976" y="2568001"/>
                <a:ext cx="2333601" cy="2156011"/>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sp>
        <p:nvSpPr>
          <p:cNvPr id="47" name="TextBox 46">
            <a:extLst>
              <a:ext uri="{FF2B5EF4-FFF2-40B4-BE49-F238E27FC236}">
                <a16:creationId xmlns:a16="http://schemas.microsoft.com/office/drawing/2014/main" id="{4BE6FCA9-B9D4-D5FF-9462-6C16166A1495}"/>
              </a:ext>
            </a:extLst>
          </p:cNvPr>
          <p:cNvSpPr txBox="1"/>
          <p:nvPr/>
        </p:nvSpPr>
        <p:spPr>
          <a:xfrm>
            <a:off x="9898868" y="5624495"/>
            <a:ext cx="1677371" cy="830997"/>
          </a:xfrm>
          <a:prstGeom prst="rect">
            <a:avLst/>
          </a:prstGeom>
          <a:noFill/>
        </p:spPr>
        <p:txBody>
          <a:bodyPr wrap="square" rtlCol="0">
            <a:spAutoFit/>
          </a:bodyPr>
          <a:lstStyle/>
          <a:p>
            <a:pPr algn="ctr"/>
            <a:r>
              <a:rPr lang="en-US" altLang="ko-KR" sz="2400" b="1" dirty="0">
                <a:cs typeface="Arial" pitchFamily="34" charset="0"/>
              </a:rPr>
              <a:t>Top Product</a:t>
            </a:r>
            <a:endParaRPr lang="ko-KR" altLang="en-US" sz="2400" b="1" dirty="0">
              <a:cs typeface="Arial" pitchFamily="34" charset="0"/>
            </a:endParaRPr>
          </a:p>
        </p:txBody>
      </p:sp>
      <p:pic>
        <p:nvPicPr>
          <p:cNvPr id="9" name="Picture 8">
            <a:extLst>
              <a:ext uri="{FF2B5EF4-FFF2-40B4-BE49-F238E27FC236}">
                <a16:creationId xmlns:a16="http://schemas.microsoft.com/office/drawing/2014/main" id="{5EF655D1-4179-2473-B3D4-6580D9939D15}"/>
              </a:ext>
            </a:extLst>
          </p:cNvPr>
          <p:cNvPicPr>
            <a:picLocks noChangeAspect="1"/>
          </p:cNvPicPr>
          <p:nvPr/>
        </p:nvPicPr>
        <p:blipFill rotWithShape="1">
          <a:blip r:embed="rId2"/>
          <a:srcRect l="5051" t="57758" r="67250" b="15311"/>
          <a:stretch/>
        </p:blipFill>
        <p:spPr>
          <a:xfrm>
            <a:off x="4915874" y="1446029"/>
            <a:ext cx="4846183" cy="3031662"/>
          </a:xfrm>
          <a:prstGeom prst="rect">
            <a:avLst/>
          </a:prstGeom>
        </p:spPr>
      </p:pic>
      <p:pic>
        <p:nvPicPr>
          <p:cNvPr id="28" name="Picture 4" descr="Carrots | Produce Market Guide">
            <a:extLst>
              <a:ext uri="{FF2B5EF4-FFF2-40B4-BE49-F238E27FC236}">
                <a16:creationId xmlns:a16="http://schemas.microsoft.com/office/drawing/2014/main" id="{6896B5D8-2845-B75F-DD69-B9C6DED48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1927" y="3537691"/>
            <a:ext cx="1204311" cy="175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1334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Total Kg Sold for Feb 1-15, 2022</a:t>
            </a:r>
          </a:p>
        </p:txBody>
      </p:sp>
      <p:sp>
        <p:nvSpPr>
          <p:cNvPr id="3" name="Isosceles Triangle 2">
            <a:extLst>
              <a:ext uri="{FF2B5EF4-FFF2-40B4-BE49-F238E27FC236}">
                <a16:creationId xmlns:a16="http://schemas.microsoft.com/office/drawing/2014/main" id="{46ECF887-AB25-4DCF-9AF2-1474D78B1EF4}"/>
              </a:ext>
            </a:extLst>
          </p:cNvPr>
          <p:cNvSpPr/>
          <p:nvPr/>
        </p:nvSpPr>
        <p:spPr>
          <a:xfrm rot="9000000">
            <a:off x="4011338" y="3775330"/>
            <a:ext cx="990747" cy="67365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Isosceles Triangle 3">
            <a:extLst>
              <a:ext uri="{FF2B5EF4-FFF2-40B4-BE49-F238E27FC236}">
                <a16:creationId xmlns:a16="http://schemas.microsoft.com/office/drawing/2014/main" id="{C5983D66-906E-4BD8-BDF6-7F96D26935EA}"/>
              </a:ext>
            </a:extLst>
          </p:cNvPr>
          <p:cNvSpPr/>
          <p:nvPr/>
        </p:nvSpPr>
        <p:spPr>
          <a:xfrm rot="19800000">
            <a:off x="1020787" y="4858768"/>
            <a:ext cx="990747" cy="67365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Block Arc 4">
            <a:extLst>
              <a:ext uri="{FF2B5EF4-FFF2-40B4-BE49-F238E27FC236}">
                <a16:creationId xmlns:a16="http://schemas.microsoft.com/office/drawing/2014/main" id="{1402E76C-2EB7-40DF-812D-CE17D86612E6}"/>
              </a:ext>
            </a:extLst>
          </p:cNvPr>
          <p:cNvSpPr/>
          <p:nvPr/>
        </p:nvSpPr>
        <p:spPr>
          <a:xfrm>
            <a:off x="1199562" y="2809162"/>
            <a:ext cx="3684760" cy="3684760"/>
          </a:xfrm>
          <a:prstGeom prst="blockArc">
            <a:avLst>
              <a:gd name="adj1" fmla="val 10800000"/>
              <a:gd name="adj2" fmla="val 19842127"/>
              <a:gd name="adj3" fmla="val 1485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Block Arc 5">
            <a:extLst>
              <a:ext uri="{FF2B5EF4-FFF2-40B4-BE49-F238E27FC236}">
                <a16:creationId xmlns:a16="http://schemas.microsoft.com/office/drawing/2014/main" id="{4D8EEF23-FE29-4FA2-9779-E9E21BDA1138}"/>
              </a:ext>
            </a:extLst>
          </p:cNvPr>
          <p:cNvSpPr/>
          <p:nvPr/>
        </p:nvSpPr>
        <p:spPr>
          <a:xfrm flipH="1" flipV="1">
            <a:off x="1199562" y="2886780"/>
            <a:ext cx="3684760" cy="3684760"/>
          </a:xfrm>
          <a:prstGeom prst="blockArc">
            <a:avLst>
              <a:gd name="adj1" fmla="val 10800000"/>
              <a:gd name="adj2" fmla="val 19842127"/>
              <a:gd name="adj3" fmla="val 1485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a:extLst>
              <a:ext uri="{FF2B5EF4-FFF2-40B4-BE49-F238E27FC236}">
                <a16:creationId xmlns:a16="http://schemas.microsoft.com/office/drawing/2014/main" id="{755FFA9E-1555-4B4E-A43C-7FE73A553C02}"/>
              </a:ext>
            </a:extLst>
          </p:cNvPr>
          <p:cNvSpPr/>
          <p:nvPr/>
        </p:nvSpPr>
        <p:spPr>
          <a:xfrm>
            <a:off x="2113580" y="3723090"/>
            <a:ext cx="1846907" cy="1846907"/>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7994E0-7246-4A49-AE53-CD1B1FCD6CF9}"/>
              </a:ext>
            </a:extLst>
          </p:cNvPr>
          <p:cNvSpPr/>
          <p:nvPr/>
        </p:nvSpPr>
        <p:spPr>
          <a:xfrm>
            <a:off x="4734092" y="4719221"/>
            <a:ext cx="4695124" cy="793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62E19DE-EFA6-4936-ABBB-83BB3F43DD08}"/>
              </a:ext>
            </a:extLst>
          </p:cNvPr>
          <p:cNvSpPr txBox="1"/>
          <p:nvPr/>
        </p:nvSpPr>
        <p:spPr>
          <a:xfrm>
            <a:off x="2121442" y="4240708"/>
            <a:ext cx="1831181" cy="830997"/>
          </a:xfrm>
          <a:prstGeom prst="rect">
            <a:avLst/>
          </a:prstGeom>
          <a:noFill/>
        </p:spPr>
        <p:txBody>
          <a:bodyPr wrap="square" rtlCol="0">
            <a:spAutoFit/>
          </a:bodyPr>
          <a:lstStyle/>
          <a:p>
            <a:pPr algn="ctr"/>
            <a:r>
              <a:rPr lang="en-PH" sz="2400" b="1" dirty="0">
                <a:effectLst/>
                <a:latin typeface="Calibri" panose="020F0502020204030204" pitchFamily="34" charset="0"/>
                <a:ea typeface="Calibri" panose="020F0502020204030204" pitchFamily="34" charset="0"/>
                <a:cs typeface="Times New Roman" panose="02020603050405020304" pitchFamily="18" charset="0"/>
              </a:rPr>
              <a:t>Total </a:t>
            </a:r>
            <a:r>
              <a:rPr lang="en-PH" sz="2400" b="1" dirty="0">
                <a:latin typeface="Calibri" panose="020F0502020204030204" pitchFamily="34" charset="0"/>
                <a:ea typeface="Calibri" panose="020F0502020204030204" pitchFamily="34" charset="0"/>
                <a:cs typeface="Times New Roman" panose="02020603050405020304" pitchFamily="18" charset="0"/>
              </a:rPr>
              <a:t>Kg Sold</a:t>
            </a:r>
            <a:endParaRPr lang="en-PH" sz="2400" b="1"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PH" altLang="ko-KR" sz="2400" b="1" dirty="0">
                <a:latin typeface="Calibri" panose="020F0502020204030204" pitchFamily="34" charset="0"/>
                <a:cs typeface="Times New Roman" panose="02020603050405020304" pitchFamily="18" charset="0"/>
              </a:rPr>
              <a:t>2,883.80 kg</a:t>
            </a:r>
            <a:endParaRPr lang="ko-KR" altLang="en-US" sz="2400" b="1" dirty="0">
              <a:cs typeface="Arial" pitchFamily="34" charset="0"/>
            </a:endParaRPr>
          </a:p>
        </p:txBody>
      </p:sp>
      <p:grpSp>
        <p:nvGrpSpPr>
          <p:cNvPr id="31" name="Group 21">
            <a:extLst>
              <a:ext uri="{FF2B5EF4-FFF2-40B4-BE49-F238E27FC236}">
                <a16:creationId xmlns:a16="http://schemas.microsoft.com/office/drawing/2014/main" id="{7D98E274-DE59-4767-92DD-9BAA8102927E}"/>
              </a:ext>
            </a:extLst>
          </p:cNvPr>
          <p:cNvGrpSpPr/>
          <p:nvPr/>
        </p:nvGrpSpPr>
        <p:grpSpPr>
          <a:xfrm>
            <a:off x="4919232" y="4999067"/>
            <a:ext cx="4401447" cy="1596140"/>
            <a:chOff x="249689" y="3950387"/>
            <a:chExt cx="8832152" cy="514457"/>
          </a:xfrm>
        </p:grpSpPr>
        <p:sp>
          <p:nvSpPr>
            <p:cNvPr id="32" name="TextBox 31">
              <a:extLst>
                <a:ext uri="{FF2B5EF4-FFF2-40B4-BE49-F238E27FC236}">
                  <a16:creationId xmlns:a16="http://schemas.microsoft.com/office/drawing/2014/main" id="{EF03C853-5F01-4888-91A0-0B8FB97DC16E}"/>
                </a:ext>
              </a:extLst>
            </p:cNvPr>
            <p:cNvSpPr txBox="1"/>
            <p:nvPr/>
          </p:nvSpPr>
          <p:spPr>
            <a:xfrm>
              <a:off x="249689" y="3950387"/>
              <a:ext cx="8832152" cy="107513"/>
            </a:xfrm>
            <a:prstGeom prst="rect">
              <a:avLst/>
            </a:prstGeom>
            <a:solidFill>
              <a:schemeClr val="accent2"/>
            </a:solidFill>
          </p:spPr>
          <p:txBody>
            <a:bodyPr wrap="square" rtlCol="0" anchor="ctr">
              <a:spAutoFit/>
            </a:bodyPr>
            <a:lstStyle/>
            <a:p>
              <a:endParaRPr lang="ko-KR" altLang="en-US" sz="1200" b="1" dirty="0">
                <a:solidFill>
                  <a:schemeClr val="bg1"/>
                </a:solidFill>
                <a:cs typeface="Arial" pitchFamily="34" charset="0"/>
              </a:endParaRPr>
            </a:p>
          </p:txBody>
        </p:sp>
        <p:sp>
          <p:nvSpPr>
            <p:cNvPr id="33" name="TextBox 32">
              <a:extLst>
                <a:ext uri="{FF2B5EF4-FFF2-40B4-BE49-F238E27FC236}">
                  <a16:creationId xmlns:a16="http://schemas.microsoft.com/office/drawing/2014/main" id="{482864D2-50CA-43A2-B3F8-02B0882DDADB}"/>
                </a:ext>
              </a:extLst>
            </p:cNvPr>
            <p:cNvSpPr txBox="1"/>
            <p:nvPr/>
          </p:nvSpPr>
          <p:spPr>
            <a:xfrm>
              <a:off x="249689" y="4087882"/>
              <a:ext cx="8832152" cy="376962"/>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The Total Kilograms of product that has been sold to client, </a:t>
              </a:r>
              <a:r>
                <a:rPr lang="en-US" altLang="ko-KR" sz="1400" dirty="0" err="1">
                  <a:solidFill>
                    <a:schemeClr val="tx1">
                      <a:lumMod val="75000"/>
                      <a:lumOff val="25000"/>
                    </a:schemeClr>
                  </a:solidFill>
                  <a:cs typeface="Arial" pitchFamily="34" charset="0"/>
                </a:rPr>
                <a:t>Waltermart</a:t>
              </a:r>
              <a:r>
                <a:rPr lang="en-US" altLang="ko-KR" sz="1400" dirty="0">
                  <a:solidFill>
                    <a:schemeClr val="tx1">
                      <a:lumMod val="75000"/>
                      <a:lumOff val="25000"/>
                    </a:schemeClr>
                  </a:solidFill>
                  <a:cs typeface="Arial" pitchFamily="34" charset="0"/>
                </a:rPr>
                <a:t> Supermarket is 2.883.80 kg. </a:t>
              </a:r>
              <a:r>
                <a:rPr lang="en-US" altLang="ko-KR" sz="1400" dirty="0" err="1">
                  <a:solidFill>
                    <a:schemeClr val="tx1">
                      <a:lumMod val="75000"/>
                      <a:lumOff val="25000"/>
                    </a:schemeClr>
                  </a:solidFill>
                  <a:cs typeface="Arial" pitchFamily="34" charset="0"/>
                </a:rPr>
                <a:t>Sayote</a:t>
              </a:r>
              <a:r>
                <a:rPr lang="en-US" altLang="ko-KR" sz="1400" dirty="0">
                  <a:solidFill>
                    <a:schemeClr val="tx1">
                      <a:lumMod val="75000"/>
                      <a:lumOff val="25000"/>
                    </a:schemeClr>
                  </a:solidFill>
                  <a:cs typeface="Arial" pitchFamily="34" charset="0"/>
                </a:rPr>
                <a:t> has the most Sales volume in terms of kilograms with 232.17 kg or 8.05% from the total Sales Volume for the first half.</a:t>
              </a:r>
            </a:p>
          </p:txBody>
        </p:sp>
      </p:grpSp>
      <p:grpSp>
        <p:nvGrpSpPr>
          <p:cNvPr id="37" name="Group 36">
            <a:extLst>
              <a:ext uri="{FF2B5EF4-FFF2-40B4-BE49-F238E27FC236}">
                <a16:creationId xmlns:a16="http://schemas.microsoft.com/office/drawing/2014/main" id="{94A41D27-AA7F-4DFA-9AA9-29388886701A}"/>
              </a:ext>
            </a:extLst>
          </p:cNvPr>
          <p:cNvGrpSpPr/>
          <p:nvPr/>
        </p:nvGrpSpPr>
        <p:grpSpPr>
          <a:xfrm>
            <a:off x="10170435" y="3315032"/>
            <a:ext cx="1282726" cy="2254965"/>
            <a:chOff x="5852497" y="2173842"/>
            <a:chExt cx="2304012" cy="4050333"/>
          </a:xfrm>
        </p:grpSpPr>
        <p:grpSp>
          <p:nvGrpSpPr>
            <p:cNvPr id="38" name="Group 20">
              <a:extLst>
                <a:ext uri="{FF2B5EF4-FFF2-40B4-BE49-F238E27FC236}">
                  <a16:creationId xmlns:a16="http://schemas.microsoft.com/office/drawing/2014/main" id="{337CF0DE-7F0A-4C59-B369-C6B2F2DDD1C3}"/>
                </a:ext>
              </a:extLst>
            </p:cNvPr>
            <p:cNvGrpSpPr/>
            <p:nvPr/>
          </p:nvGrpSpPr>
          <p:grpSpPr>
            <a:xfrm>
              <a:off x="5852497" y="2173842"/>
              <a:ext cx="2304012" cy="4050333"/>
              <a:chOff x="445712" y="1449040"/>
              <a:chExt cx="2113018" cy="3924176"/>
            </a:xfrm>
          </p:grpSpPr>
          <p:sp>
            <p:nvSpPr>
              <p:cNvPr id="42" name="Rounded Rectangle 21">
                <a:extLst>
                  <a:ext uri="{FF2B5EF4-FFF2-40B4-BE49-F238E27FC236}">
                    <a16:creationId xmlns:a16="http://schemas.microsoft.com/office/drawing/2014/main" id="{3BC4BCA9-CE30-4541-BA33-9084F203E7C3}"/>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3" name="Rectangle 22">
                <a:extLst>
                  <a:ext uri="{FF2B5EF4-FFF2-40B4-BE49-F238E27FC236}">
                    <a16:creationId xmlns:a16="http://schemas.microsoft.com/office/drawing/2014/main" id="{A40CBF8B-43B6-405F-BF08-B419BBE87402}"/>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4" name="Group 23">
                <a:extLst>
                  <a:ext uri="{FF2B5EF4-FFF2-40B4-BE49-F238E27FC236}">
                    <a16:creationId xmlns:a16="http://schemas.microsoft.com/office/drawing/2014/main" id="{6B9DD53C-0611-4C46-9539-F495387FF7D2}"/>
                  </a:ext>
                </a:extLst>
              </p:cNvPr>
              <p:cNvGrpSpPr/>
              <p:nvPr userDrawn="1"/>
            </p:nvGrpSpPr>
            <p:grpSpPr>
              <a:xfrm>
                <a:off x="1407705" y="5045834"/>
                <a:ext cx="211967" cy="211967"/>
                <a:chOff x="1549420" y="5712364"/>
                <a:chExt cx="312583" cy="312583"/>
              </a:xfrm>
            </p:grpSpPr>
            <p:sp>
              <p:nvSpPr>
                <p:cNvPr id="45" name="Oval 24">
                  <a:extLst>
                    <a:ext uri="{FF2B5EF4-FFF2-40B4-BE49-F238E27FC236}">
                      <a16:creationId xmlns:a16="http://schemas.microsoft.com/office/drawing/2014/main" id="{62924F0A-8F16-48D4-9EF0-BA64F77BF11B}"/>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6" name="Rounded Rectangle 25">
                  <a:extLst>
                    <a:ext uri="{FF2B5EF4-FFF2-40B4-BE49-F238E27FC236}">
                      <a16:creationId xmlns:a16="http://schemas.microsoft.com/office/drawing/2014/main" id="{A045DB0D-FC48-438E-BC3C-FBAB3D336D9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39" name="Group 38">
              <a:extLst>
                <a:ext uri="{FF2B5EF4-FFF2-40B4-BE49-F238E27FC236}">
                  <a16:creationId xmlns:a16="http://schemas.microsoft.com/office/drawing/2014/main" id="{B337CC04-3D82-4876-9ACB-0898738ECACB}"/>
                </a:ext>
              </a:extLst>
            </p:cNvPr>
            <p:cNvGrpSpPr/>
            <p:nvPr/>
          </p:nvGrpSpPr>
          <p:grpSpPr>
            <a:xfrm>
              <a:off x="5927025" y="2556649"/>
              <a:ext cx="2119696" cy="3270627"/>
              <a:chOff x="6023560" y="2556650"/>
              <a:chExt cx="3528017" cy="2167362"/>
            </a:xfrm>
          </p:grpSpPr>
          <p:sp>
            <p:nvSpPr>
              <p:cNvPr id="40" name="Freeform: Shape 39">
                <a:extLst>
                  <a:ext uri="{FF2B5EF4-FFF2-40B4-BE49-F238E27FC236}">
                    <a16:creationId xmlns:a16="http://schemas.microsoft.com/office/drawing/2014/main" id="{AD4EA33F-FEDF-449B-A7B1-EB0ADAF81240}"/>
                  </a:ext>
                </a:extLst>
              </p:cNvPr>
              <p:cNvSpPr/>
              <p:nvPr/>
            </p:nvSpPr>
            <p:spPr>
              <a:xfrm>
                <a:off x="6023560" y="2556650"/>
                <a:ext cx="3528017" cy="2156011"/>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D90C645-F82D-4962-BC6B-12FEF604376C}"/>
                  </a:ext>
                </a:extLst>
              </p:cNvPr>
              <p:cNvSpPr/>
              <p:nvPr/>
            </p:nvSpPr>
            <p:spPr>
              <a:xfrm>
                <a:off x="7217976" y="2568001"/>
                <a:ext cx="2333601" cy="2156011"/>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sp>
        <p:nvSpPr>
          <p:cNvPr id="47" name="TextBox 46">
            <a:extLst>
              <a:ext uri="{FF2B5EF4-FFF2-40B4-BE49-F238E27FC236}">
                <a16:creationId xmlns:a16="http://schemas.microsoft.com/office/drawing/2014/main" id="{4BE6FCA9-B9D4-D5FF-9462-6C16166A1495}"/>
              </a:ext>
            </a:extLst>
          </p:cNvPr>
          <p:cNvSpPr txBox="1"/>
          <p:nvPr/>
        </p:nvSpPr>
        <p:spPr>
          <a:xfrm>
            <a:off x="9898868" y="5624495"/>
            <a:ext cx="1677371" cy="830997"/>
          </a:xfrm>
          <a:prstGeom prst="rect">
            <a:avLst/>
          </a:prstGeom>
          <a:noFill/>
        </p:spPr>
        <p:txBody>
          <a:bodyPr wrap="square" rtlCol="0">
            <a:spAutoFit/>
          </a:bodyPr>
          <a:lstStyle/>
          <a:p>
            <a:pPr algn="ctr"/>
            <a:r>
              <a:rPr lang="en-US" altLang="ko-KR" sz="2400" b="1" dirty="0">
                <a:cs typeface="Arial" pitchFamily="34" charset="0"/>
              </a:rPr>
              <a:t>Top Product</a:t>
            </a:r>
            <a:endParaRPr lang="ko-KR" altLang="en-US" sz="2400" b="1" dirty="0">
              <a:cs typeface="Arial" pitchFamily="34" charset="0"/>
            </a:endParaRPr>
          </a:p>
        </p:txBody>
      </p:sp>
      <p:pic>
        <p:nvPicPr>
          <p:cNvPr id="3074" name="Picture 2" descr="667 Sayote Stock Photos, Pictures &amp; Royalty-Free Images - iStock">
            <a:extLst>
              <a:ext uri="{FF2B5EF4-FFF2-40B4-BE49-F238E27FC236}">
                <a16:creationId xmlns:a16="http://schemas.microsoft.com/office/drawing/2014/main" id="{2620068F-AD9B-99BD-13F3-76088679C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1927" y="3540274"/>
            <a:ext cx="1189217" cy="184159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354DC4F-DFCF-B9ED-22D4-00B24F8704F9}"/>
              </a:ext>
            </a:extLst>
          </p:cNvPr>
          <p:cNvPicPr>
            <a:picLocks noChangeAspect="1"/>
          </p:cNvPicPr>
          <p:nvPr/>
        </p:nvPicPr>
        <p:blipFill rotWithShape="1">
          <a:blip r:embed="rId3"/>
          <a:srcRect l="6060" t="34971" r="67250" b="43172"/>
          <a:stretch/>
        </p:blipFill>
        <p:spPr>
          <a:xfrm>
            <a:off x="4836212" y="1610789"/>
            <a:ext cx="5162524" cy="2823034"/>
          </a:xfrm>
          <a:prstGeom prst="rect">
            <a:avLst/>
          </a:prstGeom>
        </p:spPr>
      </p:pic>
    </p:spTree>
    <p:extLst>
      <p:ext uri="{BB962C8B-B14F-4D97-AF65-F5344CB8AC3E}">
        <p14:creationId xmlns:p14="http://schemas.microsoft.com/office/powerpoint/2010/main" val="3321466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CEFAC755-204C-40AC-A06E-2F97B3507B53}"/>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grpSp>
        <p:nvGrpSpPr>
          <p:cNvPr id="85" name="Group 84">
            <a:extLst>
              <a:ext uri="{FF2B5EF4-FFF2-40B4-BE49-F238E27FC236}">
                <a16:creationId xmlns:a16="http://schemas.microsoft.com/office/drawing/2014/main" id="{5986D35A-33DD-4FEF-A23C-A1ADB41C1EBA}"/>
              </a:ext>
            </a:extLst>
          </p:cNvPr>
          <p:cNvGrpSpPr/>
          <p:nvPr/>
        </p:nvGrpSpPr>
        <p:grpSpPr>
          <a:xfrm>
            <a:off x="5463431" y="2482462"/>
            <a:ext cx="2171370" cy="3463902"/>
            <a:chOff x="1300005" y="1650358"/>
            <a:chExt cx="2749897" cy="4386804"/>
          </a:xfrm>
        </p:grpSpPr>
        <p:sp>
          <p:nvSpPr>
            <p:cNvPr id="86" name="Rounded Rectangle 6">
              <a:extLst>
                <a:ext uri="{FF2B5EF4-FFF2-40B4-BE49-F238E27FC236}">
                  <a16:creationId xmlns:a16="http://schemas.microsoft.com/office/drawing/2014/main" id="{02D65E6F-3D2B-4CA2-B0F6-21304D13C47F}"/>
                </a:ext>
              </a:extLst>
            </p:cNvPr>
            <p:cNvSpPr/>
            <p:nvPr/>
          </p:nvSpPr>
          <p:spPr>
            <a:xfrm flipH="1" flipV="1">
              <a:off x="1323944" y="1650358"/>
              <a:ext cx="2708476" cy="4386804"/>
            </a:xfrm>
            <a:prstGeom prst="roundRect">
              <a:avLst>
                <a:gd name="adj" fmla="val 10815"/>
              </a:avLst>
            </a:prstGeom>
            <a:solidFill>
              <a:schemeClr val="accent3">
                <a:alpha val="85000"/>
              </a:schemeClr>
            </a:solidFill>
            <a:ln>
              <a:noFill/>
            </a:ln>
            <a:effectLst>
              <a:outerShdw blurRad="152400" dist="50800" dir="1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ounded Rectangle 10">
              <a:extLst>
                <a:ext uri="{FF2B5EF4-FFF2-40B4-BE49-F238E27FC236}">
                  <a16:creationId xmlns:a16="http://schemas.microsoft.com/office/drawing/2014/main" id="{D26D841E-79A9-4AF6-873D-F4E390F5F829}"/>
                </a:ext>
              </a:extLst>
            </p:cNvPr>
            <p:cNvSpPr/>
            <p:nvPr/>
          </p:nvSpPr>
          <p:spPr>
            <a:xfrm flipH="1" flipV="1">
              <a:off x="1347883" y="2532172"/>
              <a:ext cx="2667056" cy="2922104"/>
            </a:xfrm>
            <a:prstGeom prst="roundRect">
              <a:avLst>
                <a:gd name="adj" fmla="val 31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239FCC84-53D2-4BB7-9F1D-DDD6A9FDDF7D}"/>
                </a:ext>
              </a:extLst>
            </p:cNvPr>
            <p:cNvSpPr/>
            <p:nvPr/>
          </p:nvSpPr>
          <p:spPr>
            <a:xfrm>
              <a:off x="1347883" y="2651626"/>
              <a:ext cx="2667056" cy="354780"/>
            </a:xfrm>
            <a:prstGeom prst="rect">
              <a:avLst/>
            </a:prstGeom>
          </p:spPr>
          <p:txBody>
            <a:bodyPr wrap="square">
              <a:spAutoFit/>
            </a:bodyPr>
            <a:lstStyle/>
            <a:p>
              <a:pPr algn="ctr">
                <a:lnSpc>
                  <a:spcPct val="120000"/>
                </a:lnSpc>
              </a:pPr>
              <a:r>
                <a:rPr lang="en-US" sz="11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1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9" name="Rectangle 88">
              <a:extLst>
                <a:ext uri="{FF2B5EF4-FFF2-40B4-BE49-F238E27FC236}">
                  <a16:creationId xmlns:a16="http://schemas.microsoft.com/office/drawing/2014/main" id="{916DC24B-720A-42F6-9A5A-0DCAF91E3B96}"/>
                </a:ext>
              </a:extLst>
            </p:cNvPr>
            <p:cNvSpPr/>
            <p:nvPr/>
          </p:nvSpPr>
          <p:spPr>
            <a:xfrm>
              <a:off x="1540331" y="1780009"/>
              <a:ext cx="2275702" cy="428756"/>
            </a:xfrm>
            <a:prstGeom prst="rect">
              <a:avLst/>
            </a:prstGeom>
          </p:spPr>
          <p:txBody>
            <a:bodyPr wrap="square">
              <a:spAutoFit/>
            </a:bodyPr>
            <a:lstStyle/>
            <a:p>
              <a:pPr algn="ctr"/>
              <a:r>
                <a:rPr lang="en-US" sz="1600"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Red Onion</a:t>
              </a:r>
            </a:p>
          </p:txBody>
        </p:sp>
        <p:sp>
          <p:nvSpPr>
            <p:cNvPr id="90" name="Rectangle 89">
              <a:extLst>
                <a:ext uri="{FF2B5EF4-FFF2-40B4-BE49-F238E27FC236}">
                  <a16:creationId xmlns:a16="http://schemas.microsoft.com/office/drawing/2014/main" id="{1DF6F48B-D761-4801-AD46-457AEB3C7437}"/>
                </a:ext>
              </a:extLst>
            </p:cNvPr>
            <p:cNvSpPr/>
            <p:nvPr/>
          </p:nvSpPr>
          <p:spPr>
            <a:xfrm>
              <a:off x="1519976" y="2090115"/>
              <a:ext cx="2529926" cy="409267"/>
            </a:xfrm>
            <a:prstGeom prst="rect">
              <a:avLst/>
            </a:prstGeom>
          </p:spPr>
          <p:txBody>
            <a:bodyPr wrap="square">
              <a:spAutoFit/>
            </a:bodyPr>
            <a:lstStyle/>
            <a:p>
              <a:pPr algn="ctr"/>
              <a:r>
                <a:rPr lang="en-US" sz="1500"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Sales: 14, 940.81</a:t>
              </a:r>
            </a:p>
          </p:txBody>
        </p:sp>
        <p:sp>
          <p:nvSpPr>
            <p:cNvPr id="91" name="Rectangle 90">
              <a:extLst>
                <a:ext uri="{FF2B5EF4-FFF2-40B4-BE49-F238E27FC236}">
                  <a16:creationId xmlns:a16="http://schemas.microsoft.com/office/drawing/2014/main" id="{87D27C11-349F-4D3A-8D12-23611BCB7D78}"/>
                </a:ext>
              </a:extLst>
            </p:cNvPr>
            <p:cNvSpPr/>
            <p:nvPr/>
          </p:nvSpPr>
          <p:spPr>
            <a:xfrm>
              <a:off x="1347883" y="3027357"/>
              <a:ext cx="2667056" cy="354780"/>
            </a:xfrm>
            <a:prstGeom prst="rect">
              <a:avLst/>
            </a:prstGeom>
          </p:spPr>
          <p:txBody>
            <a:bodyPr wrap="square">
              <a:spAutoFit/>
            </a:bodyPr>
            <a:lstStyle/>
            <a:p>
              <a:pPr algn="ctr">
                <a:lnSpc>
                  <a:spcPct val="120000"/>
                </a:lnSpc>
              </a:pPr>
              <a:r>
                <a:rPr lang="en-US" sz="11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1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2" name="Rectangle 91">
              <a:extLst>
                <a:ext uri="{FF2B5EF4-FFF2-40B4-BE49-F238E27FC236}">
                  <a16:creationId xmlns:a16="http://schemas.microsoft.com/office/drawing/2014/main" id="{788C2310-C781-473A-A920-4FA9D375054E}"/>
                </a:ext>
              </a:extLst>
            </p:cNvPr>
            <p:cNvSpPr/>
            <p:nvPr/>
          </p:nvSpPr>
          <p:spPr>
            <a:xfrm>
              <a:off x="1323944" y="3403088"/>
              <a:ext cx="2667056" cy="354780"/>
            </a:xfrm>
            <a:prstGeom prst="rect">
              <a:avLst/>
            </a:prstGeom>
          </p:spPr>
          <p:txBody>
            <a:bodyPr wrap="square">
              <a:spAutoFit/>
            </a:bodyPr>
            <a:lstStyle/>
            <a:p>
              <a:pPr algn="ctr">
                <a:lnSpc>
                  <a:spcPct val="120000"/>
                </a:lnSpc>
              </a:pPr>
              <a:r>
                <a:rPr lang="en-US" sz="11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1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3" name="Rectangle 92">
              <a:extLst>
                <a:ext uri="{FF2B5EF4-FFF2-40B4-BE49-F238E27FC236}">
                  <a16:creationId xmlns:a16="http://schemas.microsoft.com/office/drawing/2014/main" id="{6CFFC6EB-4ADF-4CDD-9291-EC3FD086E262}"/>
                </a:ext>
              </a:extLst>
            </p:cNvPr>
            <p:cNvSpPr/>
            <p:nvPr/>
          </p:nvSpPr>
          <p:spPr>
            <a:xfrm>
              <a:off x="1323944" y="3778819"/>
              <a:ext cx="2667056" cy="354780"/>
            </a:xfrm>
            <a:prstGeom prst="rect">
              <a:avLst/>
            </a:prstGeom>
          </p:spPr>
          <p:txBody>
            <a:bodyPr wrap="square">
              <a:spAutoFit/>
            </a:bodyPr>
            <a:lstStyle/>
            <a:p>
              <a:pPr algn="ctr">
                <a:lnSpc>
                  <a:spcPct val="120000"/>
                </a:lnSpc>
              </a:pPr>
              <a:r>
                <a:rPr lang="en-US" sz="11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1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4" name="Rectangle 93">
              <a:extLst>
                <a:ext uri="{FF2B5EF4-FFF2-40B4-BE49-F238E27FC236}">
                  <a16:creationId xmlns:a16="http://schemas.microsoft.com/office/drawing/2014/main" id="{DFB6AF3F-09A7-4F75-8951-72E01DD9092B}"/>
                </a:ext>
              </a:extLst>
            </p:cNvPr>
            <p:cNvSpPr/>
            <p:nvPr/>
          </p:nvSpPr>
          <p:spPr>
            <a:xfrm>
              <a:off x="1323944" y="4154551"/>
              <a:ext cx="2667056" cy="354780"/>
            </a:xfrm>
            <a:prstGeom prst="rect">
              <a:avLst/>
            </a:prstGeom>
          </p:spPr>
          <p:txBody>
            <a:bodyPr wrap="square">
              <a:spAutoFit/>
            </a:bodyPr>
            <a:lstStyle/>
            <a:p>
              <a:pPr algn="ctr">
                <a:lnSpc>
                  <a:spcPct val="120000"/>
                </a:lnSpc>
              </a:pPr>
              <a:r>
                <a:rPr lang="en-US" sz="11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1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5" name="Rectangle 94">
              <a:extLst>
                <a:ext uri="{FF2B5EF4-FFF2-40B4-BE49-F238E27FC236}">
                  <a16:creationId xmlns:a16="http://schemas.microsoft.com/office/drawing/2014/main" id="{81A3E96F-6CAA-4158-B580-1C6C3BF037C1}"/>
                </a:ext>
              </a:extLst>
            </p:cNvPr>
            <p:cNvSpPr/>
            <p:nvPr/>
          </p:nvSpPr>
          <p:spPr>
            <a:xfrm>
              <a:off x="1300005" y="4530281"/>
              <a:ext cx="2667056" cy="354780"/>
            </a:xfrm>
            <a:prstGeom prst="rect">
              <a:avLst/>
            </a:prstGeom>
          </p:spPr>
          <p:txBody>
            <a:bodyPr wrap="square">
              <a:spAutoFit/>
            </a:bodyPr>
            <a:lstStyle/>
            <a:p>
              <a:pPr algn="ctr">
                <a:lnSpc>
                  <a:spcPct val="120000"/>
                </a:lnSpc>
              </a:pPr>
              <a:r>
                <a:rPr lang="en-US" sz="11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1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6" name="Rectangle 95">
              <a:extLst>
                <a:ext uri="{FF2B5EF4-FFF2-40B4-BE49-F238E27FC236}">
                  <a16:creationId xmlns:a16="http://schemas.microsoft.com/office/drawing/2014/main" id="{09E8A359-303E-4E23-869C-781475307DB0}"/>
                </a:ext>
              </a:extLst>
            </p:cNvPr>
            <p:cNvSpPr/>
            <p:nvPr/>
          </p:nvSpPr>
          <p:spPr>
            <a:xfrm>
              <a:off x="1300005" y="4906012"/>
              <a:ext cx="2667056" cy="354780"/>
            </a:xfrm>
            <a:prstGeom prst="rect">
              <a:avLst/>
            </a:prstGeom>
          </p:spPr>
          <p:txBody>
            <a:bodyPr wrap="square">
              <a:spAutoFit/>
            </a:bodyPr>
            <a:lstStyle/>
            <a:p>
              <a:pPr algn="ctr">
                <a:lnSpc>
                  <a:spcPct val="120000"/>
                </a:lnSpc>
              </a:pPr>
              <a:r>
                <a:rPr lang="en-US" sz="11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1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7" name="Rectangle 96">
              <a:extLst>
                <a:ext uri="{FF2B5EF4-FFF2-40B4-BE49-F238E27FC236}">
                  <a16:creationId xmlns:a16="http://schemas.microsoft.com/office/drawing/2014/main" id="{7F6403D3-FBF0-4341-AA74-54D4B8199BC2}"/>
                </a:ext>
              </a:extLst>
            </p:cNvPr>
            <p:cNvSpPr/>
            <p:nvPr/>
          </p:nvSpPr>
          <p:spPr>
            <a:xfrm>
              <a:off x="1495682" y="5560907"/>
              <a:ext cx="2275702" cy="428756"/>
            </a:xfrm>
            <a:prstGeom prst="rect">
              <a:avLst/>
            </a:prstGeom>
          </p:spPr>
          <p:txBody>
            <a:bodyPr wrap="square">
              <a:spAutoFit/>
            </a:bodyPr>
            <a:lstStyle/>
            <a:p>
              <a:pPr algn="ctr"/>
              <a:r>
                <a:rPr lang="en-US" sz="1600"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176/kilo</a:t>
              </a:r>
            </a:p>
          </p:txBody>
        </p:sp>
      </p:grpSp>
      <p:grpSp>
        <p:nvGrpSpPr>
          <p:cNvPr id="72" name="Group 71">
            <a:extLst>
              <a:ext uri="{FF2B5EF4-FFF2-40B4-BE49-F238E27FC236}">
                <a16:creationId xmlns:a16="http://schemas.microsoft.com/office/drawing/2014/main" id="{799D58DB-7B3C-401F-BF42-08D73625148A}"/>
              </a:ext>
            </a:extLst>
          </p:cNvPr>
          <p:cNvGrpSpPr/>
          <p:nvPr/>
        </p:nvGrpSpPr>
        <p:grpSpPr>
          <a:xfrm>
            <a:off x="3174485" y="2337673"/>
            <a:ext cx="2406482" cy="3802456"/>
            <a:chOff x="1300005" y="1650358"/>
            <a:chExt cx="2776301" cy="4386804"/>
          </a:xfrm>
        </p:grpSpPr>
        <p:sp>
          <p:nvSpPr>
            <p:cNvPr id="73" name="Rounded Rectangle 6">
              <a:extLst>
                <a:ext uri="{FF2B5EF4-FFF2-40B4-BE49-F238E27FC236}">
                  <a16:creationId xmlns:a16="http://schemas.microsoft.com/office/drawing/2014/main" id="{22D157CE-CF6C-45F0-92F5-0AACDDEE4CD3}"/>
                </a:ext>
              </a:extLst>
            </p:cNvPr>
            <p:cNvSpPr/>
            <p:nvPr/>
          </p:nvSpPr>
          <p:spPr>
            <a:xfrm flipH="1" flipV="1">
              <a:off x="1323944" y="1650358"/>
              <a:ext cx="2708476" cy="4386804"/>
            </a:xfrm>
            <a:prstGeom prst="roundRect">
              <a:avLst>
                <a:gd name="adj" fmla="val 10815"/>
              </a:avLst>
            </a:prstGeom>
            <a:solidFill>
              <a:schemeClr val="accent2">
                <a:alpha val="85000"/>
              </a:schemeClr>
            </a:solidFill>
            <a:ln>
              <a:noFill/>
            </a:ln>
            <a:effectLst>
              <a:outerShdw blurRad="152400" dist="50800" dir="1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ounded Rectangle 10">
              <a:extLst>
                <a:ext uri="{FF2B5EF4-FFF2-40B4-BE49-F238E27FC236}">
                  <a16:creationId xmlns:a16="http://schemas.microsoft.com/office/drawing/2014/main" id="{B4AB8D16-75ED-4A42-A5F3-9A338E90711A}"/>
                </a:ext>
              </a:extLst>
            </p:cNvPr>
            <p:cNvSpPr/>
            <p:nvPr/>
          </p:nvSpPr>
          <p:spPr>
            <a:xfrm flipH="1" flipV="1">
              <a:off x="1347883" y="2532172"/>
              <a:ext cx="2667056" cy="2922104"/>
            </a:xfrm>
            <a:prstGeom prst="roundRect">
              <a:avLst>
                <a:gd name="adj" fmla="val 31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195A1D1-BF07-4612-86B4-D614E6555014}"/>
                </a:ext>
              </a:extLst>
            </p:cNvPr>
            <p:cNvSpPr/>
            <p:nvPr/>
          </p:nvSpPr>
          <p:spPr>
            <a:xfrm>
              <a:off x="1347883" y="2651626"/>
              <a:ext cx="2667056" cy="362620"/>
            </a:xfrm>
            <a:prstGeom prst="rect">
              <a:avLst/>
            </a:prstGeom>
          </p:spPr>
          <p:txBody>
            <a:bodyPr wrap="square">
              <a:spAutoFit/>
            </a:bodyPr>
            <a:lstStyle/>
            <a:p>
              <a:pPr algn="ctr">
                <a:lnSpc>
                  <a:spcPct val="120000"/>
                </a:lnSpc>
              </a:pPr>
              <a:r>
                <a:rPr lang="en-US" sz="13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3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6" name="Rectangle 75">
              <a:extLst>
                <a:ext uri="{FF2B5EF4-FFF2-40B4-BE49-F238E27FC236}">
                  <a16:creationId xmlns:a16="http://schemas.microsoft.com/office/drawing/2014/main" id="{5BAD52AC-00A2-4E44-896F-14337FA6B18C}"/>
                </a:ext>
              </a:extLst>
            </p:cNvPr>
            <p:cNvSpPr/>
            <p:nvPr/>
          </p:nvSpPr>
          <p:spPr>
            <a:xfrm>
              <a:off x="1540331" y="1780009"/>
              <a:ext cx="2510632" cy="390582"/>
            </a:xfrm>
            <a:prstGeom prst="rect">
              <a:avLst/>
            </a:prstGeom>
          </p:spPr>
          <p:txBody>
            <a:bodyPr wrap="square">
              <a:spAutoFit/>
            </a:bodyPr>
            <a:lstStyle/>
            <a:p>
              <a:pPr algn="ctr"/>
              <a:r>
                <a:rPr lang="en-US" sz="1600"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Cabbage Scorpio</a:t>
              </a:r>
            </a:p>
          </p:txBody>
        </p:sp>
        <p:sp>
          <p:nvSpPr>
            <p:cNvPr id="77" name="Rectangle 76">
              <a:extLst>
                <a:ext uri="{FF2B5EF4-FFF2-40B4-BE49-F238E27FC236}">
                  <a16:creationId xmlns:a16="http://schemas.microsoft.com/office/drawing/2014/main" id="{EFFF539D-21E1-4625-B5D4-8104E3C329C1}"/>
                </a:ext>
              </a:extLst>
            </p:cNvPr>
            <p:cNvSpPr/>
            <p:nvPr/>
          </p:nvSpPr>
          <p:spPr>
            <a:xfrm>
              <a:off x="1519975" y="2090114"/>
              <a:ext cx="2556331" cy="390582"/>
            </a:xfrm>
            <a:prstGeom prst="rect">
              <a:avLst/>
            </a:prstGeom>
          </p:spPr>
          <p:txBody>
            <a:bodyPr wrap="square">
              <a:spAutoFit/>
            </a:bodyPr>
            <a:lstStyle/>
            <a:p>
              <a:pPr algn="ctr"/>
              <a:r>
                <a:rPr lang="en-US" sz="1600"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Sales: 19, 139.07</a:t>
              </a:r>
            </a:p>
          </p:txBody>
        </p:sp>
        <p:sp>
          <p:nvSpPr>
            <p:cNvPr id="78" name="Rectangle 77">
              <a:extLst>
                <a:ext uri="{FF2B5EF4-FFF2-40B4-BE49-F238E27FC236}">
                  <a16:creationId xmlns:a16="http://schemas.microsoft.com/office/drawing/2014/main" id="{A70AD0FD-1B6B-4D3E-A7EF-9C0D29CA5876}"/>
                </a:ext>
              </a:extLst>
            </p:cNvPr>
            <p:cNvSpPr/>
            <p:nvPr/>
          </p:nvSpPr>
          <p:spPr>
            <a:xfrm>
              <a:off x="1347883" y="3027357"/>
              <a:ext cx="2667056" cy="362620"/>
            </a:xfrm>
            <a:prstGeom prst="rect">
              <a:avLst/>
            </a:prstGeom>
          </p:spPr>
          <p:txBody>
            <a:bodyPr wrap="square">
              <a:spAutoFit/>
            </a:bodyPr>
            <a:lstStyle/>
            <a:p>
              <a:pPr algn="ctr">
                <a:lnSpc>
                  <a:spcPct val="120000"/>
                </a:lnSpc>
              </a:pPr>
              <a:r>
                <a:rPr lang="en-US" sz="13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3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9" name="Rectangle 78">
              <a:extLst>
                <a:ext uri="{FF2B5EF4-FFF2-40B4-BE49-F238E27FC236}">
                  <a16:creationId xmlns:a16="http://schemas.microsoft.com/office/drawing/2014/main" id="{817A3BCE-C746-49BF-8D13-43D897DF44B5}"/>
                </a:ext>
              </a:extLst>
            </p:cNvPr>
            <p:cNvSpPr/>
            <p:nvPr/>
          </p:nvSpPr>
          <p:spPr>
            <a:xfrm>
              <a:off x="1323944" y="3403088"/>
              <a:ext cx="2667056" cy="362620"/>
            </a:xfrm>
            <a:prstGeom prst="rect">
              <a:avLst/>
            </a:prstGeom>
          </p:spPr>
          <p:txBody>
            <a:bodyPr wrap="square">
              <a:spAutoFit/>
            </a:bodyPr>
            <a:lstStyle/>
            <a:p>
              <a:pPr algn="ctr">
                <a:lnSpc>
                  <a:spcPct val="120000"/>
                </a:lnSpc>
              </a:pPr>
              <a:r>
                <a:rPr lang="en-US" sz="13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3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0" name="Rectangle 79">
              <a:extLst>
                <a:ext uri="{FF2B5EF4-FFF2-40B4-BE49-F238E27FC236}">
                  <a16:creationId xmlns:a16="http://schemas.microsoft.com/office/drawing/2014/main" id="{072ADA33-0159-4EE3-A7D5-279AA21D1349}"/>
                </a:ext>
              </a:extLst>
            </p:cNvPr>
            <p:cNvSpPr/>
            <p:nvPr/>
          </p:nvSpPr>
          <p:spPr>
            <a:xfrm>
              <a:off x="1323944" y="3778820"/>
              <a:ext cx="2667056" cy="362620"/>
            </a:xfrm>
            <a:prstGeom prst="rect">
              <a:avLst/>
            </a:prstGeom>
          </p:spPr>
          <p:txBody>
            <a:bodyPr wrap="square">
              <a:spAutoFit/>
            </a:bodyPr>
            <a:lstStyle/>
            <a:p>
              <a:pPr algn="ctr">
                <a:lnSpc>
                  <a:spcPct val="120000"/>
                </a:lnSpc>
              </a:pPr>
              <a:r>
                <a:rPr lang="en-US" sz="13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3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1" name="Rectangle 80">
              <a:extLst>
                <a:ext uri="{FF2B5EF4-FFF2-40B4-BE49-F238E27FC236}">
                  <a16:creationId xmlns:a16="http://schemas.microsoft.com/office/drawing/2014/main" id="{BBBECA3A-77DE-44B5-A34A-FA442F67DCBD}"/>
                </a:ext>
              </a:extLst>
            </p:cNvPr>
            <p:cNvSpPr/>
            <p:nvPr/>
          </p:nvSpPr>
          <p:spPr>
            <a:xfrm>
              <a:off x="1323944" y="4154550"/>
              <a:ext cx="2667056" cy="362620"/>
            </a:xfrm>
            <a:prstGeom prst="rect">
              <a:avLst/>
            </a:prstGeom>
          </p:spPr>
          <p:txBody>
            <a:bodyPr wrap="square">
              <a:spAutoFit/>
            </a:bodyPr>
            <a:lstStyle/>
            <a:p>
              <a:pPr algn="ctr">
                <a:lnSpc>
                  <a:spcPct val="120000"/>
                </a:lnSpc>
              </a:pPr>
              <a:r>
                <a:rPr lang="en-US" sz="13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3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EC550F6D-3158-4F0C-83C5-A1BB22750B0B}"/>
                </a:ext>
              </a:extLst>
            </p:cNvPr>
            <p:cNvSpPr/>
            <p:nvPr/>
          </p:nvSpPr>
          <p:spPr>
            <a:xfrm>
              <a:off x="1300005" y="4530281"/>
              <a:ext cx="2667056" cy="362620"/>
            </a:xfrm>
            <a:prstGeom prst="rect">
              <a:avLst/>
            </a:prstGeom>
          </p:spPr>
          <p:txBody>
            <a:bodyPr wrap="square">
              <a:spAutoFit/>
            </a:bodyPr>
            <a:lstStyle/>
            <a:p>
              <a:pPr algn="ctr">
                <a:lnSpc>
                  <a:spcPct val="120000"/>
                </a:lnSpc>
              </a:pPr>
              <a:r>
                <a:rPr lang="en-US" sz="13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3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25FC4E8D-5EEB-4939-997D-9BE565BECB41}"/>
                </a:ext>
              </a:extLst>
            </p:cNvPr>
            <p:cNvSpPr/>
            <p:nvPr/>
          </p:nvSpPr>
          <p:spPr>
            <a:xfrm>
              <a:off x="1300005" y="4906012"/>
              <a:ext cx="2667056" cy="362620"/>
            </a:xfrm>
            <a:prstGeom prst="rect">
              <a:avLst/>
            </a:prstGeom>
          </p:spPr>
          <p:txBody>
            <a:bodyPr wrap="square">
              <a:spAutoFit/>
            </a:bodyPr>
            <a:lstStyle/>
            <a:p>
              <a:pPr algn="ctr">
                <a:lnSpc>
                  <a:spcPct val="120000"/>
                </a:lnSpc>
              </a:pPr>
              <a:r>
                <a:rPr lang="en-US" sz="13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3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B341C310-F21E-46ED-AD02-6424700DDC17}"/>
                </a:ext>
              </a:extLst>
            </p:cNvPr>
            <p:cNvSpPr/>
            <p:nvPr/>
          </p:nvSpPr>
          <p:spPr>
            <a:xfrm>
              <a:off x="1495682" y="5560907"/>
              <a:ext cx="2275702" cy="390582"/>
            </a:xfrm>
            <a:prstGeom prst="rect">
              <a:avLst/>
            </a:prstGeom>
          </p:spPr>
          <p:txBody>
            <a:bodyPr wrap="square">
              <a:spAutoFit/>
            </a:bodyPr>
            <a:lstStyle/>
            <a:p>
              <a:pPr algn="ctr"/>
              <a:r>
                <a:rPr lang="en-US" sz="1600"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116/kilo</a:t>
              </a:r>
            </a:p>
          </p:txBody>
        </p:sp>
      </p:grpSp>
      <p:grpSp>
        <p:nvGrpSpPr>
          <p:cNvPr id="8" name="Group 7">
            <a:extLst>
              <a:ext uri="{FF2B5EF4-FFF2-40B4-BE49-F238E27FC236}">
                <a16:creationId xmlns:a16="http://schemas.microsoft.com/office/drawing/2014/main" id="{362F783E-47C0-45B2-9469-E424228FC67F}"/>
              </a:ext>
            </a:extLst>
          </p:cNvPr>
          <p:cNvGrpSpPr/>
          <p:nvPr/>
        </p:nvGrpSpPr>
        <p:grpSpPr>
          <a:xfrm>
            <a:off x="581551" y="2014257"/>
            <a:ext cx="2732415" cy="4386804"/>
            <a:chOff x="1300005" y="1650358"/>
            <a:chExt cx="2732415" cy="4386804"/>
          </a:xfrm>
          <a:solidFill>
            <a:srgbClr val="00B050"/>
          </a:solidFill>
        </p:grpSpPr>
        <p:sp>
          <p:nvSpPr>
            <p:cNvPr id="7" name="Rounded Rectangle 6"/>
            <p:cNvSpPr/>
            <p:nvPr/>
          </p:nvSpPr>
          <p:spPr>
            <a:xfrm flipH="1" flipV="1">
              <a:off x="1323944" y="1650358"/>
              <a:ext cx="2708476" cy="4386804"/>
            </a:xfrm>
            <a:prstGeom prst="roundRect">
              <a:avLst>
                <a:gd name="adj" fmla="val 10815"/>
              </a:avLst>
            </a:prstGeom>
            <a:grpFill/>
            <a:ln>
              <a:noFill/>
            </a:ln>
            <a:effectLst>
              <a:outerShdw blurRad="152400" dist="50800" dir="1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flipH="1" flipV="1">
              <a:off x="1347883" y="2532172"/>
              <a:ext cx="2667056" cy="2922104"/>
            </a:xfrm>
            <a:prstGeom prst="roundRect">
              <a:avLst>
                <a:gd name="adj" fmla="val 31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AD2BBFEE-F04A-4F55-ACAC-1B6626B4D1D9}"/>
                </a:ext>
              </a:extLst>
            </p:cNvPr>
            <p:cNvSpPr/>
            <p:nvPr/>
          </p:nvSpPr>
          <p:spPr>
            <a:xfrm>
              <a:off x="1347883" y="2651626"/>
              <a:ext cx="2667056" cy="331373"/>
            </a:xfrm>
            <a:prstGeom prst="rect">
              <a:avLst/>
            </a:prstGeom>
            <a:grpFill/>
          </p:spPr>
          <p:txBody>
            <a:bodyPr wrap="square">
              <a:spAutoFit/>
            </a:bodyPr>
            <a:lstStyle/>
            <a:p>
              <a:pPr algn="ctr">
                <a:lnSpc>
                  <a:spcPct val="120000"/>
                </a:lnSpc>
              </a:pPr>
              <a:r>
                <a:rPr lang="en-US" sz="14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27597813-3619-4712-B7F3-67764CCB00B0}"/>
                </a:ext>
              </a:extLst>
            </p:cNvPr>
            <p:cNvSpPr/>
            <p:nvPr/>
          </p:nvSpPr>
          <p:spPr>
            <a:xfrm>
              <a:off x="1540331" y="1780009"/>
              <a:ext cx="2275702" cy="338554"/>
            </a:xfrm>
            <a:prstGeom prst="rect">
              <a:avLst/>
            </a:prstGeom>
            <a:grpFill/>
          </p:spPr>
          <p:txBody>
            <a:bodyPr wrap="square">
              <a:spAutoFit/>
            </a:bodyPr>
            <a:lstStyle/>
            <a:p>
              <a:pPr algn="ctr"/>
              <a:r>
                <a:rPr lang="en-US" sz="1600"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Carrots</a:t>
              </a:r>
            </a:p>
          </p:txBody>
        </p:sp>
        <p:sp>
          <p:nvSpPr>
            <p:cNvPr id="53" name="Rectangle 52">
              <a:extLst>
                <a:ext uri="{FF2B5EF4-FFF2-40B4-BE49-F238E27FC236}">
                  <a16:creationId xmlns:a16="http://schemas.microsoft.com/office/drawing/2014/main" id="{CC744446-26C1-4C4B-851F-2533D96D57B1}"/>
                </a:ext>
              </a:extLst>
            </p:cNvPr>
            <p:cNvSpPr/>
            <p:nvPr/>
          </p:nvSpPr>
          <p:spPr>
            <a:xfrm>
              <a:off x="1519975" y="2090114"/>
              <a:ext cx="2467561" cy="369332"/>
            </a:xfrm>
            <a:prstGeom prst="rect">
              <a:avLst/>
            </a:prstGeom>
            <a:grpFill/>
          </p:spPr>
          <p:txBody>
            <a:bodyPr wrap="square">
              <a:spAutoFit/>
            </a:bodyPr>
            <a:lstStyle/>
            <a:p>
              <a:pPr algn="ctr"/>
              <a:r>
                <a:rPr lang="en-US"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Sales: 21, 832.66</a:t>
              </a:r>
            </a:p>
          </p:txBody>
        </p:sp>
        <p:sp>
          <p:nvSpPr>
            <p:cNvPr id="55" name="Rectangle 54">
              <a:extLst>
                <a:ext uri="{FF2B5EF4-FFF2-40B4-BE49-F238E27FC236}">
                  <a16:creationId xmlns:a16="http://schemas.microsoft.com/office/drawing/2014/main" id="{0364D578-C16D-42A4-BDC6-40A915888166}"/>
                </a:ext>
              </a:extLst>
            </p:cNvPr>
            <p:cNvSpPr/>
            <p:nvPr/>
          </p:nvSpPr>
          <p:spPr>
            <a:xfrm>
              <a:off x="1347883" y="3027357"/>
              <a:ext cx="2667056" cy="331373"/>
            </a:xfrm>
            <a:prstGeom prst="rect">
              <a:avLst/>
            </a:prstGeom>
            <a:grpFill/>
          </p:spPr>
          <p:txBody>
            <a:bodyPr wrap="square">
              <a:spAutoFit/>
            </a:bodyPr>
            <a:lstStyle/>
            <a:p>
              <a:pPr algn="ctr">
                <a:lnSpc>
                  <a:spcPct val="120000"/>
                </a:lnSpc>
              </a:pPr>
              <a:r>
                <a:rPr lang="en-US" sz="14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6" name="Rectangle 65">
              <a:extLst>
                <a:ext uri="{FF2B5EF4-FFF2-40B4-BE49-F238E27FC236}">
                  <a16:creationId xmlns:a16="http://schemas.microsoft.com/office/drawing/2014/main" id="{AEF4777E-027A-4EFC-B059-919F7754C3B1}"/>
                </a:ext>
              </a:extLst>
            </p:cNvPr>
            <p:cNvSpPr/>
            <p:nvPr/>
          </p:nvSpPr>
          <p:spPr>
            <a:xfrm>
              <a:off x="1323944" y="3403088"/>
              <a:ext cx="2667056" cy="331373"/>
            </a:xfrm>
            <a:prstGeom prst="rect">
              <a:avLst/>
            </a:prstGeom>
            <a:grpFill/>
          </p:spPr>
          <p:txBody>
            <a:bodyPr wrap="square">
              <a:spAutoFit/>
            </a:bodyPr>
            <a:lstStyle/>
            <a:p>
              <a:pPr algn="ctr">
                <a:lnSpc>
                  <a:spcPct val="120000"/>
                </a:lnSpc>
              </a:pPr>
              <a:r>
                <a:rPr lang="en-US" sz="14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7" name="Rectangle 66">
              <a:extLst>
                <a:ext uri="{FF2B5EF4-FFF2-40B4-BE49-F238E27FC236}">
                  <a16:creationId xmlns:a16="http://schemas.microsoft.com/office/drawing/2014/main" id="{737F64D5-22F8-47D9-89C7-17BC3FC7C7BA}"/>
                </a:ext>
              </a:extLst>
            </p:cNvPr>
            <p:cNvSpPr/>
            <p:nvPr/>
          </p:nvSpPr>
          <p:spPr>
            <a:xfrm>
              <a:off x="1323944" y="3778819"/>
              <a:ext cx="2667056" cy="331373"/>
            </a:xfrm>
            <a:prstGeom prst="rect">
              <a:avLst/>
            </a:prstGeom>
            <a:grpFill/>
          </p:spPr>
          <p:txBody>
            <a:bodyPr wrap="square">
              <a:spAutoFit/>
            </a:bodyPr>
            <a:lstStyle/>
            <a:p>
              <a:pPr algn="ctr">
                <a:lnSpc>
                  <a:spcPct val="120000"/>
                </a:lnSpc>
              </a:pPr>
              <a:r>
                <a:rPr lang="en-US" sz="14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8" name="Rectangle 67">
              <a:extLst>
                <a:ext uri="{FF2B5EF4-FFF2-40B4-BE49-F238E27FC236}">
                  <a16:creationId xmlns:a16="http://schemas.microsoft.com/office/drawing/2014/main" id="{3A73EBEA-49F0-43A1-BF0A-B5F0FA3D16D0}"/>
                </a:ext>
              </a:extLst>
            </p:cNvPr>
            <p:cNvSpPr/>
            <p:nvPr/>
          </p:nvSpPr>
          <p:spPr>
            <a:xfrm>
              <a:off x="1323944" y="4154550"/>
              <a:ext cx="2667056" cy="331373"/>
            </a:xfrm>
            <a:prstGeom prst="rect">
              <a:avLst/>
            </a:prstGeom>
            <a:grpFill/>
          </p:spPr>
          <p:txBody>
            <a:bodyPr wrap="square">
              <a:spAutoFit/>
            </a:bodyPr>
            <a:lstStyle/>
            <a:p>
              <a:pPr algn="ctr">
                <a:lnSpc>
                  <a:spcPct val="120000"/>
                </a:lnSpc>
              </a:pPr>
              <a:r>
                <a:rPr lang="en-US" sz="14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9" name="Rectangle 68">
              <a:extLst>
                <a:ext uri="{FF2B5EF4-FFF2-40B4-BE49-F238E27FC236}">
                  <a16:creationId xmlns:a16="http://schemas.microsoft.com/office/drawing/2014/main" id="{83A0B253-3190-406F-BD0C-26EE9BF8CBCB}"/>
                </a:ext>
              </a:extLst>
            </p:cNvPr>
            <p:cNvSpPr/>
            <p:nvPr/>
          </p:nvSpPr>
          <p:spPr>
            <a:xfrm>
              <a:off x="1300005" y="4530281"/>
              <a:ext cx="2667056" cy="331373"/>
            </a:xfrm>
            <a:prstGeom prst="rect">
              <a:avLst/>
            </a:prstGeom>
            <a:grpFill/>
          </p:spPr>
          <p:txBody>
            <a:bodyPr wrap="square">
              <a:spAutoFit/>
            </a:bodyPr>
            <a:lstStyle/>
            <a:p>
              <a:pPr algn="ctr">
                <a:lnSpc>
                  <a:spcPct val="120000"/>
                </a:lnSpc>
              </a:pPr>
              <a:r>
                <a:rPr lang="en-US" sz="14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0" name="Rectangle 69">
              <a:extLst>
                <a:ext uri="{FF2B5EF4-FFF2-40B4-BE49-F238E27FC236}">
                  <a16:creationId xmlns:a16="http://schemas.microsoft.com/office/drawing/2014/main" id="{552681E7-A487-4E68-ACF2-6ED74E324F1F}"/>
                </a:ext>
              </a:extLst>
            </p:cNvPr>
            <p:cNvSpPr/>
            <p:nvPr/>
          </p:nvSpPr>
          <p:spPr>
            <a:xfrm>
              <a:off x="1300005" y="4906012"/>
              <a:ext cx="2667056" cy="331373"/>
            </a:xfrm>
            <a:prstGeom prst="rect">
              <a:avLst/>
            </a:prstGeom>
            <a:grpFill/>
          </p:spPr>
          <p:txBody>
            <a:bodyPr wrap="square">
              <a:spAutoFit/>
            </a:bodyPr>
            <a:lstStyle/>
            <a:p>
              <a:pPr algn="ctr">
                <a:lnSpc>
                  <a:spcPct val="120000"/>
                </a:lnSpc>
              </a:pPr>
              <a:r>
                <a:rPr lang="en-US" sz="1400" spc="5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Lorem ipsum is simply </a:t>
              </a:r>
              <a:endParaRPr lang="en-US"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1" name="Rectangle 70">
              <a:extLst>
                <a:ext uri="{FF2B5EF4-FFF2-40B4-BE49-F238E27FC236}">
                  <a16:creationId xmlns:a16="http://schemas.microsoft.com/office/drawing/2014/main" id="{8DF095B3-7A98-4C71-9E1B-F944082B6DD3}"/>
                </a:ext>
              </a:extLst>
            </p:cNvPr>
            <p:cNvSpPr/>
            <p:nvPr/>
          </p:nvSpPr>
          <p:spPr>
            <a:xfrm>
              <a:off x="1495682" y="5560907"/>
              <a:ext cx="2275702" cy="338554"/>
            </a:xfrm>
            <a:prstGeom prst="rect">
              <a:avLst/>
            </a:prstGeom>
            <a:grpFill/>
          </p:spPr>
          <p:txBody>
            <a:bodyPr wrap="square">
              <a:spAutoFit/>
            </a:bodyPr>
            <a:lstStyle/>
            <a:p>
              <a:pPr algn="ctr"/>
              <a:r>
                <a:rPr lang="en-US" sz="1600" spc="15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132/kilo</a:t>
              </a:r>
            </a:p>
          </p:txBody>
        </p:sp>
      </p:grpSp>
      <p:sp>
        <p:nvSpPr>
          <p:cNvPr id="99" name="Rectangle 98">
            <a:extLst>
              <a:ext uri="{FF2B5EF4-FFF2-40B4-BE49-F238E27FC236}">
                <a16:creationId xmlns:a16="http://schemas.microsoft.com/office/drawing/2014/main" id="{24655F72-6048-466C-9050-DF7C44C56C85}"/>
              </a:ext>
            </a:extLst>
          </p:cNvPr>
          <p:cNvSpPr/>
          <p:nvPr/>
        </p:nvSpPr>
        <p:spPr>
          <a:xfrm>
            <a:off x="308835" y="761003"/>
            <a:ext cx="7412073" cy="584775"/>
          </a:xfrm>
          <a:prstGeom prst="rect">
            <a:avLst/>
          </a:prstGeom>
        </p:spPr>
        <p:txBody>
          <a:bodyPr wrap="square">
            <a:spAutoFit/>
          </a:bodyPr>
          <a:lstStyle/>
          <a:p>
            <a:pPr algn="ctr"/>
            <a:r>
              <a:rPr lang="en-US" sz="3200" b="1" spc="150" dirty="0">
                <a:solidFill>
                  <a:schemeClr val="tx1">
                    <a:lumMod val="85000"/>
                    <a:lumOff val="15000"/>
                  </a:schemeClr>
                </a:solidFill>
                <a:latin typeface="Rockwell Extra Bold" panose="02060903040505020403" pitchFamily="18" charset="0"/>
                <a:ea typeface="Open Sans SemiBold" panose="020B0706030804020204" pitchFamily="34" charset="0"/>
                <a:cs typeface="Open Sans SemiBold" panose="020B0706030804020204" pitchFamily="34" charset="0"/>
              </a:rPr>
              <a:t>Top 3 Products By Sales</a:t>
            </a:r>
          </a:p>
        </p:txBody>
      </p:sp>
      <p:pic>
        <p:nvPicPr>
          <p:cNvPr id="2052" name="Picture 4" descr="Carrots | Produce Market Guide">
            <a:extLst>
              <a:ext uri="{FF2B5EF4-FFF2-40B4-BE49-F238E27FC236}">
                <a16:creationId xmlns:a16="http://schemas.microsoft.com/office/drawing/2014/main" id="{7244CAE1-F415-D641-ED88-B154194882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50" y="2788608"/>
            <a:ext cx="2642887" cy="3029567"/>
          </a:xfrm>
          <a:prstGeom prst="rect">
            <a:avLst/>
          </a:prstGeom>
          <a:noFill/>
          <a:extLst>
            <a:ext uri="{909E8E84-426E-40DD-AFC4-6F175D3DCCD1}">
              <a14:hiddenFill xmlns:a14="http://schemas.microsoft.com/office/drawing/2010/main">
                <a:solidFill>
                  <a:srgbClr val="FFFFFF"/>
                </a:solidFill>
              </a14:hiddenFill>
            </a:ext>
          </a:extLst>
        </p:spPr>
      </p:pic>
      <p:sp>
        <p:nvSpPr>
          <p:cNvPr id="49" name="Google Shape;4470;p40">
            <a:extLst>
              <a:ext uri="{FF2B5EF4-FFF2-40B4-BE49-F238E27FC236}">
                <a16:creationId xmlns:a16="http://schemas.microsoft.com/office/drawing/2014/main" id="{3C04D6D4-84D8-DD9B-15F3-A0DBB2C0F629}"/>
              </a:ext>
            </a:extLst>
          </p:cNvPr>
          <p:cNvSpPr/>
          <p:nvPr/>
        </p:nvSpPr>
        <p:spPr>
          <a:xfrm>
            <a:off x="8209722" y="4641574"/>
            <a:ext cx="3982278" cy="2216426"/>
          </a:xfrm>
          <a:prstGeom prst="roundRect">
            <a:avLst>
              <a:gd name="adj" fmla="val 0"/>
            </a:avLst>
          </a:prstGeom>
          <a:gradFill>
            <a:gsLst>
              <a:gs pos="0">
                <a:srgbClr val="FFFFFF">
                  <a:alpha val="0"/>
                  <a:alpha val="56420"/>
                </a:srgbClr>
              </a:gs>
              <a:gs pos="25000">
                <a:srgbClr val="FFFFFF">
                  <a:alpha val="0"/>
                  <a:alpha val="56420"/>
                </a:srgbClr>
              </a:gs>
              <a:gs pos="50000">
                <a:srgbClr val="FFFFFF">
                  <a:alpha val="19215"/>
                  <a:alpha val="56420"/>
                </a:srgbClr>
              </a:gs>
              <a:gs pos="100000">
                <a:srgbClr val="BEBEBE">
                  <a:alpha val="40000"/>
                  <a:alpha val="5642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TextBox 49">
            <a:extLst>
              <a:ext uri="{FF2B5EF4-FFF2-40B4-BE49-F238E27FC236}">
                <a16:creationId xmlns:a16="http://schemas.microsoft.com/office/drawing/2014/main" id="{2DFEDE8A-6045-837B-4418-5FECFAA42715}"/>
              </a:ext>
            </a:extLst>
          </p:cNvPr>
          <p:cNvSpPr txBox="1"/>
          <p:nvPr/>
        </p:nvSpPr>
        <p:spPr>
          <a:xfrm>
            <a:off x="8209722" y="4812901"/>
            <a:ext cx="3982278" cy="1938992"/>
          </a:xfrm>
          <a:prstGeom prst="rect">
            <a:avLst/>
          </a:prstGeom>
          <a:noFill/>
        </p:spPr>
        <p:txBody>
          <a:bodyPr wrap="square" rtlCol="0" anchor="ctr">
            <a:spAutoFit/>
          </a:bodyPr>
          <a:lstStyle/>
          <a:p>
            <a:r>
              <a:rPr lang="en-US" altLang="ko-KR" sz="2000" b="1" dirty="0">
                <a:cs typeface="Arial" pitchFamily="34" charset="0"/>
              </a:rPr>
              <a:t>For the first half of the month, Carrots has the most sales with 21, 832.66 followed by Cabbage Scorpio with 19, 139.07 sales. Next is Red Onion with 14, 940.81 sales.</a:t>
            </a:r>
            <a:endParaRPr lang="ko-KR" altLang="en-US" sz="2000" b="1" dirty="0">
              <a:cs typeface="Arial" pitchFamily="34" charset="0"/>
            </a:endParaRPr>
          </a:p>
        </p:txBody>
      </p:sp>
      <p:pic>
        <p:nvPicPr>
          <p:cNvPr id="1026" name="Picture 2" descr="Fresh Vegetables">
            <a:extLst>
              <a:ext uri="{FF2B5EF4-FFF2-40B4-BE49-F238E27FC236}">
                <a16:creationId xmlns:a16="http://schemas.microsoft.com/office/drawing/2014/main" id="{FE3D7F5A-701B-7162-A1F6-DCD909901C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9740" y="3143904"/>
            <a:ext cx="2188694" cy="244570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Whole and sliced red onion bulbs green onions Vector Image">
            <a:extLst>
              <a:ext uri="{FF2B5EF4-FFF2-40B4-BE49-F238E27FC236}">
                <a16:creationId xmlns:a16="http://schemas.microsoft.com/office/drawing/2014/main" id="{FA4FCB01-7AC3-DA04-597F-86F53548963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0924"/>
          <a:stretch/>
        </p:blipFill>
        <p:spPr bwMode="auto">
          <a:xfrm>
            <a:off x="5556731" y="3091783"/>
            <a:ext cx="2031559" cy="2382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0457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470;p40">
            <a:extLst>
              <a:ext uri="{FF2B5EF4-FFF2-40B4-BE49-F238E27FC236}">
                <a16:creationId xmlns:a16="http://schemas.microsoft.com/office/drawing/2014/main" id="{B93DA582-1E2A-CEAE-0C93-7221864E8EF6}"/>
              </a:ext>
            </a:extLst>
          </p:cNvPr>
          <p:cNvSpPr/>
          <p:nvPr/>
        </p:nvSpPr>
        <p:spPr>
          <a:xfrm>
            <a:off x="-1" y="50"/>
            <a:ext cx="5635487" cy="6857950"/>
          </a:xfrm>
          <a:prstGeom prst="roundRect">
            <a:avLst>
              <a:gd name="adj" fmla="val 0"/>
            </a:avLst>
          </a:prstGeom>
          <a:gradFill>
            <a:gsLst>
              <a:gs pos="0">
                <a:srgbClr val="FFFFFF">
                  <a:alpha val="0"/>
                  <a:alpha val="56420"/>
                </a:srgbClr>
              </a:gs>
              <a:gs pos="25000">
                <a:srgbClr val="FFFFFF">
                  <a:alpha val="0"/>
                  <a:alpha val="56420"/>
                </a:srgbClr>
              </a:gs>
              <a:gs pos="50000">
                <a:srgbClr val="FFFFFF">
                  <a:alpha val="19215"/>
                  <a:alpha val="56420"/>
                </a:srgbClr>
              </a:gs>
              <a:gs pos="100000">
                <a:srgbClr val="BEBEBE">
                  <a:alpha val="40000"/>
                  <a:alpha val="5642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EE26BE29-30D6-424B-B3C2-C20E0BA7399B}"/>
              </a:ext>
            </a:extLst>
          </p:cNvPr>
          <p:cNvSpPr txBox="1"/>
          <p:nvPr/>
        </p:nvSpPr>
        <p:spPr>
          <a:xfrm>
            <a:off x="258417" y="2343029"/>
            <a:ext cx="5461295" cy="1754326"/>
          </a:xfrm>
          <a:prstGeom prst="rect">
            <a:avLst/>
          </a:prstGeom>
          <a:noFill/>
        </p:spPr>
        <p:txBody>
          <a:bodyPr wrap="square" rtlCol="0" anchor="ctr">
            <a:spAutoFit/>
          </a:bodyPr>
          <a:lstStyle/>
          <a:p>
            <a:r>
              <a:rPr lang="en-US" altLang="ko-KR" sz="5400" b="1" dirty="0">
                <a:solidFill>
                  <a:srgbClr val="C00000"/>
                </a:solidFill>
                <a:cs typeface="Arial" pitchFamily="34" charset="0"/>
              </a:rPr>
              <a:t>SECOND HALF</a:t>
            </a:r>
          </a:p>
          <a:p>
            <a:r>
              <a:rPr lang="en-US" altLang="ko-KR" sz="5400" b="1" dirty="0">
                <a:solidFill>
                  <a:srgbClr val="C00000"/>
                </a:solidFill>
                <a:cs typeface="Arial" pitchFamily="34" charset="0"/>
              </a:rPr>
              <a:t>Jan 16-31, 2022</a:t>
            </a:r>
            <a:endParaRPr lang="ko-KR" altLang="en-US" sz="5400" b="1" dirty="0">
              <a:solidFill>
                <a:srgbClr val="C00000"/>
              </a:solidFill>
              <a:cs typeface="Arial" pitchFamily="34" charset="0"/>
            </a:endParaRPr>
          </a:p>
        </p:txBody>
      </p:sp>
    </p:spTree>
    <p:extLst>
      <p:ext uri="{BB962C8B-B14F-4D97-AF65-F5344CB8AC3E}">
        <p14:creationId xmlns:p14="http://schemas.microsoft.com/office/powerpoint/2010/main" val="21904840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2FD50D0-1315-48C4-BB87-7646B049A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CA83E95F-11F0-4EF3-B911-EC4A265F08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6" name="Freeform 44">
              <a:extLst>
                <a:ext uri="{FF2B5EF4-FFF2-40B4-BE49-F238E27FC236}">
                  <a16:creationId xmlns:a16="http://schemas.microsoft.com/office/drawing/2014/main" id="{4A5621C8-F0D7-4928-9BC5-B15B318AF6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5">
              <a:extLst>
                <a:ext uri="{FF2B5EF4-FFF2-40B4-BE49-F238E27FC236}">
                  <a16:creationId xmlns:a16="http://schemas.microsoft.com/office/drawing/2014/main" id="{3F55EE6D-8E4E-47F0-B7BC-D45AECE433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6">
              <a:extLst>
                <a:ext uri="{FF2B5EF4-FFF2-40B4-BE49-F238E27FC236}">
                  <a16:creationId xmlns:a16="http://schemas.microsoft.com/office/drawing/2014/main" id="{C2EC5D6B-2D05-4DDF-9E09-8814EA4921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F7890FC4-3706-4665-B92A-D37982414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79">
              <a:extLst>
                <a:ext uri="{FF2B5EF4-FFF2-40B4-BE49-F238E27FC236}">
                  <a16:creationId xmlns:a16="http://schemas.microsoft.com/office/drawing/2014/main" id="{5B29EAEC-4EE8-4823-BBB4-9012708C82B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D1C3D775-204F-44F5-ABF4-8E0B0C783F5B}"/>
              </a:ext>
            </a:extLst>
          </p:cNvPr>
          <p:cNvSpPr txBox="1"/>
          <p:nvPr/>
        </p:nvSpPr>
        <p:spPr>
          <a:xfrm>
            <a:off x="799510" y="609082"/>
            <a:ext cx="11087689"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3800" b="1" dirty="0">
                <a:solidFill>
                  <a:srgbClr val="FFFFFF"/>
                </a:solidFill>
                <a:latin typeface="+mj-lt"/>
                <a:ea typeface="+mj-ea"/>
                <a:cs typeface="+mj-cs"/>
              </a:rPr>
              <a:t>    February 16-28 Sales Report For </a:t>
            </a:r>
            <a:r>
              <a:rPr lang="en-US" altLang="ko-KR" sz="3800" b="1" dirty="0" err="1">
                <a:solidFill>
                  <a:srgbClr val="FFFFFF"/>
                </a:solidFill>
                <a:latin typeface="+mj-lt"/>
                <a:ea typeface="+mj-ea"/>
                <a:cs typeface="+mj-cs"/>
              </a:rPr>
              <a:t>Waltermart</a:t>
            </a:r>
            <a:endParaRPr lang="en-US" altLang="ko-KR" sz="3800" b="1"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941A5B35-16DD-F6C5-90AA-11919C2164A9}"/>
              </a:ext>
            </a:extLst>
          </p:cNvPr>
          <p:cNvPicPr>
            <a:picLocks noChangeAspect="1"/>
          </p:cNvPicPr>
          <p:nvPr/>
        </p:nvPicPr>
        <p:blipFill>
          <a:blip r:embed="rId2"/>
          <a:stretch>
            <a:fillRect/>
          </a:stretch>
        </p:blipFill>
        <p:spPr>
          <a:xfrm>
            <a:off x="1644109" y="1506896"/>
            <a:ext cx="9442567" cy="5351104"/>
          </a:xfrm>
          <a:prstGeom prst="rect">
            <a:avLst/>
          </a:prstGeom>
        </p:spPr>
      </p:pic>
    </p:spTree>
    <p:extLst>
      <p:ext uri="{BB962C8B-B14F-4D97-AF65-F5344CB8AC3E}">
        <p14:creationId xmlns:p14="http://schemas.microsoft.com/office/powerpoint/2010/main" val="26289568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Total Sales for Feb 16-28, 2022</a:t>
            </a:r>
          </a:p>
        </p:txBody>
      </p:sp>
      <p:sp>
        <p:nvSpPr>
          <p:cNvPr id="3" name="Isosceles Triangle 2">
            <a:extLst>
              <a:ext uri="{FF2B5EF4-FFF2-40B4-BE49-F238E27FC236}">
                <a16:creationId xmlns:a16="http://schemas.microsoft.com/office/drawing/2014/main" id="{46ECF887-AB25-4DCF-9AF2-1474D78B1EF4}"/>
              </a:ext>
            </a:extLst>
          </p:cNvPr>
          <p:cNvSpPr/>
          <p:nvPr/>
        </p:nvSpPr>
        <p:spPr>
          <a:xfrm rot="9000000">
            <a:off x="4011338" y="3775330"/>
            <a:ext cx="990747" cy="67365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Isosceles Triangle 3">
            <a:extLst>
              <a:ext uri="{FF2B5EF4-FFF2-40B4-BE49-F238E27FC236}">
                <a16:creationId xmlns:a16="http://schemas.microsoft.com/office/drawing/2014/main" id="{C5983D66-906E-4BD8-BDF6-7F96D26935EA}"/>
              </a:ext>
            </a:extLst>
          </p:cNvPr>
          <p:cNvSpPr/>
          <p:nvPr/>
        </p:nvSpPr>
        <p:spPr>
          <a:xfrm rot="19800000">
            <a:off x="1020787" y="4858768"/>
            <a:ext cx="990747" cy="67365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Block Arc 4">
            <a:extLst>
              <a:ext uri="{FF2B5EF4-FFF2-40B4-BE49-F238E27FC236}">
                <a16:creationId xmlns:a16="http://schemas.microsoft.com/office/drawing/2014/main" id="{1402E76C-2EB7-40DF-812D-CE17D86612E6}"/>
              </a:ext>
            </a:extLst>
          </p:cNvPr>
          <p:cNvSpPr/>
          <p:nvPr/>
        </p:nvSpPr>
        <p:spPr>
          <a:xfrm>
            <a:off x="1199562" y="2809162"/>
            <a:ext cx="3684760" cy="3684760"/>
          </a:xfrm>
          <a:prstGeom prst="blockArc">
            <a:avLst>
              <a:gd name="adj1" fmla="val 10800000"/>
              <a:gd name="adj2" fmla="val 19842127"/>
              <a:gd name="adj3" fmla="val 1485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Block Arc 5">
            <a:extLst>
              <a:ext uri="{FF2B5EF4-FFF2-40B4-BE49-F238E27FC236}">
                <a16:creationId xmlns:a16="http://schemas.microsoft.com/office/drawing/2014/main" id="{4D8EEF23-FE29-4FA2-9779-E9E21BDA1138}"/>
              </a:ext>
            </a:extLst>
          </p:cNvPr>
          <p:cNvSpPr/>
          <p:nvPr/>
        </p:nvSpPr>
        <p:spPr>
          <a:xfrm flipH="1" flipV="1">
            <a:off x="1199562" y="2886780"/>
            <a:ext cx="3684760" cy="3684760"/>
          </a:xfrm>
          <a:prstGeom prst="blockArc">
            <a:avLst>
              <a:gd name="adj1" fmla="val 10800000"/>
              <a:gd name="adj2" fmla="val 19842127"/>
              <a:gd name="adj3" fmla="val 1485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a:extLst>
              <a:ext uri="{FF2B5EF4-FFF2-40B4-BE49-F238E27FC236}">
                <a16:creationId xmlns:a16="http://schemas.microsoft.com/office/drawing/2014/main" id="{755FFA9E-1555-4B4E-A43C-7FE73A553C02}"/>
              </a:ext>
            </a:extLst>
          </p:cNvPr>
          <p:cNvSpPr/>
          <p:nvPr/>
        </p:nvSpPr>
        <p:spPr>
          <a:xfrm>
            <a:off x="2113580" y="3723090"/>
            <a:ext cx="1846907" cy="1846907"/>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7994E0-7246-4A49-AE53-CD1B1FCD6CF9}"/>
              </a:ext>
            </a:extLst>
          </p:cNvPr>
          <p:cNvSpPr/>
          <p:nvPr/>
        </p:nvSpPr>
        <p:spPr>
          <a:xfrm>
            <a:off x="4734092" y="4719221"/>
            <a:ext cx="4695124" cy="793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62E19DE-EFA6-4936-ABBB-83BB3F43DD08}"/>
              </a:ext>
            </a:extLst>
          </p:cNvPr>
          <p:cNvSpPr txBox="1"/>
          <p:nvPr/>
        </p:nvSpPr>
        <p:spPr>
          <a:xfrm>
            <a:off x="2170798" y="4236043"/>
            <a:ext cx="1677371" cy="830997"/>
          </a:xfrm>
          <a:prstGeom prst="rect">
            <a:avLst/>
          </a:prstGeom>
          <a:noFill/>
        </p:spPr>
        <p:txBody>
          <a:bodyPr wrap="square" rtlCol="0">
            <a:spAutoFit/>
          </a:bodyPr>
          <a:lstStyle/>
          <a:p>
            <a:pPr algn="ctr"/>
            <a:r>
              <a:rPr lang="en-PH" sz="2400" b="1" dirty="0">
                <a:effectLst/>
                <a:latin typeface="Calibri" panose="020F0502020204030204" pitchFamily="34" charset="0"/>
                <a:ea typeface="Calibri" panose="020F0502020204030204" pitchFamily="34" charset="0"/>
                <a:cs typeface="Times New Roman" panose="02020603050405020304" pitchFamily="18" charset="0"/>
              </a:rPr>
              <a:t>Total Sales</a:t>
            </a:r>
          </a:p>
          <a:p>
            <a:pPr algn="ctr"/>
            <a:r>
              <a:rPr lang="en-PH" altLang="ko-KR" sz="2400" b="1" dirty="0">
                <a:latin typeface="Calibri" panose="020F0502020204030204" pitchFamily="34" charset="0"/>
                <a:cs typeface="Times New Roman" panose="02020603050405020304" pitchFamily="18" charset="0"/>
              </a:rPr>
              <a:t>231, 278.58</a:t>
            </a:r>
            <a:endParaRPr lang="ko-KR" altLang="en-US" sz="2400" b="1" dirty="0">
              <a:cs typeface="Arial" pitchFamily="34" charset="0"/>
            </a:endParaRPr>
          </a:p>
        </p:txBody>
      </p:sp>
      <p:grpSp>
        <p:nvGrpSpPr>
          <p:cNvPr id="31" name="Group 21">
            <a:extLst>
              <a:ext uri="{FF2B5EF4-FFF2-40B4-BE49-F238E27FC236}">
                <a16:creationId xmlns:a16="http://schemas.microsoft.com/office/drawing/2014/main" id="{7D98E274-DE59-4767-92DD-9BAA8102927E}"/>
              </a:ext>
            </a:extLst>
          </p:cNvPr>
          <p:cNvGrpSpPr/>
          <p:nvPr/>
        </p:nvGrpSpPr>
        <p:grpSpPr>
          <a:xfrm>
            <a:off x="4977109" y="4918222"/>
            <a:ext cx="4487676" cy="1779854"/>
            <a:chOff x="294451" y="4173967"/>
            <a:chExt cx="9005183" cy="1095489"/>
          </a:xfrm>
        </p:grpSpPr>
        <p:sp>
          <p:nvSpPr>
            <p:cNvPr id="32" name="TextBox 31">
              <a:extLst>
                <a:ext uri="{FF2B5EF4-FFF2-40B4-BE49-F238E27FC236}">
                  <a16:creationId xmlns:a16="http://schemas.microsoft.com/office/drawing/2014/main" id="{EF03C853-5F01-4888-91A0-0B8FB97DC16E}"/>
                </a:ext>
              </a:extLst>
            </p:cNvPr>
            <p:cNvSpPr txBox="1"/>
            <p:nvPr/>
          </p:nvSpPr>
          <p:spPr>
            <a:xfrm>
              <a:off x="294453" y="4173967"/>
              <a:ext cx="9005181" cy="170491"/>
            </a:xfrm>
            <a:prstGeom prst="rect">
              <a:avLst/>
            </a:prstGeom>
            <a:solidFill>
              <a:schemeClr val="accent2"/>
            </a:solidFill>
          </p:spPr>
          <p:txBody>
            <a:bodyPr wrap="square" rtlCol="0" anchor="ctr">
              <a:spAutoFit/>
            </a:bodyPr>
            <a:lstStyle/>
            <a:p>
              <a:endParaRPr lang="ko-KR" altLang="en-US" sz="1200" b="1" dirty="0">
                <a:solidFill>
                  <a:schemeClr val="bg1"/>
                </a:solidFill>
                <a:cs typeface="Arial" pitchFamily="34" charset="0"/>
              </a:endParaRPr>
            </a:p>
          </p:txBody>
        </p:sp>
        <p:sp>
          <p:nvSpPr>
            <p:cNvPr id="33" name="TextBox 32">
              <a:extLst>
                <a:ext uri="{FF2B5EF4-FFF2-40B4-BE49-F238E27FC236}">
                  <a16:creationId xmlns:a16="http://schemas.microsoft.com/office/drawing/2014/main" id="{482864D2-50CA-43A2-B3F8-02B0882DDADB}"/>
                </a:ext>
              </a:extLst>
            </p:cNvPr>
            <p:cNvSpPr txBox="1"/>
            <p:nvPr/>
          </p:nvSpPr>
          <p:spPr>
            <a:xfrm>
              <a:off x="294451" y="4454887"/>
              <a:ext cx="9005181" cy="814569"/>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The Sales from the Client, </a:t>
              </a:r>
              <a:r>
                <a:rPr lang="en-US" altLang="ko-KR" sz="1600" dirty="0" err="1">
                  <a:solidFill>
                    <a:schemeClr val="tx1">
                      <a:lumMod val="75000"/>
                      <a:lumOff val="25000"/>
                    </a:schemeClr>
                  </a:solidFill>
                  <a:cs typeface="Arial" pitchFamily="34" charset="0"/>
                </a:rPr>
                <a:t>WalterMart</a:t>
              </a:r>
              <a:r>
                <a:rPr lang="en-US" altLang="ko-KR" sz="1600" dirty="0">
                  <a:solidFill>
                    <a:schemeClr val="tx1">
                      <a:lumMod val="75000"/>
                      <a:lumOff val="25000"/>
                    </a:schemeClr>
                  </a:solidFill>
                  <a:cs typeface="Arial" pitchFamily="34" charset="0"/>
                </a:rPr>
                <a:t> Supermarket for the 2nd half of February was 231,278.58 in total. Carrots has the highest sales accounted with approximately 16.2k sales or 7.09% from the total sales of 2nd half.</a:t>
              </a:r>
            </a:p>
          </p:txBody>
        </p:sp>
      </p:grpSp>
      <p:grpSp>
        <p:nvGrpSpPr>
          <p:cNvPr id="37" name="Group 36">
            <a:extLst>
              <a:ext uri="{FF2B5EF4-FFF2-40B4-BE49-F238E27FC236}">
                <a16:creationId xmlns:a16="http://schemas.microsoft.com/office/drawing/2014/main" id="{94A41D27-AA7F-4DFA-9AA9-29388886701A}"/>
              </a:ext>
            </a:extLst>
          </p:cNvPr>
          <p:cNvGrpSpPr/>
          <p:nvPr/>
        </p:nvGrpSpPr>
        <p:grpSpPr>
          <a:xfrm>
            <a:off x="10170435" y="3315032"/>
            <a:ext cx="1282726" cy="2254965"/>
            <a:chOff x="5852497" y="2173842"/>
            <a:chExt cx="2304012" cy="4050333"/>
          </a:xfrm>
        </p:grpSpPr>
        <p:grpSp>
          <p:nvGrpSpPr>
            <p:cNvPr id="38" name="Group 20">
              <a:extLst>
                <a:ext uri="{FF2B5EF4-FFF2-40B4-BE49-F238E27FC236}">
                  <a16:creationId xmlns:a16="http://schemas.microsoft.com/office/drawing/2014/main" id="{337CF0DE-7F0A-4C59-B369-C6B2F2DDD1C3}"/>
                </a:ext>
              </a:extLst>
            </p:cNvPr>
            <p:cNvGrpSpPr/>
            <p:nvPr/>
          </p:nvGrpSpPr>
          <p:grpSpPr>
            <a:xfrm>
              <a:off x="5852497" y="2173842"/>
              <a:ext cx="2304012" cy="4050333"/>
              <a:chOff x="445712" y="1449040"/>
              <a:chExt cx="2113018" cy="3924176"/>
            </a:xfrm>
          </p:grpSpPr>
          <p:sp>
            <p:nvSpPr>
              <p:cNvPr id="42" name="Rounded Rectangle 21">
                <a:extLst>
                  <a:ext uri="{FF2B5EF4-FFF2-40B4-BE49-F238E27FC236}">
                    <a16:creationId xmlns:a16="http://schemas.microsoft.com/office/drawing/2014/main" id="{3BC4BCA9-CE30-4541-BA33-9084F203E7C3}"/>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3" name="Rectangle 22">
                <a:extLst>
                  <a:ext uri="{FF2B5EF4-FFF2-40B4-BE49-F238E27FC236}">
                    <a16:creationId xmlns:a16="http://schemas.microsoft.com/office/drawing/2014/main" id="{A40CBF8B-43B6-405F-BF08-B419BBE87402}"/>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4" name="Group 23">
                <a:extLst>
                  <a:ext uri="{FF2B5EF4-FFF2-40B4-BE49-F238E27FC236}">
                    <a16:creationId xmlns:a16="http://schemas.microsoft.com/office/drawing/2014/main" id="{6B9DD53C-0611-4C46-9539-F495387FF7D2}"/>
                  </a:ext>
                </a:extLst>
              </p:cNvPr>
              <p:cNvGrpSpPr/>
              <p:nvPr userDrawn="1"/>
            </p:nvGrpSpPr>
            <p:grpSpPr>
              <a:xfrm>
                <a:off x="1407705" y="5045834"/>
                <a:ext cx="211967" cy="211967"/>
                <a:chOff x="1549420" y="5712364"/>
                <a:chExt cx="312583" cy="312583"/>
              </a:xfrm>
            </p:grpSpPr>
            <p:sp>
              <p:nvSpPr>
                <p:cNvPr id="45" name="Oval 24">
                  <a:extLst>
                    <a:ext uri="{FF2B5EF4-FFF2-40B4-BE49-F238E27FC236}">
                      <a16:creationId xmlns:a16="http://schemas.microsoft.com/office/drawing/2014/main" id="{62924F0A-8F16-48D4-9EF0-BA64F77BF11B}"/>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6" name="Rounded Rectangle 25">
                  <a:extLst>
                    <a:ext uri="{FF2B5EF4-FFF2-40B4-BE49-F238E27FC236}">
                      <a16:creationId xmlns:a16="http://schemas.microsoft.com/office/drawing/2014/main" id="{A045DB0D-FC48-438E-BC3C-FBAB3D336D9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39" name="Group 38">
              <a:extLst>
                <a:ext uri="{FF2B5EF4-FFF2-40B4-BE49-F238E27FC236}">
                  <a16:creationId xmlns:a16="http://schemas.microsoft.com/office/drawing/2014/main" id="{B337CC04-3D82-4876-9ACB-0898738ECACB}"/>
                </a:ext>
              </a:extLst>
            </p:cNvPr>
            <p:cNvGrpSpPr/>
            <p:nvPr/>
          </p:nvGrpSpPr>
          <p:grpSpPr>
            <a:xfrm>
              <a:off x="5927025" y="2556649"/>
              <a:ext cx="2119696" cy="3270627"/>
              <a:chOff x="6023560" y="2556650"/>
              <a:chExt cx="3528017" cy="2167362"/>
            </a:xfrm>
          </p:grpSpPr>
          <p:sp>
            <p:nvSpPr>
              <p:cNvPr id="40" name="Freeform: Shape 39">
                <a:extLst>
                  <a:ext uri="{FF2B5EF4-FFF2-40B4-BE49-F238E27FC236}">
                    <a16:creationId xmlns:a16="http://schemas.microsoft.com/office/drawing/2014/main" id="{AD4EA33F-FEDF-449B-A7B1-EB0ADAF81240}"/>
                  </a:ext>
                </a:extLst>
              </p:cNvPr>
              <p:cNvSpPr/>
              <p:nvPr/>
            </p:nvSpPr>
            <p:spPr>
              <a:xfrm>
                <a:off x="6023560" y="2556650"/>
                <a:ext cx="3528017" cy="2156011"/>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D90C645-F82D-4962-BC6B-12FEF604376C}"/>
                  </a:ext>
                </a:extLst>
              </p:cNvPr>
              <p:cNvSpPr/>
              <p:nvPr/>
            </p:nvSpPr>
            <p:spPr>
              <a:xfrm>
                <a:off x="7217976" y="2568001"/>
                <a:ext cx="2333601" cy="2156011"/>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sp>
        <p:nvSpPr>
          <p:cNvPr id="47" name="TextBox 46">
            <a:extLst>
              <a:ext uri="{FF2B5EF4-FFF2-40B4-BE49-F238E27FC236}">
                <a16:creationId xmlns:a16="http://schemas.microsoft.com/office/drawing/2014/main" id="{4BE6FCA9-B9D4-D5FF-9462-6C16166A1495}"/>
              </a:ext>
            </a:extLst>
          </p:cNvPr>
          <p:cNvSpPr txBox="1"/>
          <p:nvPr/>
        </p:nvSpPr>
        <p:spPr>
          <a:xfrm>
            <a:off x="9898868" y="5624495"/>
            <a:ext cx="1677371" cy="830997"/>
          </a:xfrm>
          <a:prstGeom prst="rect">
            <a:avLst/>
          </a:prstGeom>
          <a:noFill/>
        </p:spPr>
        <p:txBody>
          <a:bodyPr wrap="square" rtlCol="0">
            <a:spAutoFit/>
          </a:bodyPr>
          <a:lstStyle/>
          <a:p>
            <a:pPr algn="ctr"/>
            <a:r>
              <a:rPr lang="en-US" altLang="ko-KR" sz="2400" b="1" dirty="0">
                <a:cs typeface="Arial" pitchFamily="34" charset="0"/>
              </a:rPr>
              <a:t>Top Product</a:t>
            </a:r>
            <a:endParaRPr lang="ko-KR" altLang="en-US" sz="2400" b="1" dirty="0">
              <a:cs typeface="Arial" pitchFamily="34" charset="0"/>
            </a:endParaRPr>
          </a:p>
        </p:txBody>
      </p:sp>
      <p:pic>
        <p:nvPicPr>
          <p:cNvPr id="29" name="Picture 4" descr="Carrots | Produce Market Guide">
            <a:extLst>
              <a:ext uri="{FF2B5EF4-FFF2-40B4-BE49-F238E27FC236}">
                <a16:creationId xmlns:a16="http://schemas.microsoft.com/office/drawing/2014/main" id="{6ACC598D-4AC5-BBC2-54E5-229C676B0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1927" y="3537691"/>
            <a:ext cx="1204311" cy="17552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8B909C8-829A-8492-1BB2-FAA65746944A}"/>
              </a:ext>
            </a:extLst>
          </p:cNvPr>
          <p:cNvPicPr>
            <a:picLocks noChangeAspect="1"/>
          </p:cNvPicPr>
          <p:nvPr/>
        </p:nvPicPr>
        <p:blipFill>
          <a:blip r:embed="rId3"/>
          <a:stretch>
            <a:fillRect/>
          </a:stretch>
        </p:blipFill>
        <p:spPr>
          <a:xfrm>
            <a:off x="4786271" y="1243170"/>
            <a:ext cx="5363494" cy="3462869"/>
          </a:xfrm>
          <a:prstGeom prst="rect">
            <a:avLst/>
          </a:prstGeom>
        </p:spPr>
      </p:pic>
    </p:spTree>
    <p:extLst>
      <p:ext uri="{BB962C8B-B14F-4D97-AF65-F5344CB8AC3E}">
        <p14:creationId xmlns:p14="http://schemas.microsoft.com/office/powerpoint/2010/main" val="162762488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Cover and End Slide Master">
  <a:themeElements>
    <a:clrScheme name="ALLPPT-303">
      <a:dk1>
        <a:sysClr val="windowText" lastClr="000000"/>
      </a:dk1>
      <a:lt1>
        <a:sysClr val="window" lastClr="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303">
      <a:dk1>
        <a:sysClr val="windowText" lastClr="000000"/>
      </a:dk1>
      <a:lt1>
        <a:sysClr val="window" lastClr="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5780</TotalTime>
  <Words>959</Words>
  <Application>Microsoft Office PowerPoint</Application>
  <PresentationFormat>Widescreen</PresentationFormat>
  <Paragraphs>161</Paragraphs>
  <Slides>16</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Calibri</vt:lpstr>
      <vt:lpstr>Courier New</vt:lpstr>
      <vt:lpstr>Open Sans</vt:lpstr>
      <vt:lpstr>Open Sans SemiBold</vt:lpstr>
      <vt:lpstr>Rockwell Extra Bold</vt:lpstr>
      <vt:lpstr>Segoe UI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JUN KELVIN D. KIMAYONG</cp:lastModifiedBy>
  <cp:revision>94</cp:revision>
  <dcterms:created xsi:type="dcterms:W3CDTF">2020-01-20T05:08:25Z</dcterms:created>
  <dcterms:modified xsi:type="dcterms:W3CDTF">2022-06-06T03:22:54Z</dcterms:modified>
</cp:coreProperties>
</file>