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6" r:id="rId33"/>
    <p:sldId id="290" r:id="rId34"/>
    <p:sldId id="289" r:id="rId35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A01D-CAAD-42D2-99B0-C34FE03CDDD6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0CBC-7D71-4CDC-B457-FB64CC406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99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A01D-CAAD-42D2-99B0-C34FE03CDDD6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0CBC-7D71-4CDC-B457-FB64CC406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78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A01D-CAAD-42D2-99B0-C34FE03CDDD6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0CBC-7D71-4CDC-B457-FB64CC406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31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A01D-CAAD-42D2-99B0-C34FE03CDDD6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0CBC-7D71-4CDC-B457-FB64CC406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93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A01D-CAAD-42D2-99B0-C34FE03CDDD6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0CBC-7D71-4CDC-B457-FB64CC406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5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A01D-CAAD-42D2-99B0-C34FE03CDDD6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0CBC-7D71-4CDC-B457-FB64CC406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20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A01D-CAAD-42D2-99B0-C34FE03CDDD6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0CBC-7D71-4CDC-B457-FB64CC406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40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A01D-CAAD-42D2-99B0-C34FE03CDDD6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0CBC-7D71-4CDC-B457-FB64CC406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24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A01D-CAAD-42D2-99B0-C34FE03CDDD6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0CBC-7D71-4CDC-B457-FB64CC406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25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A01D-CAAD-42D2-99B0-C34FE03CDDD6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0CBC-7D71-4CDC-B457-FB64CC406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4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A01D-CAAD-42D2-99B0-C34FE03CDDD6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0CBC-7D71-4CDC-B457-FB64CC406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DA01D-CAAD-42D2-99B0-C34FE03CDDD6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0CBC-7D71-4CDC-B457-FB64CC406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02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Knowledge Graph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08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3. Framework</a:t>
            </a:r>
            <a:endParaRPr lang="ko-KR" alt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0228" y="4350761"/>
            <a:ext cx="108217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+ attention mechanism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 reality, different subjects may have different power of influence to represent the target subject.</a:t>
            </a:r>
          </a:p>
          <a:p>
            <a:r>
              <a:rPr lang="en-US" altLang="ko-KR" dirty="0"/>
              <a:t>   ex) Taylor Swift -&gt; nationality &lt; </a:t>
            </a:r>
            <a:r>
              <a:rPr lang="en-US" altLang="ko-KR" dirty="0" err="1"/>
              <a:t>SingSong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166" y="3323511"/>
            <a:ext cx="3286125" cy="95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40229" y="1843088"/>
                <a:ext cx="1050867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Edge context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is all other subjects directly linked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is a vertex,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is a set of edges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consists of all vertices connected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29" y="1843088"/>
                <a:ext cx="10508673" cy="2585323"/>
              </a:xfrm>
              <a:prstGeom prst="rect">
                <a:avLst/>
              </a:prstGeom>
              <a:blipFill>
                <a:blip r:embed="rId3"/>
                <a:stretch>
                  <a:fillRect l="-464" t="-11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984" y="5656811"/>
            <a:ext cx="3190875" cy="914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656811"/>
            <a:ext cx="3505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6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3. Training</a:t>
            </a:r>
            <a:endParaRPr lang="ko-KR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40229" y="1843088"/>
                <a:ext cx="10508673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We want to combine them by jointly maximizing the objective functions.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Use SGD to estimate model parameter.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Hyper parameter setting</a:t>
                </a:r>
              </a:p>
              <a:p>
                <a:r>
                  <a:rPr lang="en-US" altLang="ko-KR" dirty="0"/>
                  <a:t>    - learning rate : 0.1</a:t>
                </a:r>
              </a:p>
              <a:p>
                <a:r>
                  <a:rPr lang="en-US" altLang="ko-KR" dirty="0"/>
                  <a:t>    - D (dimension of embedding vectors) : 100</a:t>
                </a:r>
              </a:p>
              <a:p>
                <a:r>
                  <a:rPr lang="en-US" altLang="ko-KR" dirty="0"/>
                  <a:t>  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dirty="0"/>
                  <a:t> :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ko-KR" dirty="0"/>
                  <a:t> : 0.1,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altLang="ko-KR" dirty="0"/>
                  <a:t> : 0.1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29" y="1843088"/>
                <a:ext cx="10508673" cy="3139321"/>
              </a:xfrm>
              <a:prstGeom prst="rect">
                <a:avLst/>
              </a:prstGeom>
              <a:blipFill>
                <a:blip r:embed="rId2"/>
                <a:stretch>
                  <a:fillRect l="-348" t="-971" b="-2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616" y="2516244"/>
            <a:ext cx="37623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19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4. Experiments and Results</a:t>
            </a:r>
            <a:endParaRPr lang="ko-KR" alt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1140229" y="1843088"/>
            <a:ext cx="105086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Triple classification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For a query (h, r, t), we define a relation-specific threshold </a:t>
            </a:r>
            <a:r>
              <a:rPr lang="en-US" altLang="ko-KR" dirty="0" err="1"/>
              <a:t>ρr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 by maximizing the classification accuracy on validation set.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After that, we calculate the conditional probability P(</a:t>
            </a:r>
            <a:r>
              <a:rPr lang="en-US" altLang="ko-KR" dirty="0" err="1"/>
              <a:t>t|h</a:t>
            </a:r>
            <a:r>
              <a:rPr lang="en-US" altLang="ko-KR" dirty="0"/>
              <a:t>, r) </a:t>
            </a:r>
          </a:p>
          <a:p>
            <a:r>
              <a:rPr lang="en-US" altLang="ko-KR" dirty="0"/>
              <a:t>    by regarding h and r as the context of t.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 say (h, r, t) is positive (correct) </a:t>
            </a:r>
          </a:p>
          <a:p>
            <a:r>
              <a:rPr lang="en-US" altLang="ko-KR" dirty="0"/>
              <a:t>    if P(</a:t>
            </a:r>
            <a:r>
              <a:rPr lang="en-US" altLang="ko-KR" dirty="0" err="1"/>
              <a:t>t|h</a:t>
            </a:r>
            <a:r>
              <a:rPr lang="en-US" altLang="ko-KR" dirty="0"/>
              <a:t>, r) ≥ </a:t>
            </a:r>
            <a:r>
              <a:rPr lang="en-US" altLang="ko-KR" dirty="0" err="1"/>
              <a:t>ρr</a:t>
            </a:r>
            <a:r>
              <a:rPr lang="en-US" altLang="ko-KR" dirty="0"/>
              <a:t>, where </a:t>
            </a:r>
            <a:r>
              <a:rPr lang="en-US" altLang="ko-KR" dirty="0" err="1"/>
              <a:t>ρr</a:t>
            </a:r>
            <a:r>
              <a:rPr lang="en-US" altLang="ko-KR" dirty="0"/>
              <a:t> is estimated </a:t>
            </a:r>
          </a:p>
          <a:p>
            <a:r>
              <a:rPr lang="en-US" altLang="ko-KR" dirty="0"/>
              <a:t>    according to the validation data.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851" y="245168"/>
            <a:ext cx="3281795" cy="30165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291" y="3857810"/>
            <a:ext cx="5710015" cy="275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84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4. Experiments and Results</a:t>
            </a:r>
            <a:endParaRPr lang="ko-KR" alt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1140229" y="1843088"/>
            <a:ext cx="105086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Link Prediction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To predict the missing h or t given (h, r) or (r, t) respectively.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Conduct the evaluation by ranking the set of candidate entities in knowledge graph.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68" y="3412748"/>
            <a:ext cx="5678026" cy="326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83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9764" y="1953491"/>
            <a:ext cx="11148752" cy="2809701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en-US" altLang="ko-KR" sz="4000" dirty="0"/>
              <a:t>Structured Embedding </a:t>
            </a:r>
            <a:br>
              <a:rPr lang="en-US" altLang="ko-KR" sz="4000" dirty="0"/>
            </a:br>
            <a:r>
              <a:rPr lang="en-US" altLang="ko-KR" sz="4000" dirty="0"/>
              <a:t>via Pairwise Relations and </a:t>
            </a:r>
            <a:br>
              <a:rPr lang="en-US" altLang="ko-KR" sz="4000" dirty="0"/>
            </a:br>
            <a:r>
              <a:rPr lang="en-US" altLang="ko-KR" sz="4000" dirty="0"/>
              <a:t>Long-Range Interactions in Knowledge Base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61892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1. Basic concept</a:t>
            </a:r>
            <a:endParaRPr lang="ko-KR" alt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1030778" y="4838007"/>
            <a:ext cx="10390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Two individual family trees are embedded into a common continuous vector spaces.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Persons are represented as different vectors and family relations are represented as matrixes.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79" y="1635789"/>
            <a:ext cx="9544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50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2. Framework</a:t>
            </a:r>
            <a:endParaRPr lang="ko-KR" altLang="en-US" sz="3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458" y="1700629"/>
            <a:ext cx="1790700" cy="323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97033" y="1665089"/>
                <a:ext cx="9750829" cy="342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For a knowledge graph 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r>
                  <a:rPr lang="en-US" altLang="ko-KR" dirty="0"/>
                  <a:t>-                    is a set of all entities.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r>
                  <a:rPr lang="en-US" altLang="ko-KR" dirty="0"/>
                  <a:t>-                       is a set of all pairwise relations.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contains all the facts.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the </a:t>
                </a:r>
                <a:r>
                  <a:rPr lang="en-US" altLang="ko-KR" dirty="0" err="1"/>
                  <a:t>i-th</a:t>
                </a:r>
                <a:r>
                  <a:rPr lang="en-US" altLang="ko-KR" dirty="0"/>
                  <a:t> fact.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                                 are the embedding matrix and bias vector corresponding to</a:t>
                </a:r>
              </a:p>
              <a:p>
                <a:r>
                  <a:rPr lang="en-US" altLang="ko-KR" dirty="0"/>
                  <a:t>   the relation </a:t>
                </a:r>
                <a:r>
                  <a:rPr lang="en-US" altLang="ko-KR" dirty="0" err="1"/>
                  <a:t>Ri</a:t>
                </a:r>
                <a:r>
                  <a:rPr lang="en-US" altLang="ko-KR" dirty="0"/>
                  <a:t>, in fact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033" y="1665089"/>
                <a:ext cx="9750829" cy="3425233"/>
              </a:xfrm>
              <a:prstGeom prst="rect">
                <a:avLst/>
              </a:prstGeom>
              <a:blipFill>
                <a:blip r:embed="rId3"/>
                <a:stretch>
                  <a:fillRect l="-625" t="-890" b="-21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731" y="2193257"/>
            <a:ext cx="1409700" cy="3905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731" y="2768028"/>
            <a:ext cx="1552575" cy="3905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731" y="3263532"/>
            <a:ext cx="1514475" cy="3905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9401" y="3883344"/>
            <a:ext cx="4305300" cy="3714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5731" y="4446825"/>
            <a:ext cx="2514600" cy="32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90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2. Framework</a:t>
            </a:r>
            <a:endParaRPr lang="ko-KR" altLang="en-US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084118" y="1615873"/>
                <a:ext cx="10470573" cy="4548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Attempt to learn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a linear function g(·)</a:t>
                </a:r>
                <a:r>
                  <a:rPr lang="en-US" altLang="ko-KR" dirty="0"/>
                  <a:t> so that the embedding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dirty="0"/>
                  <a:t> is expected to be similar to that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Pairwise relation</a:t>
                </a:r>
              </a:p>
              <a:p>
                <a:r>
                  <a:rPr lang="en-US" altLang="ko-KR" dirty="0"/>
                  <a:t>    - pairwise loss is the difference between g(r, h) and t.</a:t>
                </a:r>
              </a:p>
              <a:p>
                <a:r>
                  <a:rPr lang="en-US" altLang="ko-KR" dirty="0"/>
                  <a:t>    - The less the pairwise loss is, the better the linear function g(·) is.</a:t>
                </a:r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Long-range interaction</a:t>
                </a:r>
              </a:p>
              <a:p>
                <a:r>
                  <a:rPr lang="en-US" altLang="ko-KR" dirty="0"/>
                  <a:t>    -           indicates the long-range interactions, where k denotes the number of the path.</a:t>
                </a:r>
              </a:p>
              <a:p>
                <a:r>
                  <a:rPr lang="en-US" altLang="ko-KR" dirty="0"/>
                  <a:t>    - The long-range interactions and the pairwise relation r should be relevant.</a:t>
                </a:r>
              </a:p>
              <a:p>
                <a:r>
                  <a:rPr lang="en-US" altLang="ko-KR" dirty="0"/>
                  <a:t>    - The long-range loss is defined as the difference of the pairwise relation r and </a:t>
                </a:r>
              </a:p>
              <a:p>
                <a:r>
                  <a:rPr lang="en-US" altLang="ko-KR" dirty="0"/>
                  <a:t>      long-range paths with the same source entity and target entity. </a:t>
                </a:r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 objective function of the </a:t>
                </a:r>
                <a:r>
                  <a:rPr lang="en-US" altLang="ko-KR" dirty="0" err="1"/>
                  <a:t>SePLi</a:t>
                </a:r>
                <a:r>
                  <a:rPr lang="en-US" altLang="ko-KR" dirty="0"/>
                  <a:t> is 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18" y="1615873"/>
                <a:ext cx="10470573" cy="4548681"/>
              </a:xfrm>
              <a:prstGeom prst="rect">
                <a:avLst/>
              </a:prstGeom>
              <a:blipFill>
                <a:blip r:embed="rId2"/>
                <a:stretch>
                  <a:fillRect l="-408" t="-804" b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289" y="2488016"/>
            <a:ext cx="3095625" cy="352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330" y="4451032"/>
            <a:ext cx="634798" cy="2613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566" y="5672137"/>
            <a:ext cx="3384492" cy="85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83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2. Framework</a:t>
            </a:r>
            <a:endParaRPr lang="ko-KR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84118" y="1615873"/>
                <a:ext cx="10470573" cy="4533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1. Minimizing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the pairwise loss</a:t>
                </a:r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In order to minimize the pairwise loss, we have to estimate g(·) very well.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 main idea here is to ensure the positive facts have a higher confidence score than negative (false) facts.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p>
                    </m:sSup>
                  </m:oMath>
                </a14:m>
                <a:r>
                  <a:rPr lang="en-US" altLang="ko-KR" dirty="0"/>
                  <a:t> : #of the positive facts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: # of the negative facts that are generated from positive fact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ko-KR" dirty="0"/>
                  <a:t> : the c-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negative fact</a:t>
                </a:r>
              </a:p>
              <a:p>
                <a:r>
                  <a:rPr lang="en-US" altLang="ko-KR" dirty="0"/>
                  <a:t> 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18" y="1615873"/>
                <a:ext cx="10470573" cy="4533229"/>
              </a:xfrm>
              <a:prstGeom prst="rect">
                <a:avLst/>
              </a:prstGeom>
              <a:blipFill>
                <a:blip r:embed="rId2"/>
                <a:stretch>
                  <a:fillRect l="-524" t="-672" r="-1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75CA158-9B3C-4D73-8490-64DD40244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127" y="3687917"/>
            <a:ext cx="3305175" cy="657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2B8EDC-D731-4B41-9A28-6615F7100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201" y="3687917"/>
            <a:ext cx="5800725" cy="1114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3F2FEE-FC37-4EE7-8F62-A838D577A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2201" y="5552574"/>
            <a:ext cx="52863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26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2. Framework</a:t>
            </a:r>
            <a:endParaRPr lang="ko-KR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84118" y="1615873"/>
                <a:ext cx="10470573" cy="735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2. Minimizing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the long-range loss</a:t>
                </a:r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For each pairwise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, assume that we find the top K paths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ko-KR" dirty="0"/>
                  <a:t>  with weights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ko-KR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As a result, we expect that the difference of g(Ri , </a:t>
                </a:r>
                <a:r>
                  <a:rPr lang="en-US" altLang="ko-KR" dirty="0" err="1"/>
                  <a:t>ei,h</a:t>
                </a:r>
                <a:r>
                  <a:rPr lang="en-US" altLang="ko-KR" dirty="0"/>
                  <a:t>) and f(Ri , </a:t>
                </a:r>
                <a:r>
                  <a:rPr lang="en-US" altLang="ko-KR" dirty="0" err="1"/>
                  <a:t>ei,h</a:t>
                </a:r>
                <a:r>
                  <a:rPr lang="en-US" altLang="ko-KR" dirty="0"/>
                  <a:t>) is the minimum.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18" y="1615873"/>
                <a:ext cx="10470573" cy="7351884"/>
              </a:xfrm>
              <a:prstGeom prst="rect">
                <a:avLst/>
              </a:prstGeom>
              <a:blipFill>
                <a:blip r:embed="rId2"/>
                <a:stretch>
                  <a:fillRect l="-524" t="-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50C86108-1910-4E9B-B7B5-72131C758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998" y="2603298"/>
            <a:ext cx="5248275" cy="676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FCC4AAD-184F-47D3-AEAB-EE2601EAE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998" y="3226123"/>
            <a:ext cx="5210175" cy="1304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9EFD08-DACC-4AF5-BE0C-46BF7AC2F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9998" y="4701435"/>
            <a:ext cx="49911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7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9764" y="1953492"/>
            <a:ext cx="10515600" cy="2360814"/>
          </a:xfrm>
        </p:spPr>
        <p:txBody>
          <a:bodyPr>
            <a:normAutofit/>
          </a:bodyPr>
          <a:lstStyle/>
          <a:p>
            <a:r>
              <a:rPr lang="en-US" altLang="ko-KR" dirty="0"/>
              <a:t>1. GAKE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: Graph Aware Knowledge Embedding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483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2. Framework</a:t>
            </a:r>
            <a:endParaRPr lang="ko-KR" alt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84118" y="1615873"/>
            <a:ext cx="104705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Minimizing</a:t>
            </a:r>
            <a:r>
              <a:rPr lang="ko-KR" altLang="en-US" b="1" dirty="0"/>
              <a:t> </a:t>
            </a:r>
            <a:r>
              <a:rPr lang="en-US" altLang="ko-KR" b="1" dirty="0"/>
              <a:t>the long-range loss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Propose to minimize the following objective function: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D3B5C4-8F41-49F1-8E80-B2B668CA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09" y="2941436"/>
            <a:ext cx="5116793" cy="27402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6F2C70-0DD4-4799-A059-62FF875BE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841" y="3059034"/>
            <a:ext cx="56578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19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2. Framework</a:t>
            </a:r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E9A146-BD36-4617-BCCD-7AEA580B9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531" y="1463474"/>
            <a:ext cx="61150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79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3. Training</a:t>
            </a:r>
            <a:endParaRPr lang="ko-KR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40229" y="1843088"/>
                <a:ext cx="10508673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We want to minimize the objective functions.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Hyper parameter setting</a:t>
                </a:r>
              </a:p>
              <a:p>
                <a:r>
                  <a:rPr lang="en-US" altLang="ko-KR" dirty="0"/>
                  <a:t>    - entity vectors, relation matrixes, and biases are all initialized by </a:t>
                </a:r>
              </a:p>
              <a:p>
                <a:r>
                  <a:rPr lang="en-US" altLang="ko-KR" dirty="0"/>
                  <a:t>      a uniform distribution on [−0.001, 0.001]</a:t>
                </a:r>
              </a:p>
              <a:p>
                <a:r>
                  <a:rPr lang="en-US" altLang="ko-KR" dirty="0"/>
                  <a:t>    - D (dimension of embedding vectors) : 100</a:t>
                </a:r>
              </a:p>
              <a:p>
                <a:r>
                  <a:rPr lang="en-US" altLang="ko-KR" dirty="0"/>
                  <a:t>  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: 0.01,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: 0.0001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29" y="1843088"/>
                <a:ext cx="10508673" cy="4524315"/>
              </a:xfrm>
              <a:prstGeom prst="rect">
                <a:avLst/>
              </a:prstGeom>
              <a:blipFill>
                <a:blip r:embed="rId2"/>
                <a:stretch>
                  <a:fillRect l="-348" t="-673" b="-1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173B0457-5661-40CF-AFFB-817A36414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048" y="2210447"/>
            <a:ext cx="5810858" cy="243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58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3. Results</a:t>
            </a:r>
            <a:endParaRPr lang="ko-KR" alt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1140229" y="1843088"/>
            <a:ext cx="1050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4F20E5-D068-4022-8451-3CFE780C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2219"/>
            <a:ext cx="12192000" cy="27688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8200E8C-3CCB-40DE-AE13-18CAFC88C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5423"/>
            <a:ext cx="12192000" cy="274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03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118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3. Results</a:t>
            </a:r>
            <a:endParaRPr lang="ko-KR" alt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1140229" y="1843088"/>
            <a:ext cx="1050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37CCF0-113A-4A06-A533-29396ED86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021"/>
            <a:ext cx="12192000" cy="560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23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9764" y="1953492"/>
            <a:ext cx="10515600" cy="236081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ProjE</a:t>
            </a: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: Embedding Projection for Knowledge Graph Completion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606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1. Distinction</a:t>
            </a:r>
            <a:endParaRPr lang="ko-KR" alt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1084118" y="2026934"/>
            <a:ext cx="1047057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Instead of measuring the distance between input triple &lt;</a:t>
            </a:r>
            <a:r>
              <a:rPr lang="en-US" altLang="ko-KR" i="1" dirty="0"/>
              <a:t>h, r, </a:t>
            </a:r>
            <a:r>
              <a:rPr lang="en-US" altLang="ko-KR" dirty="0"/>
              <a:t>?&gt;</a:t>
            </a:r>
            <a:r>
              <a:rPr lang="en-US" altLang="ko-KR" i="1" dirty="0"/>
              <a:t> </a:t>
            </a:r>
            <a:r>
              <a:rPr lang="en-US" altLang="ko-KR" dirty="0"/>
              <a:t>and entity candidates on a unified or a relationship specific plane,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Project the entity candidates onto a target vector representing the input data.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Combine the embedding vectors representing the input data into a target vector using a learnable combination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Rather than optimizing the margin-based pairwise ranking loss, </a:t>
            </a:r>
          </a:p>
          <a:p>
            <a:r>
              <a:rPr lang="en-US" altLang="ko-KR" dirty="0"/>
              <a:t>   </a:t>
            </a:r>
            <a:r>
              <a:rPr lang="en-US" altLang="ko-KR" dirty="0">
                <a:solidFill>
                  <a:srgbClr val="FF0000"/>
                </a:solidFill>
              </a:rPr>
              <a:t>optimize a ranking loss of the list of candidate entities(or relationships) collectively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7037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2. Methodology</a:t>
            </a:r>
            <a:endParaRPr lang="ko-KR" alt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1084118" y="1615873"/>
            <a:ext cx="104705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Learn a combination operator that creates a target vector from the input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→ the candidate entities are each projected onto the same target vector thereby revealing the candidate’s similarity score as a scalar.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Given two input </a:t>
            </a:r>
            <a:r>
              <a:rPr lang="en-US" altLang="ko-KR" dirty="0" err="1"/>
              <a:t>embeddings</a:t>
            </a:r>
            <a:r>
              <a:rPr lang="en-US" altLang="ko-KR" dirty="0"/>
              <a:t>, view the prediction task as ranking problem where the top-ranked candidates are the correct entities.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To generate this ordered list, we project each of the candidates onto a target vector defined by two input </a:t>
            </a:r>
            <a:r>
              <a:rPr lang="en-US" altLang="ko-KR" dirty="0" err="1"/>
              <a:t>embeddings</a:t>
            </a:r>
            <a:r>
              <a:rPr lang="en-US" altLang="ko-KR" dirty="0"/>
              <a:t> through a combination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0866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2. Methodology</a:t>
            </a:r>
            <a:endParaRPr lang="ko-KR" altLang="en-US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84118" y="1615873"/>
                <a:ext cx="10470573" cy="4319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 combination operator is therefore defined 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r>
                  <a:rPr lang="en-US" altLang="ko-KR" dirty="0"/>
                  <a:t>where </a:t>
                </a:r>
                <a:r>
                  <a:rPr lang="en-US" altLang="ko-KR" b="1" dirty="0"/>
                  <a:t>D</a:t>
                </a:r>
                <a:r>
                  <a:rPr lang="en-US" altLang="ko-KR" i="1" dirty="0"/>
                  <a:t>e </a:t>
                </a:r>
                <a:r>
                  <a:rPr lang="en-US" altLang="ko-KR" dirty="0"/>
                  <a:t>and </a:t>
                </a:r>
                <a:r>
                  <a:rPr lang="en-US" altLang="ko-KR" b="1" dirty="0"/>
                  <a:t>D</a:t>
                </a:r>
                <a:r>
                  <a:rPr lang="en-US" altLang="ko-KR" i="1" dirty="0"/>
                  <a:t>r </a:t>
                </a:r>
                <a:r>
                  <a:rPr lang="en-US" altLang="ko-KR" dirty="0"/>
                  <a:t>are </a:t>
                </a:r>
                <a:r>
                  <a:rPr lang="en-US" altLang="ko-KR" i="1" dirty="0"/>
                  <a:t>k × k </a:t>
                </a:r>
                <a:r>
                  <a:rPr lang="en-US" altLang="ko-KR" u="sng" dirty="0"/>
                  <a:t>diagonal matrices</a:t>
                </a:r>
                <a:r>
                  <a:rPr lang="en-US" altLang="ko-KR" dirty="0"/>
                  <a:t> which serve as global entity and relationship weights respectively, and </a:t>
                </a:r>
                <a:r>
                  <a:rPr lang="en-US" altLang="ko-KR" b="1" dirty="0" err="1"/>
                  <a:t>b</a:t>
                </a:r>
                <a:r>
                  <a:rPr lang="en-US" altLang="ko-KR" i="1" dirty="0" err="1"/>
                  <a:t>c</a:t>
                </a:r>
                <a:r>
                  <a:rPr lang="en-US" altLang="ko-KR" i="1" dirty="0"/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i="1" dirty="0"/>
                  <a:t> </a:t>
                </a:r>
                <a:r>
                  <a:rPr lang="en-US" altLang="ko-KR" dirty="0"/>
                  <a:t>is the combination bias.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Define the embedding projection function 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r>
                  <a:rPr lang="en-US" altLang="ko-KR" dirty="0"/>
                  <a:t>where </a:t>
                </a:r>
                <a:r>
                  <a:rPr lang="en-US" altLang="ko-KR" b="1" dirty="0" err="1"/>
                  <a:t>W</a:t>
                </a:r>
                <a:r>
                  <a:rPr lang="en-US" altLang="ko-KR" i="1" dirty="0" err="1"/>
                  <a:t>c</a:t>
                </a:r>
                <a:r>
                  <a:rPr lang="en-US" altLang="ko-KR" i="1" dirty="0"/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i="1" dirty="0"/>
                  <a:t> </a:t>
                </a:r>
                <a:r>
                  <a:rPr lang="en-US" altLang="ko-KR" dirty="0"/>
                  <a:t>is the candidate-entity matrix, </a:t>
                </a:r>
                <a:r>
                  <a:rPr lang="en-US" altLang="ko-KR" i="1" dirty="0" err="1"/>
                  <a:t>bp</a:t>
                </a:r>
                <a:r>
                  <a:rPr lang="en-US" altLang="ko-KR" i="1" dirty="0"/>
                  <a:t> </a:t>
                </a:r>
                <a:r>
                  <a:rPr lang="en-US" altLang="ko-KR" dirty="0"/>
                  <a:t>is the projection bias, </a:t>
                </a:r>
              </a:p>
              <a:p>
                <a:r>
                  <a:rPr lang="en-US" altLang="ko-KR" i="1" dirty="0"/>
                  <a:t>         s </a:t>
                </a:r>
                <a:r>
                  <a:rPr lang="en-US" altLang="ko-KR" dirty="0"/>
                  <a:t>is the number of candidate-entities.	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18" y="1615873"/>
                <a:ext cx="10470573" cy="4319067"/>
              </a:xfrm>
              <a:prstGeom prst="rect">
                <a:avLst/>
              </a:prstGeom>
              <a:blipFill>
                <a:blip r:embed="rId2"/>
                <a:stretch>
                  <a:fillRect l="-524" t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121" y="2214390"/>
            <a:ext cx="4352925" cy="46672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5810596" y="2447752"/>
            <a:ext cx="1371600" cy="599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07393" y="2078420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Why??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459" y="4478195"/>
            <a:ext cx="44577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61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2. Methodology</a:t>
            </a:r>
            <a:endParaRPr lang="ko-KR" alt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5918661" y="2782859"/>
            <a:ext cx="59685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Given a tail entity Illinois and a relationship </a:t>
            </a:r>
            <a:r>
              <a:rPr lang="en-US" altLang="ko-KR" dirty="0" err="1"/>
              <a:t>CityOf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our task is </a:t>
            </a:r>
            <a:r>
              <a:rPr lang="en-US" altLang="ko-KR" dirty="0">
                <a:solidFill>
                  <a:srgbClr val="FF0000"/>
                </a:solidFill>
              </a:rPr>
              <a:t>to calculate the scores of each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head entity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For simplicity, only illustrate two candidates in Fig. 1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4904"/>
            <a:ext cx="4832639" cy="487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8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1. Basic concept</a:t>
            </a:r>
            <a:endParaRPr lang="ko-KR" altLang="en-US" sz="3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08" y="1690688"/>
            <a:ext cx="3819525" cy="4457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54386" y="1770611"/>
            <a:ext cx="6301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Knowledge base consists of three types of graph context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Neighbor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Edge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Path Context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964" y="3580699"/>
            <a:ext cx="2295525" cy="1590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49588" y="5502057"/>
            <a:ext cx="6932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Consists of the target entity(Taylor Swift) and its directed linked entities(Singer) along with their relations(Occupation).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447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2. Methodology</a:t>
            </a:r>
            <a:endParaRPr lang="ko-KR" altLang="en-US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80901" y="1565997"/>
                <a:ext cx="10806546" cy="6275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Loss Function</a:t>
                </a:r>
                <a:br>
                  <a:rPr lang="en-US" altLang="ko-KR" b="1" dirty="0"/>
                </a:br>
                <a:endParaRPr lang="en-US" altLang="ko-KR" b="1" dirty="0"/>
              </a:p>
              <a:p>
                <a:pPr marL="342900" indent="-342900">
                  <a:buAutoNum type="arabicPeriod"/>
                </a:pPr>
                <a:r>
                  <a:rPr lang="en-US" altLang="ko-KR" b="1" dirty="0" err="1"/>
                  <a:t>ProjE_pointwise</a:t>
                </a:r>
                <a:endParaRPr lang="en-US" altLang="ko-KR" b="1" dirty="0"/>
              </a:p>
              <a:p>
                <a:pPr marL="342900" indent="-342900">
                  <a:buAutoNum type="arabicPeriod"/>
                </a:pPr>
                <a:endParaRPr lang="en-US" altLang="ko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Create a binary label vector in which all entities in </a:t>
                </a:r>
                <a:r>
                  <a:rPr lang="en-US" altLang="ko-KR" b="1" dirty="0"/>
                  <a:t>E</a:t>
                </a:r>
                <a:r>
                  <a:rPr lang="en-US" altLang="ko-KR" i="1" dirty="0"/>
                  <a:t>− </a:t>
                </a:r>
                <a:r>
                  <a:rPr lang="en-US" altLang="ko-KR" dirty="0"/>
                  <a:t>have a score of 0, and all entities in </a:t>
                </a:r>
                <a:r>
                  <a:rPr lang="en-US" altLang="ko-KR" b="1" dirty="0"/>
                  <a:t>E</a:t>
                </a:r>
                <a:r>
                  <a:rPr lang="en-US" altLang="ko-KR" dirty="0"/>
                  <a:t>+ have a score of 1.   →  multiclass classification problem.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Loss function 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r>
                  <a:rPr lang="en-US" altLang="ko-KR" dirty="0"/>
                  <a:t>where </a:t>
                </a:r>
                <a:r>
                  <a:rPr lang="en-US" altLang="ko-KR" b="1" dirty="0"/>
                  <a:t>e </a:t>
                </a:r>
                <a:r>
                  <a:rPr lang="en-US" altLang="ko-KR" dirty="0"/>
                  <a:t>and </a:t>
                </a:r>
                <a:r>
                  <a:rPr lang="en-US" altLang="ko-KR" b="1" dirty="0"/>
                  <a:t>r </a:t>
                </a:r>
                <a:r>
                  <a:rPr lang="en-US" altLang="ko-KR" dirty="0"/>
                  <a:t>are the input embedding vectors of a training instance in </a:t>
                </a:r>
                <a:r>
                  <a:rPr lang="en-US" altLang="ko-KR" b="1" dirty="0"/>
                  <a:t>S</a:t>
                </a:r>
                <a:r>
                  <a:rPr lang="en-US" altLang="ko-KR" dirty="0"/>
                  <a:t>, </a:t>
                </a:r>
                <a:r>
                  <a:rPr lang="en-US" altLang="ko-KR" b="1" dirty="0"/>
                  <a:t>y </a:t>
                </a:r>
                <a:r>
                  <a:rPr lang="en-US" altLang="ko-KR" i="1" dirty="0"/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ko-KR" i="1" dirty="0"/>
                  <a:t> </a:t>
                </a:r>
                <a:r>
                  <a:rPr lang="en-US" altLang="ko-KR" dirty="0"/>
                  <a:t>is a binary label vector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i="1" dirty="0"/>
                  <a:t> </a:t>
                </a:r>
                <a:r>
                  <a:rPr lang="en-US" altLang="ko-KR" dirty="0"/>
                  <a:t>=1 means candidate </a:t>
                </a:r>
                <a:r>
                  <a:rPr lang="en-US" altLang="ko-KR" i="1" dirty="0" err="1"/>
                  <a:t>i</a:t>
                </a:r>
                <a:r>
                  <a:rPr lang="en-US" altLang="ko-KR" i="1" dirty="0"/>
                  <a:t> </a:t>
                </a:r>
                <a:r>
                  <a:rPr lang="en-US" altLang="ko-KR" dirty="0"/>
                  <a:t>represents a positive label, </a:t>
                </a:r>
                <a:r>
                  <a:rPr lang="en-US" altLang="ko-KR" i="1" dirty="0"/>
                  <a:t>m </a:t>
                </a:r>
                <a:r>
                  <a:rPr lang="en-US" altLang="ko-KR" dirty="0"/>
                  <a:t>is the number of negative samples drawn from a negative candidate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𝑃𝑦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01" y="1565997"/>
                <a:ext cx="10806546" cy="6275436"/>
              </a:xfrm>
              <a:prstGeom prst="rect">
                <a:avLst/>
              </a:prstGeom>
              <a:blipFill>
                <a:blip r:embed="rId2"/>
                <a:stretch>
                  <a:fillRect l="-620" t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099" y="1919028"/>
            <a:ext cx="5772150" cy="476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68" y="3863660"/>
            <a:ext cx="5105400" cy="1498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0868" y="4260260"/>
            <a:ext cx="55149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74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2. Methodology</a:t>
            </a:r>
            <a:endParaRPr lang="ko-KR" alt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980901" y="1690688"/>
            <a:ext cx="10806546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Loss Function</a:t>
            </a:r>
            <a:br>
              <a:rPr lang="en-US" altLang="ko-KR" b="1" dirty="0"/>
            </a:br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en-US" altLang="ko-KR" b="1" dirty="0" err="1"/>
              <a:t>ProjE_listwise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Loss function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where the target probability (</a:t>
            </a:r>
            <a:r>
              <a:rPr lang="en-US" altLang="ko-KR" i="1" dirty="0"/>
              <a:t>i.e.</a:t>
            </a:r>
            <a:r>
              <a:rPr lang="en-US" altLang="ko-KR" dirty="0"/>
              <a:t>, the target score) of a positive candidate is 1 / (total number of positive candidates of the input instance).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53" y="3267334"/>
            <a:ext cx="5267325" cy="1038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53" y="4370080"/>
            <a:ext cx="52673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61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2. Methodology</a:t>
            </a:r>
            <a:endParaRPr lang="ko-KR" altLang="en-US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55962" y="1690688"/>
                <a:ext cx="10673543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Candidate Sampling</a:t>
                </a:r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 projection operation may be costly due to the large number of candidate-entities.</a:t>
                </a:r>
              </a:p>
              <a:p>
                <a:r>
                  <a:rPr lang="en-US" altLang="ko-KR" dirty="0"/>
                  <a:t>   (the number of rows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Use candidate sampling to reduce the number of candidate-entities.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For a given entity </a:t>
                </a:r>
                <a:r>
                  <a:rPr lang="en-US" altLang="ko-KR" b="1" dirty="0"/>
                  <a:t>e</a:t>
                </a:r>
                <a:r>
                  <a:rPr lang="en-US" altLang="ko-KR" dirty="0"/>
                  <a:t>, relationship </a:t>
                </a:r>
                <a:r>
                  <a:rPr lang="en-US" altLang="ko-KR" b="1" dirty="0"/>
                  <a:t>r</a:t>
                </a:r>
                <a:r>
                  <a:rPr lang="en-US" altLang="ko-KR" dirty="0"/>
                  <a:t>, and a binary label vector </a:t>
                </a:r>
                <a:r>
                  <a:rPr lang="en-US" altLang="ko-KR" b="1" dirty="0"/>
                  <a:t>y</a:t>
                </a:r>
                <a:r>
                  <a:rPr lang="en-US" altLang="ko-KR" dirty="0"/>
                  <a:t>,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we compute the projection with all of the positive candidates and only a sampled subset of negative candidates from </a:t>
                </a:r>
                <a:r>
                  <a:rPr lang="en-US" altLang="ko-KR" b="1" dirty="0" err="1">
                    <a:solidFill>
                      <a:srgbClr val="FF0000"/>
                    </a:solidFill>
                  </a:rPr>
                  <a:t>P</a:t>
                </a:r>
                <a:r>
                  <a:rPr lang="en-US" altLang="ko-KR" i="1" dirty="0" err="1">
                    <a:solidFill>
                      <a:srgbClr val="FF0000"/>
                    </a:solidFill>
                  </a:rPr>
                  <a:t>y</a:t>
                </a:r>
                <a:r>
                  <a:rPr lang="en-US" altLang="ko-KR" i="1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For simplicity, </a:t>
                </a:r>
                <a:r>
                  <a:rPr lang="en-US" altLang="ko-KR" b="1" dirty="0" err="1"/>
                  <a:t>P</a:t>
                </a:r>
                <a:r>
                  <a:rPr lang="en-US" altLang="ko-KR" i="1" dirty="0" err="1"/>
                  <a:t>y</a:t>
                </a:r>
                <a:r>
                  <a:rPr lang="en-US" altLang="ko-KR" i="1" dirty="0"/>
                  <a:t> </a:t>
                </a:r>
                <a:r>
                  <a:rPr lang="en-US" altLang="ko-KR" dirty="0"/>
                  <a:t>can be replaced by a (0</a:t>
                </a:r>
                <a:r>
                  <a:rPr lang="en-US" altLang="ko-KR" i="1" dirty="0"/>
                  <a:t>, </a:t>
                </a:r>
                <a:r>
                  <a:rPr lang="en-US" altLang="ko-KR" dirty="0"/>
                  <a:t>1) binomial distribution </a:t>
                </a:r>
                <a:r>
                  <a:rPr lang="en-US" altLang="ko-KR" i="1" dirty="0"/>
                  <a:t>B</a:t>
                </a:r>
                <a:r>
                  <a:rPr lang="en-US" altLang="ko-KR" dirty="0"/>
                  <a:t>(1</a:t>
                </a:r>
                <a:r>
                  <a:rPr lang="en-US" altLang="ko-KR" i="1" dirty="0"/>
                  <a:t>, </a:t>
                </a:r>
                <a:r>
                  <a:rPr lang="en-US" altLang="ko-KR" i="1" dirty="0" err="1"/>
                  <a:t>py</a:t>
                </a:r>
                <a:r>
                  <a:rPr lang="en-US" altLang="ko-KR" dirty="0"/>
                  <a:t>) shared by all training instances, where </a:t>
                </a:r>
                <a:r>
                  <a:rPr lang="en-US" altLang="ko-KR" i="1" dirty="0" err="1"/>
                  <a:t>py</a:t>
                </a:r>
                <a:r>
                  <a:rPr lang="en-US" altLang="ko-KR" i="1" dirty="0"/>
                  <a:t> </a:t>
                </a:r>
                <a:r>
                  <a:rPr lang="en-US" altLang="ko-KR" dirty="0"/>
                  <a:t>is the probability that a negative candidate is sampled.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For every negative candidate in </a:t>
                </a:r>
                <a:r>
                  <a:rPr lang="en-US" altLang="ko-KR" b="1" dirty="0"/>
                  <a:t>y </a:t>
                </a:r>
                <a:r>
                  <a:rPr lang="en-US" altLang="ko-KR" dirty="0"/>
                  <a:t>we sample a value from </a:t>
                </a:r>
                <a:r>
                  <a:rPr lang="en-US" altLang="ko-KR" i="1" dirty="0"/>
                  <a:t>B</a:t>
                </a:r>
                <a:r>
                  <a:rPr lang="en-US" altLang="ko-KR" dirty="0"/>
                  <a:t>(1</a:t>
                </a:r>
                <a:r>
                  <a:rPr lang="en-US" altLang="ko-KR" i="1" dirty="0"/>
                  <a:t>, </a:t>
                </a:r>
                <a:r>
                  <a:rPr lang="en-US" altLang="ko-KR" i="1" dirty="0" err="1"/>
                  <a:t>py</a:t>
                </a:r>
                <a:r>
                  <a:rPr lang="en-US" altLang="ko-KR" dirty="0"/>
                  <a:t>) to determine whether we include this candidate in the candidate-entity matrix </a:t>
                </a:r>
                <a:r>
                  <a:rPr lang="en-US" altLang="ko-KR" b="1" dirty="0" err="1"/>
                  <a:t>W</a:t>
                </a:r>
                <a:r>
                  <a:rPr lang="en-US" altLang="ko-KR" i="1" dirty="0" err="1"/>
                  <a:t>c</a:t>
                </a:r>
                <a:r>
                  <a:rPr lang="en-US" altLang="ko-KR" i="1" dirty="0"/>
                  <a:t> </a:t>
                </a:r>
                <a:r>
                  <a:rPr lang="en-US" altLang="ko-KR" dirty="0"/>
                  <a:t>or not.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62" y="1690688"/>
                <a:ext cx="10673543" cy="4801314"/>
              </a:xfrm>
              <a:prstGeom prst="rect">
                <a:avLst/>
              </a:prstGeom>
              <a:blipFill>
                <a:blip r:embed="rId2"/>
                <a:stretch>
                  <a:fillRect l="-514" t="-635" b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092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3. Experiments and Results</a:t>
            </a:r>
            <a:endParaRPr lang="ko-KR" alt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955962" y="1690688"/>
            <a:ext cx="106735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Hyper parameter setting</a:t>
            </a:r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1" dirty="0" err="1"/>
              <a:t>lr</a:t>
            </a:r>
            <a:r>
              <a:rPr lang="en-US" altLang="ko-KR" i="1" dirty="0"/>
              <a:t>(learning rate)</a:t>
            </a:r>
            <a:r>
              <a:rPr lang="en-US" altLang="ko-KR" dirty="0"/>
              <a:t>= 0</a:t>
            </a:r>
            <a:r>
              <a:rPr lang="en-US" altLang="ko-KR" i="1" dirty="0"/>
              <a:t>.</a:t>
            </a:r>
            <a:r>
              <a:rPr lang="en-US" altLang="ko-KR" dirty="0"/>
              <a:t>01, </a:t>
            </a:r>
            <a:r>
              <a:rPr lang="en-US" altLang="ko-KR" i="1" dirty="0"/>
              <a:t>b(mini-batch size) </a:t>
            </a:r>
            <a:r>
              <a:rPr lang="en-US" altLang="ko-KR" dirty="0"/>
              <a:t>= 200, </a:t>
            </a:r>
            <a:r>
              <a:rPr lang="el-GR" altLang="ko-KR" i="1" dirty="0"/>
              <a:t>α</a:t>
            </a:r>
            <a:r>
              <a:rPr lang="en-US" altLang="ko-KR" i="1" dirty="0"/>
              <a:t>(</a:t>
            </a:r>
            <a:r>
              <a:rPr lang="en-US" altLang="ko-KR" i="1" dirty="0" err="1"/>
              <a:t>regularizer</a:t>
            </a:r>
            <a:r>
              <a:rPr lang="en-US" altLang="ko-KR" i="1" dirty="0"/>
              <a:t> weight</a:t>
            </a:r>
            <a:r>
              <a:rPr lang="el-GR" altLang="ko-KR" i="1" dirty="0"/>
              <a:t> </a:t>
            </a:r>
            <a:r>
              <a:rPr lang="el-GR" altLang="ko-KR" dirty="0"/>
              <a:t>=</a:t>
            </a:r>
            <a:r>
              <a:rPr lang="en-US" altLang="ko-KR" dirty="0"/>
              <a:t> 1</a:t>
            </a:r>
            <a:r>
              <a:rPr lang="en-US" altLang="ko-KR" i="1" dirty="0"/>
              <a:t>e−</a:t>
            </a:r>
            <a:r>
              <a:rPr lang="en-US" altLang="ko-KR" dirty="0"/>
              <a:t>5, </a:t>
            </a:r>
          </a:p>
          <a:p>
            <a:r>
              <a:rPr lang="en-US" altLang="ko-KR" i="1" dirty="0"/>
              <a:t>   </a:t>
            </a:r>
            <a:r>
              <a:rPr lang="en-US" altLang="ko-KR" i="1" dirty="0" err="1"/>
              <a:t>Pd</a:t>
            </a:r>
            <a:r>
              <a:rPr lang="en-US" altLang="ko-KR" i="1" dirty="0"/>
              <a:t>(dropout probability) </a:t>
            </a:r>
            <a:r>
              <a:rPr lang="en-US" altLang="ko-KR" dirty="0"/>
              <a:t>= 0</a:t>
            </a:r>
            <a:r>
              <a:rPr lang="en-US" altLang="ko-KR" i="1" dirty="0"/>
              <a:t>.</a:t>
            </a:r>
            <a:r>
              <a:rPr lang="en-US" altLang="ko-KR" dirty="0"/>
              <a:t>5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1" dirty="0"/>
              <a:t>k </a:t>
            </a:r>
            <a:r>
              <a:rPr lang="en-US" altLang="ko-KR" dirty="0"/>
              <a:t>= 200, </a:t>
            </a:r>
            <a:r>
              <a:rPr lang="en-US" altLang="ko-KR" i="1" dirty="0" err="1"/>
              <a:t>py</a:t>
            </a:r>
            <a:r>
              <a:rPr lang="en-US" altLang="ko-KR" i="1" dirty="0"/>
              <a:t> </a:t>
            </a:r>
            <a:r>
              <a:rPr lang="en-US" altLang="ko-KR" dirty="0"/>
              <a:t>= 0</a:t>
            </a:r>
            <a:r>
              <a:rPr lang="en-US" altLang="ko-KR" i="1" dirty="0"/>
              <a:t>.</a:t>
            </a:r>
            <a:r>
              <a:rPr lang="en-US" altLang="ko-KR" dirty="0"/>
              <a:t>5 for the entity prediction task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1" dirty="0"/>
              <a:t>k </a:t>
            </a:r>
            <a:r>
              <a:rPr lang="en-US" altLang="ko-KR" dirty="0"/>
              <a:t>= 100, </a:t>
            </a:r>
            <a:r>
              <a:rPr lang="en-US" altLang="ko-KR" i="1" dirty="0" err="1"/>
              <a:t>py</a:t>
            </a:r>
            <a:r>
              <a:rPr lang="en-US" altLang="ko-KR" i="1" dirty="0"/>
              <a:t> </a:t>
            </a:r>
            <a:r>
              <a:rPr lang="en-US" altLang="ko-KR" dirty="0"/>
              <a:t>= 0</a:t>
            </a:r>
            <a:r>
              <a:rPr lang="en-US" altLang="ko-KR" i="1" dirty="0"/>
              <a:t>.</a:t>
            </a:r>
            <a:r>
              <a:rPr lang="en-US" altLang="ko-KR" dirty="0"/>
              <a:t>75 for the relationship prediction task.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0716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3. Experiments and Results</a:t>
            </a:r>
            <a:endParaRPr lang="ko-KR" alt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955962" y="1690688"/>
            <a:ext cx="106735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0914"/>
            <a:ext cx="5324475" cy="5076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2237509"/>
            <a:ext cx="53625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9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1. Basic concept</a:t>
            </a:r>
            <a:endParaRPr lang="ko-KR" altLang="en-US" sz="3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0964"/>
            <a:ext cx="2229196" cy="24704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15295" y="1876338"/>
            <a:ext cx="7761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Means all kinds of relations relevant to the target entity.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Notice that different relations has different representation power </a:t>
            </a:r>
          </a:p>
          <a:p>
            <a:r>
              <a:rPr lang="en-US" altLang="ko-KR" dirty="0"/>
              <a:t>    -&gt; utilizing </a:t>
            </a:r>
            <a:r>
              <a:rPr lang="en-US" altLang="ko-KR" dirty="0">
                <a:solidFill>
                  <a:srgbClr val="FF0000"/>
                </a:solidFill>
              </a:rPr>
              <a:t>attention mechanism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553" y="3220230"/>
            <a:ext cx="2943745" cy="33080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04845" y="4741544"/>
            <a:ext cx="6932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Paths in the given graph containing the target entity.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Nationality -1 means a reverse of Nationality.</a:t>
            </a:r>
          </a:p>
        </p:txBody>
      </p:sp>
    </p:spTree>
    <p:extLst>
      <p:ext uri="{BB962C8B-B14F-4D97-AF65-F5344CB8AC3E}">
        <p14:creationId xmlns:p14="http://schemas.microsoft.com/office/powerpoint/2010/main" val="150618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2. Approach</a:t>
            </a:r>
            <a:endParaRPr lang="ko-KR" alt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1280159" y="1479665"/>
            <a:ext cx="95845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Definition 1(Knowledge Graph)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 Knowledge graph G = (V, E) where V is the set of vertices and E is the set of edges.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For each fact (h, t, r), we create two corresponding vertices vi and </a:t>
            </a:r>
            <a:r>
              <a:rPr lang="en-US" altLang="ko-KR" dirty="0" err="1"/>
              <a:t>vj</a:t>
            </a:r>
            <a:r>
              <a:rPr lang="en-US" altLang="ko-KR" dirty="0"/>
              <a:t> in the graph G, where </a:t>
            </a:r>
            <a:r>
              <a:rPr lang="en-US" altLang="ko-KR" dirty="0" err="1"/>
              <a:t>i</a:t>
            </a:r>
            <a:r>
              <a:rPr lang="en-US" altLang="ko-KR" dirty="0"/>
              <a:t> and j are unique index of h and t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After that, we create a directed edge e, which represents the relation r, from vi to </a:t>
            </a:r>
            <a:r>
              <a:rPr lang="en-US" altLang="ko-KR" dirty="0" err="1"/>
              <a:t>vj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Moreover, s = (t, k) where t indicates subject type and k is the index of the corresponding vertex or edge.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280159" y="4854635"/>
            <a:ext cx="9584575" cy="1477328"/>
            <a:chOff x="1288472" y="1886990"/>
            <a:chExt cx="9584575" cy="1477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288472" y="1886990"/>
                  <a:ext cx="9584575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- Definition 2(Graph Context)</a:t>
                  </a:r>
                </a:p>
                <a:p>
                  <a:endParaRPr lang="en-US" altLang="ko-KR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ko-KR" dirty="0"/>
                    <a:t>Given a subject s, its graph context C(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dirty="0"/>
                    <a:t>)   =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altLang="ko-KR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ko-KR" dirty="0"/>
                    <a:t>Means that its graph context a set of other subjects relevant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altLang="ko-KR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472" y="1886990"/>
                  <a:ext cx="9584575" cy="1477328"/>
                </a:xfrm>
                <a:prstGeom prst="rect">
                  <a:avLst/>
                </a:prstGeom>
                <a:blipFill>
                  <a:blip r:embed="rId2"/>
                  <a:stretch>
                    <a:fillRect l="-509" t="-2058" b="-53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5160" y="2453045"/>
              <a:ext cx="3400425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119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2. Approach</a:t>
            </a:r>
            <a:endParaRPr lang="ko-KR" alt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1303712" y="1932363"/>
            <a:ext cx="9584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Problem(Knowledge Graph Embedding)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Given a knowledge graph G = (V, 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    we want to represent each v ∈ V and r ∈ E by a vector with real numbers!!!!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78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3. Framework</a:t>
            </a:r>
            <a:endParaRPr lang="ko-KR" alt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922713" y="1690688"/>
            <a:ext cx="102163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Generally, the learning objective of GAKE is </a:t>
            </a:r>
            <a:r>
              <a:rPr lang="en-US" altLang="ko-KR" dirty="0">
                <a:solidFill>
                  <a:srgbClr val="FF0000"/>
                </a:solidFill>
              </a:rPr>
              <a:t>to predict missing subjects given by their context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where                                   ,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628" y="2182643"/>
            <a:ext cx="4895850" cy="1152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39092" y="4900377"/>
                <a:ext cx="771421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Notice that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C(s) : graph context of the subject s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(s) : embedding vector of the subject s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: translation of subject s’s context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2" y="4900377"/>
                <a:ext cx="7714211" cy="1477328"/>
              </a:xfrm>
              <a:prstGeom prst="rect">
                <a:avLst/>
              </a:prstGeom>
              <a:blipFill>
                <a:blip r:embed="rId3"/>
                <a:stretch>
                  <a:fillRect l="-790" t="-24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801" y="3682535"/>
            <a:ext cx="2652343" cy="3400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329" y="3467393"/>
            <a:ext cx="3609975" cy="8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3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3. Framework</a:t>
            </a:r>
            <a:endParaRPr lang="ko-KR" altLang="en-US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22713" y="2355936"/>
                <a:ext cx="10216341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Neighbor context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is the set of neighbor context of subject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We want to maximize the log-likelihood of all subjects given by their neighbor contexts.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13" y="2355936"/>
                <a:ext cx="10216341" cy="3139321"/>
              </a:xfrm>
              <a:prstGeom prst="rect">
                <a:avLst/>
              </a:prstGeom>
              <a:blipFill>
                <a:blip r:embed="rId2"/>
                <a:stretch>
                  <a:fillRect l="-477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166" y="4107522"/>
            <a:ext cx="4150130" cy="90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1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3. Framework</a:t>
            </a:r>
            <a:endParaRPr lang="ko-KR" altLang="en-US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987829" y="1690688"/>
                <a:ext cx="10216341" cy="4567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Path context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is the set of vertices and edges that are contained in a generated path.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We want to maximize the log-likelihood of all subjects given by all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* But how can we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?</a:t>
                </a:r>
              </a:p>
              <a:p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First, sample a integer L uniformly (that indicates the length of path)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After that, Random walk will choose a neighbor randomly until L edges have been collected.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29" y="1690688"/>
                <a:ext cx="10216341" cy="4567148"/>
              </a:xfrm>
              <a:prstGeom prst="rect">
                <a:avLst/>
              </a:prstGeom>
              <a:blipFill>
                <a:blip r:embed="rId2"/>
                <a:stretch>
                  <a:fillRect l="-597" t="-667" r="-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875" y="66504"/>
            <a:ext cx="2868431" cy="22450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344" y="3271056"/>
            <a:ext cx="45910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0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1679</Words>
  <Application>Microsoft Office PowerPoint</Application>
  <PresentationFormat>와이드스크린</PresentationFormat>
  <Paragraphs>378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Cambria Math</vt:lpstr>
      <vt:lpstr>Office 테마</vt:lpstr>
      <vt:lpstr>Knowledge Graph </vt:lpstr>
      <vt:lpstr>1. GAKE   : Graph Aware Knowledge Embedding  </vt:lpstr>
      <vt:lpstr>1. Basic concept</vt:lpstr>
      <vt:lpstr>1. Basic concept</vt:lpstr>
      <vt:lpstr>2. Approach</vt:lpstr>
      <vt:lpstr>2. Approach</vt:lpstr>
      <vt:lpstr>3. Framework</vt:lpstr>
      <vt:lpstr>3. Framework</vt:lpstr>
      <vt:lpstr>3. Framework</vt:lpstr>
      <vt:lpstr>3. Framework</vt:lpstr>
      <vt:lpstr>3. Training</vt:lpstr>
      <vt:lpstr>4. Experiments and Results</vt:lpstr>
      <vt:lpstr>4. Experiments and Results</vt:lpstr>
      <vt:lpstr>2. Structured Embedding  via Pairwise Relations and  Long-Range Interactions in Knowledge Base </vt:lpstr>
      <vt:lpstr>1. Basic concept</vt:lpstr>
      <vt:lpstr>2. Framework</vt:lpstr>
      <vt:lpstr>2. Framework</vt:lpstr>
      <vt:lpstr>2. Framework</vt:lpstr>
      <vt:lpstr>2. Framework</vt:lpstr>
      <vt:lpstr>2. Framework</vt:lpstr>
      <vt:lpstr>2. Framework</vt:lpstr>
      <vt:lpstr>3. Training</vt:lpstr>
      <vt:lpstr>3. Results</vt:lpstr>
      <vt:lpstr>3. Results</vt:lpstr>
      <vt:lpstr>3. ProjE   : Embedding Projection for Knowledge Graph Completion  </vt:lpstr>
      <vt:lpstr>1. Distinction</vt:lpstr>
      <vt:lpstr>2. Methodology</vt:lpstr>
      <vt:lpstr>2. Methodology</vt:lpstr>
      <vt:lpstr>2. Methodology</vt:lpstr>
      <vt:lpstr>2. Methodology</vt:lpstr>
      <vt:lpstr>2. Methodology</vt:lpstr>
      <vt:lpstr>2. Methodology</vt:lpstr>
      <vt:lpstr>3. Experiments and Results</vt:lpstr>
      <vt:lpstr>3. Experiments and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Graph</dc:title>
  <dc:creator>PARK</dc:creator>
  <cp:lastModifiedBy> </cp:lastModifiedBy>
  <cp:revision>54</cp:revision>
  <cp:lastPrinted>2019-03-20T00:40:40Z</cp:lastPrinted>
  <dcterms:created xsi:type="dcterms:W3CDTF">2019-03-14T10:31:59Z</dcterms:created>
  <dcterms:modified xsi:type="dcterms:W3CDTF">2019-03-20T01:17:38Z</dcterms:modified>
</cp:coreProperties>
</file>