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6" r:id="rId7"/>
    <p:sldId id="267" r:id="rId8"/>
    <p:sldId id="261" r:id="rId9"/>
    <p:sldId id="262" r:id="rId10"/>
    <p:sldId id="263" r:id="rId11"/>
    <p:sldId id="264" r:id="rId12"/>
    <p:sldId id="265"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623" autoAdjust="0"/>
    <p:restoredTop sz="55556" autoAdjust="0"/>
  </p:normalViewPr>
  <p:slideViewPr>
    <p:cSldViewPr snapToGrid="0">
      <p:cViewPr varScale="1">
        <p:scale>
          <a:sx n="45" d="100"/>
          <a:sy n="45" d="100"/>
        </p:scale>
        <p:origin x="1867" y="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AFCA98-80C4-42F6-8C8F-2AD4145CF9DE}" type="datetimeFigureOut">
              <a:rPr lang="en-AU" smtClean="0"/>
              <a:t>12/07/2022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E13C03-E320-4525-9553-54EF1A54A088}" type="slidenum">
              <a:rPr lang="en-AU" smtClean="0"/>
              <a:t>‹#›</a:t>
            </a:fld>
            <a:endParaRPr lang="en-AU"/>
          </a:p>
        </p:txBody>
      </p:sp>
    </p:spTree>
    <p:extLst>
      <p:ext uri="{BB962C8B-B14F-4D97-AF65-F5344CB8AC3E}">
        <p14:creationId xmlns:p14="http://schemas.microsoft.com/office/powerpoint/2010/main" val="14419661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a:t>
            </a:r>
            <a:r>
              <a:rPr lang="en-US" altLang="zh-CN" dirty="0" err="1"/>
              <a:t>i</a:t>
            </a:r>
            <a:r>
              <a:rPr lang="en-US" altLang="zh-CN" dirty="0"/>
              <a:t> I’m Junlin Han. I’m going to talk about our work entitled You Only Cut Once : Boosting data augmentation with a single cut. This work is done by Junlin, Pengfei, Weihao, Jie, Ali, Ian, Lars, and Hongdong.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1</a:t>
            </a:fld>
            <a:endParaRPr lang="en-AU"/>
          </a:p>
        </p:txBody>
      </p:sp>
    </p:spTree>
    <p:extLst>
      <p:ext uri="{BB962C8B-B14F-4D97-AF65-F5344CB8AC3E}">
        <p14:creationId xmlns:p14="http://schemas.microsoft.com/office/powerpoint/2010/main" val="1700910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For ImageNet, we evaluate the test set accuracy, partial image recognition ability, calibration error, robustness against adversarial attacks,  corruption robustness, and distribution shift, using a standard ResNet-50 model.   Overall, YOCO surpasses image-level augmentation</a:t>
            </a:r>
          </a:p>
        </p:txBody>
      </p:sp>
      <p:sp>
        <p:nvSpPr>
          <p:cNvPr id="4" name="Slide Number Placeholder 3"/>
          <p:cNvSpPr>
            <a:spLocks noGrp="1"/>
          </p:cNvSpPr>
          <p:nvPr>
            <p:ph type="sldNum" sz="quarter" idx="5"/>
          </p:nvPr>
        </p:nvSpPr>
        <p:spPr/>
        <p:txBody>
          <a:bodyPr/>
          <a:lstStyle/>
          <a:p>
            <a:fld id="{3DE13C03-E320-4525-9553-54EF1A54A088}" type="slidenum">
              <a:rPr lang="en-AU" smtClean="0"/>
              <a:t>10</a:t>
            </a:fld>
            <a:endParaRPr lang="en-AU"/>
          </a:p>
        </p:txBody>
      </p:sp>
    </p:spTree>
    <p:extLst>
      <p:ext uri="{BB962C8B-B14F-4D97-AF65-F5344CB8AC3E}">
        <p14:creationId xmlns:p14="http://schemas.microsoft.com/office/powerpoint/2010/main" val="2374422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contrastive learning, we apply YOCO to horizontal flip only. YOCO helps contrastive learning methods to achieve more powerful representations, which can be better transferred to classification, detection, and </a:t>
            </a:r>
            <a:r>
              <a:rPr lang="en-US" altLang="zh-CN" dirty="0"/>
              <a:t>instance </a:t>
            </a:r>
            <a:r>
              <a:rPr lang="en-US" dirty="0"/>
              <a:t>segmentation tasks.</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11</a:t>
            </a:fld>
            <a:endParaRPr lang="en-AU"/>
          </a:p>
        </p:txBody>
      </p:sp>
    </p:spTree>
    <p:extLst>
      <p:ext uri="{BB962C8B-B14F-4D97-AF65-F5344CB8AC3E}">
        <p14:creationId xmlns:p14="http://schemas.microsoft.com/office/powerpoint/2010/main" val="2674846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Furthermore, we study two representative low-level vision tasks. YOCO consistently outperforms image-level augmentation, showing the generality of YOCO.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12</a:t>
            </a:fld>
            <a:endParaRPr lang="en-AU"/>
          </a:p>
        </p:txBody>
      </p:sp>
    </p:spTree>
    <p:extLst>
      <p:ext uri="{BB962C8B-B14F-4D97-AF65-F5344CB8AC3E}">
        <p14:creationId xmlns:p14="http://schemas.microsoft.com/office/powerpoint/2010/main" val="3984000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YOCO can be employed as a default strategy of performing data augmentations. Moreover, how to perform data augmentations are worth further studying. The code of this work is available online. Thank you for your attention.</a:t>
            </a:r>
          </a:p>
        </p:txBody>
      </p:sp>
      <p:sp>
        <p:nvSpPr>
          <p:cNvPr id="4" name="Slide Number Placeholder 3"/>
          <p:cNvSpPr>
            <a:spLocks noGrp="1"/>
          </p:cNvSpPr>
          <p:nvPr>
            <p:ph type="sldNum" sz="quarter" idx="5"/>
          </p:nvPr>
        </p:nvSpPr>
        <p:spPr/>
        <p:txBody>
          <a:bodyPr/>
          <a:lstStyle/>
          <a:p>
            <a:fld id="{3DE13C03-E320-4525-9553-54EF1A54A088}" type="slidenum">
              <a:rPr lang="en-AU" smtClean="0"/>
              <a:t>13</a:t>
            </a:fld>
            <a:endParaRPr lang="en-AU"/>
          </a:p>
        </p:txBody>
      </p:sp>
    </p:spTree>
    <p:extLst>
      <p:ext uri="{BB962C8B-B14F-4D97-AF65-F5344CB8AC3E}">
        <p14:creationId xmlns:p14="http://schemas.microsoft.com/office/powerpoint/2010/main" val="23428376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work, we show that the way of performing data augmentations matters in training neural networks. Our simple method benefits a variety of vision tasks, from high-level vision to low-level vision, supervised learning to unsupervised learning. Moreover, our method scales well to almost all augmentation operations and can be applied to multiple network architectures for consistent performance gain.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2</a:t>
            </a:fld>
            <a:endParaRPr lang="en-AU"/>
          </a:p>
        </p:txBody>
      </p:sp>
    </p:spTree>
    <p:extLst>
      <p:ext uri="{BB962C8B-B14F-4D97-AF65-F5344CB8AC3E}">
        <p14:creationId xmlns:p14="http://schemas.microsoft.com/office/powerpoint/2010/main" val="42394580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past years, data augmentation has been used as a key strategy for training robust neural networks. Different kinds of augmentations are studied, here we briefly summarize some of them.  Augmentations are performed at the image-level by default. That is, all pixels inside an image can be potentially affected by augmentation operation.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3</a:t>
            </a:fld>
            <a:endParaRPr lang="en-AU"/>
          </a:p>
        </p:txBody>
      </p:sp>
    </p:spTree>
    <p:extLst>
      <p:ext uri="{BB962C8B-B14F-4D97-AF65-F5344CB8AC3E}">
        <p14:creationId xmlns:p14="http://schemas.microsoft.com/office/powerpoint/2010/main" val="1105718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accent5">
                    <a:lumMod val="50000"/>
                  </a:schemeClr>
                </a:solidFill>
                <a:latin typeface="Times New Roman" panose="02020603050405020304" pitchFamily="18" charset="0"/>
                <a:cs typeface="Times New Roman" panose="02020603050405020304" pitchFamily="18" charset="0"/>
              </a:rPr>
              <a:t>Our motivation and intuition come from the power of internal patches. In fact, patches have been well studied in both high-level vision and low-level vision, as well as in both conventional approaches and learning-based approaches. For example, bag of features extracts patch-level image representation. Recent </a:t>
            </a:r>
            <a:r>
              <a:rPr lang="en-US" sz="1200" dirty="0" err="1">
                <a:solidFill>
                  <a:schemeClr val="accent5">
                    <a:lumMod val="50000"/>
                  </a:schemeClr>
                </a:solidFill>
                <a:latin typeface="Times New Roman" panose="02020603050405020304" pitchFamily="18" charset="0"/>
                <a:cs typeface="Times New Roman" panose="02020603050405020304" pitchFamily="18" charset="0"/>
              </a:rPr>
              <a:t>ViT</a:t>
            </a:r>
            <a:r>
              <a:rPr lang="en-US" sz="1200" dirty="0">
                <a:solidFill>
                  <a:schemeClr val="accent5">
                    <a:lumMod val="50000"/>
                  </a:schemeClr>
                </a:solidFill>
                <a:latin typeface="Times New Roman" panose="02020603050405020304" pitchFamily="18" charset="0"/>
                <a:cs typeface="Times New Roman" panose="02020603050405020304" pitchFamily="18" charset="0"/>
              </a:rPr>
              <a:t> models split images into patches as the input.  Patches are also employed in low-level vision tasks such as texture synthesis. Lastly, human beings can recognize objects from partial patterns.  For instance, we can easily figure out these patches come from a dog. </a:t>
            </a:r>
            <a:endParaRPr lang="en-US" b="0" dirty="0">
              <a:effectLst/>
            </a:endParaRPr>
          </a:p>
        </p:txBody>
      </p:sp>
      <p:sp>
        <p:nvSpPr>
          <p:cNvPr id="4" name="Slide Number Placeholder 3"/>
          <p:cNvSpPr>
            <a:spLocks noGrp="1"/>
          </p:cNvSpPr>
          <p:nvPr>
            <p:ph type="sldNum" sz="quarter" idx="5"/>
          </p:nvPr>
        </p:nvSpPr>
        <p:spPr/>
        <p:txBody>
          <a:bodyPr/>
          <a:lstStyle/>
          <a:p>
            <a:fld id="{3DE13C03-E320-4525-9553-54EF1A54A088}" type="slidenum">
              <a:rPr lang="en-AU" smtClean="0"/>
              <a:t>4</a:t>
            </a:fld>
            <a:endParaRPr lang="en-AU"/>
          </a:p>
        </p:txBody>
      </p:sp>
    </p:spTree>
    <p:extLst>
      <p:ext uri="{BB962C8B-B14F-4D97-AF65-F5344CB8AC3E}">
        <p14:creationId xmlns:p14="http://schemas.microsoft.com/office/powerpoint/2010/main" val="1070175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propose You Only Cut Once, or YOCO. YOCO cuts one image into two pieces, from either horizontal dimension or vertical dimension, then perform the same augmentation operation individually within each piece. As augmentations are determined by randomness, the effects of the same augmentation are usually different for each piece. Thus, concatenating the augmented pieces back yields a more diversified augmented image.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5</a:t>
            </a:fld>
            <a:endParaRPr lang="en-AU"/>
          </a:p>
        </p:txBody>
      </p:sp>
    </p:spTree>
    <p:extLst>
      <p:ext uri="{BB962C8B-B14F-4D97-AF65-F5344CB8AC3E}">
        <p14:creationId xmlns:p14="http://schemas.microsoft.com/office/powerpoint/2010/main" val="20700388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visual examples of augmented images. Compared to image-level augmentation, images augmented in a YOCO manner are sometimes not globally semantic consistent. Learning with such data hence encourages neural networks to recognize partial patterns.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6</a:t>
            </a:fld>
            <a:endParaRPr lang="en-AU"/>
          </a:p>
        </p:txBody>
      </p:sp>
    </p:spTree>
    <p:extLst>
      <p:ext uri="{BB962C8B-B14F-4D97-AF65-F5344CB8AC3E}">
        <p14:creationId xmlns:p14="http://schemas.microsoft.com/office/powerpoint/2010/main" val="2414478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main experiments includes image classification, contrastive learning, and low-level vision. For image classification task, we evaluate the performance of YOCO applied to 12 augmentations. YOCO also benefits contrastive learning, where better representation can be learned  and transferred to multiple downstream tasks. Lastly, we verify the generality of YOCO by evaluating two low-level vision tasks. </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7</a:t>
            </a:fld>
            <a:endParaRPr lang="en-AU"/>
          </a:p>
        </p:txBody>
      </p:sp>
    </p:spTree>
    <p:extLst>
      <p:ext uri="{BB962C8B-B14F-4D97-AF65-F5344CB8AC3E}">
        <p14:creationId xmlns:p14="http://schemas.microsoft.com/office/powerpoint/2010/main" val="20734611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In CIFAR-10 classification task, we report the performance of YOCO on 12 augmentations and 7 neural network architectures, including 5 CNN models and 2 ViT variants. Among 84 results in total, YOCO boosts 76 of them. </a:t>
            </a:r>
          </a:p>
        </p:txBody>
      </p:sp>
      <p:sp>
        <p:nvSpPr>
          <p:cNvPr id="4" name="Slide Number Placeholder 3"/>
          <p:cNvSpPr>
            <a:spLocks noGrp="1"/>
          </p:cNvSpPr>
          <p:nvPr>
            <p:ph type="sldNum" sz="quarter" idx="5"/>
          </p:nvPr>
        </p:nvSpPr>
        <p:spPr/>
        <p:txBody>
          <a:bodyPr/>
          <a:lstStyle/>
          <a:p>
            <a:fld id="{3DE13C03-E320-4525-9553-54EF1A54A088}" type="slidenum">
              <a:rPr lang="en-AU" smtClean="0"/>
              <a:t>8</a:t>
            </a:fld>
            <a:endParaRPr lang="en-AU"/>
          </a:p>
        </p:txBody>
      </p:sp>
    </p:spTree>
    <p:extLst>
      <p:ext uri="{BB962C8B-B14F-4D97-AF65-F5344CB8AC3E}">
        <p14:creationId xmlns:p14="http://schemas.microsoft.com/office/powerpoint/2010/main" val="40919285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Results on CIFAR-100 are similar to CIFAR-10, where 68 results benefit from activating YOCO.</a:t>
            </a:r>
            <a:endParaRPr lang="en-AU" dirty="0"/>
          </a:p>
        </p:txBody>
      </p:sp>
      <p:sp>
        <p:nvSpPr>
          <p:cNvPr id="4" name="Slide Number Placeholder 3"/>
          <p:cNvSpPr>
            <a:spLocks noGrp="1"/>
          </p:cNvSpPr>
          <p:nvPr>
            <p:ph type="sldNum" sz="quarter" idx="5"/>
          </p:nvPr>
        </p:nvSpPr>
        <p:spPr/>
        <p:txBody>
          <a:bodyPr/>
          <a:lstStyle/>
          <a:p>
            <a:fld id="{3DE13C03-E320-4525-9553-54EF1A54A088}" type="slidenum">
              <a:rPr lang="en-AU" smtClean="0"/>
              <a:t>9</a:t>
            </a:fld>
            <a:endParaRPr lang="en-AU"/>
          </a:p>
        </p:txBody>
      </p:sp>
    </p:spTree>
    <p:extLst>
      <p:ext uri="{BB962C8B-B14F-4D97-AF65-F5344CB8AC3E}">
        <p14:creationId xmlns:p14="http://schemas.microsoft.com/office/powerpoint/2010/main" val="3858045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232D-CD7A-1898-31C9-D12A7A4959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093769A-0DB4-EDE0-2821-FCD7ECA31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DF3C8ED8-5206-FC66-6D04-47C2F06A13AB}"/>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5" name="Footer Placeholder 4">
            <a:extLst>
              <a:ext uri="{FF2B5EF4-FFF2-40B4-BE49-F238E27FC236}">
                <a16:creationId xmlns:a16="http://schemas.microsoft.com/office/drawing/2014/main" id="{3F8BEEB2-44C8-F6A0-BB08-BCD6E2E0F42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D224B3C-C484-F688-D66F-027F7D4A4F6A}"/>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3279455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B7E4D-2113-920F-F513-22BDB2E717E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16EED80C-8963-9624-3DAD-C298BA4435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080C923-9C01-4FD8-0497-B6B6A14A9005}"/>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5" name="Footer Placeholder 4">
            <a:extLst>
              <a:ext uri="{FF2B5EF4-FFF2-40B4-BE49-F238E27FC236}">
                <a16:creationId xmlns:a16="http://schemas.microsoft.com/office/drawing/2014/main" id="{7CCBC809-BCF7-AC38-6B4D-F679D4AB3C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92BCECB-544C-C4DF-F862-7E7C7C335F3C}"/>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292036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12CAA44-18F1-A045-3CD9-4435552134B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147BBF5-CB64-F5C6-E996-6959811DC7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1327D49-7E1F-4D35-D392-042DB06DA9B7}"/>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5" name="Footer Placeholder 4">
            <a:extLst>
              <a:ext uri="{FF2B5EF4-FFF2-40B4-BE49-F238E27FC236}">
                <a16:creationId xmlns:a16="http://schemas.microsoft.com/office/drawing/2014/main" id="{D863BDA6-7C8D-C7AC-4298-E7CB074AE8B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D548A6F-AF47-E0B8-844E-DACEC410F84F}"/>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2056528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BA9A1-2FDD-CD0A-F837-56A4FE06BD4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FD55112F-4F8C-47E9-C254-87DB93318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C4B62E6-61B9-BAD2-99BF-476605FA8FD8}"/>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5" name="Footer Placeholder 4">
            <a:extLst>
              <a:ext uri="{FF2B5EF4-FFF2-40B4-BE49-F238E27FC236}">
                <a16:creationId xmlns:a16="http://schemas.microsoft.com/office/drawing/2014/main" id="{14D54BF7-7BD7-C32B-3385-5961988A8922}"/>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4883143-7A1F-5F5D-21A9-D600BA5F2722}"/>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20827631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1DA6C-D492-90EE-3E6E-F05B007CB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5B890E90-641C-1DAB-E26F-EC02EA9BE8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472B82-8DF9-B1FF-B095-A6913994DCC1}"/>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5" name="Footer Placeholder 4">
            <a:extLst>
              <a:ext uri="{FF2B5EF4-FFF2-40B4-BE49-F238E27FC236}">
                <a16:creationId xmlns:a16="http://schemas.microsoft.com/office/drawing/2014/main" id="{01919A77-715D-F0F3-E303-887AE975A4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8D7BAA6-F451-622A-8441-BE77C4A2E921}"/>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423627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A7979-EE9B-C117-B2DB-664BABAF8DBD}"/>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053B3C-A76C-1EC7-4C69-68E180EE8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80CC6A6-368E-27BE-C23C-A93AD4AAED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2118B606-90BE-37F1-BEEA-4E3956EBA32E}"/>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6" name="Footer Placeholder 5">
            <a:extLst>
              <a:ext uri="{FF2B5EF4-FFF2-40B4-BE49-F238E27FC236}">
                <a16:creationId xmlns:a16="http://schemas.microsoft.com/office/drawing/2014/main" id="{6D411737-1855-FA35-FA82-CABF863E52D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A49A488D-3984-99CA-F891-3AA99375F922}"/>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2379588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DC2B-52F6-8C3F-D568-5189E3970E91}"/>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D3ABA67-1E6A-7E0D-255B-B61D4F3019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702A98A-A393-F904-F961-ECC484A84A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6DEE216F-047B-FDDD-C0A7-28B9915168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9ED6A7-8A3A-AE72-5383-16D65B64795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22E80407-01ED-9746-5475-04E70B035EE1}"/>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8" name="Footer Placeholder 7">
            <a:extLst>
              <a:ext uri="{FF2B5EF4-FFF2-40B4-BE49-F238E27FC236}">
                <a16:creationId xmlns:a16="http://schemas.microsoft.com/office/drawing/2014/main" id="{5DF05C76-4DA4-638F-7AD4-74197F438260}"/>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154C39AF-A6FB-D7F9-A5EE-DE03AEC8EC42}"/>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1556895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0983E-05C7-9C73-EBD3-2A581704487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220CD71-5AEC-8610-2247-FE7EBFF67965}"/>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4" name="Footer Placeholder 3">
            <a:extLst>
              <a:ext uri="{FF2B5EF4-FFF2-40B4-BE49-F238E27FC236}">
                <a16:creationId xmlns:a16="http://schemas.microsoft.com/office/drawing/2014/main" id="{96DD0BD1-844E-F594-AD2B-C381021EE316}"/>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F360295B-8385-F462-E2DB-6CA69BCDA2F5}"/>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985076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37ECA0-D624-E322-AECD-7B91702956B7}"/>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3" name="Footer Placeholder 2">
            <a:extLst>
              <a:ext uri="{FF2B5EF4-FFF2-40B4-BE49-F238E27FC236}">
                <a16:creationId xmlns:a16="http://schemas.microsoft.com/office/drawing/2014/main" id="{31E0A0BE-B6C0-FC86-E798-DAF2AE1B3FD4}"/>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1F7ADC4-53DA-80B2-7E02-EEE2704FE38F}"/>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2178244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ACBBA-A30A-2340-A6B4-7A83EC6A08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4BEF0100-765D-B7D8-6A3A-D6AA2E9F18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D8FA5B7B-7E0F-4E96-B23F-DF4F3C0A77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AD2C69-2E5A-AF0A-9974-D2C11A6C5E93}"/>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6" name="Footer Placeholder 5">
            <a:extLst>
              <a:ext uri="{FF2B5EF4-FFF2-40B4-BE49-F238E27FC236}">
                <a16:creationId xmlns:a16="http://schemas.microsoft.com/office/drawing/2014/main" id="{A2882A52-522A-7AAF-CD43-E8801B4D01E3}"/>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AF1D868-9572-DD0E-4688-0957B1743FE3}"/>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392596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140D1-01CA-9CB6-6952-C7552A7500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7EDED51D-8F60-301C-E802-5F75DA73B6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26FE9ED-2C6E-3485-ED7C-4314A6B46E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B89A3C-BA04-3E8A-8C1A-44FB0C65F431}"/>
              </a:ext>
            </a:extLst>
          </p:cNvPr>
          <p:cNvSpPr>
            <a:spLocks noGrp="1"/>
          </p:cNvSpPr>
          <p:nvPr>
            <p:ph type="dt" sz="half" idx="10"/>
          </p:nvPr>
        </p:nvSpPr>
        <p:spPr/>
        <p:txBody>
          <a:bodyPr/>
          <a:lstStyle/>
          <a:p>
            <a:fld id="{5EF43E47-F542-4851-9575-8E2D4B64F07B}" type="datetimeFigureOut">
              <a:rPr lang="en-AU" smtClean="0"/>
              <a:t>12/07/2022</a:t>
            </a:fld>
            <a:endParaRPr lang="en-AU"/>
          </a:p>
        </p:txBody>
      </p:sp>
      <p:sp>
        <p:nvSpPr>
          <p:cNvPr id="6" name="Footer Placeholder 5">
            <a:extLst>
              <a:ext uri="{FF2B5EF4-FFF2-40B4-BE49-F238E27FC236}">
                <a16:creationId xmlns:a16="http://schemas.microsoft.com/office/drawing/2014/main" id="{0D870080-E615-25E7-1D82-2761D0FE460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DDC27E1-22D5-B924-631D-631BE570EB62}"/>
              </a:ext>
            </a:extLst>
          </p:cNvPr>
          <p:cNvSpPr>
            <a:spLocks noGrp="1"/>
          </p:cNvSpPr>
          <p:nvPr>
            <p:ph type="sldNum" sz="quarter" idx="12"/>
          </p:nvPr>
        </p:nvSpPr>
        <p:spPr/>
        <p:txBody>
          <a:bodyPr/>
          <a:lstStyle/>
          <a:p>
            <a:fld id="{8CEC80CE-DC14-45A5-B09E-42BA8459EBA3}" type="slidenum">
              <a:rPr lang="en-AU" smtClean="0"/>
              <a:t>‹#›</a:t>
            </a:fld>
            <a:endParaRPr lang="en-AU"/>
          </a:p>
        </p:txBody>
      </p:sp>
    </p:spTree>
    <p:extLst>
      <p:ext uri="{BB962C8B-B14F-4D97-AF65-F5344CB8AC3E}">
        <p14:creationId xmlns:p14="http://schemas.microsoft.com/office/powerpoint/2010/main" val="79177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120D1-ABD5-2484-9E3A-1D2B0E0315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5CF68467-09F3-6FB9-C51C-AA0B22FB3B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D14D828-73C7-BE75-4555-DC5258DBAE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43E47-F542-4851-9575-8E2D4B64F07B}" type="datetimeFigureOut">
              <a:rPr lang="en-AU" smtClean="0"/>
              <a:t>12/07/2022</a:t>
            </a:fld>
            <a:endParaRPr lang="en-AU"/>
          </a:p>
        </p:txBody>
      </p:sp>
      <p:sp>
        <p:nvSpPr>
          <p:cNvPr id="5" name="Footer Placeholder 4">
            <a:extLst>
              <a:ext uri="{FF2B5EF4-FFF2-40B4-BE49-F238E27FC236}">
                <a16:creationId xmlns:a16="http://schemas.microsoft.com/office/drawing/2014/main" id="{CA22DE07-03B6-F5A7-7307-30A192031E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3EDA78F-E325-C2FC-A328-95DBFA6E73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EC80CE-DC14-45A5-B09E-42BA8459EBA3}" type="slidenum">
              <a:rPr lang="en-AU" smtClean="0"/>
              <a:t>‹#›</a:t>
            </a:fld>
            <a:endParaRPr lang="en-AU"/>
          </a:p>
        </p:txBody>
      </p:sp>
    </p:spTree>
    <p:extLst>
      <p:ext uri="{BB962C8B-B14F-4D97-AF65-F5344CB8AC3E}">
        <p14:creationId xmlns:p14="http://schemas.microsoft.com/office/powerpoint/2010/main" val="1745463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jpg"/><Relationship Id="rId11" Type="http://schemas.openxmlformats.org/officeDocument/2006/relationships/image" Target="../media/image9.png"/><Relationship Id="rId5" Type="http://schemas.openxmlformats.org/officeDocument/2006/relationships/image" Target="../media/image3.jpg"/><Relationship Id="rId10" Type="http://schemas.openxmlformats.org/officeDocument/2006/relationships/image" Target="../media/image8.pn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2.png"/></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JunlinHan/YOCO"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97D38-E54F-0801-5C80-9F8566D93B7A}"/>
              </a:ext>
            </a:extLst>
          </p:cNvPr>
          <p:cNvSpPr>
            <a:spLocks noGrp="1"/>
          </p:cNvSpPr>
          <p:nvPr>
            <p:ph type="ctrTitle"/>
          </p:nvPr>
        </p:nvSpPr>
        <p:spPr>
          <a:xfrm>
            <a:off x="1524000" y="569466"/>
            <a:ext cx="9144000" cy="2387600"/>
          </a:xfrm>
        </p:spPr>
        <p:txBody>
          <a:bodyPr>
            <a:normAutofit/>
          </a:bodyPr>
          <a:lstStyle/>
          <a:p>
            <a:r>
              <a:rPr lang="en-US" sz="4400" b="1" dirty="0"/>
              <a:t>You Only Cut Once: </a:t>
            </a:r>
            <a:br>
              <a:rPr lang="en-US" sz="4400" b="1" dirty="0"/>
            </a:br>
            <a:r>
              <a:rPr lang="en-US" sz="4400" b="1" dirty="0"/>
              <a:t>Boosting Data Augmentation with a Single Cut</a:t>
            </a:r>
            <a:endParaRPr lang="en-AU" sz="4400" b="1" dirty="0"/>
          </a:p>
        </p:txBody>
      </p:sp>
      <p:pic>
        <p:nvPicPr>
          <p:cNvPr id="4" name="Picture 3" descr="A person wearing glasses&#10;&#10;Description automatically generated with medium confidence">
            <a:extLst>
              <a:ext uri="{FF2B5EF4-FFF2-40B4-BE49-F238E27FC236}">
                <a16:creationId xmlns:a16="http://schemas.microsoft.com/office/drawing/2014/main" id="{B671AD73-F2E6-28B5-4B29-1F18D2D53840}"/>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1656000" y="3703003"/>
            <a:ext cx="1332000" cy="1332000"/>
          </a:xfrm>
          <a:prstGeom prst="rect">
            <a:avLst/>
          </a:prstGeom>
        </p:spPr>
      </p:pic>
      <p:pic>
        <p:nvPicPr>
          <p:cNvPr id="5" name="Picture 4" descr="A person wearing glasses&#10;&#10;Description automatically generated with low confidence">
            <a:extLst>
              <a:ext uri="{FF2B5EF4-FFF2-40B4-BE49-F238E27FC236}">
                <a16:creationId xmlns:a16="http://schemas.microsoft.com/office/drawing/2014/main" id="{A2D65183-5C6E-4C27-A0AA-4FCB8027B118}"/>
              </a:ext>
            </a:extLst>
          </p:cNvPr>
          <p:cNvPicPr preferRelativeResize="0">
            <a:picLocks/>
          </p:cNvPicPr>
          <p:nvPr/>
        </p:nvPicPr>
        <p:blipFill>
          <a:blip r:embed="rId4" cstate="print">
            <a:extLst>
              <a:ext uri="{28A0092B-C50C-407E-A947-70E740481C1C}">
                <a14:useLocalDpi xmlns:a14="http://schemas.microsoft.com/office/drawing/2010/main" val="0"/>
              </a:ext>
            </a:extLst>
          </a:blip>
          <a:stretch>
            <a:fillRect/>
          </a:stretch>
        </p:blipFill>
        <p:spPr>
          <a:xfrm>
            <a:off x="144000" y="3703003"/>
            <a:ext cx="1332000" cy="1332000"/>
          </a:xfrm>
          <a:prstGeom prst="rect">
            <a:avLst/>
          </a:prstGeom>
        </p:spPr>
      </p:pic>
      <p:pic>
        <p:nvPicPr>
          <p:cNvPr id="6" name="Picture 5" descr="A person in front of a whiteboard&#10;&#10;Description automatically generated with medium confidence">
            <a:extLst>
              <a:ext uri="{FF2B5EF4-FFF2-40B4-BE49-F238E27FC236}">
                <a16:creationId xmlns:a16="http://schemas.microsoft.com/office/drawing/2014/main" id="{F455F8E8-E4E2-BC51-2A3C-C1FCD5B170C3}"/>
              </a:ext>
            </a:extLst>
          </p:cNvPr>
          <p:cNvPicPr preferRelativeResize="0">
            <a:picLocks/>
          </p:cNvPicPr>
          <p:nvPr/>
        </p:nvPicPr>
        <p:blipFill>
          <a:blip r:embed="rId5">
            <a:extLst>
              <a:ext uri="{28A0092B-C50C-407E-A947-70E740481C1C}">
                <a14:useLocalDpi xmlns:a14="http://schemas.microsoft.com/office/drawing/2010/main" val="0"/>
              </a:ext>
            </a:extLst>
          </a:blip>
          <a:stretch>
            <a:fillRect/>
          </a:stretch>
        </p:blipFill>
        <p:spPr>
          <a:xfrm>
            <a:off x="3168000" y="3689755"/>
            <a:ext cx="1332000" cy="1332000"/>
          </a:xfrm>
          <a:prstGeom prst="rect">
            <a:avLst/>
          </a:prstGeom>
        </p:spPr>
      </p:pic>
      <p:pic>
        <p:nvPicPr>
          <p:cNvPr id="7" name="Picture 6" descr="A person wearing glasses&#10;&#10;Description automatically generated with low confidence">
            <a:extLst>
              <a:ext uri="{FF2B5EF4-FFF2-40B4-BE49-F238E27FC236}">
                <a16:creationId xmlns:a16="http://schemas.microsoft.com/office/drawing/2014/main" id="{58C17234-9EC1-40DA-27EE-8A008410D8BE}"/>
              </a:ext>
            </a:extLst>
          </p:cNvPr>
          <p:cNvPicPr preferRelativeResize="0">
            <a:picLocks/>
          </p:cNvPicPr>
          <p:nvPr/>
        </p:nvPicPr>
        <p:blipFill>
          <a:blip r:embed="rId6">
            <a:extLst>
              <a:ext uri="{28A0092B-C50C-407E-A947-70E740481C1C}">
                <a14:useLocalDpi xmlns:a14="http://schemas.microsoft.com/office/drawing/2010/main" val="0"/>
              </a:ext>
            </a:extLst>
          </a:blip>
          <a:stretch>
            <a:fillRect/>
          </a:stretch>
        </p:blipFill>
        <p:spPr>
          <a:xfrm>
            <a:off x="4680000" y="3689755"/>
            <a:ext cx="1332000" cy="1332000"/>
          </a:xfrm>
          <a:prstGeom prst="rect">
            <a:avLst/>
          </a:prstGeom>
        </p:spPr>
      </p:pic>
      <p:pic>
        <p:nvPicPr>
          <p:cNvPr id="8" name="Picture 7" descr="A person wearing glasses&#10;&#10;Description automatically generated with medium confidence">
            <a:extLst>
              <a:ext uri="{FF2B5EF4-FFF2-40B4-BE49-F238E27FC236}">
                <a16:creationId xmlns:a16="http://schemas.microsoft.com/office/drawing/2014/main" id="{9461D470-CD11-CF13-36BB-ED75220DD2CB}"/>
              </a:ext>
            </a:extLst>
          </p:cNvPr>
          <p:cNvPicPr preferRelativeResize="0">
            <a:picLocks/>
          </p:cNvPicPr>
          <p:nvPr/>
        </p:nvPicPr>
        <p:blipFill>
          <a:blip r:embed="rId7">
            <a:extLst>
              <a:ext uri="{28A0092B-C50C-407E-A947-70E740481C1C}">
                <a14:useLocalDpi xmlns:a14="http://schemas.microsoft.com/office/drawing/2010/main" val="0"/>
              </a:ext>
            </a:extLst>
          </a:blip>
          <a:stretch>
            <a:fillRect/>
          </a:stretch>
        </p:blipFill>
        <p:spPr>
          <a:xfrm>
            <a:off x="6192000" y="3686165"/>
            <a:ext cx="1332000" cy="1332000"/>
          </a:xfrm>
          <a:prstGeom prst="rect">
            <a:avLst/>
          </a:prstGeom>
        </p:spPr>
      </p:pic>
      <p:pic>
        <p:nvPicPr>
          <p:cNvPr id="9" name="Picture 8" descr="A picture containing person&#10;&#10;Description automatically generated">
            <a:extLst>
              <a:ext uri="{FF2B5EF4-FFF2-40B4-BE49-F238E27FC236}">
                <a16:creationId xmlns:a16="http://schemas.microsoft.com/office/drawing/2014/main" id="{89A438EB-15DE-6CCD-2412-DAABD32B8297}"/>
              </a:ext>
            </a:extLst>
          </p:cNvPr>
          <p:cNvPicPr preferRelativeResize="0">
            <a:picLocks/>
          </p:cNvPicPr>
          <p:nvPr/>
        </p:nvPicPr>
        <p:blipFill>
          <a:blip r:embed="rId8">
            <a:extLst>
              <a:ext uri="{28A0092B-C50C-407E-A947-70E740481C1C}">
                <a14:useLocalDpi xmlns:a14="http://schemas.microsoft.com/office/drawing/2010/main" val="0"/>
              </a:ext>
            </a:extLst>
          </a:blip>
          <a:stretch>
            <a:fillRect/>
          </a:stretch>
        </p:blipFill>
        <p:spPr>
          <a:xfrm>
            <a:off x="9216000" y="3703003"/>
            <a:ext cx="1332000" cy="1332000"/>
          </a:xfrm>
          <a:prstGeom prst="rect">
            <a:avLst/>
          </a:prstGeom>
        </p:spPr>
      </p:pic>
      <p:pic>
        <p:nvPicPr>
          <p:cNvPr id="10" name="Picture 9" descr="A person with a beard&#10;&#10;Description automatically generated with low confidence">
            <a:extLst>
              <a:ext uri="{FF2B5EF4-FFF2-40B4-BE49-F238E27FC236}">
                <a16:creationId xmlns:a16="http://schemas.microsoft.com/office/drawing/2014/main" id="{D41E6F1A-D38A-DCFC-3BD7-AD50DA913FE4}"/>
              </a:ext>
            </a:extLst>
          </p:cNvPr>
          <p:cNvPicPr preferRelativeResize="0">
            <a:picLocks/>
          </p:cNvPicPr>
          <p:nvPr/>
        </p:nvPicPr>
        <p:blipFill>
          <a:blip r:embed="rId9" cstate="print">
            <a:extLst>
              <a:ext uri="{28A0092B-C50C-407E-A947-70E740481C1C}">
                <a14:useLocalDpi xmlns:a14="http://schemas.microsoft.com/office/drawing/2010/main" val="0"/>
              </a:ext>
            </a:extLst>
          </a:blip>
          <a:stretch>
            <a:fillRect/>
          </a:stretch>
        </p:blipFill>
        <p:spPr>
          <a:xfrm>
            <a:off x="7704000" y="3686165"/>
            <a:ext cx="1332000" cy="1332000"/>
          </a:xfrm>
          <a:prstGeom prst="rect">
            <a:avLst/>
          </a:prstGeom>
        </p:spPr>
      </p:pic>
      <p:pic>
        <p:nvPicPr>
          <p:cNvPr id="11" name="Picture 10" descr="A person wearing glasses&#10;&#10;Description automatically generated with medium confidence">
            <a:extLst>
              <a:ext uri="{FF2B5EF4-FFF2-40B4-BE49-F238E27FC236}">
                <a16:creationId xmlns:a16="http://schemas.microsoft.com/office/drawing/2014/main" id="{666CDC1A-37E8-702B-E921-1CCDA3ABB90E}"/>
              </a:ext>
            </a:extLst>
          </p:cNvPr>
          <p:cNvPicPr preferRelativeResize="0">
            <a:picLocks/>
          </p:cNvPicPr>
          <p:nvPr/>
        </p:nvPicPr>
        <p:blipFill>
          <a:blip r:embed="rId10">
            <a:extLst>
              <a:ext uri="{28A0092B-C50C-407E-A947-70E740481C1C}">
                <a14:useLocalDpi xmlns:a14="http://schemas.microsoft.com/office/drawing/2010/main" val="0"/>
              </a:ext>
            </a:extLst>
          </a:blip>
          <a:stretch>
            <a:fillRect/>
          </a:stretch>
        </p:blipFill>
        <p:spPr>
          <a:xfrm>
            <a:off x="10728000" y="3703003"/>
            <a:ext cx="1332000" cy="1332000"/>
          </a:xfrm>
          <a:prstGeom prst="rect">
            <a:avLst/>
          </a:prstGeom>
        </p:spPr>
      </p:pic>
      <p:sp>
        <p:nvSpPr>
          <p:cNvPr id="12" name="TextBox 11">
            <a:extLst>
              <a:ext uri="{FF2B5EF4-FFF2-40B4-BE49-F238E27FC236}">
                <a16:creationId xmlns:a16="http://schemas.microsoft.com/office/drawing/2014/main" id="{13A74F49-50BF-1907-9D5C-415F63D13809}"/>
              </a:ext>
            </a:extLst>
          </p:cNvPr>
          <p:cNvSpPr txBox="1"/>
          <p:nvPr/>
        </p:nvSpPr>
        <p:spPr>
          <a:xfrm>
            <a:off x="184604" y="5060956"/>
            <a:ext cx="12007395" cy="400110"/>
          </a:xfrm>
          <a:prstGeom prst="rect">
            <a:avLst/>
          </a:prstGeom>
          <a:noFill/>
        </p:spPr>
        <p:txBody>
          <a:bodyPr wrap="square" rtlCol="0">
            <a:spAutoFit/>
          </a:bodyPr>
          <a:lstStyle/>
          <a:p>
            <a:r>
              <a:rPr lang="en-AU" sz="2000" dirty="0"/>
              <a:t>Junlin Han     Pengfei Fang      Weihao Li           Jie Hong          Ali Armin           Ian Reid       Lars Petersson Hongdong Li</a:t>
            </a:r>
          </a:p>
        </p:txBody>
      </p:sp>
      <p:pic>
        <p:nvPicPr>
          <p:cNvPr id="13" name="Picture 12" descr="Text&#10;&#10;Description automatically generated with low confidence">
            <a:extLst>
              <a:ext uri="{FF2B5EF4-FFF2-40B4-BE49-F238E27FC236}">
                <a16:creationId xmlns:a16="http://schemas.microsoft.com/office/drawing/2014/main" id="{F837A3F5-D42F-DC16-E84E-10A836CA340F}"/>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2909616" y="5674226"/>
            <a:ext cx="1675286" cy="930714"/>
          </a:xfrm>
          <a:prstGeom prst="rect">
            <a:avLst/>
          </a:prstGeom>
        </p:spPr>
      </p:pic>
      <p:pic>
        <p:nvPicPr>
          <p:cNvPr id="14" name="Picture 13" descr="Icon&#10;&#10;Description automatically generated">
            <a:extLst>
              <a:ext uri="{FF2B5EF4-FFF2-40B4-BE49-F238E27FC236}">
                <a16:creationId xmlns:a16="http://schemas.microsoft.com/office/drawing/2014/main" id="{1D8B94CB-6665-4EC6-FE02-4B74314A9798}"/>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106458" y="5769076"/>
            <a:ext cx="1570950" cy="741014"/>
          </a:xfrm>
          <a:prstGeom prst="rect">
            <a:avLst/>
          </a:prstGeom>
        </p:spPr>
      </p:pic>
      <p:pic>
        <p:nvPicPr>
          <p:cNvPr id="15" name="Picture 2" descr="Study Overseas - The University of Adelaide - Home | Facebook">
            <a:extLst>
              <a:ext uri="{FF2B5EF4-FFF2-40B4-BE49-F238E27FC236}">
                <a16:creationId xmlns:a16="http://schemas.microsoft.com/office/drawing/2014/main" id="{ADCA0184-61A8-4C06-0ACA-448D9034E820}"/>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669436" y="5583000"/>
            <a:ext cx="1179646" cy="117964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4500EDE9-7137-D04F-AB50-B7B1C15341DE}"/>
              </a:ext>
            </a:extLst>
          </p:cNvPr>
          <p:cNvPicPr>
            <a:picLocks noChangeAspect="1"/>
          </p:cNvPicPr>
          <p:nvPr/>
        </p:nvPicPr>
        <p:blipFill>
          <a:blip r:embed="rId14"/>
          <a:stretch>
            <a:fillRect/>
          </a:stretch>
        </p:blipFill>
        <p:spPr>
          <a:xfrm>
            <a:off x="8197254" y="5583000"/>
            <a:ext cx="2941453" cy="1003154"/>
          </a:xfrm>
          <a:prstGeom prst="rect">
            <a:avLst/>
          </a:prstGeom>
        </p:spPr>
      </p:pic>
    </p:spTree>
    <p:extLst>
      <p:ext uri="{BB962C8B-B14F-4D97-AF65-F5344CB8AC3E}">
        <p14:creationId xmlns:p14="http://schemas.microsoft.com/office/powerpoint/2010/main" val="1801804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18C67-F980-F782-B840-DEE11BB0D18E}"/>
              </a:ext>
            </a:extLst>
          </p:cNvPr>
          <p:cNvSpPr>
            <a:spLocks noGrp="1"/>
          </p:cNvSpPr>
          <p:nvPr>
            <p:ph type="title"/>
          </p:nvPr>
        </p:nvSpPr>
        <p:spPr/>
        <p:txBody>
          <a:bodyPr/>
          <a:lstStyle/>
          <a:p>
            <a:r>
              <a:rPr lang="en-AU" b="1" dirty="0"/>
              <a:t>Results: ImageNet Classification</a:t>
            </a:r>
            <a:endParaRPr lang="en-AU" dirty="0"/>
          </a:p>
        </p:txBody>
      </p:sp>
      <p:pic>
        <p:nvPicPr>
          <p:cNvPr id="5" name="Content Placeholder 4">
            <a:extLst>
              <a:ext uri="{FF2B5EF4-FFF2-40B4-BE49-F238E27FC236}">
                <a16:creationId xmlns:a16="http://schemas.microsoft.com/office/drawing/2014/main" id="{D4BA8D89-4CF2-39D5-3EA4-FCC436971153}"/>
              </a:ext>
            </a:extLst>
          </p:cNvPr>
          <p:cNvPicPr>
            <a:picLocks noGrp="1" noChangeAspect="1"/>
          </p:cNvPicPr>
          <p:nvPr>
            <p:ph idx="1"/>
          </p:nvPr>
        </p:nvPicPr>
        <p:blipFill>
          <a:blip r:embed="rId3"/>
          <a:stretch>
            <a:fillRect/>
          </a:stretch>
        </p:blipFill>
        <p:spPr>
          <a:xfrm>
            <a:off x="662380" y="1526228"/>
            <a:ext cx="10867240" cy="3805544"/>
          </a:xfrm>
        </p:spPr>
      </p:pic>
      <p:sp>
        <p:nvSpPr>
          <p:cNvPr id="4" name="TextBox 3">
            <a:extLst>
              <a:ext uri="{FF2B5EF4-FFF2-40B4-BE49-F238E27FC236}">
                <a16:creationId xmlns:a16="http://schemas.microsoft.com/office/drawing/2014/main" id="{74054E3C-569C-9E9F-3636-DAA5541C0911}"/>
              </a:ext>
            </a:extLst>
          </p:cNvPr>
          <p:cNvSpPr txBox="1"/>
          <p:nvPr/>
        </p:nvSpPr>
        <p:spPr>
          <a:xfrm>
            <a:off x="838200" y="5753446"/>
            <a:ext cx="3664974" cy="954107"/>
          </a:xfrm>
          <a:prstGeom prst="rect">
            <a:avLst/>
          </a:prstGeom>
          <a:noFill/>
        </p:spPr>
        <p:txBody>
          <a:bodyPr wrap="square" rtlCol="0">
            <a:spAutoFit/>
          </a:bodyPr>
          <a:lstStyle/>
          <a:p>
            <a:r>
              <a:rPr lang="en-AU" sz="2800" dirty="0"/>
              <a:t>Metric: Top-1 accuracy</a:t>
            </a:r>
          </a:p>
          <a:p>
            <a:r>
              <a:rPr lang="en-AU" sz="2800" dirty="0"/>
              <a:t>      best/last results</a:t>
            </a:r>
          </a:p>
        </p:txBody>
      </p:sp>
      <p:sp>
        <p:nvSpPr>
          <p:cNvPr id="6" name="TextBox 5">
            <a:extLst>
              <a:ext uri="{FF2B5EF4-FFF2-40B4-BE49-F238E27FC236}">
                <a16:creationId xmlns:a16="http://schemas.microsoft.com/office/drawing/2014/main" id="{A1BC6B18-8004-9691-A279-7FBEFBEFBF20}"/>
              </a:ext>
            </a:extLst>
          </p:cNvPr>
          <p:cNvSpPr txBox="1"/>
          <p:nvPr/>
        </p:nvSpPr>
        <p:spPr>
          <a:xfrm>
            <a:off x="4650658" y="6038581"/>
            <a:ext cx="7222603" cy="523220"/>
          </a:xfrm>
          <a:prstGeom prst="rect">
            <a:avLst/>
          </a:prstGeom>
          <a:noFill/>
        </p:spPr>
        <p:txBody>
          <a:bodyPr wrap="square" rtlCol="0">
            <a:spAutoFit/>
          </a:bodyPr>
          <a:lstStyle/>
          <a:p>
            <a:r>
              <a:rPr lang="en-AU" sz="2800" dirty="0"/>
              <a:t>YOCO</a:t>
            </a:r>
            <a:r>
              <a:rPr lang="en-AU" sz="2800" dirty="0">
                <a:solidFill>
                  <a:srgbClr val="00B050"/>
                </a:solidFill>
              </a:rPr>
              <a:t> outperforms </a:t>
            </a:r>
            <a:r>
              <a:rPr lang="en-AU" sz="2800" dirty="0"/>
              <a:t>image-level augmentation</a:t>
            </a:r>
          </a:p>
        </p:txBody>
      </p:sp>
    </p:spTree>
    <p:extLst>
      <p:ext uri="{BB962C8B-B14F-4D97-AF65-F5344CB8AC3E}">
        <p14:creationId xmlns:p14="http://schemas.microsoft.com/office/powerpoint/2010/main" val="411566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5908-9377-3069-71A8-B0972134DD5C}"/>
              </a:ext>
            </a:extLst>
          </p:cNvPr>
          <p:cNvSpPr>
            <a:spLocks noGrp="1"/>
          </p:cNvSpPr>
          <p:nvPr>
            <p:ph type="title"/>
          </p:nvPr>
        </p:nvSpPr>
        <p:spPr/>
        <p:txBody>
          <a:bodyPr/>
          <a:lstStyle/>
          <a:p>
            <a:r>
              <a:rPr lang="en-AU" b="1" dirty="0"/>
              <a:t>Results: Contrastive Learning</a:t>
            </a:r>
            <a:endParaRPr lang="en-AU" dirty="0"/>
          </a:p>
        </p:txBody>
      </p:sp>
      <p:pic>
        <p:nvPicPr>
          <p:cNvPr id="5" name="Content Placeholder 4">
            <a:extLst>
              <a:ext uri="{FF2B5EF4-FFF2-40B4-BE49-F238E27FC236}">
                <a16:creationId xmlns:a16="http://schemas.microsoft.com/office/drawing/2014/main" id="{6A2F2AB4-D036-8CB1-4F25-7839236A343D}"/>
              </a:ext>
            </a:extLst>
          </p:cNvPr>
          <p:cNvPicPr>
            <a:picLocks noGrp="1" noChangeAspect="1"/>
          </p:cNvPicPr>
          <p:nvPr>
            <p:ph idx="1"/>
          </p:nvPr>
        </p:nvPicPr>
        <p:blipFill>
          <a:blip r:embed="rId3"/>
          <a:stretch>
            <a:fillRect/>
          </a:stretch>
        </p:blipFill>
        <p:spPr>
          <a:xfrm>
            <a:off x="412227" y="1855627"/>
            <a:ext cx="11197880" cy="1573373"/>
          </a:xfrm>
        </p:spPr>
      </p:pic>
      <p:sp>
        <p:nvSpPr>
          <p:cNvPr id="4" name="TextBox 3">
            <a:extLst>
              <a:ext uri="{FF2B5EF4-FFF2-40B4-BE49-F238E27FC236}">
                <a16:creationId xmlns:a16="http://schemas.microsoft.com/office/drawing/2014/main" id="{CDBF61C9-4DDE-D260-E99F-79AC2E07316D}"/>
              </a:ext>
            </a:extLst>
          </p:cNvPr>
          <p:cNvSpPr txBox="1"/>
          <p:nvPr/>
        </p:nvSpPr>
        <p:spPr>
          <a:xfrm>
            <a:off x="4572000" y="6038581"/>
            <a:ext cx="7222603" cy="523220"/>
          </a:xfrm>
          <a:prstGeom prst="rect">
            <a:avLst/>
          </a:prstGeom>
          <a:noFill/>
        </p:spPr>
        <p:txBody>
          <a:bodyPr wrap="square" rtlCol="0">
            <a:spAutoFit/>
          </a:bodyPr>
          <a:lstStyle/>
          <a:p>
            <a:r>
              <a:rPr lang="en-AU" sz="2800" dirty="0"/>
              <a:t>YOCO</a:t>
            </a:r>
            <a:r>
              <a:rPr lang="en-AU" sz="2800" dirty="0">
                <a:solidFill>
                  <a:srgbClr val="00B050"/>
                </a:solidFill>
              </a:rPr>
              <a:t> </a:t>
            </a:r>
            <a:r>
              <a:rPr lang="en-AU" sz="2800" dirty="0"/>
              <a:t>results in more</a:t>
            </a:r>
            <a:r>
              <a:rPr lang="en-AU" sz="2800" dirty="0">
                <a:solidFill>
                  <a:srgbClr val="00B050"/>
                </a:solidFill>
              </a:rPr>
              <a:t> powerful representation</a:t>
            </a:r>
            <a:endParaRPr lang="en-AU" sz="2800" dirty="0"/>
          </a:p>
        </p:txBody>
      </p:sp>
    </p:spTree>
    <p:extLst>
      <p:ext uri="{BB962C8B-B14F-4D97-AF65-F5344CB8AC3E}">
        <p14:creationId xmlns:p14="http://schemas.microsoft.com/office/powerpoint/2010/main" val="107170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D5908-9377-3069-71A8-B0972134DD5C}"/>
              </a:ext>
            </a:extLst>
          </p:cNvPr>
          <p:cNvSpPr>
            <a:spLocks noGrp="1"/>
          </p:cNvSpPr>
          <p:nvPr>
            <p:ph type="title"/>
          </p:nvPr>
        </p:nvSpPr>
        <p:spPr/>
        <p:txBody>
          <a:bodyPr/>
          <a:lstStyle/>
          <a:p>
            <a:r>
              <a:rPr lang="en-AU" b="1" dirty="0"/>
              <a:t>Results: Low-level Vision</a:t>
            </a:r>
            <a:endParaRPr lang="en-AU" dirty="0"/>
          </a:p>
        </p:txBody>
      </p:sp>
      <p:pic>
        <p:nvPicPr>
          <p:cNvPr id="9" name="Content Placeholder 8">
            <a:extLst>
              <a:ext uri="{FF2B5EF4-FFF2-40B4-BE49-F238E27FC236}">
                <a16:creationId xmlns:a16="http://schemas.microsoft.com/office/drawing/2014/main" id="{B3ABF95E-1244-55C6-F2C3-C65CEF6286F9}"/>
              </a:ext>
            </a:extLst>
          </p:cNvPr>
          <p:cNvPicPr>
            <a:picLocks noGrp="1" noChangeAspect="1"/>
          </p:cNvPicPr>
          <p:nvPr>
            <p:ph idx="1"/>
          </p:nvPr>
        </p:nvPicPr>
        <p:blipFill>
          <a:blip r:embed="rId3"/>
          <a:stretch>
            <a:fillRect/>
          </a:stretch>
        </p:blipFill>
        <p:spPr>
          <a:xfrm>
            <a:off x="4866552" y="3128631"/>
            <a:ext cx="6651776" cy="1600624"/>
          </a:xfrm>
        </p:spPr>
      </p:pic>
      <p:pic>
        <p:nvPicPr>
          <p:cNvPr id="7" name="Picture 6">
            <a:extLst>
              <a:ext uri="{FF2B5EF4-FFF2-40B4-BE49-F238E27FC236}">
                <a16:creationId xmlns:a16="http://schemas.microsoft.com/office/drawing/2014/main" id="{D490535B-EC89-86AC-2FB6-E69690C97FF8}"/>
              </a:ext>
            </a:extLst>
          </p:cNvPr>
          <p:cNvPicPr>
            <a:picLocks noChangeAspect="1"/>
          </p:cNvPicPr>
          <p:nvPr/>
        </p:nvPicPr>
        <p:blipFill>
          <a:blip r:embed="rId4"/>
          <a:stretch>
            <a:fillRect/>
          </a:stretch>
        </p:blipFill>
        <p:spPr>
          <a:xfrm>
            <a:off x="641793" y="1608740"/>
            <a:ext cx="6651776" cy="1076588"/>
          </a:xfrm>
          <a:prstGeom prst="rect">
            <a:avLst/>
          </a:prstGeom>
        </p:spPr>
      </p:pic>
      <p:sp>
        <p:nvSpPr>
          <p:cNvPr id="5" name="TextBox 4">
            <a:extLst>
              <a:ext uri="{FF2B5EF4-FFF2-40B4-BE49-F238E27FC236}">
                <a16:creationId xmlns:a16="http://schemas.microsoft.com/office/drawing/2014/main" id="{63024C8D-2EB3-EF58-F721-C85B5A517184}"/>
              </a:ext>
            </a:extLst>
          </p:cNvPr>
          <p:cNvSpPr txBox="1"/>
          <p:nvPr/>
        </p:nvSpPr>
        <p:spPr>
          <a:xfrm>
            <a:off x="4572000" y="6038581"/>
            <a:ext cx="7222603" cy="523220"/>
          </a:xfrm>
          <a:prstGeom prst="rect">
            <a:avLst/>
          </a:prstGeom>
          <a:noFill/>
        </p:spPr>
        <p:txBody>
          <a:bodyPr wrap="square" rtlCol="0">
            <a:spAutoFit/>
          </a:bodyPr>
          <a:lstStyle/>
          <a:p>
            <a:r>
              <a:rPr lang="en-AU" sz="2800" dirty="0"/>
              <a:t>YOCO</a:t>
            </a:r>
            <a:r>
              <a:rPr lang="en-AU" sz="2800" dirty="0">
                <a:solidFill>
                  <a:srgbClr val="00B050"/>
                </a:solidFill>
              </a:rPr>
              <a:t> generalizes</a:t>
            </a:r>
            <a:r>
              <a:rPr lang="en-AU" sz="2800" dirty="0"/>
              <a:t> well to low-level vision tasks</a:t>
            </a:r>
          </a:p>
        </p:txBody>
      </p:sp>
      <p:sp>
        <p:nvSpPr>
          <p:cNvPr id="6" name="TextBox 5">
            <a:extLst>
              <a:ext uri="{FF2B5EF4-FFF2-40B4-BE49-F238E27FC236}">
                <a16:creationId xmlns:a16="http://schemas.microsoft.com/office/drawing/2014/main" id="{233B1E33-8DEE-EDA9-AC20-13E4714EB4FA}"/>
              </a:ext>
            </a:extLst>
          </p:cNvPr>
          <p:cNvSpPr txBox="1"/>
          <p:nvPr/>
        </p:nvSpPr>
        <p:spPr>
          <a:xfrm>
            <a:off x="838200" y="6038581"/>
            <a:ext cx="2644877" cy="523220"/>
          </a:xfrm>
          <a:prstGeom prst="rect">
            <a:avLst/>
          </a:prstGeom>
          <a:noFill/>
        </p:spPr>
        <p:txBody>
          <a:bodyPr wrap="square" rtlCol="0">
            <a:spAutoFit/>
          </a:bodyPr>
          <a:lstStyle/>
          <a:p>
            <a:r>
              <a:rPr lang="en-AU" sz="2800" dirty="0"/>
              <a:t>Metric: PSNR</a:t>
            </a:r>
          </a:p>
        </p:txBody>
      </p:sp>
      <p:sp>
        <p:nvSpPr>
          <p:cNvPr id="8" name="TextBox 7">
            <a:extLst>
              <a:ext uri="{FF2B5EF4-FFF2-40B4-BE49-F238E27FC236}">
                <a16:creationId xmlns:a16="http://schemas.microsoft.com/office/drawing/2014/main" id="{1F648DB3-5E22-7C33-7BDD-E5B3009D6C21}"/>
              </a:ext>
            </a:extLst>
          </p:cNvPr>
          <p:cNvSpPr txBox="1"/>
          <p:nvPr/>
        </p:nvSpPr>
        <p:spPr>
          <a:xfrm>
            <a:off x="3136491" y="2555161"/>
            <a:ext cx="2644877" cy="523220"/>
          </a:xfrm>
          <a:prstGeom prst="rect">
            <a:avLst/>
          </a:prstGeom>
          <a:noFill/>
        </p:spPr>
        <p:txBody>
          <a:bodyPr wrap="square" rtlCol="0">
            <a:spAutoFit/>
          </a:bodyPr>
          <a:lstStyle/>
          <a:p>
            <a:r>
              <a:rPr lang="en-AU" sz="2800" dirty="0"/>
              <a:t>Deraining</a:t>
            </a:r>
          </a:p>
        </p:txBody>
      </p:sp>
      <p:sp>
        <p:nvSpPr>
          <p:cNvPr id="10" name="TextBox 9">
            <a:extLst>
              <a:ext uri="{FF2B5EF4-FFF2-40B4-BE49-F238E27FC236}">
                <a16:creationId xmlns:a16="http://schemas.microsoft.com/office/drawing/2014/main" id="{C9576B66-39FB-F76F-048A-FDF6CD584C76}"/>
              </a:ext>
            </a:extLst>
          </p:cNvPr>
          <p:cNvSpPr txBox="1"/>
          <p:nvPr/>
        </p:nvSpPr>
        <p:spPr>
          <a:xfrm>
            <a:off x="7293569" y="4517895"/>
            <a:ext cx="2644877" cy="523220"/>
          </a:xfrm>
          <a:prstGeom prst="rect">
            <a:avLst/>
          </a:prstGeom>
          <a:noFill/>
        </p:spPr>
        <p:txBody>
          <a:bodyPr wrap="square" rtlCol="0">
            <a:spAutoFit/>
          </a:bodyPr>
          <a:lstStyle/>
          <a:p>
            <a:r>
              <a:rPr lang="en-AU" sz="2800" dirty="0"/>
              <a:t>Super-resolution</a:t>
            </a:r>
          </a:p>
        </p:txBody>
      </p:sp>
    </p:spTree>
    <p:extLst>
      <p:ext uri="{BB962C8B-B14F-4D97-AF65-F5344CB8AC3E}">
        <p14:creationId xmlns:p14="http://schemas.microsoft.com/office/powerpoint/2010/main" val="250489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8E991-8783-7E64-CBCF-1CEE9A7B0C36}"/>
              </a:ext>
            </a:extLst>
          </p:cNvPr>
          <p:cNvSpPr>
            <a:spLocks noGrp="1"/>
          </p:cNvSpPr>
          <p:nvPr>
            <p:ph type="title"/>
          </p:nvPr>
        </p:nvSpPr>
        <p:spPr/>
        <p:txBody>
          <a:bodyPr/>
          <a:lstStyle/>
          <a:p>
            <a:r>
              <a:rPr lang="en-AU" b="1" dirty="0"/>
              <a:t>Conclusion</a:t>
            </a:r>
          </a:p>
        </p:txBody>
      </p:sp>
      <p:sp>
        <p:nvSpPr>
          <p:cNvPr id="3" name="Content Placeholder 2">
            <a:extLst>
              <a:ext uri="{FF2B5EF4-FFF2-40B4-BE49-F238E27FC236}">
                <a16:creationId xmlns:a16="http://schemas.microsoft.com/office/drawing/2014/main" id="{2D7A5F06-B667-07FD-AFC3-417B9E0FFCC7}"/>
              </a:ext>
            </a:extLst>
          </p:cNvPr>
          <p:cNvSpPr>
            <a:spLocks noGrp="1"/>
          </p:cNvSpPr>
          <p:nvPr>
            <p:ph idx="1"/>
          </p:nvPr>
        </p:nvSpPr>
        <p:spPr/>
        <p:txBody>
          <a:bodyPr/>
          <a:lstStyle/>
          <a:p>
            <a:r>
              <a:rPr lang="en-AU" dirty="0"/>
              <a:t>YOCO </a:t>
            </a:r>
            <a:r>
              <a:rPr lang="en-US" altLang="zh-CN" dirty="0"/>
              <a:t>boosts</a:t>
            </a:r>
            <a:r>
              <a:rPr lang="en-AU" dirty="0"/>
              <a:t> multiple augmentations for free</a:t>
            </a:r>
          </a:p>
          <a:p>
            <a:endParaRPr lang="en-AU" dirty="0"/>
          </a:p>
          <a:p>
            <a:r>
              <a:rPr lang="en-AU" dirty="0"/>
              <a:t>How to perform data augmentations can be further explored </a:t>
            </a:r>
          </a:p>
          <a:p>
            <a:pPr marL="0" indent="0">
              <a:buNone/>
            </a:pPr>
            <a:endParaRPr lang="en-AU" dirty="0"/>
          </a:p>
          <a:p>
            <a:r>
              <a:rPr lang="en-AU" dirty="0"/>
              <a:t>Code available: </a:t>
            </a:r>
            <a:r>
              <a:rPr lang="en-AU" dirty="0">
                <a:hlinkClick r:id="rId3"/>
              </a:rPr>
              <a:t>https://github.com/JunlinHan/YOCO</a:t>
            </a:r>
            <a:endParaRPr lang="en-AU" dirty="0"/>
          </a:p>
        </p:txBody>
      </p:sp>
    </p:spTree>
    <p:extLst>
      <p:ext uri="{BB962C8B-B14F-4D97-AF65-F5344CB8AC3E}">
        <p14:creationId xmlns:p14="http://schemas.microsoft.com/office/powerpoint/2010/main" val="41564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A7DE4-9546-AA8D-E360-5586BAED410C}"/>
              </a:ext>
            </a:extLst>
          </p:cNvPr>
          <p:cNvSpPr>
            <a:spLocks noGrp="1"/>
          </p:cNvSpPr>
          <p:nvPr>
            <p:ph type="title"/>
          </p:nvPr>
        </p:nvSpPr>
        <p:spPr/>
        <p:txBody>
          <a:bodyPr/>
          <a:lstStyle/>
          <a:p>
            <a:r>
              <a:rPr lang="en-AU" b="1" dirty="0"/>
              <a:t>Highlights</a:t>
            </a:r>
          </a:p>
        </p:txBody>
      </p:sp>
      <p:sp>
        <p:nvSpPr>
          <p:cNvPr id="3" name="Content Placeholder 2">
            <a:extLst>
              <a:ext uri="{FF2B5EF4-FFF2-40B4-BE49-F238E27FC236}">
                <a16:creationId xmlns:a16="http://schemas.microsoft.com/office/drawing/2014/main" id="{2C1E7A27-6F07-B164-232F-FDBD35210DEC}"/>
              </a:ext>
            </a:extLst>
          </p:cNvPr>
          <p:cNvSpPr>
            <a:spLocks noGrp="1"/>
          </p:cNvSpPr>
          <p:nvPr>
            <p:ph idx="1"/>
          </p:nvPr>
        </p:nvSpPr>
        <p:spPr/>
        <p:txBody>
          <a:bodyPr/>
          <a:lstStyle/>
          <a:p>
            <a:r>
              <a:rPr lang="en-AU" dirty="0"/>
              <a:t>A simple method for </a:t>
            </a:r>
            <a:r>
              <a:rPr lang="en-AU" dirty="0">
                <a:solidFill>
                  <a:srgbClr val="00B050"/>
                </a:solidFill>
              </a:rPr>
              <a:t>performing</a:t>
            </a:r>
            <a:r>
              <a:rPr lang="en-AU" dirty="0"/>
              <a:t> data augmentations</a:t>
            </a:r>
          </a:p>
          <a:p>
            <a:endParaRPr lang="en-AU" dirty="0"/>
          </a:p>
          <a:p>
            <a:r>
              <a:rPr lang="en-AU" dirty="0"/>
              <a:t>... benefits </a:t>
            </a:r>
            <a:r>
              <a:rPr lang="en-AU" dirty="0">
                <a:solidFill>
                  <a:srgbClr val="00B050"/>
                </a:solidFill>
              </a:rPr>
              <a:t>a variety of</a:t>
            </a:r>
            <a:r>
              <a:rPr lang="en-AU" dirty="0"/>
              <a:t> vision tasks, including classification, contrastive learning, and low-level vision, </a:t>
            </a:r>
            <a:r>
              <a:rPr lang="en-AU" dirty="0">
                <a:solidFill>
                  <a:srgbClr val="00B050"/>
                </a:solidFill>
              </a:rPr>
              <a:t>for free</a:t>
            </a:r>
          </a:p>
          <a:p>
            <a:endParaRPr lang="en-AU" dirty="0"/>
          </a:p>
          <a:p>
            <a:r>
              <a:rPr lang="en-AU" dirty="0"/>
              <a:t>... scales well to </a:t>
            </a:r>
            <a:r>
              <a:rPr lang="en-AU" dirty="0">
                <a:solidFill>
                  <a:srgbClr val="00B050"/>
                </a:solidFill>
              </a:rPr>
              <a:t>almost</a:t>
            </a:r>
            <a:r>
              <a:rPr lang="en-AU" dirty="0"/>
              <a:t> </a:t>
            </a:r>
            <a:r>
              <a:rPr lang="en-AU" dirty="0">
                <a:solidFill>
                  <a:srgbClr val="00B050"/>
                </a:solidFill>
              </a:rPr>
              <a:t>all</a:t>
            </a:r>
            <a:r>
              <a:rPr lang="en-AU" dirty="0"/>
              <a:t> augmentation operations</a:t>
            </a:r>
          </a:p>
          <a:p>
            <a:endParaRPr lang="en-AU" dirty="0"/>
          </a:p>
          <a:p>
            <a:r>
              <a:rPr lang="en-AU" dirty="0"/>
              <a:t>… applies to </a:t>
            </a:r>
            <a:r>
              <a:rPr lang="en-AU" dirty="0">
                <a:solidFill>
                  <a:srgbClr val="00B050"/>
                </a:solidFill>
              </a:rPr>
              <a:t>multiple</a:t>
            </a:r>
            <a:r>
              <a:rPr lang="en-AU" dirty="0"/>
              <a:t> neural network architectures</a:t>
            </a:r>
          </a:p>
        </p:txBody>
      </p:sp>
    </p:spTree>
    <p:extLst>
      <p:ext uri="{BB962C8B-B14F-4D97-AF65-F5344CB8AC3E}">
        <p14:creationId xmlns:p14="http://schemas.microsoft.com/office/powerpoint/2010/main" val="215963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C64C8-8723-5EF4-A760-DB9B06B03D82}"/>
              </a:ext>
            </a:extLst>
          </p:cNvPr>
          <p:cNvSpPr>
            <a:spLocks noGrp="1"/>
          </p:cNvSpPr>
          <p:nvPr>
            <p:ph type="title"/>
          </p:nvPr>
        </p:nvSpPr>
        <p:spPr/>
        <p:txBody>
          <a:bodyPr/>
          <a:lstStyle/>
          <a:p>
            <a:r>
              <a:rPr lang="en-AU" b="1" dirty="0"/>
              <a:t>Data augmentation</a:t>
            </a:r>
          </a:p>
        </p:txBody>
      </p:sp>
      <p:pic>
        <p:nvPicPr>
          <p:cNvPr id="4" name="Picture 3">
            <a:extLst>
              <a:ext uri="{FF2B5EF4-FFF2-40B4-BE49-F238E27FC236}">
                <a16:creationId xmlns:a16="http://schemas.microsoft.com/office/drawing/2014/main" id="{6EEA1F3D-3356-3B06-FCFD-80E8A852B6BB}"/>
              </a:ext>
            </a:extLst>
          </p:cNvPr>
          <p:cNvPicPr>
            <a:picLocks noChangeAspect="1"/>
          </p:cNvPicPr>
          <p:nvPr/>
        </p:nvPicPr>
        <p:blipFill>
          <a:blip r:embed="rId3"/>
          <a:stretch>
            <a:fillRect/>
          </a:stretch>
        </p:blipFill>
        <p:spPr>
          <a:xfrm>
            <a:off x="110566" y="1690688"/>
            <a:ext cx="11789998" cy="4351337"/>
          </a:xfrm>
          <a:prstGeom prst="rect">
            <a:avLst/>
          </a:prstGeom>
        </p:spPr>
      </p:pic>
    </p:spTree>
    <p:extLst>
      <p:ext uri="{BB962C8B-B14F-4D97-AF65-F5344CB8AC3E}">
        <p14:creationId xmlns:p14="http://schemas.microsoft.com/office/powerpoint/2010/main" val="4187949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76C8-423F-63BD-A651-56C9DE7B07F1}"/>
              </a:ext>
            </a:extLst>
          </p:cNvPr>
          <p:cNvSpPr>
            <a:spLocks noGrp="1"/>
          </p:cNvSpPr>
          <p:nvPr>
            <p:ph type="title"/>
          </p:nvPr>
        </p:nvSpPr>
        <p:spPr/>
        <p:txBody>
          <a:bodyPr/>
          <a:lstStyle/>
          <a:p>
            <a:r>
              <a:rPr lang="en-AU" b="1" dirty="0"/>
              <a:t>Motivation and Intuition</a:t>
            </a:r>
          </a:p>
        </p:txBody>
      </p:sp>
      <p:pic>
        <p:nvPicPr>
          <p:cNvPr id="14" name="Picture 13">
            <a:extLst>
              <a:ext uri="{FF2B5EF4-FFF2-40B4-BE49-F238E27FC236}">
                <a16:creationId xmlns:a16="http://schemas.microsoft.com/office/drawing/2014/main" id="{AC3831B0-D283-6204-1175-CEFBCB427813}"/>
              </a:ext>
            </a:extLst>
          </p:cNvPr>
          <p:cNvPicPr>
            <a:picLocks noChangeAspect="1"/>
          </p:cNvPicPr>
          <p:nvPr/>
        </p:nvPicPr>
        <p:blipFill>
          <a:blip r:embed="rId3"/>
          <a:stretch>
            <a:fillRect/>
          </a:stretch>
        </p:blipFill>
        <p:spPr>
          <a:xfrm>
            <a:off x="586532" y="1543112"/>
            <a:ext cx="4290787" cy="2279428"/>
          </a:xfrm>
          <a:prstGeom prst="rect">
            <a:avLst/>
          </a:prstGeom>
        </p:spPr>
      </p:pic>
      <p:sp>
        <p:nvSpPr>
          <p:cNvPr id="16" name="TextBox 15">
            <a:extLst>
              <a:ext uri="{FF2B5EF4-FFF2-40B4-BE49-F238E27FC236}">
                <a16:creationId xmlns:a16="http://schemas.microsoft.com/office/drawing/2014/main" id="{E3009824-0F6E-95AE-C0F6-8ECB6BA21AE8}"/>
              </a:ext>
            </a:extLst>
          </p:cNvPr>
          <p:cNvSpPr txBox="1"/>
          <p:nvPr/>
        </p:nvSpPr>
        <p:spPr>
          <a:xfrm>
            <a:off x="1415005" y="3918754"/>
            <a:ext cx="3099122" cy="523220"/>
          </a:xfrm>
          <a:prstGeom prst="rect">
            <a:avLst/>
          </a:prstGeom>
          <a:noFill/>
        </p:spPr>
        <p:txBody>
          <a:bodyPr wrap="square">
            <a:spAutoFit/>
          </a:bodyPr>
          <a:lstStyle/>
          <a:p>
            <a:r>
              <a:rPr lang="en-AU" sz="2800" dirty="0"/>
              <a:t>Bag of features</a:t>
            </a:r>
          </a:p>
        </p:txBody>
      </p:sp>
      <p:pic>
        <p:nvPicPr>
          <p:cNvPr id="18" name="Picture 17">
            <a:extLst>
              <a:ext uri="{FF2B5EF4-FFF2-40B4-BE49-F238E27FC236}">
                <a16:creationId xmlns:a16="http://schemas.microsoft.com/office/drawing/2014/main" id="{2C951945-B1BC-376D-D2AF-EF72895F8DED}"/>
              </a:ext>
            </a:extLst>
          </p:cNvPr>
          <p:cNvPicPr>
            <a:picLocks noChangeAspect="1"/>
          </p:cNvPicPr>
          <p:nvPr/>
        </p:nvPicPr>
        <p:blipFill>
          <a:blip r:embed="rId4"/>
          <a:stretch>
            <a:fillRect/>
          </a:stretch>
        </p:blipFill>
        <p:spPr>
          <a:xfrm>
            <a:off x="4989472" y="1603516"/>
            <a:ext cx="6954221" cy="2146682"/>
          </a:xfrm>
          <a:prstGeom prst="rect">
            <a:avLst/>
          </a:prstGeom>
        </p:spPr>
      </p:pic>
      <p:sp>
        <p:nvSpPr>
          <p:cNvPr id="19" name="TextBox 18">
            <a:extLst>
              <a:ext uri="{FF2B5EF4-FFF2-40B4-BE49-F238E27FC236}">
                <a16:creationId xmlns:a16="http://schemas.microsoft.com/office/drawing/2014/main" id="{8FFC4BB2-00BA-7D0E-9B7C-F93D47525111}"/>
              </a:ext>
            </a:extLst>
          </p:cNvPr>
          <p:cNvSpPr txBox="1"/>
          <p:nvPr/>
        </p:nvSpPr>
        <p:spPr>
          <a:xfrm>
            <a:off x="8431191" y="3822540"/>
            <a:ext cx="851704" cy="523220"/>
          </a:xfrm>
          <a:prstGeom prst="rect">
            <a:avLst/>
          </a:prstGeom>
          <a:noFill/>
        </p:spPr>
        <p:txBody>
          <a:bodyPr wrap="square">
            <a:spAutoFit/>
          </a:bodyPr>
          <a:lstStyle/>
          <a:p>
            <a:r>
              <a:rPr lang="en-AU" sz="2800" dirty="0"/>
              <a:t>ViT</a:t>
            </a:r>
          </a:p>
        </p:txBody>
      </p:sp>
      <p:pic>
        <p:nvPicPr>
          <p:cNvPr id="21" name="Picture 20">
            <a:extLst>
              <a:ext uri="{FF2B5EF4-FFF2-40B4-BE49-F238E27FC236}">
                <a16:creationId xmlns:a16="http://schemas.microsoft.com/office/drawing/2014/main" id="{E1E88729-71D7-D22E-D62B-A70A4E04EA66}"/>
              </a:ext>
            </a:extLst>
          </p:cNvPr>
          <p:cNvPicPr>
            <a:picLocks noChangeAspect="1"/>
          </p:cNvPicPr>
          <p:nvPr/>
        </p:nvPicPr>
        <p:blipFill>
          <a:blip r:embed="rId5"/>
          <a:stretch>
            <a:fillRect/>
          </a:stretch>
        </p:blipFill>
        <p:spPr>
          <a:xfrm>
            <a:off x="429287" y="4441974"/>
            <a:ext cx="4655895" cy="1819930"/>
          </a:xfrm>
          <a:prstGeom prst="rect">
            <a:avLst/>
          </a:prstGeom>
        </p:spPr>
      </p:pic>
      <p:sp>
        <p:nvSpPr>
          <p:cNvPr id="22" name="TextBox 21">
            <a:extLst>
              <a:ext uri="{FF2B5EF4-FFF2-40B4-BE49-F238E27FC236}">
                <a16:creationId xmlns:a16="http://schemas.microsoft.com/office/drawing/2014/main" id="{18424616-553E-BB21-AA37-870BD421FE02}"/>
              </a:ext>
            </a:extLst>
          </p:cNvPr>
          <p:cNvSpPr txBox="1"/>
          <p:nvPr/>
        </p:nvSpPr>
        <p:spPr>
          <a:xfrm>
            <a:off x="1299258" y="6264263"/>
            <a:ext cx="3099122" cy="523220"/>
          </a:xfrm>
          <a:prstGeom prst="rect">
            <a:avLst/>
          </a:prstGeom>
          <a:noFill/>
        </p:spPr>
        <p:txBody>
          <a:bodyPr wrap="square">
            <a:spAutoFit/>
          </a:bodyPr>
          <a:lstStyle/>
          <a:p>
            <a:r>
              <a:rPr lang="en-US" sz="2800" dirty="0"/>
              <a:t>Texture synthesis</a:t>
            </a:r>
            <a:endParaRPr lang="en-AU" sz="2800" dirty="0"/>
          </a:p>
        </p:txBody>
      </p:sp>
      <p:pic>
        <p:nvPicPr>
          <p:cNvPr id="24" name="Picture 23">
            <a:extLst>
              <a:ext uri="{FF2B5EF4-FFF2-40B4-BE49-F238E27FC236}">
                <a16:creationId xmlns:a16="http://schemas.microsoft.com/office/drawing/2014/main" id="{4B3B0A86-15C4-AC10-37E0-03A3AB56EFD0}"/>
              </a:ext>
            </a:extLst>
          </p:cNvPr>
          <p:cNvPicPr>
            <a:picLocks noChangeAspect="1"/>
          </p:cNvPicPr>
          <p:nvPr/>
        </p:nvPicPr>
        <p:blipFill>
          <a:blip r:embed="rId6"/>
          <a:stretch>
            <a:fillRect/>
          </a:stretch>
        </p:blipFill>
        <p:spPr>
          <a:xfrm>
            <a:off x="8127300" y="4441974"/>
            <a:ext cx="1296144" cy="1895400"/>
          </a:xfrm>
          <a:prstGeom prst="rect">
            <a:avLst/>
          </a:prstGeom>
        </p:spPr>
      </p:pic>
      <p:pic>
        <p:nvPicPr>
          <p:cNvPr id="26" name="Picture 25">
            <a:extLst>
              <a:ext uri="{FF2B5EF4-FFF2-40B4-BE49-F238E27FC236}">
                <a16:creationId xmlns:a16="http://schemas.microsoft.com/office/drawing/2014/main" id="{74AFC94A-0384-EB23-0B8A-F874E196E33F}"/>
              </a:ext>
            </a:extLst>
          </p:cNvPr>
          <p:cNvPicPr preferRelativeResize="0">
            <a:picLocks noChangeAspect="1"/>
          </p:cNvPicPr>
          <p:nvPr/>
        </p:nvPicPr>
        <p:blipFill>
          <a:blip r:embed="rId7"/>
          <a:stretch>
            <a:fillRect/>
          </a:stretch>
        </p:blipFill>
        <p:spPr>
          <a:xfrm>
            <a:off x="9962713" y="4648093"/>
            <a:ext cx="1800000" cy="1407692"/>
          </a:xfrm>
          <a:prstGeom prst="rect">
            <a:avLst/>
          </a:prstGeom>
        </p:spPr>
      </p:pic>
      <p:pic>
        <p:nvPicPr>
          <p:cNvPr id="28" name="Picture 27">
            <a:extLst>
              <a:ext uri="{FF2B5EF4-FFF2-40B4-BE49-F238E27FC236}">
                <a16:creationId xmlns:a16="http://schemas.microsoft.com/office/drawing/2014/main" id="{DEE7CF5A-B13E-9339-F2CF-415BB6DD9C35}"/>
              </a:ext>
            </a:extLst>
          </p:cNvPr>
          <p:cNvPicPr>
            <a:picLocks noChangeAspect="1"/>
          </p:cNvPicPr>
          <p:nvPr/>
        </p:nvPicPr>
        <p:blipFill>
          <a:blip r:embed="rId8"/>
          <a:stretch>
            <a:fillRect/>
          </a:stretch>
        </p:blipFill>
        <p:spPr>
          <a:xfrm>
            <a:off x="5706128" y="4785201"/>
            <a:ext cx="1800225" cy="1133475"/>
          </a:xfrm>
          <a:prstGeom prst="rect">
            <a:avLst/>
          </a:prstGeom>
        </p:spPr>
      </p:pic>
      <p:sp>
        <p:nvSpPr>
          <p:cNvPr id="29" name="TextBox 28">
            <a:extLst>
              <a:ext uri="{FF2B5EF4-FFF2-40B4-BE49-F238E27FC236}">
                <a16:creationId xmlns:a16="http://schemas.microsoft.com/office/drawing/2014/main" id="{7536AA13-CECA-06E4-897F-F82A5B01EE4A}"/>
              </a:ext>
            </a:extLst>
          </p:cNvPr>
          <p:cNvSpPr txBox="1"/>
          <p:nvPr/>
        </p:nvSpPr>
        <p:spPr>
          <a:xfrm>
            <a:off x="7506353" y="6337374"/>
            <a:ext cx="3099122" cy="523220"/>
          </a:xfrm>
          <a:prstGeom prst="rect">
            <a:avLst/>
          </a:prstGeom>
          <a:noFill/>
        </p:spPr>
        <p:txBody>
          <a:bodyPr wrap="square">
            <a:spAutoFit/>
          </a:bodyPr>
          <a:lstStyle/>
          <a:p>
            <a:r>
              <a:rPr lang="en-US" sz="2800" dirty="0"/>
              <a:t>Human cognition</a:t>
            </a:r>
            <a:endParaRPr lang="en-AU" sz="2800" dirty="0"/>
          </a:p>
        </p:txBody>
      </p:sp>
    </p:spTree>
    <p:extLst>
      <p:ext uri="{BB962C8B-B14F-4D97-AF65-F5344CB8AC3E}">
        <p14:creationId xmlns:p14="http://schemas.microsoft.com/office/powerpoint/2010/main" val="3720657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p:bldP spid="22"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FEE73-045D-F9D0-02FD-195A071A8E2A}"/>
              </a:ext>
            </a:extLst>
          </p:cNvPr>
          <p:cNvSpPr>
            <a:spLocks noGrp="1"/>
          </p:cNvSpPr>
          <p:nvPr>
            <p:ph type="title"/>
          </p:nvPr>
        </p:nvSpPr>
        <p:spPr/>
        <p:txBody>
          <a:bodyPr/>
          <a:lstStyle/>
          <a:p>
            <a:r>
              <a:rPr lang="en-AU" b="1" dirty="0"/>
              <a:t>Our method: You Only Cut Once (YOCO)</a:t>
            </a:r>
          </a:p>
        </p:txBody>
      </p:sp>
      <p:pic>
        <p:nvPicPr>
          <p:cNvPr id="4" name="Content Placeholder 5">
            <a:extLst>
              <a:ext uri="{FF2B5EF4-FFF2-40B4-BE49-F238E27FC236}">
                <a16:creationId xmlns:a16="http://schemas.microsoft.com/office/drawing/2014/main" id="{68DC2625-47C2-80CE-9079-073A7BF01EC3}"/>
              </a:ext>
            </a:extLst>
          </p:cNvPr>
          <p:cNvPicPr>
            <a:picLocks noChangeAspect="1"/>
          </p:cNvPicPr>
          <p:nvPr/>
        </p:nvPicPr>
        <p:blipFill>
          <a:blip r:embed="rId3"/>
          <a:stretch>
            <a:fillRect/>
          </a:stretch>
        </p:blipFill>
        <p:spPr>
          <a:xfrm>
            <a:off x="838200" y="1825625"/>
            <a:ext cx="10400818" cy="4405503"/>
          </a:xfrm>
          <a:prstGeom prst="rect">
            <a:avLst/>
          </a:prstGeom>
        </p:spPr>
      </p:pic>
    </p:spTree>
    <p:extLst>
      <p:ext uri="{BB962C8B-B14F-4D97-AF65-F5344CB8AC3E}">
        <p14:creationId xmlns:p14="http://schemas.microsoft.com/office/powerpoint/2010/main" val="1718435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59BB04-C305-8C55-E180-530BE1331F82}"/>
              </a:ext>
            </a:extLst>
          </p:cNvPr>
          <p:cNvPicPr>
            <a:picLocks noChangeAspect="1"/>
          </p:cNvPicPr>
          <p:nvPr/>
        </p:nvPicPr>
        <p:blipFill>
          <a:blip r:embed="rId3"/>
          <a:stretch>
            <a:fillRect/>
          </a:stretch>
        </p:blipFill>
        <p:spPr>
          <a:xfrm>
            <a:off x="2756197" y="342900"/>
            <a:ext cx="9591675" cy="6515100"/>
          </a:xfrm>
          <a:prstGeom prst="rect">
            <a:avLst/>
          </a:prstGeom>
        </p:spPr>
      </p:pic>
      <p:sp>
        <p:nvSpPr>
          <p:cNvPr id="6" name="TextBox 5">
            <a:extLst>
              <a:ext uri="{FF2B5EF4-FFF2-40B4-BE49-F238E27FC236}">
                <a16:creationId xmlns:a16="http://schemas.microsoft.com/office/drawing/2014/main" id="{A1A876A1-77BB-1044-DC66-A90814481CF2}"/>
              </a:ext>
            </a:extLst>
          </p:cNvPr>
          <p:cNvSpPr txBox="1"/>
          <p:nvPr/>
        </p:nvSpPr>
        <p:spPr>
          <a:xfrm>
            <a:off x="27006" y="606512"/>
            <a:ext cx="3099122" cy="1446550"/>
          </a:xfrm>
          <a:prstGeom prst="rect">
            <a:avLst/>
          </a:prstGeom>
          <a:noFill/>
        </p:spPr>
        <p:txBody>
          <a:bodyPr wrap="square">
            <a:spAutoFit/>
          </a:bodyPr>
          <a:lstStyle/>
          <a:p>
            <a:r>
              <a:rPr lang="en-AU" sz="4400" b="1" dirty="0">
                <a:latin typeface="Calibri Light (Headings)"/>
              </a:rPr>
              <a:t>Augmented</a:t>
            </a:r>
            <a:r>
              <a:rPr lang="en-AU" sz="4400" b="1" dirty="0"/>
              <a:t> </a:t>
            </a:r>
          </a:p>
          <a:p>
            <a:r>
              <a:rPr lang="en-AU" sz="4400" b="1" dirty="0"/>
              <a:t>   </a:t>
            </a:r>
            <a:r>
              <a:rPr lang="en-AU" sz="4400" b="1" dirty="0">
                <a:latin typeface="Calibri Light (Headings)"/>
              </a:rPr>
              <a:t>images</a:t>
            </a:r>
          </a:p>
        </p:txBody>
      </p:sp>
    </p:spTree>
    <p:extLst>
      <p:ext uri="{BB962C8B-B14F-4D97-AF65-F5344CB8AC3E}">
        <p14:creationId xmlns:p14="http://schemas.microsoft.com/office/powerpoint/2010/main" val="2468156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6BE66-FEBD-E9B7-B489-324BF051B9F4}"/>
              </a:ext>
            </a:extLst>
          </p:cNvPr>
          <p:cNvSpPr>
            <a:spLocks noGrp="1"/>
          </p:cNvSpPr>
          <p:nvPr>
            <p:ph type="title"/>
          </p:nvPr>
        </p:nvSpPr>
        <p:spPr/>
        <p:txBody>
          <a:bodyPr/>
          <a:lstStyle/>
          <a:p>
            <a:r>
              <a:rPr lang="en-AU" b="1" dirty="0"/>
              <a:t>Experiments</a:t>
            </a:r>
          </a:p>
        </p:txBody>
      </p:sp>
      <p:sp>
        <p:nvSpPr>
          <p:cNvPr id="3" name="Content Placeholder 2">
            <a:extLst>
              <a:ext uri="{FF2B5EF4-FFF2-40B4-BE49-F238E27FC236}">
                <a16:creationId xmlns:a16="http://schemas.microsoft.com/office/drawing/2014/main" id="{6A29DA68-F5A3-2A0F-286C-FEF027FBCFAC}"/>
              </a:ext>
            </a:extLst>
          </p:cNvPr>
          <p:cNvSpPr>
            <a:spLocks noGrp="1"/>
          </p:cNvSpPr>
          <p:nvPr>
            <p:ph idx="1"/>
          </p:nvPr>
        </p:nvSpPr>
        <p:spPr/>
        <p:txBody>
          <a:bodyPr/>
          <a:lstStyle/>
          <a:p>
            <a:r>
              <a:rPr lang="en-AU" dirty="0"/>
              <a:t>Image Classification</a:t>
            </a:r>
          </a:p>
          <a:p>
            <a:pPr marL="0" indent="0">
              <a:buNone/>
            </a:pPr>
            <a:r>
              <a:rPr lang="en-AU" dirty="0"/>
              <a:t>CIFAR-10, CIFAR-100, and ImageNet</a:t>
            </a:r>
          </a:p>
          <a:p>
            <a:endParaRPr lang="en-AU" dirty="0"/>
          </a:p>
          <a:p>
            <a:r>
              <a:rPr lang="en-AU" dirty="0"/>
              <a:t>Contrastive Learning</a:t>
            </a:r>
          </a:p>
          <a:p>
            <a:pPr marL="0" indent="0">
              <a:buNone/>
            </a:pPr>
            <a:r>
              <a:rPr lang="en-AU" dirty="0"/>
              <a:t>Transfer to classification, segmentation, and detection</a:t>
            </a:r>
          </a:p>
          <a:p>
            <a:pPr marL="0" indent="0">
              <a:buNone/>
            </a:pPr>
            <a:endParaRPr lang="en-AU" dirty="0"/>
          </a:p>
          <a:p>
            <a:r>
              <a:rPr lang="en-AU" dirty="0"/>
              <a:t>Low-level vision</a:t>
            </a:r>
          </a:p>
          <a:p>
            <a:pPr marL="0" indent="0">
              <a:buNone/>
            </a:pPr>
            <a:r>
              <a:rPr lang="en-AU" dirty="0"/>
              <a:t>Image </a:t>
            </a:r>
            <a:r>
              <a:rPr lang="en-AU" dirty="0" err="1"/>
              <a:t>deraining</a:t>
            </a:r>
            <a:r>
              <a:rPr lang="en-AU" dirty="0"/>
              <a:t> and image super-resolution. </a:t>
            </a:r>
          </a:p>
        </p:txBody>
      </p:sp>
    </p:spTree>
    <p:extLst>
      <p:ext uri="{BB962C8B-B14F-4D97-AF65-F5344CB8AC3E}">
        <p14:creationId xmlns:p14="http://schemas.microsoft.com/office/powerpoint/2010/main" val="135326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EC6C-6675-5E33-5EE7-4176BB384D44}"/>
              </a:ext>
            </a:extLst>
          </p:cNvPr>
          <p:cNvSpPr>
            <a:spLocks noGrp="1"/>
          </p:cNvSpPr>
          <p:nvPr>
            <p:ph type="title"/>
          </p:nvPr>
        </p:nvSpPr>
        <p:spPr/>
        <p:txBody>
          <a:bodyPr/>
          <a:lstStyle/>
          <a:p>
            <a:r>
              <a:rPr lang="en-AU" b="1" dirty="0"/>
              <a:t>Results: CIFAR-10 Classification</a:t>
            </a:r>
          </a:p>
        </p:txBody>
      </p:sp>
      <p:pic>
        <p:nvPicPr>
          <p:cNvPr id="5" name="Picture 4">
            <a:extLst>
              <a:ext uri="{FF2B5EF4-FFF2-40B4-BE49-F238E27FC236}">
                <a16:creationId xmlns:a16="http://schemas.microsoft.com/office/drawing/2014/main" id="{F7E529C3-C24D-2F46-C9F7-7704A6676A48}"/>
              </a:ext>
            </a:extLst>
          </p:cNvPr>
          <p:cNvPicPr>
            <a:picLocks noChangeAspect="1"/>
          </p:cNvPicPr>
          <p:nvPr/>
        </p:nvPicPr>
        <p:blipFill>
          <a:blip r:embed="rId3"/>
          <a:stretch>
            <a:fillRect/>
          </a:stretch>
        </p:blipFill>
        <p:spPr>
          <a:xfrm>
            <a:off x="653437" y="1364788"/>
            <a:ext cx="10700363" cy="4468853"/>
          </a:xfrm>
          <a:prstGeom prst="rect">
            <a:avLst/>
          </a:prstGeom>
        </p:spPr>
      </p:pic>
      <p:sp>
        <p:nvSpPr>
          <p:cNvPr id="6" name="TextBox 5">
            <a:extLst>
              <a:ext uri="{FF2B5EF4-FFF2-40B4-BE49-F238E27FC236}">
                <a16:creationId xmlns:a16="http://schemas.microsoft.com/office/drawing/2014/main" id="{F1BF490A-E61B-BEDE-A667-E04EC0B16BA7}"/>
              </a:ext>
            </a:extLst>
          </p:cNvPr>
          <p:cNvSpPr txBox="1"/>
          <p:nvPr/>
        </p:nvSpPr>
        <p:spPr>
          <a:xfrm>
            <a:off x="6735101" y="6038581"/>
            <a:ext cx="4129549" cy="523220"/>
          </a:xfrm>
          <a:prstGeom prst="rect">
            <a:avLst/>
          </a:prstGeom>
          <a:noFill/>
        </p:spPr>
        <p:txBody>
          <a:bodyPr wrap="square" rtlCol="0">
            <a:spAutoFit/>
          </a:bodyPr>
          <a:lstStyle/>
          <a:p>
            <a:r>
              <a:rPr lang="en-AU" sz="2800" dirty="0">
                <a:solidFill>
                  <a:srgbClr val="00B050"/>
                </a:solidFill>
              </a:rPr>
              <a:t>76/84</a:t>
            </a:r>
            <a:r>
              <a:rPr lang="en-AU" sz="2800" dirty="0"/>
              <a:t> results are improved</a:t>
            </a:r>
          </a:p>
        </p:txBody>
      </p:sp>
      <p:sp>
        <p:nvSpPr>
          <p:cNvPr id="3" name="TextBox 2">
            <a:extLst>
              <a:ext uri="{FF2B5EF4-FFF2-40B4-BE49-F238E27FC236}">
                <a16:creationId xmlns:a16="http://schemas.microsoft.com/office/drawing/2014/main" id="{8255B743-2C4C-A04E-50E0-9E41DA8C6548}"/>
              </a:ext>
            </a:extLst>
          </p:cNvPr>
          <p:cNvSpPr txBox="1"/>
          <p:nvPr/>
        </p:nvSpPr>
        <p:spPr>
          <a:xfrm>
            <a:off x="838199" y="6038581"/>
            <a:ext cx="3733799" cy="523220"/>
          </a:xfrm>
          <a:prstGeom prst="rect">
            <a:avLst/>
          </a:prstGeom>
          <a:noFill/>
        </p:spPr>
        <p:txBody>
          <a:bodyPr wrap="square" rtlCol="0">
            <a:spAutoFit/>
          </a:bodyPr>
          <a:lstStyle/>
          <a:p>
            <a:r>
              <a:rPr lang="en-AU" sz="2800" dirty="0"/>
              <a:t>Metric: Top-1 error rate</a:t>
            </a:r>
          </a:p>
        </p:txBody>
      </p:sp>
    </p:spTree>
    <p:extLst>
      <p:ext uri="{BB962C8B-B14F-4D97-AF65-F5344CB8AC3E}">
        <p14:creationId xmlns:p14="http://schemas.microsoft.com/office/powerpoint/2010/main" val="1817355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5EC6C-6675-5E33-5EE7-4176BB384D44}"/>
              </a:ext>
            </a:extLst>
          </p:cNvPr>
          <p:cNvSpPr>
            <a:spLocks noGrp="1"/>
          </p:cNvSpPr>
          <p:nvPr>
            <p:ph type="title"/>
          </p:nvPr>
        </p:nvSpPr>
        <p:spPr/>
        <p:txBody>
          <a:bodyPr/>
          <a:lstStyle/>
          <a:p>
            <a:r>
              <a:rPr lang="en-AU" b="1" dirty="0"/>
              <a:t>Results: CIFAR-100 Classification</a:t>
            </a:r>
          </a:p>
        </p:txBody>
      </p:sp>
      <p:pic>
        <p:nvPicPr>
          <p:cNvPr id="9" name="Picture 8">
            <a:extLst>
              <a:ext uri="{FF2B5EF4-FFF2-40B4-BE49-F238E27FC236}">
                <a16:creationId xmlns:a16="http://schemas.microsoft.com/office/drawing/2014/main" id="{1DE2BD15-76C9-8B64-2D18-F2486C365F4E}"/>
              </a:ext>
            </a:extLst>
          </p:cNvPr>
          <p:cNvPicPr preferRelativeResize="0">
            <a:picLocks/>
          </p:cNvPicPr>
          <p:nvPr/>
        </p:nvPicPr>
        <p:blipFill>
          <a:blip r:embed="rId3"/>
          <a:stretch>
            <a:fillRect/>
          </a:stretch>
        </p:blipFill>
        <p:spPr>
          <a:xfrm>
            <a:off x="655200" y="1364788"/>
            <a:ext cx="10699200" cy="4467600"/>
          </a:xfrm>
          <a:prstGeom prst="rect">
            <a:avLst/>
          </a:prstGeom>
        </p:spPr>
      </p:pic>
      <p:sp>
        <p:nvSpPr>
          <p:cNvPr id="7" name="TextBox 6">
            <a:extLst>
              <a:ext uri="{FF2B5EF4-FFF2-40B4-BE49-F238E27FC236}">
                <a16:creationId xmlns:a16="http://schemas.microsoft.com/office/drawing/2014/main" id="{6BB977A4-8A41-1268-89BB-1A2CEF257A93}"/>
              </a:ext>
            </a:extLst>
          </p:cNvPr>
          <p:cNvSpPr txBox="1"/>
          <p:nvPr/>
        </p:nvSpPr>
        <p:spPr>
          <a:xfrm>
            <a:off x="838199" y="6038581"/>
            <a:ext cx="3733799" cy="523220"/>
          </a:xfrm>
          <a:prstGeom prst="rect">
            <a:avLst/>
          </a:prstGeom>
          <a:noFill/>
        </p:spPr>
        <p:txBody>
          <a:bodyPr wrap="square" rtlCol="0">
            <a:spAutoFit/>
          </a:bodyPr>
          <a:lstStyle/>
          <a:p>
            <a:r>
              <a:rPr lang="en-AU" sz="2800" dirty="0"/>
              <a:t>Metric: Top-1 error rate</a:t>
            </a:r>
          </a:p>
        </p:txBody>
      </p:sp>
      <p:sp>
        <p:nvSpPr>
          <p:cNvPr id="8" name="TextBox 7">
            <a:extLst>
              <a:ext uri="{FF2B5EF4-FFF2-40B4-BE49-F238E27FC236}">
                <a16:creationId xmlns:a16="http://schemas.microsoft.com/office/drawing/2014/main" id="{BA664EB9-65E3-2413-C273-1A42297BF6AA}"/>
              </a:ext>
            </a:extLst>
          </p:cNvPr>
          <p:cNvSpPr txBox="1"/>
          <p:nvPr/>
        </p:nvSpPr>
        <p:spPr>
          <a:xfrm>
            <a:off x="6735101" y="6038581"/>
            <a:ext cx="4129549" cy="523220"/>
          </a:xfrm>
          <a:prstGeom prst="rect">
            <a:avLst/>
          </a:prstGeom>
          <a:noFill/>
        </p:spPr>
        <p:txBody>
          <a:bodyPr wrap="square" rtlCol="0">
            <a:spAutoFit/>
          </a:bodyPr>
          <a:lstStyle/>
          <a:p>
            <a:r>
              <a:rPr lang="en-AU" sz="2800" dirty="0">
                <a:solidFill>
                  <a:srgbClr val="00B050"/>
                </a:solidFill>
              </a:rPr>
              <a:t>68/84</a:t>
            </a:r>
            <a:r>
              <a:rPr lang="en-AU" sz="2800" dirty="0"/>
              <a:t> results are improved</a:t>
            </a:r>
          </a:p>
        </p:txBody>
      </p:sp>
    </p:spTree>
    <p:extLst>
      <p:ext uri="{BB962C8B-B14F-4D97-AF65-F5344CB8AC3E}">
        <p14:creationId xmlns:p14="http://schemas.microsoft.com/office/powerpoint/2010/main" val="4208146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858</TotalTime>
  <Words>887</Words>
  <Application>Microsoft Office PowerPoint</Application>
  <PresentationFormat>Widescreen</PresentationFormat>
  <Paragraphs>77</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 Light (Headings)</vt:lpstr>
      <vt:lpstr>Arial</vt:lpstr>
      <vt:lpstr>Calibri</vt:lpstr>
      <vt:lpstr>Calibri Light</vt:lpstr>
      <vt:lpstr>Times New Roman</vt:lpstr>
      <vt:lpstr>Office Theme</vt:lpstr>
      <vt:lpstr>You Only Cut Once:  Boosting Data Augmentation with a Single Cut</vt:lpstr>
      <vt:lpstr>Highlights</vt:lpstr>
      <vt:lpstr>Data augmentation</vt:lpstr>
      <vt:lpstr>Motivation and Intuition</vt:lpstr>
      <vt:lpstr>Our method: You Only Cut Once (YOCO)</vt:lpstr>
      <vt:lpstr>PowerPoint Presentation</vt:lpstr>
      <vt:lpstr>Experiments</vt:lpstr>
      <vt:lpstr>Results: CIFAR-10 Classification</vt:lpstr>
      <vt:lpstr>Results: CIFAR-100 Classification</vt:lpstr>
      <vt:lpstr>Results: ImageNet Classification</vt:lpstr>
      <vt:lpstr>Results: Contrastive Learning</vt:lpstr>
      <vt:lpstr>Results: Low-level Vision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junlin han</dc:creator>
  <cp:lastModifiedBy>junlin han</cp:lastModifiedBy>
  <cp:revision>169</cp:revision>
  <dcterms:created xsi:type="dcterms:W3CDTF">2022-06-25T15:03:16Z</dcterms:created>
  <dcterms:modified xsi:type="dcterms:W3CDTF">2022-07-11T15:06:51Z</dcterms:modified>
</cp:coreProperties>
</file>