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9935" r:id="rId1"/>
    <p:sldMasterId id="2147490006" r:id="rId2"/>
    <p:sldMasterId id="2147490009" r:id="rId3"/>
  </p:sldMasterIdLst>
  <p:notesMasterIdLst>
    <p:notesMasterId r:id="rId35"/>
  </p:notesMasterIdLst>
  <p:handoutMasterIdLst>
    <p:handoutMasterId r:id="rId36"/>
  </p:handoutMasterIdLst>
  <p:sldIdLst>
    <p:sldId id="1488" r:id="rId4"/>
    <p:sldId id="1535" r:id="rId5"/>
    <p:sldId id="1606" r:id="rId6"/>
    <p:sldId id="1522" r:id="rId7"/>
    <p:sldId id="1580" r:id="rId8"/>
    <p:sldId id="1607" r:id="rId9"/>
    <p:sldId id="1595" r:id="rId10"/>
    <p:sldId id="1583" r:id="rId11"/>
    <p:sldId id="1584" r:id="rId12"/>
    <p:sldId id="1596" r:id="rId13"/>
    <p:sldId id="1590" r:id="rId14"/>
    <p:sldId id="1599" r:id="rId15"/>
    <p:sldId id="1600" r:id="rId16"/>
    <p:sldId id="1588" r:id="rId17"/>
    <p:sldId id="1507" r:id="rId18"/>
    <p:sldId id="1581" r:id="rId19"/>
    <p:sldId id="1602" r:id="rId20"/>
    <p:sldId id="1598" r:id="rId21"/>
    <p:sldId id="257" r:id="rId22"/>
    <p:sldId id="258" r:id="rId23"/>
    <p:sldId id="259" r:id="rId24"/>
    <p:sldId id="1585" r:id="rId25"/>
    <p:sldId id="1587" r:id="rId26"/>
    <p:sldId id="1586" r:id="rId27"/>
    <p:sldId id="1589" r:id="rId28"/>
    <p:sldId id="1605" r:id="rId29"/>
    <p:sldId id="1601" r:id="rId30"/>
    <p:sldId id="1592" r:id="rId31"/>
    <p:sldId id="1594" r:id="rId32"/>
    <p:sldId id="1593" r:id="rId33"/>
    <p:sldId id="1517" r:id="rId34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026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orient="horz" pos="4031" userDrawn="1">
          <p15:clr>
            <a:srgbClr val="A4A3A4"/>
          </p15:clr>
        </p15:guide>
        <p15:guide id="6" pos="6068">
          <p15:clr>
            <a:srgbClr val="A4A3A4"/>
          </p15:clr>
        </p15:guide>
        <p15:guide id="7" pos="3007" userDrawn="1">
          <p15:clr>
            <a:srgbClr val="A4A3A4"/>
          </p15:clr>
        </p15:guide>
        <p15:guide id="8" pos="3318" userDrawn="1">
          <p15:clr>
            <a:srgbClr val="A4A3A4"/>
          </p15:clr>
        </p15:guide>
        <p15:guide id="10" pos="2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윤환" initials="김윤" lastIdx="1" clrIdx="0">
    <p:extLst>
      <p:ext uri="{19B8F6BF-5375-455C-9EA6-DF929625EA0E}">
        <p15:presenceInfo xmlns:p15="http://schemas.microsoft.com/office/powerpoint/2012/main" userId="90b210ae6bf731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7A0000"/>
    <a:srgbClr val="CCCCFF"/>
    <a:srgbClr val="D1FBFF"/>
    <a:srgbClr val="33CCCC"/>
    <a:srgbClr val="0099CC"/>
    <a:srgbClr val="DDDDFF"/>
    <a:srgbClr val="F3E9F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96208" autoAdjust="0"/>
  </p:normalViewPr>
  <p:slideViewPr>
    <p:cSldViewPr snapToObjects="1">
      <p:cViewPr varScale="1">
        <p:scale>
          <a:sx n="114" d="100"/>
          <a:sy n="114" d="100"/>
        </p:scale>
        <p:origin x="1542" y="84"/>
      </p:cViewPr>
      <p:guideLst>
        <p:guide orient="horz" pos="1026"/>
        <p:guide orient="horz" pos="714"/>
        <p:guide orient="horz" pos="4031"/>
        <p:guide pos="6068"/>
        <p:guide pos="3007"/>
        <p:guide pos="3318"/>
        <p:guide pos="2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688" y="-96"/>
      </p:cViewPr>
      <p:guideLst>
        <p:guide orient="horz" pos="3131"/>
        <p:guide pos="214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5052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9" tIns="45775" rIns="91549" bIns="45775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082" y="2"/>
            <a:ext cx="295052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9" tIns="45775" rIns="91549" bIns="4577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75"/>
            <a:ext cx="295052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9" tIns="45775" rIns="91549" bIns="45775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082" y="9440775"/>
            <a:ext cx="295052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9" tIns="45775" rIns="91549" bIns="4577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869245D-437E-48DA-AEEC-6429E5A30939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027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5052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9" tIns="45775" rIns="91549" bIns="45775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2"/>
            <a:ext cx="295052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9" tIns="45775" rIns="91549" bIns="4577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480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0387"/>
            <a:ext cx="5446396" cy="447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9" tIns="45775" rIns="91549" bIns="45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775"/>
            <a:ext cx="295052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9" tIns="45775" rIns="91549" bIns="45775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775"/>
            <a:ext cx="2950528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9" tIns="45775" rIns="91549" bIns="4577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FAC7FA1-274C-4350-8E55-0342FC461D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27212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6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95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9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9408495" y="6597650"/>
            <a:ext cx="283783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fld id="{88D34C3B-2602-4E35-A28D-24A98BE01CA2}" type="slidenum">
              <a:rPr kumimoji="0" lang="en-US" altLang="ko-KR" sz="1100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1100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2" name="그룹 10"/>
          <p:cNvGrpSpPr>
            <a:grpSpLocks/>
          </p:cNvGrpSpPr>
          <p:nvPr/>
        </p:nvGrpSpPr>
        <p:grpSpPr bwMode="auto">
          <a:xfrm>
            <a:off x="0" y="0"/>
            <a:ext cx="9906000" cy="476250"/>
            <a:chOff x="0" y="0"/>
            <a:chExt cx="9906000" cy="476250"/>
          </a:xfrm>
        </p:grpSpPr>
        <p:sp>
          <p:nvSpPr>
            <p:cNvPr id="14" name="Rectangle 3"/>
            <p:cNvSpPr>
              <a:spLocks noChangeArrowheads="1"/>
            </p:cNvSpPr>
            <p:nvPr userDrawn="1"/>
          </p:nvSpPr>
          <p:spPr bwMode="auto">
            <a:xfrm>
              <a:off x="0" y="4763"/>
              <a:ext cx="6238875" cy="466725"/>
            </a:xfrm>
            <a:prstGeom prst="rect">
              <a:avLst/>
            </a:prstGeom>
            <a:gradFill rotWithShape="1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4" tIns="45712" rIns="91424" bIns="45712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3189288" y="0"/>
            <a:ext cx="331311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6" name="Image" r:id="rId5" imgW="5701587" imgH="6679365" progId="">
                    <p:embed/>
                  </p:oleObj>
                </mc:Choice>
                <mc:Fallback>
                  <p:oleObj name="Image" r:id="rId5" imgW="5701587" imgH="6679365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DDDDDD"/>
                            </a:clrFrom>
                            <a:clrTo>
                              <a:srgbClr val="DDDDDD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9336"/>
                        <a:stretch>
                          <a:fillRect/>
                        </a:stretch>
                      </p:blipFill>
                      <p:spPr bwMode="auto">
                        <a:xfrm>
                          <a:off x="3189288" y="0"/>
                          <a:ext cx="3313113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5"/>
            <p:cNvGraphicFramePr>
              <a:graphicFrameLocks noChangeAspect="1"/>
            </p:cNvGraphicFramePr>
            <p:nvPr/>
          </p:nvGraphicFramePr>
          <p:xfrm>
            <a:off x="5493884" y="0"/>
            <a:ext cx="4404859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7" name="Image" r:id="rId7" imgW="5650794" imgH="4749206" progId="">
                    <p:embed/>
                  </p:oleObj>
                </mc:Choice>
                <mc:Fallback>
                  <p:oleObj name="Image" r:id="rId7" imgW="5650794" imgH="4749206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5551"/>
                        <a:stretch>
                          <a:fillRect/>
                        </a:stretch>
                      </p:blipFill>
                      <p:spPr bwMode="auto">
                        <a:xfrm>
                          <a:off x="5493884" y="0"/>
                          <a:ext cx="4404859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6"/>
            <p:cNvSpPr>
              <a:spLocks noChangeShapeType="1"/>
            </p:cNvSpPr>
            <p:nvPr userDrawn="1"/>
          </p:nvSpPr>
          <p:spPr bwMode="auto">
            <a:xfrm>
              <a:off x="149225" y="476250"/>
              <a:ext cx="9756775" cy="0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lIns="91424" tIns="45712" rIns="91424" bIns="45712"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0007" r:id="rId1"/>
    <p:sldLayoutId id="2147490011" r:id="rId2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Trebuchet MS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Trebuchet MS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Trebuchet MS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Trebuchet MS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277813" indent="-276225" algn="l" rtl="0" eaLnBrk="0" fontAlgn="base" latinLnBrk="1" hangingPunct="0">
        <a:spcBef>
          <a:spcPct val="100000"/>
        </a:spcBef>
        <a:spcAft>
          <a:spcPct val="0"/>
        </a:spcAft>
        <a:buChar char="•"/>
        <a:defRPr kumimoji="1" sz="1400">
          <a:solidFill>
            <a:schemeClr val="tx2"/>
          </a:solidFill>
          <a:latin typeface="+mn-lt"/>
          <a:ea typeface="+mn-ea"/>
        </a:defRPr>
      </a:lvl2pPr>
      <a:lvl3pPr marL="560388" indent="-280988" algn="l" rtl="0" eaLnBrk="0" fontAlgn="base" latinLnBrk="1" hangingPunct="0">
        <a:spcBef>
          <a:spcPct val="35000"/>
        </a:spcBef>
        <a:spcAft>
          <a:spcPct val="0"/>
        </a:spcAft>
        <a:buChar char="-"/>
        <a:defRPr kumimoji="1" sz="1400">
          <a:solidFill>
            <a:schemeClr val="tx2"/>
          </a:solidFill>
          <a:latin typeface="+mn-lt"/>
          <a:ea typeface="+mn-ea"/>
        </a:defRPr>
      </a:lvl3pPr>
      <a:lvl4pPr marL="1371600"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4pPr>
      <a:lvl5pPr marL="1828800"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5pPr>
      <a:lvl6pPr marL="22860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6pPr>
      <a:lvl7pPr marL="2743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7pPr>
      <a:lvl8pPr marL="3200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8pPr>
      <a:lvl9pPr marL="3657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87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008" r:id="rId1"/>
    <p:sldLayoutId id="2147490010" r:id="rId2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Trebuchet MS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Trebuchet MS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Trebuchet MS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Trebuchet MS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277813" indent="-276225" algn="l" rtl="0" eaLnBrk="0" fontAlgn="base" latinLnBrk="1" hangingPunct="0">
        <a:spcBef>
          <a:spcPct val="100000"/>
        </a:spcBef>
        <a:spcAft>
          <a:spcPct val="0"/>
        </a:spcAft>
        <a:buChar char="•"/>
        <a:defRPr kumimoji="1" sz="1400">
          <a:solidFill>
            <a:schemeClr val="tx2"/>
          </a:solidFill>
          <a:latin typeface="+mn-lt"/>
          <a:ea typeface="+mn-ea"/>
        </a:defRPr>
      </a:lvl2pPr>
      <a:lvl3pPr marL="560388" indent="-280988" algn="l" rtl="0" eaLnBrk="0" fontAlgn="base" latinLnBrk="1" hangingPunct="0">
        <a:spcBef>
          <a:spcPct val="35000"/>
        </a:spcBef>
        <a:spcAft>
          <a:spcPct val="0"/>
        </a:spcAft>
        <a:buChar char="-"/>
        <a:defRPr kumimoji="1" sz="1400">
          <a:solidFill>
            <a:schemeClr val="tx2"/>
          </a:solidFill>
          <a:latin typeface="+mn-lt"/>
          <a:ea typeface="+mn-ea"/>
        </a:defRPr>
      </a:lvl3pPr>
      <a:lvl4pPr marL="1371600"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4pPr>
      <a:lvl5pPr marL="1828800"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5pPr>
      <a:lvl6pPr marL="22860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6pPr>
      <a:lvl7pPr marL="2743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7pPr>
      <a:lvl8pPr marL="3200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8pPr>
      <a:lvl9pPr marL="3657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1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4F3D2E-4CB6-5946-BDDC-D0F67693EE1D}"/>
              </a:ext>
            </a:extLst>
          </p:cNvPr>
          <p:cNvSpPr/>
          <p:nvPr/>
        </p:nvSpPr>
        <p:spPr>
          <a:xfrm>
            <a:off x="1712640" y="2091938"/>
            <a:ext cx="7380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>
                <a:latin typeface="+mn-ea"/>
                <a:ea typeface="+mn-ea"/>
                <a:cs typeface="Times New Roman" panose="02020603050405020304" pitchFamily="18" charset="0"/>
              </a:rPr>
              <a:t>NS</a:t>
            </a:r>
            <a:r>
              <a:rPr lang="ko-KR" altLang="en-US" sz="3600" i="1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3600" i="1">
                <a:latin typeface="+mn-ea"/>
                <a:ea typeface="+mn-ea"/>
                <a:cs typeface="Times New Roman" panose="02020603050405020304" pitchFamily="18" charset="0"/>
              </a:rPr>
              <a:t>homeshopping shop+ </a:t>
            </a:r>
          </a:p>
          <a:p>
            <a:r>
              <a:rPr lang="en-US" sz="3600" i="1">
                <a:latin typeface="+mn-ea"/>
                <a:ea typeface="+mn-ea"/>
                <a:cs typeface="Times New Roman" panose="02020603050405020304" pitchFamily="18" charset="0"/>
              </a:rPr>
              <a:t>Sales prediction &amp; optimization</a:t>
            </a:r>
            <a:endParaRPr lang="en-KR" sz="3600" i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4598B-82C3-D44E-B64F-FDBF9245D608}"/>
              </a:ext>
            </a:extLst>
          </p:cNvPr>
          <p:cNvSpPr/>
          <p:nvPr/>
        </p:nvSpPr>
        <p:spPr>
          <a:xfrm>
            <a:off x="4097905" y="5946734"/>
            <a:ext cx="921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September 2020</a:t>
            </a:r>
            <a:endParaRPr lang="en-KR">
              <a:latin typeface="+mn-ea"/>
              <a:ea typeface="+mn-ea"/>
            </a:endParaRPr>
          </a:p>
        </p:txBody>
      </p:sp>
      <p:sp>
        <p:nvSpPr>
          <p:cNvPr id="11" name="직사각형 15">
            <a:extLst>
              <a:ext uri="{FF2B5EF4-FFF2-40B4-BE49-F238E27FC236}">
                <a16:creationId xmlns:a16="http://schemas.microsoft.com/office/drawing/2014/main" id="{7FAC6899-588D-EC4F-B300-9EBB48A5589A}"/>
              </a:ext>
            </a:extLst>
          </p:cNvPr>
          <p:cNvSpPr/>
          <p:nvPr/>
        </p:nvSpPr>
        <p:spPr>
          <a:xfrm>
            <a:off x="4322930" y="3822730"/>
            <a:ext cx="4590510" cy="453722"/>
          </a:xfrm>
          <a:prstGeom prst="rect">
            <a:avLst/>
          </a:prstGeom>
        </p:spPr>
        <p:txBody>
          <a:bodyPr wrap="square" lIns="90875" tIns="45438" rIns="90875" bIns="45438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lang="ko-KR" altLang="en-US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우 좋습니다</a:t>
            </a:r>
            <a:endParaRPr lang="en-US" altLang="ko-KR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B28D23-1B4C-42A1-8A0C-0C900BEBB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0" y="85178"/>
            <a:ext cx="2070083" cy="59570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A852D4-A952-4811-AFE3-DC20F78945AA}"/>
              </a:ext>
            </a:extLst>
          </p:cNvPr>
          <p:cNvGrpSpPr/>
          <p:nvPr/>
        </p:nvGrpSpPr>
        <p:grpSpPr>
          <a:xfrm>
            <a:off x="666438" y="5081704"/>
            <a:ext cx="8984983" cy="674329"/>
            <a:chOff x="638047" y="5193815"/>
            <a:chExt cx="8984983" cy="674329"/>
          </a:xfrm>
        </p:grpSpPr>
        <p:sp>
          <p:nvSpPr>
            <p:cNvPr id="3" name="직사각형 15">
              <a:extLst>
                <a:ext uri="{FF2B5EF4-FFF2-40B4-BE49-F238E27FC236}">
                  <a16:creationId xmlns:a16="http://schemas.microsoft.com/office/drawing/2014/main" id="{1D19DB5D-15C5-4727-AC6B-C1A4D5A652D2}"/>
                </a:ext>
              </a:extLst>
            </p:cNvPr>
            <p:cNvSpPr/>
            <p:nvPr/>
          </p:nvSpPr>
          <p:spPr>
            <a:xfrm>
              <a:off x="638047" y="5193815"/>
              <a:ext cx="4463926" cy="276429"/>
            </a:xfrm>
            <a:prstGeom prst="rect">
              <a:avLst/>
            </a:prstGeom>
          </p:spPr>
          <p:txBody>
            <a:bodyPr wrap="square" lIns="90875" tIns="45438" rIns="90875" bIns="45438">
              <a:spAutoFit/>
            </a:bodyPr>
            <a:lstStyle/>
            <a:p>
              <a:r>
                <a:rPr lang="en-US" altLang="ko-KR" sz="1200" b="1" i="1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Contents Writer:</a:t>
              </a:r>
            </a:p>
          </p:txBody>
        </p:sp>
        <p:sp>
          <p:nvSpPr>
            <p:cNvPr id="4" name="직사각형 15">
              <a:extLst>
                <a:ext uri="{FF2B5EF4-FFF2-40B4-BE49-F238E27FC236}">
                  <a16:creationId xmlns:a16="http://schemas.microsoft.com/office/drawing/2014/main" id="{594F43BD-B95C-4001-A6AA-A0E3417D405A}"/>
                </a:ext>
              </a:extLst>
            </p:cNvPr>
            <p:cNvSpPr/>
            <p:nvPr/>
          </p:nvSpPr>
          <p:spPr>
            <a:xfrm>
              <a:off x="646478" y="5468604"/>
              <a:ext cx="1824998" cy="399540"/>
            </a:xfrm>
            <a:prstGeom prst="rect">
              <a:avLst/>
            </a:prstGeom>
          </p:spPr>
          <p:txBody>
            <a:bodyPr wrap="square" lIns="90875" tIns="45438" rIns="90875" bIns="45438">
              <a:spAutoFit/>
            </a:bodyPr>
            <a:lstStyle/>
            <a:p>
              <a:r>
                <a:rPr lang="ko-KR" altLang="en-US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박준민</a:t>
              </a:r>
              <a:r>
                <a:rPr lang="en-US" altLang="ko-KR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ko-KR" altLang="en-US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조장</a:t>
              </a:r>
              <a:r>
                <a:rPr lang="en-US" altLang="ko-KR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ko-KR" sz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jonah12345@naver.com</a:t>
              </a:r>
              <a:endParaRPr lang="en-US" altLang="ko-KR" sz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직사각형 15">
              <a:extLst>
                <a:ext uri="{FF2B5EF4-FFF2-40B4-BE49-F238E27FC236}">
                  <a16:creationId xmlns:a16="http://schemas.microsoft.com/office/drawing/2014/main" id="{5FB2251E-880F-47BA-AA01-C6AA0373F4CA}"/>
                </a:ext>
              </a:extLst>
            </p:cNvPr>
            <p:cNvSpPr/>
            <p:nvPr/>
          </p:nvSpPr>
          <p:spPr>
            <a:xfrm>
              <a:off x="2425537" y="5468604"/>
              <a:ext cx="1824998" cy="399540"/>
            </a:xfrm>
            <a:prstGeom prst="rect">
              <a:avLst/>
            </a:prstGeom>
          </p:spPr>
          <p:txBody>
            <a:bodyPr wrap="square" lIns="90875" tIns="45438" rIns="90875" bIns="45438">
              <a:spAutoFit/>
            </a:bodyPr>
            <a:lstStyle/>
            <a:p>
              <a:r>
                <a:rPr lang="ko-KR" altLang="en-US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김윤환</a:t>
              </a:r>
              <a:endParaRPr lang="en-US" altLang="ko-KR" sz="10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hellohuman@naver.com</a:t>
              </a:r>
              <a:endParaRPr lang="en-US" altLang="ko-KR" sz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5">
              <a:extLst>
                <a:ext uri="{FF2B5EF4-FFF2-40B4-BE49-F238E27FC236}">
                  <a16:creationId xmlns:a16="http://schemas.microsoft.com/office/drawing/2014/main" id="{778818F5-8529-4EB1-9AEA-B7A6DDFEF88D}"/>
                </a:ext>
              </a:extLst>
            </p:cNvPr>
            <p:cNvSpPr/>
            <p:nvPr/>
          </p:nvSpPr>
          <p:spPr>
            <a:xfrm>
              <a:off x="4204596" y="5468604"/>
              <a:ext cx="2091421" cy="399540"/>
            </a:xfrm>
            <a:prstGeom prst="rect">
              <a:avLst/>
            </a:prstGeom>
          </p:spPr>
          <p:txBody>
            <a:bodyPr wrap="square" lIns="90875" tIns="45438" rIns="90875" bIns="45438">
              <a:spAutoFit/>
            </a:bodyPr>
            <a:lstStyle/>
            <a:p>
              <a:r>
                <a:rPr lang="ko-KR" altLang="en-US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박대한</a:t>
              </a:r>
              <a:endParaRPr lang="en-US" altLang="ko-KR" sz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bighan96@naver.com</a:t>
              </a:r>
              <a:endParaRPr lang="en-US" altLang="ko-KR" sz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5">
              <a:extLst>
                <a:ext uri="{FF2B5EF4-FFF2-40B4-BE49-F238E27FC236}">
                  <a16:creationId xmlns:a16="http://schemas.microsoft.com/office/drawing/2014/main" id="{83C25971-9D7D-4A69-9261-DC74A85AA203}"/>
                </a:ext>
              </a:extLst>
            </p:cNvPr>
            <p:cNvSpPr/>
            <p:nvPr/>
          </p:nvSpPr>
          <p:spPr>
            <a:xfrm>
              <a:off x="5888580" y="5446715"/>
              <a:ext cx="2091421" cy="399540"/>
            </a:xfrm>
            <a:prstGeom prst="rect">
              <a:avLst/>
            </a:prstGeom>
          </p:spPr>
          <p:txBody>
            <a:bodyPr wrap="square" lIns="90875" tIns="45438" rIns="90875" bIns="45438">
              <a:spAutoFit/>
            </a:bodyPr>
            <a:lstStyle/>
            <a:p>
              <a:r>
                <a:rPr lang="ko-KR" altLang="en-US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정규형</a:t>
              </a:r>
              <a:endParaRPr lang="en-US" altLang="ko-KR" sz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tazan852@naver.com</a:t>
              </a:r>
              <a:endParaRPr lang="en-US" altLang="ko-KR" sz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직사각형 15">
              <a:extLst>
                <a:ext uri="{FF2B5EF4-FFF2-40B4-BE49-F238E27FC236}">
                  <a16:creationId xmlns:a16="http://schemas.microsoft.com/office/drawing/2014/main" id="{56B719C5-DAAE-4272-9840-A72F3D583491}"/>
                </a:ext>
              </a:extLst>
            </p:cNvPr>
            <p:cNvSpPr/>
            <p:nvPr/>
          </p:nvSpPr>
          <p:spPr>
            <a:xfrm>
              <a:off x="7531609" y="5413742"/>
              <a:ext cx="2091421" cy="399540"/>
            </a:xfrm>
            <a:prstGeom prst="rect">
              <a:avLst/>
            </a:prstGeom>
          </p:spPr>
          <p:txBody>
            <a:bodyPr wrap="square" lIns="90875" tIns="45438" rIns="90875" bIns="45438">
              <a:spAutoFit/>
            </a:bodyPr>
            <a:lstStyle/>
            <a:p>
              <a:r>
                <a:rPr lang="ko-KR" altLang="en-US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최종문</a:t>
              </a:r>
              <a:endParaRPr lang="en-US" altLang="ko-KR" sz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00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alpha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chlwhdans97@gmail.com</a:t>
              </a:r>
              <a:endParaRPr lang="en-US" altLang="ko-KR" sz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8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63" y="98630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탐색적 자료 분석 </a:t>
            </a:r>
            <a:r>
              <a:rPr lang="en-US" altLang="ko-KR" b="1">
                <a:latin typeface="+mn-ea"/>
                <a:ea typeface="+mn-ea"/>
              </a:rPr>
              <a:t>- </a:t>
            </a:r>
            <a:r>
              <a:rPr lang="ko-KR" altLang="en-US" b="1">
                <a:latin typeface="+mn-ea"/>
                <a:ea typeface="+mn-ea"/>
              </a:rPr>
              <a:t>시간 변수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C72EE4-D9FC-45D5-8F74-73CEE9DCA10A}"/>
              </a:ext>
            </a:extLst>
          </p:cNvPr>
          <p:cNvSpPr txBox="1">
            <a:spLocks/>
          </p:cNvSpPr>
          <p:nvPr/>
        </p:nvSpPr>
        <p:spPr>
          <a:xfrm>
            <a:off x="340272" y="545411"/>
            <a:ext cx="9428263" cy="36933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l"/>
            <a:r>
              <a:rPr lang="ko-KR" altLang="en-US" sz="1400" b="1" i="0">
                <a:solidFill>
                  <a:srgbClr val="333333"/>
                </a:solidFill>
                <a:effectLst/>
                <a:latin typeface="+mn-ea"/>
              </a:rPr>
              <a:t>월</a:t>
            </a:r>
            <a:r>
              <a:rPr lang="en-US" altLang="ko-KR" sz="1400" b="1" i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400" b="1" i="0">
                <a:solidFill>
                  <a:srgbClr val="333333"/>
                </a:solidFill>
                <a:effectLst/>
                <a:latin typeface="+mn-ea"/>
              </a:rPr>
              <a:t>분</a:t>
            </a:r>
            <a:r>
              <a:rPr lang="en-US" altLang="ko-KR" sz="1400" b="1" i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400">
                <a:solidFill>
                  <a:srgbClr val="333333"/>
                </a:solidFill>
                <a:latin typeface="+mn-ea"/>
              </a:rPr>
              <a:t>요일 등의 시간 변수를 종속변수에 대해 </a:t>
            </a:r>
            <a:r>
              <a:rPr lang="en-US" altLang="ko-KR" sz="1400">
                <a:solidFill>
                  <a:srgbClr val="333333"/>
                </a:solidFill>
                <a:latin typeface="+mn-ea"/>
              </a:rPr>
              <a:t>EDA </a:t>
            </a:r>
            <a:r>
              <a:rPr lang="ko-KR" altLang="en-US" sz="1400">
                <a:solidFill>
                  <a:srgbClr val="333333"/>
                </a:solidFill>
                <a:latin typeface="+mn-ea"/>
              </a:rPr>
              <a:t>진행</a:t>
            </a:r>
            <a:r>
              <a:rPr lang="en-US" altLang="ko-KR" sz="140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333333"/>
                </a:solidFill>
                <a:latin typeface="+mn-ea"/>
              </a:rPr>
              <a:t>및 유의미한 변수 추출</a:t>
            </a:r>
            <a:endParaRPr lang="ko-KR" altLang="en-US" sz="1400" b="1" i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93B2F7-1DC1-4E53-A2B2-14F2A415E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1" y="1128782"/>
            <a:ext cx="4150244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C7D33-115F-4F64-B261-4BD078F99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7" y="1128782"/>
            <a:ext cx="4150245" cy="2160000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1DDF957-08F8-4B19-8735-2E45CB2C738D}"/>
              </a:ext>
            </a:extLst>
          </p:cNvPr>
          <p:cNvSpPr txBox="1">
            <a:spLocks/>
          </p:cNvSpPr>
          <p:nvPr/>
        </p:nvSpPr>
        <p:spPr>
          <a:xfrm>
            <a:off x="604326" y="1128040"/>
            <a:ext cx="733578" cy="36933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ctr"/>
            <a:r>
              <a:rPr lang="ko-KR" altLang="en-US" sz="1200" b="0" i="0">
                <a:solidFill>
                  <a:srgbClr val="333333"/>
                </a:solidFill>
                <a:effectLst/>
                <a:latin typeface="+mn-ea"/>
              </a:rPr>
              <a:t>가전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130D42-D1BA-4320-8FF3-35D51FCD7754}"/>
              </a:ext>
            </a:extLst>
          </p:cNvPr>
          <p:cNvSpPr txBox="1">
            <a:spLocks/>
          </p:cNvSpPr>
          <p:nvPr/>
        </p:nvSpPr>
        <p:spPr>
          <a:xfrm>
            <a:off x="4953000" y="1128780"/>
            <a:ext cx="733578" cy="36933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ctr"/>
            <a:r>
              <a:rPr lang="ko-KR" altLang="en-US" sz="1200" b="0" i="0">
                <a:solidFill>
                  <a:srgbClr val="333333"/>
                </a:solidFill>
                <a:effectLst/>
                <a:latin typeface="+mn-ea"/>
              </a:rPr>
              <a:t>의류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EAEC7-D5EC-454F-9B85-22BFF8C2AC90}"/>
              </a:ext>
            </a:extLst>
          </p:cNvPr>
          <p:cNvSpPr txBox="1"/>
          <p:nvPr/>
        </p:nvSpPr>
        <p:spPr>
          <a:xfrm>
            <a:off x="604309" y="3213929"/>
            <a:ext cx="4137197" cy="35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>
                <a:latin typeface="+mn-ea"/>
                <a:ea typeface="+mn-ea"/>
              </a:rPr>
              <a:t>월별</a:t>
            </a:r>
            <a:r>
              <a:rPr lang="en-US" altLang="ko-KR" sz="1300">
                <a:latin typeface="+mn-ea"/>
                <a:ea typeface="+mn-ea"/>
              </a:rPr>
              <a:t>, </a:t>
            </a:r>
            <a:r>
              <a:rPr lang="ko-KR" altLang="en-US" sz="1300">
                <a:latin typeface="+mn-ea"/>
                <a:ea typeface="+mn-ea"/>
              </a:rPr>
              <a:t>상품군별 조합에 따라 판매량 추이가 달라짐</a:t>
            </a:r>
            <a:endParaRPr lang="en-US" altLang="ko-KR" sz="1300"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342487-57D8-4F46-90D9-E80C93BF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7" y="3805313"/>
            <a:ext cx="4150244" cy="21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B36038A-BBE6-41D9-8DA9-F0E924C1A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9" y="3806305"/>
            <a:ext cx="4150244" cy="21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4768C8-B348-4FCA-B7FD-E04BAF8D250A}"/>
              </a:ext>
            </a:extLst>
          </p:cNvPr>
          <p:cNvSpPr txBox="1"/>
          <p:nvPr/>
        </p:nvSpPr>
        <p:spPr>
          <a:xfrm>
            <a:off x="604309" y="6025746"/>
            <a:ext cx="5023766" cy="35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>
                <a:latin typeface="+mn-ea"/>
                <a:ea typeface="+mn-ea"/>
              </a:rPr>
              <a:t>그룹별</a:t>
            </a:r>
            <a:r>
              <a:rPr lang="en-US" altLang="ko-KR" sz="1300">
                <a:latin typeface="+mn-ea"/>
                <a:ea typeface="+mn-ea"/>
              </a:rPr>
              <a:t>, </a:t>
            </a:r>
            <a:r>
              <a:rPr lang="ko-KR" altLang="en-US" sz="1300">
                <a:latin typeface="+mn-ea"/>
                <a:ea typeface="+mn-ea"/>
              </a:rPr>
              <a:t>요일별에 따른 판매량 추이도 명확히 두드러짐</a:t>
            </a:r>
            <a:endParaRPr lang="en-US" altLang="ko-KR" sz="13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38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ight Arrow 149">
            <a:extLst>
              <a:ext uri="{FF2B5EF4-FFF2-40B4-BE49-F238E27FC236}">
                <a16:creationId xmlns:a16="http://schemas.microsoft.com/office/drawing/2014/main" id="{D53F9BB6-E055-D840-816D-12077358269F}"/>
              </a:ext>
            </a:extLst>
          </p:cNvPr>
          <p:cNvSpPr/>
          <p:nvPr/>
        </p:nvSpPr>
        <p:spPr bwMode="auto">
          <a:xfrm>
            <a:off x="5493884" y="3446845"/>
            <a:ext cx="766756" cy="837496"/>
          </a:xfrm>
          <a:prstGeom prst="rightArrow">
            <a:avLst>
              <a:gd name="adj1" fmla="val 50000"/>
              <a:gd name="adj2" fmla="val 3509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KR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98630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탐색적 자료 분석</a:t>
            </a:r>
            <a:r>
              <a:rPr lang="en-US" altLang="ko-KR" b="1">
                <a:latin typeface="+mn-ea"/>
                <a:ea typeface="+mn-ea"/>
              </a:rPr>
              <a:t> – </a:t>
            </a:r>
            <a:r>
              <a:rPr lang="ko-KR" altLang="en-US" b="1">
                <a:latin typeface="+mn-ea"/>
                <a:ea typeface="+mn-ea"/>
              </a:rPr>
              <a:t>방송 순서 그룹화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DF5E2C89-C165-CE45-9560-256572925691}"/>
              </a:ext>
            </a:extLst>
          </p:cNvPr>
          <p:cNvSpPr txBox="1">
            <a:spLocks/>
          </p:cNvSpPr>
          <p:nvPr/>
        </p:nvSpPr>
        <p:spPr>
          <a:xfrm>
            <a:off x="505928" y="565526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>
                <a:latin typeface="+mn-ea"/>
              </a:rPr>
              <a:t>같은 상품의 방송 송출 순서에 따른 로그</a:t>
            </a:r>
            <a:r>
              <a:rPr lang="en-US" altLang="ko-KR" sz="1400" kern="0">
                <a:latin typeface="+mn-ea"/>
              </a:rPr>
              <a:t>-</a:t>
            </a:r>
            <a:r>
              <a:rPr lang="ko-KR" altLang="en-US" sz="1400" kern="0">
                <a:latin typeface="+mn-ea"/>
              </a:rPr>
              <a:t>판매량의 분포</a:t>
            </a:r>
            <a:endParaRPr lang="en-US" sz="1400" kern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A3BAFD-E96A-5B4B-A86C-6893CD086834}"/>
              </a:ext>
            </a:extLst>
          </p:cNvPr>
          <p:cNvSpPr/>
          <p:nvPr/>
        </p:nvSpPr>
        <p:spPr bwMode="auto">
          <a:xfrm>
            <a:off x="1037564" y="1140869"/>
            <a:ext cx="4005445" cy="438061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>
                <a:latin typeface="+mn-ea"/>
                <a:ea typeface="+mn-ea"/>
              </a:rPr>
              <a:t>방송 순서 </a:t>
            </a:r>
            <a:r>
              <a:rPr kumimoji="1" lang="ko-KR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그룹</a:t>
            </a:r>
            <a:r>
              <a:rPr lang="en-US" altLang="ko-KR" sz="1100" b="1">
                <a:latin typeface="+mn-ea"/>
                <a:ea typeface="+mn-ea"/>
              </a:rPr>
              <a:t>(order</a:t>
            </a:r>
            <a:r>
              <a:rPr kumimoji="1" lang="en-US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_</a:t>
            </a:r>
            <a:r>
              <a:rPr kumimoji="1" lang="en-US" altLang="ko-KR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group</a:t>
            </a:r>
            <a:r>
              <a:rPr kumimoji="1" lang="en-US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kumimoji="1" lang="ko-KR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별 </a:t>
            </a:r>
            <a:r>
              <a:rPr lang="ko-KR" altLang="en-US" sz="1100" b="1">
                <a:latin typeface="+mn-ea"/>
                <a:ea typeface="+mn-ea"/>
              </a:rPr>
              <a:t>로그</a:t>
            </a:r>
            <a:r>
              <a:rPr lang="en-US" altLang="ko-KR" sz="1100" b="1">
                <a:latin typeface="+mn-ea"/>
                <a:ea typeface="+mn-ea"/>
              </a:rPr>
              <a:t>-</a:t>
            </a:r>
            <a:r>
              <a:rPr lang="ko-KR" altLang="en-US" sz="1100" b="1">
                <a:latin typeface="+mn-ea"/>
                <a:ea typeface="+mn-ea"/>
              </a:rPr>
              <a:t>판매량</a:t>
            </a:r>
            <a:r>
              <a:rPr lang="en-US" altLang="ko-KR" sz="1100" b="1">
                <a:latin typeface="+mn-ea"/>
                <a:ea typeface="+mn-ea"/>
              </a:rPr>
              <a:t>(log </a:t>
            </a:r>
            <a:r>
              <a:rPr lang="en-US" altLang="ko-KR" sz="1100" b="1" err="1">
                <a:latin typeface="+mn-ea"/>
                <a:ea typeface="+mn-ea"/>
              </a:rPr>
              <a:t>sales_cnt</a:t>
            </a:r>
            <a:r>
              <a:rPr lang="en-US" altLang="ko-KR" sz="1100" b="1">
                <a:latin typeface="+mn-ea"/>
                <a:ea typeface="+mn-ea"/>
              </a:rPr>
              <a:t>)</a:t>
            </a:r>
            <a:endParaRPr kumimoji="1" lang="en-KR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C8CA4CAD-B072-A145-93A3-D77CEAD308D0}"/>
              </a:ext>
            </a:extLst>
          </p:cNvPr>
          <p:cNvSpPr/>
          <p:nvPr/>
        </p:nvSpPr>
        <p:spPr bwMode="auto">
          <a:xfrm>
            <a:off x="6466993" y="1140871"/>
            <a:ext cx="2699730" cy="43806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그룹화 결과</a:t>
            </a:r>
            <a:endParaRPr kumimoji="1" lang="en-KR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2025C40-2121-7A46-8153-0EF776C2F6CF}"/>
              </a:ext>
            </a:extLst>
          </p:cNvPr>
          <p:cNvSpPr/>
          <p:nvPr/>
        </p:nvSpPr>
        <p:spPr bwMode="auto">
          <a:xfrm>
            <a:off x="6466992" y="1815091"/>
            <a:ext cx="2699730" cy="4291684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73C2EB-AECB-464E-9182-A859C68F62E6}"/>
              </a:ext>
            </a:extLst>
          </p:cNvPr>
          <p:cNvSpPr txBox="1"/>
          <p:nvPr/>
        </p:nvSpPr>
        <p:spPr>
          <a:xfrm>
            <a:off x="6645436" y="3449447"/>
            <a:ext cx="2463826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300">
                <a:latin typeface="+mn-ea"/>
                <a:ea typeface="+mn-ea"/>
              </a:rPr>
              <a:t>같은 상품의 연속 방송의 경우 방송 순서에 따라 시작</a:t>
            </a:r>
            <a:r>
              <a:rPr lang="en-US" altLang="ko-KR" sz="1300">
                <a:latin typeface="+mn-ea"/>
                <a:ea typeface="+mn-ea"/>
              </a:rPr>
              <a:t>, </a:t>
            </a:r>
            <a:r>
              <a:rPr lang="ko-KR" altLang="en-US" sz="1300">
                <a:latin typeface="+mn-ea"/>
                <a:ea typeface="+mn-ea"/>
              </a:rPr>
              <a:t>중간</a:t>
            </a:r>
            <a:r>
              <a:rPr lang="en-US" altLang="ko-KR" sz="1300">
                <a:latin typeface="+mn-ea"/>
                <a:ea typeface="+mn-ea"/>
              </a:rPr>
              <a:t>, </a:t>
            </a:r>
            <a:r>
              <a:rPr lang="ko-KR" altLang="en-US" sz="1300">
                <a:latin typeface="+mn-ea"/>
                <a:ea typeface="+mn-ea"/>
              </a:rPr>
              <a:t>마지막으로 표시</a:t>
            </a:r>
            <a:endParaRPr lang="en-US" altLang="ko-KR" sz="1300">
              <a:latin typeface="+mn-ea"/>
              <a:ea typeface="+mn-ea"/>
            </a:endParaRPr>
          </a:p>
          <a:p>
            <a:pPr latinLnBrk="0">
              <a:spcBef>
                <a:spcPts val="300"/>
              </a:spcBef>
            </a:pPr>
            <a:endParaRPr lang="en-US" altLang="ko-KR" sz="1300">
              <a:latin typeface="+mn-ea"/>
              <a:ea typeface="+mn-ea"/>
            </a:endParaRPr>
          </a:p>
          <a:p>
            <a:pPr latinLnBrk="0">
              <a:spcBef>
                <a:spcPts val="300"/>
              </a:spcBef>
            </a:pPr>
            <a:endParaRPr lang="en-US" altLang="ko-KR" sz="13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 </a:t>
            </a:r>
            <a:r>
              <a:rPr lang="ko-KR" altLang="en-US" sz="1300">
                <a:latin typeface="+mn-ea"/>
                <a:ea typeface="+mn-ea"/>
              </a:rPr>
              <a:t>최종적으로 방송순서에 따른 그룹변수 추가</a:t>
            </a:r>
            <a:endParaRPr lang="en-US" altLang="ko-KR" sz="130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B2D6B9-BD53-421D-AE62-AD15E717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22" y="1815091"/>
            <a:ext cx="5086390" cy="4673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AD8E7B-AE5C-4270-BBD9-62271452CAF7}"/>
              </a:ext>
            </a:extLst>
          </p:cNvPr>
          <p:cNvSpPr txBox="1"/>
          <p:nvPr/>
        </p:nvSpPr>
        <p:spPr>
          <a:xfrm>
            <a:off x="6618185" y="2326750"/>
            <a:ext cx="24638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ko-KR" altLang="en-US" sz="1300">
                <a:latin typeface="+mn-ea"/>
                <a:ea typeface="+mn-ea"/>
              </a:rPr>
              <a:t>같은 상품을 계속 판매 하는 경우 마지막 방송에서 판매량이 증가 </a:t>
            </a:r>
            <a:endParaRPr lang="en-US" altLang="ko-KR" sz="13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960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63" y="98630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탐색적 자료 분석</a:t>
            </a:r>
            <a:r>
              <a:rPr lang="en-US" altLang="ko-KR" b="1">
                <a:latin typeface="+mn-ea"/>
                <a:ea typeface="+mn-ea"/>
              </a:rPr>
              <a:t> – </a:t>
            </a:r>
            <a:r>
              <a:rPr lang="ko-KR" altLang="en-US" b="1">
                <a:latin typeface="+mn-ea"/>
                <a:ea typeface="+mn-ea"/>
              </a:rPr>
              <a:t>상품군 그룹화  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DF5E2C89-C165-CE45-9560-256572925691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>
                <a:latin typeface="+mn-ea"/>
              </a:rPr>
              <a:t>판매량</a:t>
            </a:r>
            <a:r>
              <a:rPr lang="en-US" altLang="ko-KR" sz="1400" kern="0">
                <a:latin typeface="+mn-ea"/>
              </a:rPr>
              <a:t>(sales_cnt)</a:t>
            </a:r>
            <a:r>
              <a:rPr lang="ko-KR" altLang="en-US" sz="1400" kern="0">
                <a:latin typeface="+mn-ea"/>
              </a:rPr>
              <a:t>에 대한 상품군 상관관계 분석을 </a:t>
            </a:r>
            <a:r>
              <a:rPr lang="ko-KR" altLang="en-US" sz="1400" kern="0" dirty="0">
                <a:latin typeface="+mn-ea"/>
              </a:rPr>
              <a:t>통해 그룹화 진행 </a:t>
            </a:r>
            <a:endParaRPr lang="en-US" sz="1400" kern="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A3BAFD-E96A-5B4B-A86C-6893CD086834}"/>
              </a:ext>
            </a:extLst>
          </p:cNvPr>
          <p:cNvSpPr/>
          <p:nvPr/>
        </p:nvSpPr>
        <p:spPr bwMode="auto">
          <a:xfrm>
            <a:off x="340272" y="1184329"/>
            <a:ext cx="9225455" cy="46548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kern="0" dirty="0" err="1">
                <a:latin typeface="+mn-ea"/>
                <a:ea typeface="+mn-ea"/>
              </a:rPr>
              <a:t>상품군</a:t>
            </a:r>
            <a:r>
              <a:rPr lang="ko-KR" altLang="en-US" sz="1400" b="1" kern="0" dirty="0">
                <a:latin typeface="+mn-ea"/>
                <a:ea typeface="+mn-ea"/>
              </a:rPr>
              <a:t> 별 변수 </a:t>
            </a:r>
            <a:r>
              <a:rPr lang="ko-KR" altLang="en-US" sz="1400" b="1" kern="0">
                <a:latin typeface="+mn-ea"/>
                <a:ea typeface="+mn-ea"/>
              </a:rPr>
              <a:t>간 상관관계 </a:t>
            </a:r>
            <a:endParaRPr kumimoji="1" lang="x-non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F5FF06-15CD-495F-BA14-CC5BD18C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9" y="1709462"/>
            <a:ext cx="7841446" cy="50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63" y="98630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탐색적 자료 분석</a:t>
            </a:r>
            <a:r>
              <a:rPr lang="en-US" altLang="ko-KR" b="1">
                <a:latin typeface="+mn-ea"/>
                <a:ea typeface="+mn-ea"/>
              </a:rPr>
              <a:t> – </a:t>
            </a:r>
            <a:r>
              <a:rPr lang="ko-KR" altLang="en-US" b="1">
                <a:latin typeface="+mn-ea"/>
                <a:ea typeface="+mn-ea"/>
              </a:rPr>
              <a:t>상품군 그룹화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과제 상세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A3BAFD-E96A-5B4B-A86C-6893CD086834}"/>
              </a:ext>
            </a:extLst>
          </p:cNvPr>
          <p:cNvSpPr/>
          <p:nvPr/>
        </p:nvSpPr>
        <p:spPr bwMode="auto">
          <a:xfrm>
            <a:off x="405441" y="856011"/>
            <a:ext cx="9232973" cy="27699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최종 그룹</a:t>
            </a:r>
            <a:endParaRPr kumimoji="1" lang="x-non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Rounded Rectangle 156">
            <a:extLst>
              <a:ext uri="{FF2B5EF4-FFF2-40B4-BE49-F238E27FC236}">
                <a16:creationId xmlns:a16="http://schemas.microsoft.com/office/drawing/2014/main" id="{F19EC76B-6BA5-44B4-91D4-C7EBF99D70D1}"/>
              </a:ext>
            </a:extLst>
          </p:cNvPr>
          <p:cNvSpPr/>
          <p:nvPr/>
        </p:nvSpPr>
        <p:spPr bwMode="auto">
          <a:xfrm>
            <a:off x="680146" y="1265730"/>
            <a:ext cx="2250251" cy="242782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kern="0" dirty="0">
                <a:latin typeface="+mn-ea"/>
                <a:ea typeface="+mn-ea"/>
              </a:rPr>
              <a:t>Group1</a:t>
            </a:r>
            <a:r>
              <a:rPr lang="ko-KR" altLang="en-US" sz="1400" b="1" kern="0" dirty="0">
                <a:latin typeface="+mn-ea"/>
                <a:ea typeface="+mn-ea"/>
              </a:rPr>
              <a:t> </a:t>
            </a:r>
            <a:endParaRPr kumimoji="1" lang="x-non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Rounded Rectangle 156">
            <a:extLst>
              <a:ext uri="{FF2B5EF4-FFF2-40B4-BE49-F238E27FC236}">
                <a16:creationId xmlns:a16="http://schemas.microsoft.com/office/drawing/2014/main" id="{8D096FAA-948C-486A-AB32-6C2A166688E1}"/>
              </a:ext>
            </a:extLst>
          </p:cNvPr>
          <p:cNvSpPr/>
          <p:nvPr/>
        </p:nvSpPr>
        <p:spPr bwMode="auto">
          <a:xfrm>
            <a:off x="680145" y="4122559"/>
            <a:ext cx="2250251" cy="2412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kern="0" dirty="0">
                <a:latin typeface="+mn-ea"/>
                <a:ea typeface="+mn-ea"/>
              </a:rPr>
              <a:t>Group3</a:t>
            </a:r>
            <a:r>
              <a:rPr lang="ko-KR" altLang="en-US" sz="1400" b="1" kern="0" dirty="0">
                <a:latin typeface="+mn-ea"/>
                <a:ea typeface="+mn-ea"/>
              </a:rPr>
              <a:t> </a:t>
            </a:r>
            <a:endParaRPr kumimoji="1" lang="x-non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Rounded Rectangle 156">
            <a:extLst>
              <a:ext uri="{FF2B5EF4-FFF2-40B4-BE49-F238E27FC236}">
                <a16:creationId xmlns:a16="http://schemas.microsoft.com/office/drawing/2014/main" id="{6ACA4FAD-8762-4CEA-8281-7068D817BA41}"/>
              </a:ext>
            </a:extLst>
          </p:cNvPr>
          <p:cNvSpPr/>
          <p:nvPr/>
        </p:nvSpPr>
        <p:spPr bwMode="auto">
          <a:xfrm>
            <a:off x="3962890" y="1264424"/>
            <a:ext cx="2250251" cy="2412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kern="0" dirty="0">
                <a:latin typeface="+mn-ea"/>
                <a:ea typeface="+mn-ea"/>
              </a:rPr>
              <a:t>Group2</a:t>
            </a:r>
            <a:r>
              <a:rPr lang="ko-KR" altLang="en-US" sz="1400" b="1" kern="0" dirty="0">
                <a:latin typeface="+mn-ea"/>
                <a:ea typeface="+mn-ea"/>
              </a:rPr>
              <a:t> </a:t>
            </a:r>
            <a:endParaRPr kumimoji="1" lang="x-non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Rounded Rectangle 156">
            <a:extLst>
              <a:ext uri="{FF2B5EF4-FFF2-40B4-BE49-F238E27FC236}">
                <a16:creationId xmlns:a16="http://schemas.microsoft.com/office/drawing/2014/main" id="{55FD5D08-7A58-4082-A039-9CD3419643E4}"/>
              </a:ext>
            </a:extLst>
          </p:cNvPr>
          <p:cNvSpPr/>
          <p:nvPr/>
        </p:nvSpPr>
        <p:spPr bwMode="auto">
          <a:xfrm>
            <a:off x="3962890" y="4096439"/>
            <a:ext cx="2250251" cy="2412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kern="0" dirty="0">
                <a:latin typeface="+mn-ea"/>
                <a:ea typeface="+mn-ea"/>
              </a:rPr>
              <a:t>Group4</a:t>
            </a:r>
            <a:r>
              <a:rPr lang="ko-KR" altLang="en-US" sz="1400" b="1" kern="0" dirty="0">
                <a:latin typeface="+mn-ea"/>
                <a:ea typeface="+mn-ea"/>
              </a:rPr>
              <a:t> </a:t>
            </a:r>
            <a:endParaRPr kumimoji="1" lang="x-non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5" name="그림 14" descr="광장이(가) 표시된 사진&#10;&#10;자동 생성된 설명">
            <a:extLst>
              <a:ext uri="{FF2B5EF4-FFF2-40B4-BE49-F238E27FC236}">
                <a16:creationId xmlns:a16="http://schemas.microsoft.com/office/drawing/2014/main" id="{1D83BA36-DA4F-44F2-B996-6A7B11A2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1" y="1609050"/>
            <a:ext cx="3008999" cy="2124000"/>
          </a:xfrm>
          <a:prstGeom prst="rect">
            <a:avLst/>
          </a:prstGeom>
        </p:spPr>
      </p:pic>
      <p:pic>
        <p:nvPicPr>
          <p:cNvPr id="19" name="그림 18" descr="광장이(가) 표시된 사진&#10;&#10;자동 생성된 설명">
            <a:extLst>
              <a:ext uri="{FF2B5EF4-FFF2-40B4-BE49-F238E27FC236}">
                <a16:creationId xmlns:a16="http://schemas.microsoft.com/office/drawing/2014/main" id="{EDF8AB7C-58BC-4062-B7DC-E3F8090A2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66" y="1609050"/>
            <a:ext cx="3066095" cy="2124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4B6FF3B-55FE-4DFF-AE7D-50CD59D15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5" y="4368635"/>
            <a:ext cx="3014709" cy="2124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1A19141-DFF7-43F4-9C2E-6A86F8C410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66" y="4337639"/>
            <a:ext cx="3017429" cy="21240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018BAC-4953-4203-83CB-2B8470BCD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34941"/>
              </p:ext>
            </p:extLst>
          </p:nvPr>
        </p:nvGraphicFramePr>
        <p:xfrm>
          <a:off x="6909174" y="1265730"/>
          <a:ext cx="2501900" cy="246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31">
                  <a:extLst>
                    <a:ext uri="{9D8B030D-6E8A-4147-A177-3AD203B41FA5}">
                      <a16:colId xmlns:a16="http://schemas.microsoft.com/office/drawing/2014/main" val="1214940064"/>
                    </a:ext>
                  </a:extLst>
                </a:gridCol>
                <a:gridCol w="1816969">
                  <a:extLst>
                    <a:ext uri="{9D8B030D-6E8A-4147-A177-3AD203B41FA5}">
                      <a16:colId xmlns:a16="http://schemas.microsoft.com/office/drawing/2014/main" val="1664793576"/>
                    </a:ext>
                  </a:extLst>
                </a:gridCol>
              </a:tblGrid>
              <a:tr h="4934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그룹명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상품군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351"/>
                  </a:ext>
                </a:extLst>
              </a:tr>
              <a:tr h="493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group1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가구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가전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374860"/>
                  </a:ext>
                </a:extLst>
              </a:tr>
              <a:tr h="493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group2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농수축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이미용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890824"/>
                  </a:ext>
                </a:extLst>
              </a:tr>
              <a:tr h="493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group3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생활용품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주방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잡화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017414"/>
                  </a:ext>
                </a:extLst>
              </a:tr>
              <a:tr h="493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group4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건강기능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속옷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의류 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침구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268408"/>
                  </a:ext>
                </a:extLst>
              </a:tr>
            </a:tbl>
          </a:graphicData>
        </a:graphic>
      </p:graphicFrame>
      <p:sp>
        <p:nvSpPr>
          <p:cNvPr id="7" name="아래쪽 화살표 2">
            <a:extLst>
              <a:ext uri="{FF2B5EF4-FFF2-40B4-BE49-F238E27FC236}">
                <a16:creationId xmlns:a16="http://schemas.microsoft.com/office/drawing/2014/main" id="{B07A10C9-F45F-4492-81B5-EBD9C3F20C33}"/>
              </a:ext>
            </a:extLst>
          </p:cNvPr>
          <p:cNvSpPr/>
          <p:nvPr/>
        </p:nvSpPr>
        <p:spPr bwMode="auto">
          <a:xfrm>
            <a:off x="7998511" y="4096439"/>
            <a:ext cx="450050" cy="63697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FA53C-7BFC-4B41-81B5-CD8BE92E4264}"/>
              </a:ext>
            </a:extLst>
          </p:cNvPr>
          <p:cNvSpPr txBox="1"/>
          <p:nvPr/>
        </p:nvSpPr>
        <p:spPr>
          <a:xfrm>
            <a:off x="7174078" y="5076473"/>
            <a:ext cx="209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+mn-ea"/>
                <a:ea typeface="+mn-ea"/>
              </a:rPr>
              <a:t>그룹별 </a:t>
            </a:r>
            <a:endParaRPr lang="en-US" altLang="ko-KR">
              <a:latin typeface="+mn-ea"/>
              <a:ea typeface="+mn-ea"/>
            </a:endParaRPr>
          </a:p>
          <a:p>
            <a:pPr algn="ctr"/>
            <a:r>
              <a:rPr lang="ko-KR" altLang="en-US">
                <a:latin typeface="+mn-ea"/>
                <a:ea typeface="+mn-ea"/>
              </a:rPr>
              <a:t>모델 구축</a:t>
            </a:r>
          </a:p>
        </p:txBody>
      </p:sp>
    </p:spTree>
    <p:extLst>
      <p:ext uri="{BB962C8B-B14F-4D97-AF65-F5344CB8AC3E}">
        <p14:creationId xmlns:p14="http://schemas.microsoft.com/office/powerpoint/2010/main" val="345273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3B72A2DC-EA75-CC44-ABD6-F14560B8488F}"/>
              </a:ext>
            </a:extLst>
          </p:cNvPr>
          <p:cNvSpPr/>
          <p:nvPr/>
        </p:nvSpPr>
        <p:spPr bwMode="auto">
          <a:xfrm>
            <a:off x="5638996" y="4787277"/>
            <a:ext cx="766756" cy="837496"/>
          </a:xfrm>
          <a:prstGeom prst="rightArrow">
            <a:avLst>
              <a:gd name="adj1" fmla="val 50000"/>
              <a:gd name="adj2" fmla="val 3509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KR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0" name="Right Arrow 149">
            <a:extLst>
              <a:ext uri="{FF2B5EF4-FFF2-40B4-BE49-F238E27FC236}">
                <a16:creationId xmlns:a16="http://schemas.microsoft.com/office/drawing/2014/main" id="{D53F9BB6-E055-D840-816D-12077358269F}"/>
              </a:ext>
            </a:extLst>
          </p:cNvPr>
          <p:cNvSpPr/>
          <p:nvPr/>
        </p:nvSpPr>
        <p:spPr bwMode="auto">
          <a:xfrm>
            <a:off x="5659143" y="2445473"/>
            <a:ext cx="766756" cy="837496"/>
          </a:xfrm>
          <a:prstGeom prst="rightArrow">
            <a:avLst>
              <a:gd name="adj1" fmla="val 50000"/>
              <a:gd name="adj2" fmla="val 3509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KR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98630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탐색적 자료 분석</a:t>
            </a:r>
            <a:r>
              <a:rPr lang="en-US" altLang="ko-KR" b="1">
                <a:latin typeface="+mn-ea"/>
                <a:ea typeface="+mn-ea"/>
              </a:rPr>
              <a:t> – </a:t>
            </a:r>
            <a:r>
              <a:rPr lang="ko-KR" altLang="en-US" b="1">
                <a:latin typeface="+mn-ea"/>
                <a:ea typeface="+mn-ea"/>
              </a:rPr>
              <a:t>단위 가격 그룹화  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DF5E2C89-C165-CE45-9560-256572925691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>
                <a:latin typeface="+mn-ea"/>
              </a:rPr>
              <a:t>그룹별로  단위가격의 </a:t>
            </a:r>
            <a:r>
              <a:rPr lang="en-US" altLang="ko-KR" sz="1400" kern="0">
                <a:latin typeface="+mn-ea"/>
              </a:rPr>
              <a:t>33%, 66% quantile </a:t>
            </a:r>
            <a:r>
              <a:rPr lang="ko-KR" altLang="en-US" sz="1400" kern="0">
                <a:latin typeface="+mn-ea"/>
              </a:rPr>
              <a:t>값을 기준으로 정하여 순서 그룹과 단위 가격별로 저가</a:t>
            </a:r>
            <a:r>
              <a:rPr lang="en-US" altLang="ko-KR" sz="1400" kern="0">
                <a:latin typeface="+mn-ea"/>
              </a:rPr>
              <a:t>, </a:t>
            </a:r>
            <a:r>
              <a:rPr lang="ko-KR" altLang="en-US" sz="1400" kern="0">
                <a:latin typeface="+mn-ea"/>
              </a:rPr>
              <a:t>중가</a:t>
            </a:r>
            <a:r>
              <a:rPr lang="en-US" altLang="ko-KR" sz="1400" kern="0">
                <a:latin typeface="+mn-ea"/>
              </a:rPr>
              <a:t>, </a:t>
            </a:r>
            <a:r>
              <a:rPr lang="ko-KR" altLang="en-US" sz="1400" kern="0">
                <a:latin typeface="+mn-ea"/>
              </a:rPr>
              <a:t>고가 그룹을 형성 </a:t>
            </a:r>
            <a:r>
              <a:rPr lang="en-US" altLang="ko-KR" sz="1400" kern="0">
                <a:latin typeface="+mn-ea"/>
              </a:rPr>
              <a:t> </a:t>
            </a:r>
            <a:endParaRPr lang="en-US" sz="1400" kern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A3BAFD-E96A-5B4B-A86C-6893CD086834}"/>
              </a:ext>
            </a:extLst>
          </p:cNvPr>
          <p:cNvSpPr/>
          <p:nvPr/>
        </p:nvSpPr>
        <p:spPr bwMode="auto">
          <a:xfrm>
            <a:off x="1037565" y="1343336"/>
            <a:ext cx="4275475" cy="285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단위가격 그룹</a:t>
            </a:r>
            <a:r>
              <a:rPr kumimoji="1" lang="en-US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kumimoji="1" lang="en-US" altLang="ko-KR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unit_price_group</a:t>
            </a:r>
            <a:r>
              <a:rPr kumimoji="1" lang="en-US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kumimoji="1" lang="ko-KR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별 </a:t>
            </a:r>
            <a:r>
              <a:rPr lang="ko-KR" altLang="en-US" sz="1100" b="1">
                <a:latin typeface="+mn-ea"/>
                <a:ea typeface="+mn-ea"/>
              </a:rPr>
              <a:t>로그</a:t>
            </a:r>
            <a:r>
              <a:rPr lang="en-US" altLang="ko-KR" sz="1100" b="1">
                <a:latin typeface="+mn-ea"/>
                <a:ea typeface="+mn-ea"/>
              </a:rPr>
              <a:t>-</a:t>
            </a:r>
            <a:r>
              <a:rPr lang="ko-KR" altLang="en-US" sz="1100" b="1">
                <a:latin typeface="+mn-ea"/>
                <a:ea typeface="+mn-ea"/>
              </a:rPr>
              <a:t>판매량</a:t>
            </a:r>
            <a:r>
              <a:rPr lang="en-US" altLang="ko-KR" sz="1100" b="1">
                <a:latin typeface="+mn-ea"/>
                <a:ea typeface="+mn-ea"/>
              </a:rPr>
              <a:t>(log </a:t>
            </a:r>
            <a:r>
              <a:rPr lang="en-US" altLang="ko-KR" sz="1100" b="1" err="1">
                <a:latin typeface="+mn-ea"/>
                <a:ea typeface="+mn-ea"/>
              </a:rPr>
              <a:t>sales_cnt</a:t>
            </a:r>
            <a:r>
              <a:rPr lang="en-US" altLang="ko-KR" sz="1100" b="1">
                <a:latin typeface="+mn-ea"/>
                <a:ea typeface="+mn-ea"/>
              </a:rPr>
              <a:t>)</a:t>
            </a:r>
            <a:endParaRPr kumimoji="1" lang="en-KR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B03B6B-E315-4ECC-A546-B023E069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00" y="2064106"/>
            <a:ext cx="5111496" cy="42783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C2CAAF0-B940-470D-B531-573B7ED20EE8}"/>
              </a:ext>
            </a:extLst>
          </p:cNvPr>
          <p:cNvGrpSpPr/>
          <p:nvPr/>
        </p:nvGrpSpPr>
        <p:grpSpPr>
          <a:xfrm>
            <a:off x="6591456" y="1343336"/>
            <a:ext cx="2787044" cy="5051406"/>
            <a:chOff x="6888215" y="1347799"/>
            <a:chExt cx="2787044" cy="5051406"/>
          </a:xfrm>
        </p:grpSpPr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C8CA4CAD-B072-A145-93A3-D77CEAD308D0}"/>
                </a:ext>
              </a:extLst>
            </p:cNvPr>
            <p:cNvSpPr/>
            <p:nvPr/>
          </p:nvSpPr>
          <p:spPr bwMode="auto">
            <a:xfrm>
              <a:off x="6933220" y="1347799"/>
              <a:ext cx="2699729" cy="28546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그룹화 결과</a:t>
              </a:r>
              <a:endParaRPr kumimoji="1" lang="en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72025C40-2121-7A46-8153-0EF776C2F6CF}"/>
                </a:ext>
              </a:extLst>
            </p:cNvPr>
            <p:cNvSpPr/>
            <p:nvPr/>
          </p:nvSpPr>
          <p:spPr bwMode="auto">
            <a:xfrm>
              <a:off x="6933220" y="1792611"/>
              <a:ext cx="2699730" cy="2232571"/>
            </a:xfrm>
            <a:prstGeom prst="roundRect">
              <a:avLst>
                <a:gd name="adj" fmla="val 0"/>
              </a:avLst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b="1">
                <a:latin typeface="+mn-ea"/>
                <a:ea typeface="+mn-ea"/>
              </a:endParaRPr>
            </a:p>
          </p:txBody>
        </p:sp>
        <p:sp>
          <p:nvSpPr>
            <p:cNvPr id="169" name="모서리가 둥근 직사각형 131">
              <a:extLst>
                <a:ext uri="{FF2B5EF4-FFF2-40B4-BE49-F238E27FC236}">
                  <a16:creationId xmlns:a16="http://schemas.microsoft.com/office/drawing/2014/main" id="{F92D3041-677B-A042-A379-D4F27EFB1C0B}"/>
                </a:ext>
              </a:extLst>
            </p:cNvPr>
            <p:cNvSpPr/>
            <p:nvPr/>
          </p:nvSpPr>
          <p:spPr>
            <a:xfrm>
              <a:off x="6888215" y="4509120"/>
              <a:ext cx="2771567" cy="947234"/>
            </a:xfrm>
            <a:prstGeom prst="roundRect">
              <a:avLst>
                <a:gd name="adj" fmla="val 388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5250" indent="-95250" latinLnBrk="0">
                <a:buFont typeface="Arial" panose="020B0604020202020204" pitchFamily="34" charset="0"/>
                <a:buChar char="•"/>
              </a:pP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그룹화한 결과 </a:t>
              </a:r>
              <a:r>
                <a:rPr lang="en-US" altLang="ko-KR" sz="1000" err="1">
                  <a:solidFill>
                    <a:schemeClr val="tx1"/>
                  </a:solidFill>
                  <a:latin typeface="+mn-ea"/>
                </a:rPr>
                <a:t>log_sales_cnt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별로 상이한 분포를 보여 단위 </a:t>
              </a:r>
              <a:r>
                <a:rPr lang="ko-KR" altLang="en-US" sz="1000" err="1">
                  <a:solidFill>
                    <a:schemeClr val="tx1"/>
                  </a:solidFill>
                  <a:latin typeface="+mn-ea"/>
                </a:rPr>
                <a:t>가격별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 그룹화 변수가 </a:t>
              </a:r>
              <a:r>
                <a:rPr lang="ko-KR" altLang="en-US" sz="1000" err="1">
                  <a:solidFill>
                    <a:schemeClr val="tx1"/>
                  </a:solidFill>
                  <a:latin typeface="+mn-ea"/>
                </a:rPr>
                <a:t>타겟변수인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err="1">
                  <a:solidFill>
                    <a:schemeClr val="tx1"/>
                  </a:solidFill>
                  <a:latin typeface="+mn-ea"/>
                </a:rPr>
                <a:t>sales_cnt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에 유의할 것으로 판단</a:t>
              </a:r>
              <a:endParaRPr lang="en-US" altLang="ko-KR" sz="1000">
                <a:solidFill>
                  <a:schemeClr val="tx1"/>
                </a:solidFill>
                <a:latin typeface="+mn-ea"/>
              </a:endParaRPr>
            </a:p>
            <a:p>
              <a:pPr latinLnBrk="0"/>
              <a:endParaRPr lang="en-US" altLang="ko-KR" sz="1000">
                <a:solidFill>
                  <a:schemeClr val="tx1"/>
                </a:solidFill>
                <a:latin typeface="+mn-ea"/>
              </a:endParaRPr>
            </a:p>
            <a:p>
              <a:pPr marL="95250" indent="-95250" latinLnBrk="0">
                <a:buFont typeface="Arial" panose="020B0604020202020204" pitchFamily="34" charset="0"/>
                <a:buChar char="•"/>
              </a:pP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추후 모델링시 최종 변수로 선택</a:t>
              </a:r>
              <a:endParaRPr lang="en-US" altLang="ko-KR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A28AE5-5D75-B94C-BA75-EBC67E0C9F21}"/>
                </a:ext>
              </a:extLst>
            </p:cNvPr>
            <p:cNvSpPr/>
            <p:nvPr/>
          </p:nvSpPr>
          <p:spPr bwMode="auto">
            <a:xfrm>
              <a:off x="7303901" y="5814667"/>
              <a:ext cx="619429" cy="3670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판매량</a:t>
              </a:r>
              <a:endParaRPr kumimoji="1" lang="en-US" altLang="ko-KR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433B676-3CCB-1A48-87CC-3640FAEF2C07}"/>
                </a:ext>
              </a:extLst>
            </p:cNvPr>
            <p:cNvSpPr/>
            <p:nvPr/>
          </p:nvSpPr>
          <p:spPr bwMode="auto">
            <a:xfrm>
              <a:off x="8112019" y="5629236"/>
              <a:ext cx="619429" cy="3670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err="1">
                  <a:latin typeface="+mn-ea"/>
                  <a:ea typeface="+mn-ea"/>
                </a:rPr>
                <a:t>상품군별</a:t>
              </a:r>
              <a:r>
                <a:rPr lang="ko-KR" altLang="en-US" sz="900">
                  <a:latin typeface="+mn-ea"/>
                  <a:ea typeface="+mn-ea"/>
                </a:rPr>
                <a:t> </a:t>
              </a:r>
              <a:endParaRPr lang="en-US" altLang="ko-KR" sz="900">
                <a:latin typeface="+mn-ea"/>
                <a:ea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>
                  <a:latin typeface="+mn-ea"/>
                  <a:ea typeface="+mn-ea"/>
                </a:rPr>
                <a:t>그룹</a:t>
              </a:r>
              <a:endParaRPr lang="en-US" altLang="ko-KR" sz="900">
                <a:latin typeface="+mn-ea"/>
                <a:ea typeface="+mn-ea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5011C9C-1F0C-D347-B9B6-C78C3154BF51}"/>
                </a:ext>
              </a:extLst>
            </p:cNvPr>
            <p:cNvSpPr/>
            <p:nvPr/>
          </p:nvSpPr>
          <p:spPr bwMode="auto">
            <a:xfrm>
              <a:off x="8527383" y="5942257"/>
              <a:ext cx="619429" cy="3670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>
                  <a:latin typeface="+mn-ea"/>
                  <a:ea typeface="+mn-ea"/>
                </a:rPr>
                <a:t>단위가격별</a:t>
              </a:r>
              <a:endParaRPr lang="en-US" altLang="ko-KR" sz="900">
                <a:latin typeface="+mn-ea"/>
                <a:ea typeface="+mn-ea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>
                  <a:latin typeface="+mn-ea"/>
                  <a:ea typeface="+mn-ea"/>
                </a:rPr>
                <a:t>그룹</a:t>
              </a:r>
              <a:endParaRPr lang="en-US" altLang="ko-KR" sz="900">
                <a:latin typeface="+mn-ea"/>
                <a:ea typeface="+mn-ea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2F13C16-DFF3-E34B-A541-50A0875AA511}"/>
                </a:ext>
              </a:extLst>
            </p:cNvPr>
            <p:cNvCxnSpPr>
              <a:cxnSpLocks/>
              <a:stCxn id="170" idx="2"/>
              <a:endCxn id="43" idx="7"/>
            </p:cNvCxnSpPr>
            <p:nvPr/>
          </p:nvCxnSpPr>
          <p:spPr bwMode="auto">
            <a:xfrm flipH="1">
              <a:off x="7832617" y="5812768"/>
              <a:ext cx="279402" cy="556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859B0D0-8D3A-5142-990A-757388F7CEF5}"/>
                </a:ext>
              </a:extLst>
            </p:cNvPr>
            <p:cNvCxnSpPr>
              <a:cxnSpLocks/>
              <a:stCxn id="171" idx="2"/>
              <a:endCxn id="43" idx="5"/>
            </p:cNvCxnSpPr>
            <p:nvPr/>
          </p:nvCxnSpPr>
          <p:spPr bwMode="auto">
            <a:xfrm flipH="1">
              <a:off x="7832617" y="6125789"/>
              <a:ext cx="694766" cy="21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046AF9D-8A4A-984A-97E7-7E2F577B3292}"/>
                </a:ext>
              </a:extLst>
            </p:cNvPr>
            <p:cNvSpPr/>
            <p:nvPr/>
          </p:nvSpPr>
          <p:spPr bwMode="auto">
            <a:xfrm>
              <a:off x="6933220" y="4373930"/>
              <a:ext cx="2699730" cy="2025275"/>
            </a:xfrm>
            <a:prstGeom prst="roundRect">
              <a:avLst>
                <a:gd name="adj" fmla="val 0"/>
              </a:avLst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b="1">
                <a:latin typeface="+mn-ea"/>
                <a:ea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A0FAF4-87A3-8F4F-A660-3FCECCB85B2C}"/>
                </a:ext>
              </a:extLst>
            </p:cNvPr>
            <p:cNvSpPr txBox="1"/>
            <p:nvPr/>
          </p:nvSpPr>
          <p:spPr>
            <a:xfrm>
              <a:off x="7690585" y="1673805"/>
              <a:ext cx="11850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0">
                <a:spcBef>
                  <a:spcPts val="300"/>
                </a:spcBef>
              </a:pPr>
              <a:r>
                <a:rPr lang="en-US" altLang="ko-KR" sz="1200" b="1">
                  <a:latin typeface="+mn-ea"/>
                  <a:ea typeface="+mn-ea"/>
                </a:rPr>
                <a:t>【①】</a:t>
              </a:r>
              <a:endParaRPr lang="en-KR" sz="1200" b="1">
                <a:latin typeface="+mn-ea"/>
                <a:ea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A2E370-8B0F-DD4D-8773-C981FD1406F5}"/>
                </a:ext>
              </a:extLst>
            </p:cNvPr>
            <p:cNvSpPr txBox="1"/>
            <p:nvPr/>
          </p:nvSpPr>
          <p:spPr>
            <a:xfrm>
              <a:off x="7711125" y="4220889"/>
              <a:ext cx="11595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0">
                <a:spcBef>
                  <a:spcPts val="300"/>
                </a:spcBef>
              </a:pPr>
              <a:r>
                <a:rPr lang="en-US" altLang="ko-KR" sz="1200" b="1">
                  <a:latin typeface="+mn-ea"/>
                  <a:ea typeface="+mn-ea"/>
                </a:rPr>
                <a:t>【②】</a:t>
              </a:r>
              <a:endParaRPr lang="en-KR" sz="1200" b="1">
                <a:latin typeface="+mn-ea"/>
                <a:ea typeface="+mn-ea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FAD0F7-2EB7-F847-B0F9-41D85FC0F264}"/>
                </a:ext>
              </a:extLst>
            </p:cNvPr>
            <p:cNvGrpSpPr/>
            <p:nvPr/>
          </p:nvGrpSpPr>
          <p:grpSpPr>
            <a:xfrm>
              <a:off x="6912535" y="1897189"/>
              <a:ext cx="946642" cy="1634540"/>
              <a:chOff x="6965609" y="2105705"/>
              <a:chExt cx="946642" cy="163454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57BB7FE-901C-674F-B447-01D110D4FC64}"/>
                  </a:ext>
                </a:extLst>
              </p:cNvPr>
              <p:cNvGrpSpPr/>
              <p:nvPr/>
            </p:nvGrpSpPr>
            <p:grpSpPr>
              <a:xfrm>
                <a:off x="7443780" y="2105705"/>
                <a:ext cx="468471" cy="1259060"/>
                <a:chOff x="7128743" y="1999487"/>
                <a:chExt cx="468471" cy="1259060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DDBBEAA7-78EB-DA40-AB03-DC5B68AF0107}"/>
                    </a:ext>
                  </a:extLst>
                </p:cNvPr>
                <p:cNvSpPr/>
                <p:nvPr/>
              </p:nvSpPr>
              <p:spPr bwMode="auto">
                <a:xfrm rot="5400000">
                  <a:off x="7048824" y="2710156"/>
                  <a:ext cx="630074" cy="46670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900">
                      <a:latin typeface="+mn-ea"/>
                      <a:ea typeface="+mn-ea"/>
                    </a:rPr>
                    <a:t>medium</a:t>
                  </a:r>
                </a:p>
                <a:p>
                  <a:pPr algn="ctr"/>
                  <a:r>
                    <a:rPr lang="en-US" altLang="ko-KR" sz="900">
                      <a:latin typeface="+mn-ea"/>
                      <a:ea typeface="+mn-ea"/>
                    </a:rPr>
                    <a:t>(34%)</a:t>
                  </a:r>
                  <a:endParaRPr lang="en-KR" sz="900">
                    <a:latin typeface="+mn-ea"/>
                    <a:ea typeface="+mn-ea"/>
                  </a:endParaRPr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3B2B6CB2-44C2-234B-A72F-582484C5DCB7}"/>
                    </a:ext>
                  </a:extLst>
                </p:cNvPr>
                <p:cNvSpPr/>
                <p:nvPr/>
              </p:nvSpPr>
              <p:spPr bwMode="auto">
                <a:xfrm rot="5400000">
                  <a:off x="7047061" y="2081169"/>
                  <a:ext cx="630072" cy="46670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vert270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900">
                      <a:latin typeface="+mn-ea"/>
                      <a:ea typeface="+mn-ea"/>
                    </a:rPr>
                    <a:t>cheap </a:t>
                  </a:r>
                </a:p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>
                      <a:latin typeface="+mn-ea"/>
                      <a:ea typeface="+mn-ea"/>
                    </a:rPr>
                    <a:t>(34%)</a:t>
                  </a:r>
                </a:p>
              </p:txBody>
            </p:sp>
          </p:grpSp>
          <p:sp>
            <p:nvSpPr>
              <p:cNvPr id="4" name="Right Brace 3">
                <a:extLst>
                  <a:ext uri="{FF2B5EF4-FFF2-40B4-BE49-F238E27FC236}">
                    <a16:creationId xmlns:a16="http://schemas.microsoft.com/office/drawing/2014/main" id="{C405F896-916F-8448-B50E-4735B27CDC0C}"/>
                  </a:ext>
                </a:extLst>
              </p:cNvPr>
              <p:cNvSpPr/>
              <p:nvPr/>
            </p:nvSpPr>
            <p:spPr bwMode="auto">
              <a:xfrm rot="10800000">
                <a:off x="7166984" y="2414155"/>
                <a:ext cx="252096" cy="1326090"/>
              </a:xfrm>
              <a:prstGeom prst="rightBrace">
                <a:avLst>
                  <a:gd name="adj1" fmla="val 99664"/>
                  <a:gd name="adj2" fmla="val 50000"/>
                </a:avLst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K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C2F293-09A6-BA4A-9F5A-288D7E2B3760}"/>
                  </a:ext>
                </a:extLst>
              </p:cNvPr>
              <p:cNvSpPr txBox="1"/>
              <p:nvPr/>
            </p:nvSpPr>
            <p:spPr>
              <a:xfrm rot="16200000">
                <a:off x="6620583" y="2947531"/>
                <a:ext cx="9516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spcBef>
                    <a:spcPts val="300"/>
                  </a:spcBef>
                </a:pPr>
                <a:r>
                  <a:rPr lang="en-US" altLang="ko-KR" sz="1100" b="1">
                    <a:latin typeface="+mn-ea"/>
                    <a:ea typeface="+mn-ea"/>
                  </a:rPr>
                  <a:t>35379</a:t>
                </a:r>
                <a:r>
                  <a:rPr lang="ko-KR" altLang="en-US" sz="1100" b="1">
                    <a:latin typeface="+mn-ea"/>
                    <a:ea typeface="+mn-ea"/>
                  </a:rPr>
                  <a:t> 개</a:t>
                </a:r>
                <a:endParaRPr lang="en-KR" sz="1100" b="1">
                  <a:latin typeface="+mn-ea"/>
                  <a:ea typeface="+mn-ea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73C2EB-AECB-464E-9182-A859C68F62E6}"/>
                </a:ext>
              </a:extLst>
            </p:cNvPr>
            <p:cNvSpPr txBox="1"/>
            <p:nvPr/>
          </p:nvSpPr>
          <p:spPr>
            <a:xfrm>
              <a:off x="7874926" y="2110152"/>
              <a:ext cx="1800333" cy="143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100">
                  <a:latin typeface="+mn-ea"/>
                  <a:ea typeface="+mn-ea"/>
                </a:rPr>
                <a:t>전체 </a:t>
              </a:r>
              <a:r>
                <a:rPr lang="en-US" altLang="ko-KR" sz="1100">
                  <a:latin typeface="+mn-ea"/>
                  <a:ea typeface="+mn-ea"/>
                </a:rPr>
                <a:t>35379</a:t>
              </a:r>
              <a:r>
                <a:rPr lang="ko-KR" altLang="en-US" sz="1100">
                  <a:latin typeface="+mn-ea"/>
                  <a:ea typeface="+mn-ea"/>
                </a:rPr>
                <a:t>개의 관측 값</a:t>
              </a:r>
              <a:endParaRPr lang="en-US" altLang="ko-KR" sz="1100">
                <a:latin typeface="+mn-ea"/>
                <a:ea typeface="+mn-ea"/>
              </a:endParaRPr>
            </a:p>
            <a:p>
              <a:pPr marL="87313" indent="-87313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100">
                  <a:latin typeface="+mn-ea"/>
                  <a:ea typeface="+mn-ea"/>
                </a:rPr>
                <a:t>저가 </a:t>
              </a:r>
              <a:r>
                <a:rPr lang="en-US" altLang="ko-KR" sz="1100">
                  <a:latin typeface="+mn-ea"/>
                  <a:ea typeface="+mn-ea"/>
                </a:rPr>
                <a:t>,</a:t>
              </a:r>
              <a:r>
                <a:rPr lang="ko-KR" altLang="en-US" sz="1100">
                  <a:latin typeface="+mn-ea"/>
                  <a:ea typeface="+mn-ea"/>
                </a:rPr>
                <a:t> 중가 </a:t>
              </a:r>
              <a:r>
                <a:rPr lang="en-US" altLang="ko-KR" sz="1100">
                  <a:latin typeface="+mn-ea"/>
                  <a:ea typeface="+mn-ea"/>
                </a:rPr>
                <a:t>, </a:t>
              </a:r>
              <a:r>
                <a:rPr lang="ko-KR" altLang="en-US" sz="1100">
                  <a:latin typeface="+mn-ea"/>
                  <a:ea typeface="+mn-ea"/>
                </a:rPr>
                <a:t>고가 </a:t>
              </a:r>
              <a:endParaRPr lang="en-US" altLang="ko-KR" sz="1100">
                <a:latin typeface="+mn-ea"/>
                <a:ea typeface="+mn-ea"/>
              </a:endParaRPr>
            </a:p>
            <a:p>
              <a:pPr latinLnBrk="0">
                <a:spcBef>
                  <a:spcPts val="300"/>
                </a:spcBef>
              </a:pPr>
              <a:r>
                <a:rPr lang="en-US" altLang="ko-KR" sz="1100">
                  <a:latin typeface="+mn-ea"/>
                  <a:ea typeface="+mn-ea"/>
                </a:rPr>
                <a:t>  3</a:t>
              </a:r>
              <a:r>
                <a:rPr lang="ko-KR" altLang="en-US" sz="1100">
                  <a:latin typeface="+mn-ea"/>
                  <a:ea typeface="+mn-ea"/>
                </a:rPr>
                <a:t>개의 단위가격 그룹</a:t>
              </a:r>
              <a:endParaRPr lang="en-US" altLang="ko-KR" sz="1100">
                <a:latin typeface="+mn-ea"/>
                <a:ea typeface="+mn-ea"/>
              </a:endParaRPr>
            </a:p>
            <a:p>
              <a:pPr marL="87313" indent="-87313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ko-KR" altLang="en-US" sz="1100">
                  <a:latin typeface="+mn-ea"/>
                  <a:ea typeface="+mn-ea"/>
                </a:rPr>
                <a:t> </a:t>
              </a:r>
              <a:r>
                <a:rPr lang="ko-KR" altLang="en-US" sz="1100" err="1">
                  <a:latin typeface="+mn-ea"/>
                  <a:ea typeface="+mn-ea"/>
                </a:rPr>
                <a:t>상품군별</a:t>
              </a:r>
              <a:r>
                <a:rPr lang="ko-KR" altLang="en-US" sz="1100">
                  <a:latin typeface="+mn-ea"/>
                  <a:ea typeface="+mn-ea"/>
                </a:rPr>
                <a:t> 가격대의 상이한 분포 고려</a:t>
              </a:r>
              <a:endParaRPr lang="en-US" altLang="ko-KR" sz="1100">
                <a:latin typeface="+mn-ea"/>
                <a:ea typeface="+mn-ea"/>
              </a:endParaRPr>
            </a:p>
            <a:p>
              <a:pPr marL="87313" indent="-87313" latinLnBrk="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ko-KR" sz="1100">
                  <a:latin typeface="+mn-ea"/>
                  <a:ea typeface="+mn-ea"/>
                </a:rPr>
                <a:t> </a:t>
              </a:r>
              <a:r>
                <a:rPr lang="ko-KR" altLang="en-US" sz="1100">
                  <a:latin typeface="+mn-ea"/>
                  <a:ea typeface="+mn-ea"/>
                </a:rPr>
                <a:t>각 그룹</a:t>
              </a:r>
              <a:r>
                <a:rPr lang="en-US" altLang="ko-KR" sz="1100">
                  <a:latin typeface="+mn-ea"/>
                  <a:ea typeface="+mn-ea"/>
                </a:rPr>
                <a:t> </a:t>
              </a:r>
              <a:r>
                <a:rPr lang="ko-KR" altLang="en-US" sz="1100">
                  <a:latin typeface="+mn-ea"/>
                  <a:ea typeface="+mn-ea"/>
                </a:rPr>
                <a:t>내 단위가격별로 그룹화</a:t>
              </a:r>
              <a:endParaRPr lang="en-US" altLang="ko-KR" sz="1100">
                <a:latin typeface="+mn-ea"/>
                <a:ea typeface="+mn-ea"/>
              </a:endParaRPr>
            </a:p>
          </p:txBody>
        </p:sp>
        <p:sp>
          <p:nvSpPr>
            <p:cNvPr id="6" name="Rounded Rectangle 50">
              <a:extLst>
                <a:ext uri="{FF2B5EF4-FFF2-40B4-BE49-F238E27FC236}">
                  <a16:creationId xmlns:a16="http://schemas.microsoft.com/office/drawing/2014/main" id="{ACCB3CFA-9EC1-4DA9-A7DB-89C8336779FB}"/>
                </a:ext>
              </a:extLst>
            </p:cNvPr>
            <p:cNvSpPr/>
            <p:nvPr/>
          </p:nvSpPr>
          <p:spPr bwMode="auto">
            <a:xfrm rot="5400000">
              <a:off x="7319208" y="3235542"/>
              <a:ext cx="620226" cy="46670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6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>
                  <a:latin typeface="+mn-ea"/>
                  <a:ea typeface="+mn-ea"/>
                </a:rPr>
                <a:t>expensive</a:t>
              </a:r>
            </a:p>
            <a:p>
              <a:pPr algn="ctr"/>
              <a:r>
                <a:rPr lang="en-US" altLang="ko-KR" sz="900">
                  <a:latin typeface="+mn-ea"/>
                  <a:ea typeface="+mn-ea"/>
                </a:rPr>
                <a:t>(32%)</a:t>
              </a:r>
              <a:endParaRPr lang="en-KR" sz="9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7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3E346-8E60-0544-8A0A-3CB623D37988}"/>
              </a:ext>
            </a:extLst>
          </p:cNvPr>
          <p:cNvSpPr txBox="1"/>
          <p:nvPr/>
        </p:nvSpPr>
        <p:spPr>
          <a:xfrm>
            <a:off x="132607" y="103913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3. </a:t>
            </a:r>
            <a:r>
              <a:rPr lang="ko-KR" altLang="en-US" b="1">
                <a:latin typeface="+mn-ea"/>
                <a:ea typeface="+mn-ea"/>
              </a:rPr>
              <a:t>외부변수 설정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기상정보</a:t>
            </a:r>
            <a:r>
              <a:rPr lang="en-US" altLang="ko-KR" b="1">
                <a:solidFill>
                  <a:srgbClr val="000000"/>
                </a:solidFill>
                <a:latin typeface="+mn-ea"/>
                <a:ea typeface="+mn-ea"/>
                <a:cs typeface="Tahoma" panose="020B0604030504040204" pitchFamily="34" charset="0"/>
              </a:rPr>
              <a:t> / </a:t>
            </a:r>
            <a:r>
              <a:rPr lang="ko-KR" altLang="en-US" b="1">
                <a:solidFill>
                  <a:srgbClr val="000000"/>
                </a:solidFill>
                <a:latin typeface="+mn-ea"/>
                <a:ea typeface="+mn-ea"/>
                <a:cs typeface="Tahoma" panose="020B0604030504040204" pitchFamily="34" charset="0"/>
              </a:rPr>
              <a:t>이슈정보</a:t>
            </a:r>
            <a:endParaRPr lang="ko-KR" altLang="en-US" b="1"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D5A34A-DACF-45F5-8DAD-C8A1AABBD3CE}"/>
              </a:ext>
            </a:extLst>
          </p:cNvPr>
          <p:cNvGrpSpPr/>
          <p:nvPr/>
        </p:nvGrpSpPr>
        <p:grpSpPr>
          <a:xfrm>
            <a:off x="407988" y="728700"/>
            <a:ext cx="9224962" cy="5827902"/>
            <a:chOff x="407988" y="571312"/>
            <a:chExt cx="9224962" cy="5827902"/>
          </a:xfrm>
        </p:grpSpPr>
        <p:sp>
          <p:nvSpPr>
            <p:cNvPr id="3" name="모서리가 둥근 직사각형 144">
              <a:extLst>
                <a:ext uri="{FF2B5EF4-FFF2-40B4-BE49-F238E27FC236}">
                  <a16:creationId xmlns:a16="http://schemas.microsoft.com/office/drawing/2014/main" id="{C24DF2ED-4904-104A-B51E-F68F5D8C4509}"/>
                </a:ext>
              </a:extLst>
            </p:cNvPr>
            <p:cNvSpPr/>
            <p:nvPr/>
          </p:nvSpPr>
          <p:spPr bwMode="auto">
            <a:xfrm>
              <a:off x="407988" y="902678"/>
              <a:ext cx="1214996" cy="1896252"/>
            </a:xfrm>
            <a:prstGeom prst="roundRect">
              <a:avLst>
                <a:gd name="adj" fmla="val 8791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72000" rIns="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93663" indent="-93663" algn="ctr"/>
              <a:r>
                <a:rPr lang="ko-KR" altLang="en-US" sz="1400" b="1">
                  <a:latin typeface="+mn-ea"/>
                  <a:ea typeface="+mn-ea"/>
                  <a:cs typeface="Times New Roman" panose="02020603050405020304" pitchFamily="18" charset="0"/>
                </a:rPr>
                <a:t>배경</a:t>
              </a:r>
              <a:endParaRPr lang="en-US" altLang="ko-KR" sz="14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" name="모서리가 둥근 직사각형 144">
              <a:extLst>
                <a:ext uri="{FF2B5EF4-FFF2-40B4-BE49-F238E27FC236}">
                  <a16:creationId xmlns:a16="http://schemas.microsoft.com/office/drawing/2014/main" id="{A46D6EA5-5552-DF4B-982C-E0D1615C72AA}"/>
                </a:ext>
              </a:extLst>
            </p:cNvPr>
            <p:cNvSpPr/>
            <p:nvPr/>
          </p:nvSpPr>
          <p:spPr bwMode="auto">
            <a:xfrm>
              <a:off x="407988" y="5385448"/>
              <a:ext cx="1214996" cy="101376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72000" rIns="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93663" indent="-93663" algn="ctr"/>
              <a:r>
                <a:rPr lang="ko-KR" altLang="en-US" sz="1400" b="1">
                  <a:latin typeface="+mn-ea"/>
                  <a:ea typeface="+mn-ea"/>
                  <a:cs typeface="Times New Roman" panose="02020603050405020304" pitchFamily="18" charset="0"/>
                </a:rPr>
                <a:t>정보 출처</a:t>
              </a:r>
              <a:endParaRPr lang="en-US" altLang="ko-KR" sz="14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7">
              <a:extLst>
                <a:ext uri="{FF2B5EF4-FFF2-40B4-BE49-F238E27FC236}">
                  <a16:creationId xmlns:a16="http://schemas.microsoft.com/office/drawing/2014/main" id="{BB5E7C74-27B3-CE49-9967-D6F4A0327242}"/>
                </a:ext>
              </a:extLst>
            </p:cNvPr>
            <p:cNvCxnSpPr/>
            <p:nvPr/>
          </p:nvCxnSpPr>
          <p:spPr bwMode="auto">
            <a:xfrm>
              <a:off x="1712640" y="5319210"/>
              <a:ext cx="792031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모서리가 둥근 직사각형 144">
              <a:extLst>
                <a:ext uri="{FF2B5EF4-FFF2-40B4-BE49-F238E27FC236}">
                  <a16:creationId xmlns:a16="http://schemas.microsoft.com/office/drawing/2014/main" id="{E9615E49-6C39-3849-B710-2E8C2595C6FB}"/>
                </a:ext>
              </a:extLst>
            </p:cNvPr>
            <p:cNvSpPr/>
            <p:nvPr/>
          </p:nvSpPr>
          <p:spPr bwMode="auto">
            <a:xfrm>
              <a:off x="407988" y="2960730"/>
              <a:ext cx="1214996" cy="2264070"/>
            </a:xfrm>
            <a:prstGeom prst="roundRect">
              <a:avLst>
                <a:gd name="adj" fmla="val 791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72000" rIns="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93663" indent="-93663" algn="ctr"/>
              <a:r>
                <a:rPr lang="ko-KR" altLang="en-US" sz="1400" b="1" err="1">
                  <a:latin typeface="+mn-ea"/>
                  <a:ea typeface="+mn-ea"/>
                  <a:cs typeface="Times New Roman" panose="02020603050405020304" pitchFamily="18" charset="0"/>
                </a:rPr>
                <a:t>변수명</a:t>
              </a:r>
              <a:r>
                <a:rPr lang="ko-KR" altLang="en-US" sz="1400" b="1">
                  <a:latin typeface="+mn-ea"/>
                  <a:ea typeface="+mn-ea"/>
                  <a:cs typeface="Times New Roman" panose="02020603050405020304" pitchFamily="18" charset="0"/>
                </a:rPr>
                <a:t> </a:t>
              </a:r>
              <a:endParaRPr lang="en-US" altLang="ko-KR" sz="1400" b="1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93663" indent="-93663" algn="ctr"/>
              <a:r>
                <a:rPr lang="ko-KR" altLang="en-US" sz="1400" b="1">
                  <a:latin typeface="+mn-ea"/>
                  <a:ea typeface="+mn-ea"/>
                  <a:cs typeface="Times New Roman" panose="02020603050405020304" pitchFamily="18" charset="0"/>
                </a:rPr>
                <a:t>및 </a:t>
              </a:r>
              <a:endParaRPr lang="en-US" altLang="ko-KR" sz="1400" b="1"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93663" indent="-93663" algn="ctr"/>
              <a:r>
                <a:rPr lang="ko-KR" altLang="en-US" sz="1400" b="1">
                  <a:latin typeface="+mn-ea"/>
                  <a:ea typeface="+mn-ea"/>
                  <a:cs typeface="Times New Roman" panose="02020603050405020304" pitchFamily="18" charset="0"/>
                </a:rPr>
                <a:t>내용</a:t>
              </a:r>
              <a:endParaRPr lang="en-US" altLang="ko-KR" sz="14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Connector 6">
              <a:extLst>
                <a:ext uri="{FF2B5EF4-FFF2-40B4-BE49-F238E27FC236}">
                  <a16:creationId xmlns:a16="http://schemas.microsoft.com/office/drawing/2014/main" id="{579C2175-169F-E94D-8577-8A1CF09B25E6}"/>
                </a:ext>
              </a:extLst>
            </p:cNvPr>
            <p:cNvCxnSpPr/>
            <p:nvPr/>
          </p:nvCxnSpPr>
          <p:spPr bwMode="auto">
            <a:xfrm>
              <a:off x="1712640" y="2863881"/>
              <a:ext cx="792031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 Placeholder 2">
              <a:extLst>
                <a:ext uri="{FF2B5EF4-FFF2-40B4-BE49-F238E27FC236}">
                  <a16:creationId xmlns:a16="http://schemas.microsoft.com/office/drawing/2014/main" id="{CA6143EF-18AD-0841-8271-900E82221F5D}"/>
                </a:ext>
              </a:extLst>
            </p:cNvPr>
            <p:cNvSpPr txBox="1">
              <a:spLocks/>
            </p:cNvSpPr>
            <p:nvPr/>
          </p:nvSpPr>
          <p:spPr>
            <a:xfrm>
              <a:off x="1782667" y="2953526"/>
              <a:ext cx="3465386" cy="2292270"/>
            </a:xfrm>
            <a:prstGeom prst="rect">
              <a:avLst/>
            </a:prstGeom>
          </p:spPr>
          <p:txBody>
            <a:bodyPr anchor="t"/>
            <a:lstStyle>
              <a:lvl1pPr marL="342900" indent="-342900" algn="l" rtl="0" eaLnBrk="0" fontAlgn="base" latinLnBrk="1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813" indent="-276225" algn="l" rtl="0" eaLnBrk="0" fontAlgn="base" latinLnBrk="1" hangingPunct="0">
                <a:spcBef>
                  <a:spcPct val="10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560388" indent="-280988" algn="l" rtl="0" eaLnBrk="0" fontAlgn="base" latinLnBrk="1" hangingPunct="0">
                <a:spcBef>
                  <a:spcPct val="35000"/>
                </a:spcBef>
                <a:spcAft>
                  <a:spcPct val="0"/>
                </a:spcAft>
                <a:buChar char="-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3716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18288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5pPr>
              <a:lvl6pPr marL="22860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6pPr>
              <a:lvl7pPr marL="2743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7pPr>
              <a:lvl8pPr marL="3200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8pPr>
              <a:lvl9pPr marL="3657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20000"/>
                </a:lnSpc>
              </a:pPr>
              <a:r>
                <a:rPr lang="ko-KR" altLang="en-US" sz="1200" b="0" kern="0">
                  <a:latin typeface="+mn-ea"/>
                </a:rPr>
                <a:t>방송된 시각기준</a:t>
              </a:r>
              <a:endParaRPr lang="en-US" altLang="ko-KR" sz="1200" b="0" kern="0">
                <a:latin typeface="+mn-ea"/>
              </a:endParaRPr>
            </a:p>
            <a:p>
              <a:pPr marL="0" indent="0">
                <a:lnSpc>
                  <a:spcPct val="120000"/>
                </a:lnSpc>
              </a:pPr>
              <a:r>
                <a:rPr lang="en-US" altLang="ko-KR" sz="1200" b="0" kern="0">
                  <a:latin typeface="+mn-ea"/>
                </a:rPr>
                <a:t>temp</a:t>
              </a:r>
              <a:r>
                <a:rPr lang="ko-KR" altLang="en-US" sz="1200" b="0" kern="0">
                  <a:latin typeface="+mn-ea"/>
                </a:rPr>
                <a:t> </a:t>
              </a:r>
              <a:r>
                <a:rPr lang="en-US" altLang="ko-KR" sz="1200" b="0" kern="0">
                  <a:latin typeface="+mn-ea"/>
                </a:rPr>
                <a:t>:</a:t>
              </a:r>
              <a:r>
                <a:rPr lang="ko-KR" altLang="en-US" sz="1200" b="0" kern="0">
                  <a:latin typeface="+mn-ea"/>
                </a:rPr>
                <a:t> 기온</a:t>
              </a:r>
              <a:r>
                <a:rPr lang="en-US" altLang="ko-KR" sz="1200" b="0" kern="0">
                  <a:latin typeface="+mn-ea"/>
                </a:rPr>
                <a:t>(</a:t>
              </a:r>
              <a:r>
                <a:rPr lang="en-US" altLang="ko-KR" sz="1200" b="0" i="0">
                  <a:solidFill>
                    <a:srgbClr val="000000"/>
                  </a:solidFill>
                  <a:effectLst/>
                  <a:latin typeface="+mn-ea"/>
                </a:rPr>
                <a:t>°C</a:t>
              </a:r>
              <a:r>
                <a:rPr lang="en-US" altLang="ko-KR" sz="1200" b="0" kern="0">
                  <a:latin typeface="+mn-ea"/>
                </a:rPr>
                <a:t>)</a:t>
              </a:r>
            </a:p>
            <a:p>
              <a:pPr marL="0" indent="0">
                <a:lnSpc>
                  <a:spcPct val="120000"/>
                </a:lnSpc>
              </a:pPr>
              <a:r>
                <a:rPr lang="en-US" altLang="ko-KR" sz="1200" b="0" kern="0">
                  <a:latin typeface="+mn-ea"/>
                </a:rPr>
                <a:t>rainfall</a:t>
              </a:r>
              <a:r>
                <a:rPr lang="ko-KR" altLang="en-US" sz="1200" b="0" kern="0">
                  <a:latin typeface="+mn-ea"/>
                </a:rPr>
                <a:t> </a:t>
              </a:r>
              <a:r>
                <a:rPr lang="en-US" altLang="ko-KR" sz="1200" b="0" kern="0">
                  <a:latin typeface="+mn-ea"/>
                </a:rPr>
                <a:t>:</a:t>
              </a:r>
              <a:r>
                <a:rPr lang="ko-KR" altLang="en-US" sz="1200" b="0" kern="0">
                  <a:latin typeface="+mn-ea"/>
                </a:rPr>
                <a:t> 강수량</a:t>
              </a:r>
              <a:endParaRPr lang="en-US" altLang="ko-KR" sz="1200" b="0" kern="0">
                <a:latin typeface="+mn-ea"/>
              </a:endParaRPr>
            </a:p>
            <a:p>
              <a:pPr marL="0" indent="0">
                <a:lnSpc>
                  <a:spcPct val="120000"/>
                </a:lnSpc>
              </a:pPr>
              <a:r>
                <a:rPr lang="en-US" altLang="ko-KR" sz="1200" b="0" kern="0" err="1">
                  <a:latin typeface="+mn-ea"/>
                </a:rPr>
                <a:t>wind_speed</a:t>
              </a:r>
              <a:r>
                <a:rPr lang="ko-KR" altLang="en-US" sz="1200" b="0" kern="0">
                  <a:latin typeface="+mn-ea"/>
                </a:rPr>
                <a:t> </a:t>
              </a:r>
              <a:r>
                <a:rPr lang="en-US" altLang="ko-KR" sz="1200" b="0" kern="0">
                  <a:latin typeface="+mn-ea"/>
                </a:rPr>
                <a:t>:</a:t>
              </a:r>
              <a:r>
                <a:rPr lang="ko-KR" altLang="en-US" sz="1200" b="0" kern="0">
                  <a:latin typeface="+mn-ea"/>
                </a:rPr>
                <a:t> 풍속</a:t>
              </a:r>
              <a:r>
                <a:rPr lang="en-US" altLang="ko-KR" sz="1200" b="0" kern="0">
                  <a:latin typeface="+mn-ea"/>
                </a:rPr>
                <a:t>(m/s)</a:t>
              </a:r>
            </a:p>
            <a:p>
              <a:pPr marL="0" indent="0">
                <a:lnSpc>
                  <a:spcPct val="120000"/>
                </a:lnSpc>
              </a:pPr>
              <a:r>
                <a:rPr lang="en-US" altLang="ko-KR" sz="1200" b="0" kern="0" err="1">
                  <a:latin typeface="+mn-ea"/>
                </a:rPr>
                <a:t>wind_direction</a:t>
              </a:r>
              <a:r>
                <a:rPr lang="ko-KR" altLang="en-US" sz="1200" b="0" kern="0">
                  <a:latin typeface="+mn-ea"/>
                </a:rPr>
                <a:t> </a:t>
              </a:r>
              <a:r>
                <a:rPr lang="en-US" altLang="ko-KR" sz="1200" b="0" kern="0">
                  <a:latin typeface="+mn-ea"/>
                </a:rPr>
                <a:t>:</a:t>
              </a:r>
              <a:r>
                <a:rPr lang="ko-KR" altLang="en-US" sz="1200" b="0" kern="0">
                  <a:latin typeface="+mn-ea"/>
                </a:rPr>
                <a:t> 풍향</a:t>
              </a:r>
              <a:r>
                <a:rPr lang="en-US" altLang="ko-KR" sz="1200" b="0" kern="0">
                  <a:latin typeface="+mn-ea"/>
                </a:rPr>
                <a:t>(16</a:t>
              </a:r>
              <a:r>
                <a:rPr lang="ko-KR" altLang="en-US" sz="1200" b="0" kern="0">
                  <a:latin typeface="+mn-ea"/>
                </a:rPr>
                <a:t>방위</a:t>
              </a:r>
              <a:r>
                <a:rPr lang="en-US" altLang="ko-KR" sz="1200" b="0" kern="0">
                  <a:latin typeface="+mn-ea"/>
                </a:rPr>
                <a:t>)</a:t>
              </a:r>
            </a:p>
            <a:p>
              <a:pPr marL="0" indent="0">
                <a:lnSpc>
                  <a:spcPct val="120000"/>
                </a:lnSpc>
              </a:pPr>
              <a:r>
                <a:rPr lang="en-US" altLang="ko-KR" sz="1200" b="0" kern="0">
                  <a:latin typeface="+mn-ea"/>
                </a:rPr>
                <a:t>humidity</a:t>
              </a:r>
              <a:r>
                <a:rPr lang="ko-KR" altLang="en-US" sz="1200" b="0" kern="0">
                  <a:latin typeface="+mn-ea"/>
                </a:rPr>
                <a:t> </a:t>
              </a:r>
              <a:r>
                <a:rPr lang="en-US" altLang="ko-KR" sz="1200" b="0" kern="0">
                  <a:latin typeface="+mn-ea"/>
                </a:rPr>
                <a:t>:</a:t>
              </a:r>
              <a:r>
                <a:rPr lang="ko-KR" altLang="en-US" sz="1200" b="0" kern="0">
                  <a:latin typeface="+mn-ea"/>
                </a:rPr>
                <a:t> 습도</a:t>
              </a:r>
              <a:endParaRPr lang="en-US" altLang="ko-KR" sz="1200" b="0" kern="0">
                <a:latin typeface="+mn-ea"/>
              </a:endParaRPr>
            </a:p>
            <a:p>
              <a:pPr marL="0" indent="0">
                <a:lnSpc>
                  <a:spcPct val="120000"/>
                </a:lnSpc>
              </a:pPr>
              <a:r>
                <a:rPr lang="en-US" altLang="ko-KR" sz="1200" b="0" kern="0">
                  <a:latin typeface="+mn-ea"/>
                </a:rPr>
                <a:t>pressure</a:t>
              </a:r>
              <a:r>
                <a:rPr lang="ko-KR" altLang="en-US" sz="1200" b="0" kern="0">
                  <a:latin typeface="+mn-ea"/>
                </a:rPr>
                <a:t> </a:t>
              </a:r>
              <a:r>
                <a:rPr lang="en-US" altLang="ko-KR" sz="1200" b="0" kern="0">
                  <a:latin typeface="+mn-ea"/>
                </a:rPr>
                <a:t>:</a:t>
              </a:r>
              <a:r>
                <a:rPr lang="ko-KR" altLang="en-US" sz="1200" b="0" kern="0">
                  <a:latin typeface="+mn-ea"/>
                </a:rPr>
                <a:t> 증기압</a:t>
              </a:r>
              <a:r>
                <a:rPr lang="en-US" altLang="ko-KR" sz="1200" b="0" kern="0">
                  <a:latin typeface="+mn-ea"/>
                </a:rPr>
                <a:t>(</a:t>
              </a:r>
              <a:r>
                <a:rPr lang="en-US" altLang="ko-KR" sz="1200" b="0" kern="0" err="1">
                  <a:latin typeface="+mn-ea"/>
                </a:rPr>
                <a:t>hPa</a:t>
              </a:r>
              <a:r>
                <a:rPr lang="en-US" altLang="ko-KR" sz="1200" b="0" kern="0">
                  <a:latin typeface="+mn-ea"/>
                </a:rPr>
                <a:t>)</a:t>
              </a:r>
            </a:p>
            <a:p>
              <a:pPr marL="0" indent="0">
                <a:lnSpc>
                  <a:spcPct val="120000"/>
                </a:lnSpc>
              </a:pPr>
              <a:r>
                <a:rPr lang="en-US" altLang="ko-KR" sz="1200" b="0" kern="0" err="1">
                  <a:latin typeface="+mn-ea"/>
                </a:rPr>
                <a:t>spot_pressure</a:t>
              </a:r>
              <a:r>
                <a:rPr lang="en-US" altLang="ko-KR" sz="1200" b="0" kern="0">
                  <a:latin typeface="+mn-ea"/>
                </a:rPr>
                <a:t> : </a:t>
              </a:r>
              <a:r>
                <a:rPr lang="ko-KR" altLang="en-US" sz="1200" b="0" kern="0">
                  <a:latin typeface="+mn-ea"/>
                </a:rPr>
                <a:t>현지기압</a:t>
              </a:r>
              <a:r>
                <a:rPr lang="en-US" altLang="ko-KR" sz="1200" b="0" kern="0">
                  <a:latin typeface="+mn-ea"/>
                </a:rPr>
                <a:t>(</a:t>
              </a:r>
              <a:r>
                <a:rPr lang="en-US" altLang="ko-KR" sz="1200" b="0" kern="0" err="1">
                  <a:latin typeface="+mn-ea"/>
                </a:rPr>
                <a:t>hPa</a:t>
              </a:r>
              <a:r>
                <a:rPr lang="en-US" altLang="ko-KR" sz="1200" b="0" kern="0">
                  <a:latin typeface="+mn-ea"/>
                </a:rPr>
                <a:t>)</a:t>
              </a:r>
            </a:p>
            <a:p>
              <a:pPr marL="0" indent="0">
                <a:lnSpc>
                  <a:spcPct val="120000"/>
                </a:lnSpc>
              </a:pPr>
              <a:r>
                <a:rPr lang="en-US" altLang="ko-KR" sz="1200" b="0" kern="0">
                  <a:latin typeface="+mn-ea"/>
                </a:rPr>
                <a:t>sea</a:t>
              </a:r>
              <a:r>
                <a:rPr lang="en-US" altLang="ko-KR" sz="1200" b="0" kern="0" err="1">
                  <a:latin typeface="+mn-ea"/>
                </a:rPr>
                <a:t>_level_pressure</a:t>
              </a:r>
              <a:r>
                <a:rPr lang="en-US" altLang="ko-KR" sz="1200" b="0" kern="0">
                  <a:latin typeface="+mn-ea"/>
                </a:rPr>
                <a:t> : </a:t>
              </a:r>
              <a:r>
                <a:rPr lang="ko-KR" altLang="en-US" sz="1200" b="0" kern="0">
                  <a:latin typeface="+mn-ea"/>
                </a:rPr>
                <a:t>해면기압</a:t>
              </a:r>
              <a:r>
                <a:rPr lang="en-US" altLang="ko-KR" sz="1200" b="0" kern="0">
                  <a:latin typeface="+mn-ea"/>
                </a:rPr>
                <a:t>(</a:t>
              </a:r>
              <a:r>
                <a:rPr lang="en-US" altLang="ko-KR" sz="1200" b="0" kern="0" err="1">
                  <a:latin typeface="+mn-ea"/>
                </a:rPr>
                <a:t>hPa</a:t>
              </a:r>
              <a:r>
                <a:rPr lang="en-US" altLang="ko-KR" sz="1200" b="0" kern="0">
                  <a:latin typeface="+mn-ea"/>
                </a:rPr>
                <a:t>)</a:t>
              </a:r>
            </a:p>
            <a:p>
              <a:pPr marL="0" indent="0">
                <a:lnSpc>
                  <a:spcPct val="120000"/>
                </a:lnSpc>
              </a:pPr>
              <a:r>
                <a:rPr lang="en-US" altLang="ko-KR" sz="1200" b="0" kern="0">
                  <a:latin typeface="+mn-ea"/>
                </a:rPr>
                <a:t>snow</a:t>
              </a:r>
              <a:r>
                <a:rPr lang="en-US" altLang="ko-KR" sz="1200" b="0" kern="0" err="1">
                  <a:latin typeface="+mn-ea"/>
                </a:rPr>
                <a:t>_fall</a:t>
              </a:r>
              <a:r>
                <a:rPr lang="en-US" altLang="ko-KR" sz="1200" b="0" kern="0">
                  <a:latin typeface="+mn-ea"/>
                </a:rPr>
                <a:t> : </a:t>
              </a:r>
              <a:r>
                <a:rPr lang="ko-KR" altLang="en-US" sz="1200" b="0" kern="0">
                  <a:latin typeface="+mn-ea"/>
                </a:rPr>
                <a:t>적설량</a:t>
              </a:r>
              <a:r>
                <a:rPr lang="en-US" altLang="ko-KR" sz="1200" b="0" kern="0">
                  <a:latin typeface="+mn-ea"/>
                </a:rPr>
                <a:t>(cm)</a:t>
              </a:r>
              <a:br>
                <a:rPr lang="en-US" altLang="ko-KR" sz="1200" b="0" kern="0">
                  <a:latin typeface="+mn-ea"/>
                </a:rPr>
              </a:br>
              <a:endParaRPr lang="en-US" sz="1200" b="0" kern="0">
                <a:latin typeface="+mn-ea"/>
              </a:endParaRPr>
            </a:p>
          </p:txBody>
        </p:sp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E9B91F3F-FD76-4852-9936-45AE3AB21071}"/>
                </a:ext>
              </a:extLst>
            </p:cNvPr>
            <p:cNvSpPr txBox="1">
              <a:spLocks/>
            </p:cNvSpPr>
            <p:nvPr/>
          </p:nvSpPr>
          <p:spPr>
            <a:xfrm>
              <a:off x="1716821" y="1315355"/>
              <a:ext cx="3465386" cy="1574109"/>
            </a:xfrm>
            <a:prstGeom prst="rect">
              <a:avLst/>
            </a:prstGeom>
          </p:spPr>
          <p:txBody>
            <a:bodyPr anchor="t"/>
            <a:lstStyle>
              <a:lvl1pPr marL="342900" indent="-342900" algn="l" rtl="0" eaLnBrk="0" fontAlgn="base" latinLnBrk="1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813" indent="-276225" algn="l" rtl="0" eaLnBrk="0" fontAlgn="base" latinLnBrk="1" hangingPunct="0">
                <a:spcBef>
                  <a:spcPct val="10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560388" indent="-280988" algn="l" rtl="0" eaLnBrk="0" fontAlgn="base" latinLnBrk="1" hangingPunct="0">
                <a:spcBef>
                  <a:spcPct val="35000"/>
                </a:spcBef>
                <a:spcAft>
                  <a:spcPct val="0"/>
                </a:spcAft>
                <a:buChar char="-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3716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18288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5pPr>
              <a:lvl6pPr marL="22860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6pPr>
              <a:lvl7pPr marL="2743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7pPr>
              <a:lvl8pPr marL="3200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8pPr>
              <a:lvl9pPr marL="3657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ko-KR" altLang="en-US" sz="1200" b="0" kern="0">
                  <a:latin typeface="+mn-ea"/>
                </a:rPr>
                <a:t>홈쇼핑 시청률은 </a:t>
              </a:r>
              <a:r>
                <a:rPr lang="ko-KR" altLang="en-US" sz="1200" b="0" kern="0" err="1">
                  <a:latin typeface="+mn-ea"/>
                </a:rPr>
                <a:t>재택률에</a:t>
              </a:r>
              <a:r>
                <a:rPr lang="ko-KR" altLang="en-US" sz="1200" b="0" kern="0">
                  <a:latin typeface="+mn-ea"/>
                </a:rPr>
                <a:t> 기반한다고 판단</a:t>
              </a:r>
              <a:endParaRPr lang="en-US" altLang="ko-KR" sz="1200" b="0" kern="0">
                <a:latin typeface="+mn-ea"/>
              </a:endParaRPr>
            </a:p>
            <a:p>
              <a:pPr marL="285750" indent="-285750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ko-KR" altLang="en-US" sz="1200" b="0" kern="0" err="1">
                  <a:latin typeface="+mn-ea"/>
                </a:rPr>
                <a:t>재택률</a:t>
              </a:r>
              <a:r>
                <a:rPr lang="ko-KR" altLang="en-US" sz="1200" b="0" kern="0">
                  <a:latin typeface="+mn-ea"/>
                </a:rPr>
                <a:t> </a:t>
              </a:r>
              <a:r>
                <a:rPr lang="en-US" altLang="ko-KR" sz="1200" b="0" kern="0">
                  <a:latin typeface="+mn-ea"/>
                </a:rPr>
                <a:t>: </a:t>
              </a:r>
              <a:r>
                <a:rPr lang="ko-KR" altLang="en-US" sz="1200" b="0" kern="0">
                  <a:latin typeface="+mn-ea"/>
                </a:rPr>
                <a:t>집에 머무르는 비율</a:t>
              </a:r>
              <a:endParaRPr lang="en-US" altLang="ko-KR" sz="1200" b="0" kern="0">
                <a:latin typeface="+mn-ea"/>
              </a:endParaRPr>
            </a:p>
            <a:p>
              <a:pPr marL="285750" indent="-285750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ko-KR" altLang="en-US" sz="1200" b="0" kern="0" err="1">
                  <a:latin typeface="+mn-ea"/>
                </a:rPr>
                <a:t>재택률에</a:t>
              </a:r>
              <a:r>
                <a:rPr lang="ko-KR" altLang="en-US" sz="1200" b="0" kern="0">
                  <a:latin typeface="+mn-ea"/>
                </a:rPr>
                <a:t> 영향을 끼치는 기상정보를 외부변수로 설정</a:t>
              </a:r>
              <a:endParaRPr lang="en-US" altLang="ko-KR" sz="1200" b="0" kern="0">
                <a:latin typeface="+mn-ea"/>
              </a:endParaRPr>
            </a:p>
            <a:p>
              <a:pPr marL="285750" indent="-285750">
                <a:lnSpc>
                  <a:spcPct val="120000"/>
                </a:lnSpc>
                <a:buFont typeface="Wingdings" pitchFamily="2" charset="2"/>
                <a:buChar char="§"/>
              </a:pPr>
              <a:endParaRPr lang="en-US" sz="1200" b="0" kern="0">
                <a:latin typeface="+mn-ea"/>
              </a:endParaRPr>
            </a:p>
          </p:txBody>
        </p:sp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id="{827BA7AA-F432-4595-8F15-BB5352B2B02B}"/>
                </a:ext>
              </a:extLst>
            </p:cNvPr>
            <p:cNvSpPr txBox="1">
              <a:spLocks/>
            </p:cNvSpPr>
            <p:nvPr/>
          </p:nvSpPr>
          <p:spPr>
            <a:xfrm>
              <a:off x="1782667" y="5441627"/>
              <a:ext cx="3465386" cy="922254"/>
            </a:xfrm>
            <a:prstGeom prst="rect">
              <a:avLst/>
            </a:prstGeom>
          </p:spPr>
          <p:txBody>
            <a:bodyPr anchor="t"/>
            <a:lstStyle>
              <a:lvl1pPr marL="342900" indent="-342900" algn="l" rtl="0" eaLnBrk="0" fontAlgn="base" latinLnBrk="1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813" indent="-276225" algn="l" rtl="0" eaLnBrk="0" fontAlgn="base" latinLnBrk="1" hangingPunct="0">
                <a:spcBef>
                  <a:spcPct val="10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560388" indent="-280988" algn="l" rtl="0" eaLnBrk="0" fontAlgn="base" latinLnBrk="1" hangingPunct="0">
                <a:spcBef>
                  <a:spcPct val="35000"/>
                </a:spcBef>
                <a:spcAft>
                  <a:spcPct val="0"/>
                </a:spcAft>
                <a:buChar char="-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3716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18288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5pPr>
              <a:lvl6pPr marL="22860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6pPr>
              <a:lvl7pPr marL="2743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7pPr>
              <a:lvl8pPr marL="3200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8pPr>
              <a:lvl9pPr marL="3657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ko-KR" altLang="en-US" sz="1200" b="0" kern="0">
                  <a:latin typeface="+mn-ea"/>
                </a:rPr>
                <a:t>기상자료개방포털</a:t>
              </a:r>
              <a:r>
                <a:rPr lang="en-US" altLang="ko-KR" sz="1200" b="0" kern="0">
                  <a:latin typeface="+mn-ea"/>
                </a:rPr>
                <a:t>(data.kma.go.kr)</a:t>
              </a:r>
            </a:p>
            <a:p>
              <a:pPr marL="285750" indent="-285750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ko-KR" altLang="en-US" sz="1200" b="0" kern="0">
                  <a:latin typeface="+mn-ea"/>
                </a:rPr>
                <a:t>서울 기준 </a:t>
              </a:r>
              <a:endParaRPr lang="en-US" altLang="ko-KR" sz="1200" b="0" kern="0">
                <a:latin typeface="+mn-ea"/>
              </a:endParaRPr>
            </a:p>
            <a:p>
              <a:pPr marL="0" indent="0">
                <a:lnSpc>
                  <a:spcPct val="120000"/>
                </a:lnSpc>
              </a:pPr>
              <a:endParaRPr lang="en-US" altLang="ko-KR" sz="1200" b="0" kern="0">
                <a:latin typeface="+mn-ea"/>
              </a:endParaRPr>
            </a:p>
          </p:txBody>
        </p:sp>
        <p:sp>
          <p:nvSpPr>
            <p:cNvPr id="13" name="모서리가 둥근 직사각형 144">
              <a:extLst>
                <a:ext uri="{FF2B5EF4-FFF2-40B4-BE49-F238E27FC236}">
                  <a16:creationId xmlns:a16="http://schemas.microsoft.com/office/drawing/2014/main" id="{AF3AC735-E231-4505-855B-834CD04EA995}"/>
                </a:ext>
              </a:extLst>
            </p:cNvPr>
            <p:cNvSpPr/>
            <p:nvPr/>
          </p:nvSpPr>
          <p:spPr bwMode="auto">
            <a:xfrm>
              <a:off x="1712640" y="571312"/>
              <a:ext cx="3781244" cy="331366"/>
            </a:xfrm>
            <a:prstGeom prst="roundRect">
              <a:avLst>
                <a:gd name="adj" fmla="val 8791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72000" rIns="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93663" indent="-93663" algn="ctr"/>
              <a:r>
                <a:rPr lang="ko-KR" altLang="en-US" sz="1400" b="1">
                  <a:latin typeface="+mn-ea"/>
                  <a:ea typeface="+mn-ea"/>
                  <a:cs typeface="Times New Roman" panose="02020603050405020304" pitchFamily="18" charset="0"/>
                </a:rPr>
                <a:t>기상정보</a:t>
              </a:r>
              <a:endParaRPr lang="en-US" altLang="ko-KR" sz="14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모서리가 둥근 직사각형 144">
              <a:extLst>
                <a:ext uri="{FF2B5EF4-FFF2-40B4-BE49-F238E27FC236}">
                  <a16:creationId xmlns:a16="http://schemas.microsoft.com/office/drawing/2014/main" id="{CB8A61C5-B507-41E9-9C70-618425114F92}"/>
                </a:ext>
              </a:extLst>
            </p:cNvPr>
            <p:cNvSpPr/>
            <p:nvPr/>
          </p:nvSpPr>
          <p:spPr bwMode="auto">
            <a:xfrm>
              <a:off x="5716768" y="571312"/>
              <a:ext cx="3781244" cy="331366"/>
            </a:xfrm>
            <a:prstGeom prst="roundRect">
              <a:avLst>
                <a:gd name="adj" fmla="val 8791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72000" rIns="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93663" indent="-93663" algn="ctr"/>
              <a:r>
                <a:rPr lang="ko-KR" altLang="en-US" sz="1400" b="1">
                  <a:latin typeface="+mn-ea"/>
                  <a:ea typeface="+mn-ea"/>
                  <a:cs typeface="Times New Roman" panose="02020603050405020304" pitchFamily="18" charset="0"/>
                </a:rPr>
                <a:t>이슈정보</a:t>
              </a:r>
              <a:endParaRPr lang="en-US" altLang="ko-KR" sz="1400" b="1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Text Placeholder 2">
              <a:extLst>
                <a:ext uri="{FF2B5EF4-FFF2-40B4-BE49-F238E27FC236}">
                  <a16:creationId xmlns:a16="http://schemas.microsoft.com/office/drawing/2014/main" id="{07962DBD-68BA-42FD-AC5E-3EED590CE0A2}"/>
                </a:ext>
              </a:extLst>
            </p:cNvPr>
            <p:cNvSpPr txBox="1">
              <a:spLocks/>
            </p:cNvSpPr>
            <p:nvPr/>
          </p:nvSpPr>
          <p:spPr>
            <a:xfrm>
              <a:off x="5751661" y="1289772"/>
              <a:ext cx="3465386" cy="1574109"/>
            </a:xfrm>
            <a:prstGeom prst="rect">
              <a:avLst/>
            </a:prstGeom>
          </p:spPr>
          <p:txBody>
            <a:bodyPr anchor="t"/>
            <a:lstStyle>
              <a:lvl1pPr marL="342900" indent="-342900" algn="l" rtl="0" eaLnBrk="0" fontAlgn="base" latinLnBrk="1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813" indent="-276225" algn="l" rtl="0" eaLnBrk="0" fontAlgn="base" latinLnBrk="1" hangingPunct="0">
                <a:spcBef>
                  <a:spcPct val="10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560388" indent="-280988" algn="l" rtl="0" eaLnBrk="0" fontAlgn="base" latinLnBrk="1" hangingPunct="0">
                <a:spcBef>
                  <a:spcPct val="35000"/>
                </a:spcBef>
                <a:spcAft>
                  <a:spcPct val="0"/>
                </a:spcAft>
                <a:buChar char="-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3716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18288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5pPr>
              <a:lvl6pPr marL="22860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6pPr>
              <a:lvl7pPr marL="2743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7pPr>
              <a:lvl8pPr marL="3200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8pPr>
              <a:lvl9pPr marL="3657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ko-KR" altLang="en-US" sz="1200" b="0" kern="0">
                  <a:latin typeface="+mn-ea"/>
                </a:rPr>
                <a:t>소비자 동향 및 소비자 심리가 전체 판매액에 영향을 끼칠거라 판단</a:t>
              </a:r>
              <a:endParaRPr lang="en-US" altLang="ko-KR" sz="1200" b="0" kern="0">
                <a:latin typeface="+mn-ea"/>
              </a:endParaRPr>
            </a:p>
            <a:p>
              <a:pPr marL="285750" indent="-285750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ko-KR" altLang="en-US" sz="1200" b="0" kern="0">
                  <a:latin typeface="+mn-ea"/>
                </a:rPr>
                <a:t>최근 가장 큰 이슈는 코로나 </a:t>
              </a:r>
              <a:r>
                <a:rPr lang="en-US" altLang="ko-KR" sz="1200" b="0" kern="0">
                  <a:latin typeface="+mn-ea"/>
                </a:rPr>
                <a:t>19 </a:t>
              </a:r>
              <a:r>
                <a:rPr lang="ko-KR" altLang="en-US" sz="1200" b="0" kern="0">
                  <a:latin typeface="+mn-ea"/>
                </a:rPr>
                <a:t>관련 소비자 동향이 소비자 관련 지표에 담겨있다고 판단</a:t>
              </a:r>
              <a:endParaRPr lang="en-US" altLang="ko-KR" sz="1200" b="0" kern="0">
                <a:latin typeface="+mn-ea"/>
              </a:endParaRPr>
            </a:p>
            <a:p>
              <a:pPr marL="285750" indent="-285750">
                <a:lnSpc>
                  <a:spcPct val="120000"/>
                </a:lnSpc>
                <a:buFont typeface="Wingdings" pitchFamily="2" charset="2"/>
                <a:buChar char="§"/>
              </a:pPr>
              <a:endParaRPr lang="en-US" sz="1200" b="0" kern="0">
                <a:latin typeface="+mn-ea"/>
              </a:endParaRPr>
            </a:p>
          </p:txBody>
        </p:sp>
        <p:sp>
          <p:nvSpPr>
            <p:cNvPr id="30" name="Text Placeholder 2">
              <a:extLst>
                <a:ext uri="{FF2B5EF4-FFF2-40B4-BE49-F238E27FC236}">
                  <a16:creationId xmlns:a16="http://schemas.microsoft.com/office/drawing/2014/main" id="{89EE2A05-CE52-4773-B9B7-D363BAC92ED6}"/>
                </a:ext>
              </a:extLst>
            </p:cNvPr>
            <p:cNvSpPr txBox="1">
              <a:spLocks/>
            </p:cNvSpPr>
            <p:nvPr/>
          </p:nvSpPr>
          <p:spPr>
            <a:xfrm>
              <a:off x="5874697" y="2950127"/>
              <a:ext cx="3465386" cy="1574109"/>
            </a:xfrm>
            <a:prstGeom prst="rect">
              <a:avLst/>
            </a:prstGeom>
          </p:spPr>
          <p:txBody>
            <a:bodyPr anchor="t"/>
            <a:lstStyle>
              <a:lvl1pPr marL="342900" indent="-342900" algn="l" rtl="0" eaLnBrk="0" fontAlgn="base" latinLnBrk="1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813" indent="-276225" algn="l" rtl="0" eaLnBrk="0" fontAlgn="base" latinLnBrk="1" hangingPunct="0">
                <a:spcBef>
                  <a:spcPct val="10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560388" indent="-280988" algn="l" rtl="0" eaLnBrk="0" fontAlgn="base" latinLnBrk="1" hangingPunct="0">
                <a:spcBef>
                  <a:spcPct val="35000"/>
                </a:spcBef>
                <a:spcAft>
                  <a:spcPct val="0"/>
                </a:spcAft>
                <a:buChar char="-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3716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18288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5pPr>
              <a:lvl6pPr marL="22860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6pPr>
              <a:lvl7pPr marL="2743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7pPr>
              <a:lvl8pPr marL="3200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8pPr>
              <a:lvl9pPr marL="3657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20000"/>
                </a:lnSpc>
              </a:pPr>
              <a:r>
                <a:rPr lang="ko-KR" altLang="en-US" sz="1200" b="0" kern="0">
                  <a:latin typeface="+mn-ea"/>
                </a:rPr>
                <a:t>방송된 시각기준</a:t>
              </a:r>
              <a:endParaRPr lang="en-US" altLang="ko-KR" sz="1200" b="0" kern="0">
                <a:latin typeface="+mn-ea"/>
              </a:endParaRPr>
            </a:p>
            <a:p>
              <a:pPr marL="0" indent="0">
                <a:lnSpc>
                  <a:spcPct val="120000"/>
                </a:lnSpc>
              </a:pPr>
              <a:r>
                <a:rPr lang="en-US" sz="1200" b="0" kern="0">
                  <a:latin typeface="+mn-ea"/>
                </a:rPr>
                <a:t>csi : </a:t>
              </a:r>
              <a:r>
                <a:rPr lang="ko-KR" altLang="en-US" sz="1200" b="0" kern="0">
                  <a:latin typeface="+mn-ea"/>
                </a:rPr>
                <a:t>소비자 동향 지수</a:t>
              </a:r>
              <a:endParaRPr lang="en-US" altLang="ko-KR" sz="1200" b="0" kern="0">
                <a:latin typeface="+mn-ea"/>
              </a:endParaRPr>
            </a:p>
            <a:p>
              <a:pPr marL="0" indent="0">
                <a:lnSpc>
                  <a:spcPct val="120000"/>
                </a:lnSpc>
              </a:pPr>
              <a:r>
                <a:rPr lang="en-US" sz="1200" b="0" kern="0">
                  <a:latin typeface="+mn-ea"/>
                </a:rPr>
                <a:t>cpi : </a:t>
              </a:r>
              <a:r>
                <a:rPr lang="ko-KR" altLang="en-US" sz="1200" b="0" kern="0">
                  <a:latin typeface="+mn-ea"/>
                </a:rPr>
                <a:t>소비자 물가 지수 </a:t>
              </a:r>
              <a:endParaRPr lang="en-US" sz="1200" b="0" kern="0">
                <a:latin typeface="+mn-ea"/>
              </a:endParaRPr>
            </a:p>
          </p:txBody>
        </p:sp>
        <p:sp>
          <p:nvSpPr>
            <p:cNvPr id="32" name="Text Placeholder 2">
              <a:extLst>
                <a:ext uri="{FF2B5EF4-FFF2-40B4-BE49-F238E27FC236}">
                  <a16:creationId xmlns:a16="http://schemas.microsoft.com/office/drawing/2014/main" id="{902D2274-3B56-462B-A71D-0581D44445BD}"/>
                </a:ext>
              </a:extLst>
            </p:cNvPr>
            <p:cNvSpPr txBox="1">
              <a:spLocks/>
            </p:cNvSpPr>
            <p:nvPr/>
          </p:nvSpPr>
          <p:spPr>
            <a:xfrm>
              <a:off x="5874697" y="5417278"/>
              <a:ext cx="3465386" cy="922254"/>
            </a:xfrm>
            <a:prstGeom prst="rect">
              <a:avLst/>
            </a:prstGeom>
          </p:spPr>
          <p:txBody>
            <a:bodyPr anchor="t"/>
            <a:lstStyle>
              <a:lvl1pPr marL="342900" indent="-342900" algn="l" rtl="0" eaLnBrk="0" fontAlgn="base" latinLnBrk="1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813" indent="-276225" algn="l" rtl="0" eaLnBrk="0" fontAlgn="base" latinLnBrk="1" hangingPunct="0">
                <a:spcBef>
                  <a:spcPct val="10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560388" indent="-280988" algn="l" rtl="0" eaLnBrk="0" fontAlgn="base" latinLnBrk="1" hangingPunct="0">
                <a:spcBef>
                  <a:spcPct val="35000"/>
                </a:spcBef>
                <a:spcAft>
                  <a:spcPct val="0"/>
                </a:spcAft>
                <a:buChar char="-"/>
                <a:defRPr kumimoji="1" sz="1400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3716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1828800"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5pPr>
              <a:lvl6pPr marL="22860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6pPr>
              <a:lvl7pPr marL="2743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7pPr>
              <a:lvl8pPr marL="3200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8pPr>
              <a:lvl9pPr marL="3657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2"/>
                  </a:solidFill>
                  <a:latin typeface="+mn-lt"/>
                  <a:ea typeface="+mn-ea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itchFamily="2" charset="2"/>
                <a:buChar char="§"/>
              </a:pPr>
              <a:r>
                <a:rPr lang="en-US" altLang="ko-KR" sz="1200" b="0" kern="0">
                  <a:latin typeface="+mn-ea"/>
                </a:rPr>
                <a:t>e-</a:t>
              </a:r>
              <a:r>
                <a:rPr lang="ko-KR" altLang="en-US" sz="1200" b="0" kern="0">
                  <a:latin typeface="+mn-ea"/>
                </a:rPr>
                <a:t>나라지표</a:t>
              </a:r>
              <a:r>
                <a:rPr lang="en-US" altLang="ko-KR" sz="1200" b="0" kern="0">
                  <a:latin typeface="+mn-ea"/>
                </a:rPr>
                <a:t> (www.index.go.kr)</a:t>
              </a:r>
              <a:r>
                <a:rPr lang="ko-KR" altLang="en-US" sz="1200" b="0" kern="0">
                  <a:latin typeface="+mn-ea"/>
                </a:rPr>
                <a:t> </a:t>
              </a:r>
              <a:endParaRPr lang="en-US" altLang="ko-KR" sz="1200" b="0" kern="0">
                <a:latin typeface="+mn-ea"/>
              </a:endParaRPr>
            </a:p>
            <a:p>
              <a:pPr marL="0" indent="0">
                <a:lnSpc>
                  <a:spcPct val="120000"/>
                </a:lnSpc>
              </a:pPr>
              <a:endParaRPr lang="en-US" altLang="ko-KR" sz="1200" b="0" kern="0">
                <a:latin typeface="+mn-ea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3A61CDF-EE27-45F4-B12A-EAF952E3FD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3070" y="1007350"/>
              <a:ext cx="0" cy="53321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7CCD56-9FBD-426E-8F94-F22179FB494D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</p:spTree>
    <p:extLst>
      <p:ext uri="{BB962C8B-B14F-4D97-AF65-F5344CB8AC3E}">
        <p14:creationId xmlns:p14="http://schemas.microsoft.com/office/powerpoint/2010/main" val="108899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65" y="98630"/>
            <a:ext cx="459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 4. </a:t>
            </a:r>
            <a:r>
              <a:rPr lang="ko-KR" altLang="en-US" b="1">
                <a:latin typeface="+mn-ea"/>
                <a:ea typeface="+mn-ea"/>
                <a:cs typeface="Times New Roman" panose="02020603050405020304" pitchFamily="18" charset="0"/>
              </a:rPr>
              <a:t>변수 </a:t>
            </a:r>
            <a:r>
              <a:rPr lang="en-US" altLang="ko-KR" b="1">
                <a:latin typeface="+mn-ea"/>
                <a:ea typeface="+mn-ea"/>
                <a:cs typeface="Times New Roman" panose="02020603050405020304" pitchFamily="18" charset="0"/>
              </a:rPr>
              <a:t>pool </a:t>
            </a:r>
            <a:r>
              <a:rPr lang="ko-KR" altLang="en-US" b="1">
                <a:latin typeface="+mn-ea"/>
                <a:ea typeface="+mn-ea"/>
                <a:cs typeface="Times New Roman" panose="02020603050405020304" pitchFamily="18" charset="0"/>
              </a:rPr>
              <a:t>설정 </a:t>
            </a:r>
            <a:r>
              <a:rPr lang="en-US" altLang="ko-KR" b="1">
                <a:latin typeface="+mn-ea"/>
                <a:ea typeface="+mn-ea"/>
                <a:cs typeface="Times New Roman" panose="02020603050405020304" pitchFamily="18" charset="0"/>
              </a:rPr>
              <a:t>/ Feature Engineering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DF5E2C89-C165-CE45-9560-256572925691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>
                <a:latin typeface="+mn-ea"/>
              </a:rPr>
              <a:t>탐색적 자료 분석으로 파생변수를 선정하고 외부변수를 추가하여 최종 변수 </a:t>
            </a:r>
            <a:r>
              <a:rPr lang="en-US" altLang="ko-KR" sz="1400" kern="0">
                <a:latin typeface="+mn-ea"/>
              </a:rPr>
              <a:t>pool </a:t>
            </a:r>
            <a:r>
              <a:rPr lang="ko-KR" altLang="en-US" sz="1400" kern="0">
                <a:latin typeface="+mn-ea"/>
              </a:rPr>
              <a:t>선정</a:t>
            </a:r>
            <a:endParaRPr lang="en-US" sz="1400" kern="0">
              <a:latin typeface="+mn-ea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A3BAFD-E96A-5B4B-A86C-6893CD086834}"/>
              </a:ext>
            </a:extLst>
          </p:cNvPr>
          <p:cNvSpPr/>
          <p:nvPr/>
        </p:nvSpPr>
        <p:spPr bwMode="auto">
          <a:xfrm>
            <a:off x="407494" y="1343336"/>
            <a:ext cx="6023721" cy="285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>
                <a:latin typeface="+mn-ea"/>
                <a:ea typeface="+mn-ea"/>
              </a:rPr>
              <a:t>가공</a:t>
            </a: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데이터</a:t>
            </a:r>
            <a:endParaRPr kumimoji="1" lang="x-non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C8CA4CAD-B072-A145-93A3-D77CEAD308D0}"/>
              </a:ext>
            </a:extLst>
          </p:cNvPr>
          <p:cNvSpPr/>
          <p:nvPr/>
        </p:nvSpPr>
        <p:spPr bwMode="auto">
          <a:xfrm>
            <a:off x="6933220" y="1347799"/>
            <a:ext cx="2699729" cy="285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>
                <a:latin typeface="+mn-ea"/>
                <a:ea typeface="+mn-ea"/>
              </a:rPr>
              <a:t>변수</a:t>
            </a: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설명</a:t>
            </a:r>
            <a:endParaRPr kumimoji="1" lang="x-non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3" y="1915119"/>
            <a:ext cx="6094907" cy="121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3" y="3607519"/>
            <a:ext cx="6094907" cy="107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81" y="5063320"/>
            <a:ext cx="6023721" cy="110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le 165">
            <a:extLst>
              <a:ext uri="{FF2B5EF4-FFF2-40B4-BE49-F238E27FC236}">
                <a16:creationId xmlns:a16="http://schemas.microsoft.com/office/drawing/2014/main" id="{72025C40-2121-7A46-8153-0EF776C2F6CF}"/>
              </a:ext>
            </a:extLst>
          </p:cNvPr>
          <p:cNvSpPr/>
          <p:nvPr/>
        </p:nvSpPr>
        <p:spPr bwMode="auto">
          <a:xfrm>
            <a:off x="6933220" y="1792611"/>
            <a:ext cx="2699730" cy="4377524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3C2EB-AECB-464E-9182-A859C68F62E6}"/>
              </a:ext>
            </a:extLst>
          </p:cNvPr>
          <p:cNvSpPr txBox="1"/>
          <p:nvPr/>
        </p:nvSpPr>
        <p:spPr>
          <a:xfrm>
            <a:off x="7053643" y="1976741"/>
            <a:ext cx="2444861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  <a:ea typeface="+mn-ea"/>
              </a:rPr>
              <a:t>기간</a:t>
            </a:r>
            <a:r>
              <a:rPr lang="en-US" altLang="ko-KR" sz="1100">
                <a:latin typeface="+mn-ea"/>
                <a:ea typeface="+mn-ea"/>
              </a:rPr>
              <a:t>: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’19.01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~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‘19.12</a:t>
            </a:r>
            <a:r>
              <a:rPr lang="ko-KR" altLang="en-US" sz="1100">
                <a:latin typeface="+mn-ea"/>
                <a:ea typeface="+mn-ea"/>
              </a:rPr>
              <a:t> 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  <a:ea typeface="+mn-ea"/>
              </a:rPr>
              <a:t>판매가 </a:t>
            </a:r>
            <a:r>
              <a:rPr lang="en-US" altLang="ko-KR" sz="1100">
                <a:latin typeface="+mn-ea"/>
                <a:ea typeface="+mn-ea"/>
              </a:rPr>
              <a:t>0</a:t>
            </a:r>
            <a:r>
              <a:rPr lang="ko-KR" altLang="en-US" sz="1100">
                <a:latin typeface="+mn-ea"/>
                <a:ea typeface="+mn-ea"/>
              </a:rPr>
              <a:t>인 행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 err="1">
                <a:latin typeface="+mn-ea"/>
                <a:ea typeface="+mn-ea"/>
              </a:rPr>
              <a:t>취급액</a:t>
            </a:r>
            <a:r>
              <a:rPr lang="ko-KR" altLang="en-US" sz="1100">
                <a:latin typeface="+mn-ea"/>
                <a:ea typeface="+mn-ea"/>
              </a:rPr>
              <a:t> 없는 행 삭제 등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총 </a:t>
            </a:r>
            <a:r>
              <a:rPr lang="en-US" altLang="ko-KR" sz="1100">
                <a:latin typeface="+mn-ea"/>
                <a:ea typeface="+mn-ea"/>
              </a:rPr>
              <a:t>38309</a:t>
            </a:r>
            <a:r>
              <a:rPr lang="ko-KR" altLang="en-US" sz="1100">
                <a:latin typeface="+mn-ea"/>
                <a:ea typeface="+mn-ea"/>
              </a:rPr>
              <a:t>개 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b="1">
              <a:solidFill>
                <a:srgbClr val="0070C0"/>
              </a:solidFill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+mn-ea"/>
                <a:ea typeface="+mn-ea"/>
              </a:rPr>
              <a:t>dateline</a:t>
            </a:r>
            <a:r>
              <a:rPr lang="ko-KR" altLang="en-US" sz="1100">
                <a:latin typeface="+mn-ea"/>
                <a:ea typeface="+mn-ea"/>
              </a:rPr>
              <a:t>을 </a:t>
            </a:r>
            <a:r>
              <a:rPr lang="en-US" altLang="ko-KR" sz="1100">
                <a:latin typeface="+mn-ea"/>
                <a:ea typeface="+mn-ea"/>
              </a:rPr>
              <a:t>year, month, day, hour, minute</a:t>
            </a:r>
            <a:r>
              <a:rPr lang="ko-KR" altLang="en-US" sz="1100">
                <a:latin typeface="+mn-ea"/>
                <a:ea typeface="+mn-ea"/>
              </a:rPr>
              <a:t>으로 나눔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+mn-ea"/>
                <a:ea typeface="+mn-ea"/>
              </a:rPr>
              <a:t>weekday : dateline</a:t>
            </a:r>
            <a:r>
              <a:rPr lang="ko-KR" altLang="en-US" sz="1100">
                <a:latin typeface="+mn-ea"/>
                <a:ea typeface="+mn-ea"/>
              </a:rPr>
              <a:t>을 활용한 요일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+mn-ea"/>
                <a:ea typeface="+mn-ea"/>
              </a:rPr>
              <a:t>holiday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: </a:t>
            </a:r>
            <a:r>
              <a:rPr lang="ko-KR" altLang="en-US" sz="1100">
                <a:latin typeface="+mn-ea"/>
                <a:ea typeface="+mn-ea"/>
              </a:rPr>
              <a:t>휴일 여부 </a:t>
            </a:r>
            <a:r>
              <a:rPr lang="en-US" altLang="ko-KR" sz="1100">
                <a:latin typeface="+mn-ea"/>
                <a:ea typeface="+mn-ea"/>
              </a:rPr>
              <a:t>(</a:t>
            </a:r>
            <a:r>
              <a:rPr lang="ko-KR" altLang="en-US" sz="1100">
                <a:latin typeface="+mn-ea"/>
                <a:ea typeface="+mn-ea"/>
              </a:rPr>
              <a:t>휴일이면 </a:t>
            </a:r>
            <a:r>
              <a:rPr lang="en-US" altLang="ko-KR" sz="1100">
                <a:latin typeface="+mn-ea"/>
                <a:ea typeface="+mn-ea"/>
              </a:rPr>
              <a:t>1, </a:t>
            </a:r>
            <a:r>
              <a:rPr lang="ko-KR" altLang="en-US" sz="1100">
                <a:latin typeface="+mn-ea"/>
                <a:ea typeface="+mn-ea"/>
              </a:rPr>
              <a:t>아니면 </a:t>
            </a:r>
            <a:r>
              <a:rPr lang="en-US" altLang="ko-KR" sz="1100">
                <a:latin typeface="+mn-ea"/>
                <a:ea typeface="+mn-ea"/>
              </a:rPr>
              <a:t>0)</a:t>
            </a: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err="1">
                <a:latin typeface="+mn-ea"/>
                <a:ea typeface="+mn-ea"/>
              </a:rPr>
              <a:t>month_order</a:t>
            </a:r>
            <a:r>
              <a:rPr lang="en-US" altLang="ko-KR" sz="1100">
                <a:latin typeface="+mn-ea"/>
                <a:ea typeface="+mn-ea"/>
              </a:rPr>
              <a:t> : </a:t>
            </a:r>
            <a:r>
              <a:rPr lang="ko-KR" altLang="en-US" sz="1100">
                <a:latin typeface="+mn-ea"/>
                <a:ea typeface="+mn-ea"/>
              </a:rPr>
              <a:t>월초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중순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월말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err="1">
                <a:latin typeface="+mn-ea"/>
                <a:ea typeface="+mn-ea"/>
              </a:rPr>
              <a:t>order_group</a:t>
            </a:r>
            <a:r>
              <a:rPr lang="en-US" altLang="ko-KR" sz="1100">
                <a:latin typeface="+mn-ea"/>
                <a:ea typeface="+mn-ea"/>
              </a:rPr>
              <a:t> : </a:t>
            </a:r>
            <a:r>
              <a:rPr lang="ko-KR" altLang="en-US" sz="1100">
                <a:latin typeface="+mn-ea"/>
                <a:ea typeface="+mn-ea"/>
              </a:rPr>
              <a:t>같은 상품을 나눠서 방송 했을 때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시작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중간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마지막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  <a:ea typeface="+mn-ea"/>
              </a:rPr>
              <a:t>기온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강수량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풍속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풍향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습도 기압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강설량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등의 기상정보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err="1">
                <a:latin typeface="+mn-ea"/>
                <a:ea typeface="+mn-ea"/>
              </a:rPr>
              <a:t>sales_cnt</a:t>
            </a:r>
            <a:r>
              <a:rPr lang="en-US" altLang="ko-KR" sz="1100">
                <a:latin typeface="+mn-ea"/>
                <a:ea typeface="+mn-ea"/>
              </a:rPr>
              <a:t> : </a:t>
            </a:r>
            <a:r>
              <a:rPr lang="ko-KR" altLang="en-US" sz="1100" err="1">
                <a:latin typeface="+mn-ea"/>
                <a:ea typeface="+mn-ea"/>
              </a:rPr>
              <a:t>취급액</a:t>
            </a:r>
            <a:r>
              <a:rPr lang="en-US" altLang="ko-KR" sz="1100">
                <a:latin typeface="+mn-ea"/>
                <a:ea typeface="+mn-ea"/>
              </a:rPr>
              <a:t>/</a:t>
            </a:r>
            <a:r>
              <a:rPr lang="ko-KR" altLang="en-US" sz="1100">
                <a:latin typeface="+mn-ea"/>
                <a:ea typeface="+mn-ea"/>
              </a:rPr>
              <a:t>단가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+mn-ea"/>
                <a:ea typeface="+mn-ea"/>
              </a:rPr>
              <a:t>group : </a:t>
            </a:r>
            <a:r>
              <a:rPr lang="ko-KR" altLang="en-US" sz="1100" err="1">
                <a:latin typeface="+mn-ea"/>
                <a:ea typeface="+mn-ea"/>
              </a:rPr>
              <a:t>상품군을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4</a:t>
            </a:r>
            <a:r>
              <a:rPr lang="ko-KR" altLang="en-US" sz="1100">
                <a:latin typeface="+mn-ea"/>
                <a:ea typeface="+mn-ea"/>
              </a:rPr>
              <a:t>개로 나눔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err="1">
                <a:latin typeface="+mn-ea"/>
                <a:ea typeface="+mn-ea"/>
              </a:rPr>
              <a:t>unit_price_group</a:t>
            </a:r>
            <a:r>
              <a:rPr lang="en-US" altLang="ko-KR" sz="1100">
                <a:latin typeface="+mn-ea"/>
                <a:ea typeface="+mn-ea"/>
              </a:rPr>
              <a:t> : group</a:t>
            </a:r>
            <a:r>
              <a:rPr lang="ko-KR" altLang="en-US" sz="1100">
                <a:latin typeface="+mn-ea"/>
                <a:ea typeface="+mn-ea"/>
              </a:rPr>
              <a:t> 내 가격</a:t>
            </a:r>
            <a:r>
              <a:rPr lang="en-US" altLang="ko-KR" sz="1100">
                <a:latin typeface="+mn-ea"/>
                <a:ea typeface="+mn-ea"/>
              </a:rPr>
              <a:t>(cheap, medium, expensive)</a:t>
            </a: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err="1">
                <a:latin typeface="+mn-ea"/>
                <a:ea typeface="+mn-ea"/>
              </a:rPr>
              <a:t>cpi</a:t>
            </a:r>
            <a:r>
              <a:rPr lang="en-US" altLang="ko-KR" sz="1100">
                <a:latin typeface="+mn-ea"/>
                <a:ea typeface="+mn-ea"/>
              </a:rPr>
              <a:t> : </a:t>
            </a:r>
            <a:r>
              <a:rPr lang="ko-KR" altLang="en-US" sz="1100">
                <a:latin typeface="+mn-ea"/>
                <a:ea typeface="+mn-ea"/>
              </a:rPr>
              <a:t>소비자 물가지수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err="1">
                <a:latin typeface="+mn-ea"/>
                <a:ea typeface="+mn-ea"/>
              </a:rPr>
              <a:t>csi</a:t>
            </a:r>
            <a:r>
              <a:rPr lang="en-US" altLang="ko-KR" sz="1100">
                <a:latin typeface="+mn-ea"/>
                <a:ea typeface="+mn-ea"/>
              </a:rPr>
              <a:t> : </a:t>
            </a:r>
            <a:r>
              <a:rPr lang="ko-KR" altLang="en-US" sz="1100">
                <a:latin typeface="+mn-ea"/>
                <a:ea typeface="+mn-ea"/>
              </a:rPr>
              <a:t>소비자 동향지수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88720-168A-4955-8AA2-F72E3707AEE9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</p:spTree>
    <p:extLst>
      <p:ext uri="{BB962C8B-B14F-4D97-AF65-F5344CB8AC3E}">
        <p14:creationId xmlns:p14="http://schemas.microsoft.com/office/powerpoint/2010/main" val="9383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63" y="9863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5. </a:t>
            </a:r>
            <a:r>
              <a:rPr lang="ko-KR" altLang="en-US" b="1">
                <a:latin typeface="+mn-ea"/>
                <a:ea typeface="+mn-ea"/>
              </a:rPr>
              <a:t>모델링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𝐈𝐈</a:t>
            </a:r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C72EE4-D9FC-45D5-8F74-73CEE9DCA10A}"/>
              </a:ext>
            </a:extLst>
          </p:cNvPr>
          <p:cNvSpPr txBox="1">
            <a:spLocks/>
          </p:cNvSpPr>
          <p:nvPr/>
        </p:nvSpPr>
        <p:spPr>
          <a:xfrm>
            <a:off x="340272" y="545411"/>
            <a:ext cx="9428263" cy="67834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/>
              <a:t>판매량에 영향을 미치는 유의미한 변수를 </a:t>
            </a:r>
            <a:r>
              <a:rPr lang="en-US" altLang="ko-KR" sz="1400" kern="0"/>
              <a:t>EDA</a:t>
            </a:r>
            <a:r>
              <a:rPr lang="ko-KR" altLang="en-US" sz="1400" kern="0"/>
              <a:t> 과정을 통해 확인하여</a:t>
            </a:r>
            <a:r>
              <a:rPr lang="en-US" altLang="ko-KR" sz="1400" kern="0"/>
              <a:t>,</a:t>
            </a:r>
            <a:r>
              <a:rPr lang="ko-KR" altLang="en-US" sz="1400" kern="0"/>
              <a:t> 후보변수 중 </a:t>
            </a:r>
            <a:r>
              <a:rPr lang="en-US" altLang="ko-KR" sz="1400" kern="0"/>
              <a:t>16</a:t>
            </a:r>
            <a:r>
              <a:rPr lang="ko-KR" altLang="en-US" sz="1400" kern="0"/>
              <a:t>개 변수를 변수</a:t>
            </a:r>
            <a:r>
              <a:rPr lang="en-US" altLang="ko-KR" sz="1400" kern="0"/>
              <a:t>Pool</a:t>
            </a:r>
            <a:r>
              <a:rPr lang="ko-KR" altLang="en-US" sz="1400" kern="0"/>
              <a:t> 대상으로 정의함</a:t>
            </a:r>
            <a:r>
              <a:rPr lang="en-US" altLang="ko-KR" sz="1400" kern="0"/>
              <a:t>. </a:t>
            </a:r>
            <a:r>
              <a:rPr lang="ko-KR" altLang="en-US" sz="1400" kern="0"/>
              <a:t>모델링은 그룹을 기준으로 </a:t>
            </a:r>
            <a:r>
              <a:rPr lang="en-US" altLang="ko-KR" sz="1400" kern="0"/>
              <a:t>Competition</a:t>
            </a:r>
            <a:r>
              <a:rPr lang="ko-KR" altLang="en-US" sz="1400" kern="0"/>
              <a:t>을 통해 최종모델 결정</a:t>
            </a:r>
            <a:r>
              <a:rPr lang="en-US" altLang="ko-KR" sz="1400" kern="0"/>
              <a:t>.</a:t>
            </a:r>
            <a:endParaRPr lang="en-US" altLang="ko-KR" sz="1400" kern="0" dirty="0"/>
          </a:p>
        </p:txBody>
      </p:sp>
      <p:sp>
        <p:nvSpPr>
          <p:cNvPr id="13" name="Right Arrow 101">
            <a:extLst>
              <a:ext uri="{FF2B5EF4-FFF2-40B4-BE49-F238E27FC236}">
                <a16:creationId xmlns:a16="http://schemas.microsoft.com/office/drawing/2014/main" id="{5A8F0CE2-B6D1-44FA-B9BB-E1381485EBC5}"/>
              </a:ext>
            </a:extLst>
          </p:cNvPr>
          <p:cNvSpPr/>
          <p:nvPr/>
        </p:nvSpPr>
        <p:spPr>
          <a:xfrm rot="5400000">
            <a:off x="5436469" y="3386171"/>
            <a:ext cx="4052261" cy="1391605"/>
          </a:xfrm>
          <a:prstGeom prst="rightArrow">
            <a:avLst>
              <a:gd name="adj1" fmla="val 50000"/>
              <a:gd name="adj2" fmla="val 3882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71A950D1-D6AA-4F2A-AB1A-F05115344586}"/>
              </a:ext>
            </a:extLst>
          </p:cNvPr>
          <p:cNvGrpSpPr/>
          <p:nvPr/>
        </p:nvGrpSpPr>
        <p:grpSpPr>
          <a:xfrm>
            <a:off x="1377897" y="2126316"/>
            <a:ext cx="2888674" cy="555035"/>
            <a:chOff x="5612940" y="3641580"/>
            <a:chExt cx="3714119" cy="582501"/>
          </a:xfrm>
        </p:grpSpPr>
        <p:sp>
          <p:nvSpPr>
            <p:cNvPr id="17" name="Rounded Rectangle 87">
              <a:extLst>
                <a:ext uri="{FF2B5EF4-FFF2-40B4-BE49-F238E27FC236}">
                  <a16:creationId xmlns:a16="http://schemas.microsoft.com/office/drawing/2014/main" id="{EA804FBD-C935-44B2-86F6-5BD5BA93A3B4}"/>
                </a:ext>
              </a:extLst>
            </p:cNvPr>
            <p:cNvSpPr/>
            <p:nvPr/>
          </p:nvSpPr>
          <p:spPr bwMode="auto">
            <a:xfrm>
              <a:off x="5612940" y="3641581"/>
              <a:ext cx="862076" cy="2625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b="1">
                  <a:latin typeface="+mn-lt"/>
                  <a:ea typeface="맑은 고딕" pitchFamily="50" charset="-127"/>
                </a:rPr>
                <a:t>월</a:t>
              </a:r>
              <a:endParaRPr kumimoji="1" lang="en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  <p:sp>
          <p:nvSpPr>
            <p:cNvPr id="19" name="Rounded Rectangle 89">
              <a:extLst>
                <a:ext uri="{FF2B5EF4-FFF2-40B4-BE49-F238E27FC236}">
                  <a16:creationId xmlns:a16="http://schemas.microsoft.com/office/drawing/2014/main" id="{D41C6618-22E4-4769-93B0-B8731E1DD6AF}"/>
                </a:ext>
              </a:extLst>
            </p:cNvPr>
            <p:cNvSpPr/>
            <p:nvPr/>
          </p:nvSpPr>
          <p:spPr bwMode="auto">
            <a:xfrm>
              <a:off x="7514301" y="3641580"/>
              <a:ext cx="862076" cy="2625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rPr>
                <a:t>분</a:t>
              </a:r>
              <a:endParaRPr kumimoji="1" lang="en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  <p:sp>
          <p:nvSpPr>
            <p:cNvPr id="20" name="Rounded Rectangle 90">
              <a:extLst>
                <a:ext uri="{FF2B5EF4-FFF2-40B4-BE49-F238E27FC236}">
                  <a16:creationId xmlns:a16="http://schemas.microsoft.com/office/drawing/2014/main" id="{CFB2230E-6A97-4A12-898C-5AED54C67395}"/>
                </a:ext>
              </a:extLst>
            </p:cNvPr>
            <p:cNvSpPr/>
            <p:nvPr/>
          </p:nvSpPr>
          <p:spPr bwMode="auto">
            <a:xfrm>
              <a:off x="8464983" y="3641581"/>
              <a:ext cx="862076" cy="2625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rPr>
                <a:t>노출</a:t>
              </a:r>
              <a:r>
                <a:rPr kumimoji="1" lang="en-US" altLang="ko-KR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rPr>
                <a:t>(</a:t>
              </a:r>
              <a:r>
                <a:rPr kumimoji="1" lang="ko-KR" altLang="en-US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rPr>
                <a:t>분</a:t>
              </a:r>
              <a:r>
                <a:rPr kumimoji="1" lang="en-US" altLang="ko-KR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rPr>
                <a:t>)</a:t>
              </a:r>
              <a:endParaRPr kumimoji="1" lang="en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  <p:sp>
          <p:nvSpPr>
            <p:cNvPr id="22" name="Rounded Rectangle 91">
              <a:extLst>
                <a:ext uri="{FF2B5EF4-FFF2-40B4-BE49-F238E27FC236}">
                  <a16:creationId xmlns:a16="http://schemas.microsoft.com/office/drawing/2014/main" id="{A019657E-C506-4522-A37A-2D6A99F06076}"/>
                </a:ext>
              </a:extLst>
            </p:cNvPr>
            <p:cNvSpPr/>
            <p:nvPr/>
          </p:nvSpPr>
          <p:spPr bwMode="auto">
            <a:xfrm>
              <a:off x="5612940" y="3961571"/>
              <a:ext cx="862076" cy="2625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rPr>
                <a:t>요일</a:t>
              </a:r>
              <a:endParaRPr kumimoji="1" lang="en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  <p:sp>
          <p:nvSpPr>
            <p:cNvPr id="24" name="Rounded Rectangle 95">
              <a:extLst>
                <a:ext uri="{FF2B5EF4-FFF2-40B4-BE49-F238E27FC236}">
                  <a16:creationId xmlns:a16="http://schemas.microsoft.com/office/drawing/2014/main" id="{35215C13-3486-439B-87BB-FC931859630A}"/>
                </a:ext>
              </a:extLst>
            </p:cNvPr>
            <p:cNvSpPr/>
            <p:nvPr/>
          </p:nvSpPr>
          <p:spPr bwMode="auto">
            <a:xfrm>
              <a:off x="7514300" y="3961571"/>
              <a:ext cx="862076" cy="2625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rPr>
                <a:t>상품군</a:t>
              </a:r>
              <a:endParaRPr kumimoji="1" lang="en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  <p:sp>
          <p:nvSpPr>
            <p:cNvPr id="26" name="Rounded Rectangle 96">
              <a:extLst>
                <a:ext uri="{FF2B5EF4-FFF2-40B4-BE49-F238E27FC236}">
                  <a16:creationId xmlns:a16="http://schemas.microsoft.com/office/drawing/2014/main" id="{08144AE9-0FC1-49A5-ACAE-FB9C78D30B05}"/>
                </a:ext>
              </a:extLst>
            </p:cNvPr>
            <p:cNvSpPr/>
            <p:nvPr/>
          </p:nvSpPr>
          <p:spPr bwMode="auto">
            <a:xfrm>
              <a:off x="8464983" y="3961571"/>
              <a:ext cx="862076" cy="2625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b="1">
                  <a:latin typeface="+mn-lt"/>
                  <a:ea typeface="맑은 고딕" pitchFamily="50" charset="-127"/>
                </a:rPr>
                <a:t>판매단가</a:t>
              </a:r>
              <a:endParaRPr kumimoji="1" lang="en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90D83086-0EE4-4156-A81B-634E8F5E72CD}"/>
              </a:ext>
            </a:extLst>
          </p:cNvPr>
          <p:cNvGrpSpPr/>
          <p:nvPr/>
        </p:nvGrpSpPr>
        <p:grpSpPr>
          <a:xfrm>
            <a:off x="497505" y="1763815"/>
            <a:ext cx="345221" cy="4545505"/>
            <a:chOff x="402501" y="1628775"/>
            <a:chExt cx="364390" cy="4770442"/>
          </a:xfrm>
        </p:grpSpPr>
        <p:sp>
          <p:nvSpPr>
            <p:cNvPr id="31" name="Pentagon 140">
              <a:extLst>
                <a:ext uri="{FF2B5EF4-FFF2-40B4-BE49-F238E27FC236}">
                  <a16:creationId xmlns:a16="http://schemas.microsoft.com/office/drawing/2014/main" id="{D18641A0-99A2-453C-AD04-FFD2AEA433D2}"/>
                </a:ext>
              </a:extLst>
            </p:cNvPr>
            <p:cNvSpPr/>
            <p:nvPr/>
          </p:nvSpPr>
          <p:spPr bwMode="auto">
            <a:xfrm rot="5400000">
              <a:off x="179638" y="1851638"/>
              <a:ext cx="810115" cy="36439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+mn-lt"/>
                  <a:ea typeface="맑은 고딕" pitchFamily="50" charset="-127"/>
                </a:rPr>
                <a:t>EDA</a:t>
              </a:r>
            </a:p>
          </p:txBody>
        </p:sp>
        <p:sp>
          <p:nvSpPr>
            <p:cNvPr id="32" name="Chevron 141">
              <a:extLst>
                <a:ext uri="{FF2B5EF4-FFF2-40B4-BE49-F238E27FC236}">
                  <a16:creationId xmlns:a16="http://schemas.microsoft.com/office/drawing/2014/main" id="{EB0454CE-4C3F-416D-8EFC-A2E2A72A6C94}"/>
                </a:ext>
              </a:extLst>
            </p:cNvPr>
            <p:cNvSpPr/>
            <p:nvPr/>
          </p:nvSpPr>
          <p:spPr bwMode="auto">
            <a:xfrm rot="5400000">
              <a:off x="195655" y="2506937"/>
              <a:ext cx="778081" cy="36439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latin typeface="+mn-lt"/>
                  <a:ea typeface="맑은 고딕" pitchFamily="50" charset="-127"/>
                </a:rPr>
                <a:t>변수</a:t>
              </a:r>
              <a:r>
                <a:rPr lang="en-US" altLang="ko-KR" sz="800" dirty="0">
                  <a:latin typeface="+mn-lt"/>
                  <a:ea typeface="맑은 고딕" pitchFamily="50" charset="-127"/>
                </a:rPr>
                <a:t>Pool</a:t>
              </a:r>
            </a:p>
          </p:txBody>
        </p:sp>
        <p:sp>
          <p:nvSpPr>
            <p:cNvPr id="33" name="Chevron 142">
              <a:extLst>
                <a:ext uri="{FF2B5EF4-FFF2-40B4-BE49-F238E27FC236}">
                  <a16:creationId xmlns:a16="http://schemas.microsoft.com/office/drawing/2014/main" id="{4825D60B-7D3D-4C2B-94FC-7E31CBB8AE83}"/>
                </a:ext>
              </a:extLst>
            </p:cNvPr>
            <p:cNvSpPr/>
            <p:nvPr/>
          </p:nvSpPr>
          <p:spPr bwMode="auto">
            <a:xfrm rot="5400000">
              <a:off x="-227942" y="3569816"/>
              <a:ext cx="1625275" cy="36439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latin typeface="+mn-lt"/>
                  <a:ea typeface="맑은 고딕" pitchFamily="50" charset="-127"/>
                </a:rPr>
                <a:t>Feature </a:t>
              </a:r>
            </a:p>
            <a:p>
              <a:pPr algn="ctr"/>
              <a:r>
                <a:rPr lang="en-US" altLang="ko-KR" sz="800" dirty="0">
                  <a:latin typeface="+mn-lt"/>
                  <a:ea typeface="맑은 고딕" pitchFamily="50" charset="-127"/>
                </a:rPr>
                <a:t>Engineering</a:t>
              </a:r>
              <a:endParaRPr lang="en-KR" sz="800" dirty="0">
                <a:latin typeface="+mn-lt"/>
                <a:ea typeface="맑은 고딕" pitchFamily="50" charset="-127"/>
              </a:endParaRPr>
            </a:p>
          </p:txBody>
        </p:sp>
        <p:sp>
          <p:nvSpPr>
            <p:cNvPr id="34" name="Chevron 143">
              <a:extLst>
                <a:ext uri="{FF2B5EF4-FFF2-40B4-BE49-F238E27FC236}">
                  <a16:creationId xmlns:a16="http://schemas.microsoft.com/office/drawing/2014/main" id="{8CA6D6B9-A6B5-4E87-A19C-97A899DDA6D5}"/>
                </a:ext>
              </a:extLst>
            </p:cNvPr>
            <p:cNvSpPr/>
            <p:nvPr/>
          </p:nvSpPr>
          <p:spPr bwMode="auto">
            <a:xfrm rot="5400000">
              <a:off x="-401988" y="5230339"/>
              <a:ext cx="1973367" cy="36439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+mn-lt"/>
                  <a:ea typeface="맑은 고딕" pitchFamily="50" charset="-127"/>
                </a:rPr>
                <a:t>Modeling</a:t>
              </a:r>
              <a:endParaRPr lang="en-KR" sz="900" b="1" i="1" dirty="0">
                <a:solidFill>
                  <a:schemeClr val="bg1"/>
                </a:solidFill>
                <a:latin typeface="+mn-lt"/>
                <a:ea typeface="맑은 고딕" pitchFamily="50" charset="-127"/>
              </a:endParaRPr>
            </a:p>
          </p:txBody>
        </p:sp>
      </p:grpSp>
      <p:sp>
        <p:nvSpPr>
          <p:cNvPr id="35" name="직사각형 61">
            <a:extLst>
              <a:ext uri="{FF2B5EF4-FFF2-40B4-BE49-F238E27FC236}">
                <a16:creationId xmlns:a16="http://schemas.microsoft.com/office/drawing/2014/main" id="{F843F952-F6DD-4F0A-BFA0-4C8C81483C1F}"/>
              </a:ext>
            </a:extLst>
          </p:cNvPr>
          <p:cNvSpPr/>
          <p:nvPr/>
        </p:nvSpPr>
        <p:spPr>
          <a:xfrm>
            <a:off x="1811703" y="1849605"/>
            <a:ext cx="1932104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b="1">
                <a:latin typeface="+mn-lt"/>
                <a:ea typeface="+mj-ea"/>
              </a:rPr>
              <a:t>설명 </a:t>
            </a:r>
            <a:r>
              <a:rPr lang="ko-KR" altLang="en-US" sz="1300" b="1" dirty="0">
                <a:latin typeface="+mn-lt"/>
                <a:ea typeface="+mj-ea"/>
              </a:rPr>
              <a:t>변수</a:t>
            </a:r>
            <a:endParaRPr lang="en-US" altLang="ko-KR" sz="1300" b="1" dirty="0">
              <a:latin typeface="+mn-lt"/>
              <a:ea typeface="+mj-ea"/>
            </a:endParaRPr>
          </a:p>
        </p:txBody>
      </p:sp>
      <p:grpSp>
        <p:nvGrpSpPr>
          <p:cNvPr id="36" name="Group 21">
            <a:extLst>
              <a:ext uri="{FF2B5EF4-FFF2-40B4-BE49-F238E27FC236}">
                <a16:creationId xmlns:a16="http://schemas.microsoft.com/office/drawing/2014/main" id="{51C95635-DC57-49BC-9B5A-BBE2944E155E}"/>
              </a:ext>
            </a:extLst>
          </p:cNvPr>
          <p:cNvGrpSpPr/>
          <p:nvPr/>
        </p:nvGrpSpPr>
        <p:grpSpPr>
          <a:xfrm>
            <a:off x="796544" y="3709868"/>
            <a:ext cx="3945282" cy="2422626"/>
            <a:chOff x="796544" y="3709868"/>
            <a:chExt cx="3945282" cy="2422626"/>
          </a:xfrm>
        </p:grpSpPr>
        <p:sp>
          <p:nvSpPr>
            <p:cNvPr id="38" name="Right Arrow 101">
              <a:extLst>
                <a:ext uri="{FF2B5EF4-FFF2-40B4-BE49-F238E27FC236}">
                  <a16:creationId xmlns:a16="http://schemas.microsoft.com/office/drawing/2014/main" id="{89D56956-8019-471F-8828-EC7A12E6B7F3}"/>
                </a:ext>
              </a:extLst>
            </p:cNvPr>
            <p:cNvSpPr/>
            <p:nvPr/>
          </p:nvSpPr>
          <p:spPr>
            <a:xfrm rot="5400000">
              <a:off x="2303726" y="3499071"/>
              <a:ext cx="970011" cy="1391605"/>
            </a:xfrm>
            <a:prstGeom prst="rightArrow">
              <a:avLst>
                <a:gd name="adj1" fmla="val 50000"/>
                <a:gd name="adj2" fmla="val 37332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38FC1F26-0D30-40B2-A108-3C4C45339705}"/>
                </a:ext>
              </a:extLst>
            </p:cNvPr>
            <p:cNvGrpSpPr/>
            <p:nvPr/>
          </p:nvGrpSpPr>
          <p:grpSpPr>
            <a:xfrm>
              <a:off x="1164334" y="3970178"/>
              <a:ext cx="3392466" cy="250132"/>
              <a:chOff x="5670923" y="3641581"/>
              <a:chExt cx="3901209" cy="262510"/>
            </a:xfrm>
            <a:solidFill>
              <a:schemeClr val="bg1">
                <a:lumMod val="65000"/>
              </a:schemeClr>
            </a:solidFill>
          </p:grpSpPr>
          <p:sp>
            <p:nvSpPr>
              <p:cNvPr id="52" name="Rounded Rectangle 102">
                <a:extLst>
                  <a:ext uri="{FF2B5EF4-FFF2-40B4-BE49-F238E27FC236}">
                    <a16:creationId xmlns:a16="http://schemas.microsoft.com/office/drawing/2014/main" id="{3CD7A5B7-8C99-4A5B-8BCB-24CB5B3EF2DE}"/>
                  </a:ext>
                </a:extLst>
              </p:cNvPr>
              <p:cNvSpPr/>
              <p:nvPr/>
            </p:nvSpPr>
            <p:spPr bwMode="auto">
              <a:xfrm>
                <a:off x="5670923" y="3641581"/>
                <a:ext cx="862076" cy="26251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9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맑은 고딕" pitchFamily="50" charset="-127"/>
                  </a:rPr>
                  <a:t>방송순서</a:t>
                </a:r>
                <a:endParaRPr kumimoji="1" lang="en-KR" sz="9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endParaRPr>
              </a:p>
            </p:txBody>
          </p:sp>
          <p:sp>
            <p:nvSpPr>
              <p:cNvPr id="53" name="Rounded Rectangle 103">
                <a:extLst>
                  <a:ext uri="{FF2B5EF4-FFF2-40B4-BE49-F238E27FC236}">
                    <a16:creationId xmlns:a16="http://schemas.microsoft.com/office/drawing/2014/main" id="{830C8761-52C3-40D3-8EE8-BBBC9A3BF08F}"/>
                  </a:ext>
                </a:extLst>
              </p:cNvPr>
              <p:cNvSpPr/>
              <p:nvPr/>
            </p:nvSpPr>
            <p:spPr bwMode="auto">
              <a:xfrm>
                <a:off x="6689152" y="3641581"/>
                <a:ext cx="862076" cy="26251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9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맑은 고딕" pitchFamily="50" charset="-127"/>
                  </a:rPr>
                  <a:t>단위가격그룹</a:t>
                </a:r>
                <a:endParaRPr kumimoji="1" lang="en-KR" sz="9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endParaRPr>
              </a:p>
            </p:txBody>
          </p:sp>
          <p:sp>
            <p:nvSpPr>
              <p:cNvPr id="54" name="Rounded Rectangle 104">
                <a:extLst>
                  <a:ext uri="{FF2B5EF4-FFF2-40B4-BE49-F238E27FC236}">
                    <a16:creationId xmlns:a16="http://schemas.microsoft.com/office/drawing/2014/main" id="{D7CB9F59-82CD-43E6-ADC4-F24FE4EA2A5B}"/>
                  </a:ext>
                </a:extLst>
              </p:cNvPr>
              <p:cNvSpPr/>
              <p:nvPr/>
            </p:nvSpPr>
            <p:spPr bwMode="auto">
              <a:xfrm>
                <a:off x="7701931" y="3641581"/>
                <a:ext cx="862076" cy="26251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900" b="1">
                    <a:latin typeface="+mn-lt"/>
                    <a:ea typeface="맑은 고딕" pitchFamily="50" charset="-127"/>
                  </a:rPr>
                  <a:t>기온</a:t>
                </a:r>
                <a:endParaRPr kumimoji="1" lang="en-KR" sz="9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endParaRPr>
              </a:p>
            </p:txBody>
          </p:sp>
          <p:sp>
            <p:nvSpPr>
              <p:cNvPr id="55" name="Rounded Rectangle 105">
                <a:extLst>
                  <a:ext uri="{FF2B5EF4-FFF2-40B4-BE49-F238E27FC236}">
                    <a16:creationId xmlns:a16="http://schemas.microsoft.com/office/drawing/2014/main" id="{998FB19E-6652-4B0B-8773-E4DD362FA820}"/>
                  </a:ext>
                </a:extLst>
              </p:cNvPr>
              <p:cNvSpPr/>
              <p:nvPr/>
            </p:nvSpPr>
            <p:spPr bwMode="auto">
              <a:xfrm>
                <a:off x="8710056" y="3641581"/>
                <a:ext cx="862076" cy="26251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맑은 고딕" pitchFamily="50" charset="-127"/>
                  </a:rPr>
                  <a:t>소비자물가지수</a:t>
                </a:r>
                <a:endParaRPr kumimoji="1" lang="en-KR" sz="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맑은 고딕" pitchFamily="50" charset="-127"/>
                </a:endParaRPr>
              </a:p>
            </p:txBody>
          </p:sp>
        </p:grpSp>
        <p:sp>
          <p:nvSpPr>
            <p:cNvPr id="40" name="Oval 161">
              <a:extLst>
                <a:ext uri="{FF2B5EF4-FFF2-40B4-BE49-F238E27FC236}">
                  <a16:creationId xmlns:a16="http://schemas.microsoft.com/office/drawing/2014/main" id="{518F179C-3219-4A25-A638-4A70E86C03F8}"/>
                </a:ext>
              </a:extLst>
            </p:cNvPr>
            <p:cNvSpPr/>
            <p:nvPr/>
          </p:nvSpPr>
          <p:spPr>
            <a:xfrm>
              <a:off x="2164554" y="4531487"/>
              <a:ext cx="487730" cy="286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>
                  <a:solidFill>
                    <a:schemeClr val="tx1"/>
                  </a:solidFill>
                </a:rPr>
                <a:t>그룹</a:t>
              </a:r>
              <a:r>
                <a:rPr lang="en-US" altLang="ko-KR" sz="900">
                  <a:solidFill>
                    <a:schemeClr val="tx1"/>
                  </a:solidFill>
                </a:rPr>
                <a:t>2</a:t>
              </a:r>
              <a:endParaRPr 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162">
              <a:extLst>
                <a:ext uri="{FF2B5EF4-FFF2-40B4-BE49-F238E27FC236}">
                  <a16:creationId xmlns:a16="http://schemas.microsoft.com/office/drawing/2014/main" id="{BB489A0B-4A3D-4A1C-8837-7C367E583E91}"/>
                </a:ext>
              </a:extLst>
            </p:cNvPr>
            <p:cNvSpPr/>
            <p:nvPr/>
          </p:nvSpPr>
          <p:spPr>
            <a:xfrm>
              <a:off x="3043440" y="4522828"/>
              <a:ext cx="487730" cy="286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>
                  <a:solidFill>
                    <a:schemeClr val="tx1"/>
                  </a:solidFill>
                </a:rPr>
                <a:t>그룹</a:t>
              </a:r>
              <a:r>
                <a:rPr lang="en-US" altLang="ko-KR" sz="900">
                  <a:solidFill>
                    <a:schemeClr val="tx1"/>
                  </a:solidFill>
                </a:rPr>
                <a:t>3</a:t>
              </a:r>
              <a:endParaRPr 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163">
              <a:extLst>
                <a:ext uri="{FF2B5EF4-FFF2-40B4-BE49-F238E27FC236}">
                  <a16:creationId xmlns:a16="http://schemas.microsoft.com/office/drawing/2014/main" id="{7F3EDE88-32C7-41D9-A516-51847210A4EE}"/>
                </a:ext>
              </a:extLst>
            </p:cNvPr>
            <p:cNvSpPr/>
            <p:nvPr/>
          </p:nvSpPr>
          <p:spPr>
            <a:xfrm>
              <a:off x="3922326" y="4522827"/>
              <a:ext cx="487730" cy="286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>
                  <a:solidFill>
                    <a:schemeClr val="tx1"/>
                  </a:solidFill>
                </a:rPr>
                <a:t>그룹</a:t>
              </a:r>
              <a:r>
                <a:rPr lang="en-US" altLang="ko-KR" sz="900">
                  <a:solidFill>
                    <a:schemeClr val="tx1"/>
                  </a:solidFill>
                </a:rPr>
                <a:t>4</a:t>
              </a:r>
              <a:endParaRPr 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167">
              <a:extLst>
                <a:ext uri="{FF2B5EF4-FFF2-40B4-BE49-F238E27FC236}">
                  <a16:creationId xmlns:a16="http://schemas.microsoft.com/office/drawing/2014/main" id="{5A8447BD-FEEE-424B-8FC8-93EE8756F1CA}"/>
                </a:ext>
              </a:extLst>
            </p:cNvPr>
            <p:cNvSpPr/>
            <p:nvPr/>
          </p:nvSpPr>
          <p:spPr bwMode="auto">
            <a:xfrm>
              <a:off x="1012587" y="4428499"/>
              <a:ext cx="3688771" cy="49527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KR" sz="8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3BFB1E-830E-439F-9D6C-F2E4AE247A91}"/>
                </a:ext>
              </a:extLst>
            </p:cNvPr>
            <p:cNvSpPr txBox="1"/>
            <p:nvPr/>
          </p:nvSpPr>
          <p:spPr>
            <a:xfrm>
              <a:off x="947971" y="4488004"/>
              <a:ext cx="1414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>
                  <a:latin typeface="+mn-lt"/>
                  <a:ea typeface="+mj-ea"/>
                </a:rPr>
                <a:t>그룹</a:t>
              </a:r>
              <a:endParaRPr lang="en-KR" sz="800" b="1" dirty="0">
                <a:latin typeface="+mn-lt"/>
                <a:ea typeface="+mj-ea"/>
              </a:endParaRPr>
            </a:p>
          </p:txBody>
        </p:sp>
        <p:sp>
          <p:nvSpPr>
            <p:cNvPr id="46" name="Oval 166">
              <a:extLst>
                <a:ext uri="{FF2B5EF4-FFF2-40B4-BE49-F238E27FC236}">
                  <a16:creationId xmlns:a16="http://schemas.microsoft.com/office/drawing/2014/main" id="{62A8670E-5BAB-4716-85AF-DBD1CDFD1E9F}"/>
                </a:ext>
              </a:extLst>
            </p:cNvPr>
            <p:cNvSpPr/>
            <p:nvPr/>
          </p:nvSpPr>
          <p:spPr>
            <a:xfrm>
              <a:off x="1283605" y="4525453"/>
              <a:ext cx="487730" cy="2868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anchor="ctr"/>
            <a:lstStyle/>
            <a:p>
              <a:pPr algn="ctr">
                <a:spcAft>
                  <a:spcPts val="600"/>
                </a:spcAft>
              </a:pPr>
              <a:r>
                <a:rPr lang="ko-KR" altLang="en-US" sz="900">
                  <a:solidFill>
                    <a:schemeClr val="tx1"/>
                  </a:solidFill>
                </a:rPr>
                <a:t>그룹</a:t>
              </a:r>
              <a:r>
                <a:rPr lang="en-US" altLang="ko-KR" sz="900">
                  <a:solidFill>
                    <a:schemeClr val="tx1"/>
                  </a:solidFill>
                </a:rPr>
                <a:t>1</a:t>
              </a:r>
              <a:endParaRPr lang="x-none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다리꼴 3">
              <a:extLst>
                <a:ext uri="{FF2B5EF4-FFF2-40B4-BE49-F238E27FC236}">
                  <a16:creationId xmlns:a16="http://schemas.microsoft.com/office/drawing/2014/main" id="{8A2EA3A9-D889-4253-B5A6-897039AA450A}"/>
                </a:ext>
              </a:extLst>
            </p:cNvPr>
            <p:cNvSpPr/>
            <p:nvPr/>
          </p:nvSpPr>
          <p:spPr>
            <a:xfrm flipV="1">
              <a:off x="1003203" y="4924633"/>
              <a:ext cx="3698155" cy="317520"/>
            </a:xfrm>
            <a:prstGeom prst="trapezoid">
              <a:avLst>
                <a:gd name="adj" fmla="val 153534"/>
              </a:avLst>
            </a:prstGeom>
            <a:gradFill flip="none" rotWithShape="1">
              <a:gsLst>
                <a:gs pos="0">
                  <a:schemeClr val="tx1">
                    <a:lumMod val="75000"/>
                    <a:alpha val="43000"/>
                  </a:schemeClr>
                </a:gs>
                <a:gs pos="100000">
                  <a:schemeClr val="accent1">
                    <a:tint val="23500"/>
                    <a:satMod val="160000"/>
                    <a:alpha val="9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AD35E4D-173C-4E59-8537-9CFB0A59DA76}"/>
                    </a:ext>
                  </a:extLst>
                </p:cNvPr>
                <p:cNvSpPr txBox="1"/>
                <p:nvPr/>
              </p:nvSpPr>
              <p:spPr>
                <a:xfrm>
                  <a:off x="2289054" y="5242153"/>
                  <a:ext cx="9602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KR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AD35E4D-173C-4E59-8537-9CFB0A59D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054" y="5242153"/>
                  <a:ext cx="96026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096" r="-7643" b="-3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AA6E183E-40B7-4A41-A212-E761D1420510}"/>
                </a:ext>
              </a:extLst>
            </p:cNvPr>
            <p:cNvSpPr/>
            <p:nvPr/>
          </p:nvSpPr>
          <p:spPr>
            <a:xfrm>
              <a:off x="796544" y="5663135"/>
              <a:ext cx="3945282" cy="4693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0070C0"/>
                  </a:solidFill>
                  <a:latin typeface="+mn-lt"/>
                  <a:ea typeface="맑은 고딕" pitchFamily="50" charset="-127"/>
                </a:rPr>
                <a:t>방송일시별 상품 취급액 </a:t>
              </a:r>
              <a:r>
                <a:rPr lang="en-KR" sz="1400" b="1">
                  <a:solidFill>
                    <a:srgbClr val="0070C0"/>
                  </a:solidFill>
                  <a:latin typeface="+mn-lt"/>
                  <a:ea typeface="맑은 고딕" pitchFamily="50" charset="-127"/>
                </a:rPr>
                <a:t>예측</a:t>
              </a:r>
              <a:endParaRPr lang="en-KR" sz="1400" b="1" dirty="0">
                <a:solidFill>
                  <a:srgbClr val="0070C0"/>
                </a:solidFill>
                <a:latin typeface="+mn-lt"/>
                <a:ea typeface="맑은 고딕" pitchFamily="50" charset="-127"/>
              </a:endParaRPr>
            </a:p>
            <a:p>
              <a:pPr algn="ctr"/>
              <a:r>
                <a:rPr lang="en-US" altLang="ko-KR" sz="1000">
                  <a:solidFill>
                    <a:srgbClr val="0070C0"/>
                  </a:solidFill>
                  <a:latin typeface="+mn-lt"/>
                  <a:ea typeface="맑은 고딕" pitchFamily="50" charset="-127"/>
                </a:rPr>
                <a:t>(</a:t>
              </a:r>
              <a:r>
                <a:rPr lang="ko-KR" altLang="en-US" sz="1000">
                  <a:solidFill>
                    <a:srgbClr val="0070C0"/>
                  </a:solidFill>
                  <a:latin typeface="+mn-lt"/>
                  <a:ea typeface="맑은 고딕" pitchFamily="50" charset="-127"/>
                </a:rPr>
                <a:t>판매량 </a:t>
              </a:r>
              <a:r>
                <a:rPr lang="en-US" altLang="ko-KR" sz="1000">
                  <a:solidFill>
                    <a:srgbClr val="0070C0"/>
                  </a:solidFill>
                  <a:latin typeface="+mn-lt"/>
                  <a:ea typeface="맑은 고딕" pitchFamily="50" charset="-127"/>
                </a:rPr>
                <a:t>X </a:t>
              </a:r>
              <a:r>
                <a:rPr lang="ko-KR" altLang="en-US" sz="1000">
                  <a:solidFill>
                    <a:srgbClr val="0070C0"/>
                  </a:solidFill>
                  <a:latin typeface="+mn-lt"/>
                  <a:ea typeface="맑은 고딕" pitchFamily="50" charset="-127"/>
                </a:rPr>
                <a:t>판매단가 </a:t>
              </a:r>
              <a:r>
                <a:rPr lang="en-US" altLang="ko-KR" sz="1000">
                  <a:solidFill>
                    <a:srgbClr val="0070C0"/>
                  </a:solidFill>
                  <a:latin typeface="+mn-lt"/>
                  <a:ea typeface="맑은 고딕" pitchFamily="50" charset="-127"/>
                </a:rPr>
                <a:t>= </a:t>
              </a:r>
              <a:r>
                <a:rPr lang="ko-KR" altLang="en-US" sz="1000">
                  <a:solidFill>
                    <a:srgbClr val="0070C0"/>
                  </a:solidFill>
                  <a:latin typeface="+mn-lt"/>
                  <a:ea typeface="맑은 고딕" pitchFamily="50" charset="-127"/>
                </a:rPr>
                <a:t>취급액</a:t>
              </a:r>
              <a:r>
                <a:rPr lang="en-US" altLang="ko-KR" sz="1000">
                  <a:solidFill>
                    <a:srgbClr val="0070C0"/>
                  </a:solidFill>
                  <a:latin typeface="+mn-lt"/>
                  <a:ea typeface="맑은 고딕" pitchFamily="50" charset="-127"/>
                </a:rPr>
                <a:t>)</a:t>
              </a:r>
              <a:endParaRPr lang="en-KR" sz="1400" dirty="0">
                <a:solidFill>
                  <a:srgbClr val="0070C0"/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50" name="Rectangle 169">
              <a:extLst>
                <a:ext uri="{FF2B5EF4-FFF2-40B4-BE49-F238E27FC236}">
                  <a16:creationId xmlns:a16="http://schemas.microsoft.com/office/drawing/2014/main" id="{2C24687D-8FF1-4E69-BF92-8756A73C696E}"/>
                </a:ext>
              </a:extLst>
            </p:cNvPr>
            <p:cNvSpPr/>
            <p:nvPr/>
          </p:nvSpPr>
          <p:spPr bwMode="auto">
            <a:xfrm>
              <a:off x="1013885" y="3854715"/>
              <a:ext cx="3682805" cy="49527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KR" sz="8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48149D-8D74-477E-87D1-2FAE366FA0B1}"/>
                </a:ext>
              </a:extLst>
            </p:cNvPr>
            <p:cNvSpPr txBox="1"/>
            <p:nvPr/>
          </p:nvSpPr>
          <p:spPr>
            <a:xfrm>
              <a:off x="931872" y="3948214"/>
              <a:ext cx="1426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>
                  <a:latin typeface="+mn-lt"/>
                  <a:ea typeface="+mj-ea"/>
                </a:rPr>
                <a:t>추가</a:t>
              </a:r>
              <a:endParaRPr lang="en-KR" sz="800" b="1" dirty="0">
                <a:latin typeface="+mn-lt"/>
                <a:ea typeface="+mj-ea"/>
              </a:endParaRPr>
            </a:p>
          </p:txBody>
        </p:sp>
      </p:grpSp>
      <p:sp>
        <p:nvSpPr>
          <p:cNvPr id="56" name="Rounded Rectangle 174">
            <a:extLst>
              <a:ext uri="{FF2B5EF4-FFF2-40B4-BE49-F238E27FC236}">
                <a16:creationId xmlns:a16="http://schemas.microsoft.com/office/drawing/2014/main" id="{27AD6622-494A-47FF-A603-16D1BA2BD3DA}"/>
              </a:ext>
            </a:extLst>
          </p:cNvPr>
          <p:cNvSpPr/>
          <p:nvPr/>
        </p:nvSpPr>
        <p:spPr bwMode="auto">
          <a:xfrm>
            <a:off x="407493" y="1343336"/>
            <a:ext cx="4370400" cy="285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>
                <a:latin typeface="+mn-lt"/>
                <a:ea typeface="맑은 고딕" pitchFamily="50" charset="-127"/>
              </a:rPr>
              <a:t>       단계별 </a:t>
            </a:r>
            <a:r>
              <a:rPr lang="en-US" sz="1400" b="1" dirty="0" err="1">
                <a:latin typeface="+mn-lt"/>
                <a:ea typeface="맑은 고딕" pitchFamily="50" charset="-127"/>
              </a:rPr>
              <a:t>주요</a:t>
            </a:r>
            <a:r>
              <a:rPr lang="en-US" sz="1400" b="1" dirty="0">
                <a:latin typeface="+mn-lt"/>
                <a:ea typeface="맑은 고딕" pitchFamily="50" charset="-127"/>
              </a:rPr>
              <a:t> </a:t>
            </a:r>
            <a:r>
              <a:rPr lang="en-US" sz="1400" b="1" dirty="0" err="1">
                <a:latin typeface="+mn-lt"/>
                <a:ea typeface="맑은 고딕" pitchFamily="50" charset="-127"/>
              </a:rPr>
              <a:t>내용</a:t>
            </a:r>
            <a:endParaRPr kumimoji="1" lang="en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맑은 고딕" pitchFamily="50" charset="-127"/>
            </a:endParaRPr>
          </a:p>
        </p:txBody>
      </p:sp>
      <p:sp>
        <p:nvSpPr>
          <p:cNvPr id="57" name="모서리가 둥근 직사각형 131">
            <a:extLst>
              <a:ext uri="{FF2B5EF4-FFF2-40B4-BE49-F238E27FC236}">
                <a16:creationId xmlns:a16="http://schemas.microsoft.com/office/drawing/2014/main" id="{409DB36C-54CF-4331-BC9E-38E7FF4DB367}"/>
              </a:ext>
            </a:extLst>
          </p:cNvPr>
          <p:cNvSpPr/>
          <p:nvPr/>
        </p:nvSpPr>
        <p:spPr>
          <a:xfrm>
            <a:off x="410328" y="1386135"/>
            <a:ext cx="4366118" cy="504584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176">
            <a:extLst>
              <a:ext uri="{FF2B5EF4-FFF2-40B4-BE49-F238E27FC236}">
                <a16:creationId xmlns:a16="http://schemas.microsoft.com/office/drawing/2014/main" id="{BABCE280-C7A5-4097-923B-B292E6079952}"/>
              </a:ext>
            </a:extLst>
          </p:cNvPr>
          <p:cNvSpPr/>
          <p:nvPr/>
        </p:nvSpPr>
        <p:spPr bwMode="auto">
          <a:xfrm>
            <a:off x="5267325" y="1347799"/>
            <a:ext cx="4365624" cy="285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rPr>
              <a:t>모델링 방향</a:t>
            </a:r>
            <a:endParaRPr kumimoji="1" lang="en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맑은 고딕" pitchFamily="50" charset="-127"/>
            </a:endParaRPr>
          </a:p>
        </p:txBody>
      </p:sp>
      <p:sp>
        <p:nvSpPr>
          <p:cNvPr id="59" name="모서리가 둥근 직사각형 131">
            <a:extLst>
              <a:ext uri="{FF2B5EF4-FFF2-40B4-BE49-F238E27FC236}">
                <a16:creationId xmlns:a16="http://schemas.microsoft.com/office/drawing/2014/main" id="{DFD55C23-0A90-4A9B-A110-AB3D897B8327}"/>
              </a:ext>
            </a:extLst>
          </p:cNvPr>
          <p:cNvSpPr/>
          <p:nvPr/>
        </p:nvSpPr>
        <p:spPr>
          <a:xfrm>
            <a:off x="5267325" y="1353369"/>
            <a:ext cx="4366118" cy="504584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0" name="그룹 63">
            <a:extLst>
              <a:ext uri="{FF2B5EF4-FFF2-40B4-BE49-F238E27FC236}">
                <a16:creationId xmlns:a16="http://schemas.microsoft.com/office/drawing/2014/main" id="{71826288-16A9-473E-A8CC-B5E593CC6A36}"/>
              </a:ext>
            </a:extLst>
          </p:cNvPr>
          <p:cNvGrpSpPr>
            <a:grpSpLocks/>
          </p:cNvGrpSpPr>
          <p:nvPr/>
        </p:nvGrpSpPr>
        <p:grpSpPr bwMode="auto">
          <a:xfrm>
            <a:off x="5403050" y="2371165"/>
            <a:ext cx="4092621" cy="431800"/>
            <a:chOff x="6799450" y="2467138"/>
            <a:chExt cx="4095146" cy="431800"/>
          </a:xfrm>
        </p:grpSpPr>
        <p:sp>
          <p:nvSpPr>
            <p:cNvPr id="61" name="모서리가 둥근 직사각형 67">
              <a:extLst>
                <a:ext uri="{FF2B5EF4-FFF2-40B4-BE49-F238E27FC236}">
                  <a16:creationId xmlns:a16="http://schemas.microsoft.com/office/drawing/2014/main" id="{483CA8D7-F131-4F9F-94F4-B771CA4A25D2}"/>
                </a:ext>
              </a:extLst>
            </p:cNvPr>
            <p:cNvSpPr/>
            <p:nvPr/>
          </p:nvSpPr>
          <p:spPr bwMode="auto">
            <a:xfrm>
              <a:off x="6969417" y="2467138"/>
              <a:ext cx="3925179" cy="431800"/>
            </a:xfrm>
            <a:prstGeom prst="roundRect">
              <a:avLst>
                <a:gd name="adj" fmla="val 16321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spcBef>
                  <a:spcPts val="0"/>
                </a:spcBef>
                <a:defRPr/>
              </a:pPr>
              <a:r>
                <a:rPr lang="ko-KR" altLang="en-US" sz="1200" b="1" dirty="0">
                  <a:latin typeface="+mn-lt"/>
                  <a:ea typeface="맑은 고딕" pitchFamily="50" charset="-127"/>
                </a:rPr>
                <a:t>     </a:t>
              </a:r>
              <a:r>
                <a:rPr lang="en-US" altLang="ko-KR" sz="1200" b="1" dirty="0">
                  <a:latin typeface="+mn-lt"/>
                  <a:ea typeface="맑은 고딕" pitchFamily="50" charset="-127"/>
                </a:rPr>
                <a:t>Tree </a:t>
              </a:r>
              <a:r>
                <a:rPr lang="ko-KR" altLang="en-US" sz="1200" b="1" dirty="0">
                  <a:latin typeface="+mn-lt"/>
                  <a:ea typeface="맑은 고딕" pitchFamily="50" charset="-127"/>
                </a:rPr>
                <a:t>기반 </a:t>
              </a:r>
              <a:r>
                <a:rPr lang="en-US" altLang="ko-KR" sz="1200" b="1" dirty="0">
                  <a:latin typeface="+mn-lt"/>
                  <a:ea typeface="맑은 고딕" pitchFamily="50" charset="-127"/>
                </a:rPr>
                <a:t>ML </a:t>
              </a:r>
              <a:r>
                <a:rPr lang="ko-KR" altLang="en-US" sz="1200" b="1" dirty="0">
                  <a:latin typeface="+mn-lt"/>
                  <a:ea typeface="맑은 고딕" pitchFamily="50" charset="-127"/>
                </a:rPr>
                <a:t>알고리즘 적용</a:t>
              </a:r>
              <a:endParaRPr lang="en-US" altLang="ko-KR" sz="1200" b="1" dirty="0">
                <a:latin typeface="+mn-lt"/>
                <a:ea typeface="맑은 고딕" pitchFamily="50" charset="-127"/>
              </a:endParaRPr>
            </a:p>
          </p:txBody>
        </p:sp>
        <p:sp>
          <p:nvSpPr>
            <p:cNvPr id="62" name="Oval 121">
              <a:extLst>
                <a:ext uri="{FF2B5EF4-FFF2-40B4-BE49-F238E27FC236}">
                  <a16:creationId xmlns:a16="http://schemas.microsoft.com/office/drawing/2014/main" id="{198432D3-4BEE-4ADE-9FDB-0F68421CC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9450" y="2510000"/>
              <a:ext cx="362173" cy="3508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chemeClr val="bg1"/>
                  </a:solidFill>
                  <a:latin typeface="+mn-lt"/>
                  <a:ea typeface="맑은 고딕" panose="020B0503020000020004" pitchFamily="34" charset="-127"/>
                </a:rPr>
                <a:t>1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47DC258-B3A5-42CF-B52B-B671051EFEC3}"/>
              </a:ext>
            </a:extLst>
          </p:cNvPr>
          <p:cNvSpPr txBox="1"/>
          <p:nvPr/>
        </p:nvSpPr>
        <p:spPr>
          <a:xfrm>
            <a:off x="5502634" y="2704280"/>
            <a:ext cx="413719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100" dirty="0">
              <a:latin typeface="+mn-lt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en-US" altLang="ko-KR" sz="1100">
                <a:latin typeface="+mn-lt"/>
                <a:ea typeface="+mn-ea"/>
              </a:rPr>
              <a:t>Rule </a:t>
            </a:r>
            <a:r>
              <a:rPr lang="ko-KR" altLang="en-US" sz="1100" dirty="0">
                <a:latin typeface="+mn-lt"/>
                <a:ea typeface="+mn-ea"/>
              </a:rPr>
              <a:t>기반으로 데이터를 구분할 수 있는 형태이므로 </a:t>
            </a:r>
            <a:r>
              <a:rPr lang="en-US" altLang="ko-KR" sz="1100" dirty="0">
                <a:latin typeface="+mn-lt"/>
                <a:ea typeface="+mn-ea"/>
              </a:rPr>
              <a:t>       Tree </a:t>
            </a:r>
            <a:r>
              <a:rPr lang="ko-KR" altLang="en-US" sz="1100" dirty="0">
                <a:latin typeface="+mn-lt"/>
                <a:ea typeface="+mn-ea"/>
              </a:rPr>
              <a:t>기반 </a:t>
            </a:r>
            <a:r>
              <a:rPr lang="en-US" altLang="ko-KR" sz="1100" dirty="0">
                <a:latin typeface="+mn-lt"/>
                <a:ea typeface="+mn-ea"/>
              </a:rPr>
              <a:t>Regression </a:t>
            </a:r>
            <a:r>
              <a:rPr lang="ko-KR" altLang="en-US" sz="1100" dirty="0">
                <a:latin typeface="+mn-lt"/>
                <a:ea typeface="+mn-ea"/>
              </a:rPr>
              <a:t>알고리즘으로 모델링 </a:t>
            </a:r>
            <a:r>
              <a:rPr lang="ko-KR" altLang="en-US" sz="1100">
                <a:latin typeface="+mn-lt"/>
                <a:ea typeface="+mn-ea"/>
              </a:rPr>
              <a:t>가능 </a:t>
            </a:r>
            <a:endParaRPr lang="en-US" altLang="ko-KR" sz="1100">
              <a:latin typeface="+mn-lt"/>
              <a:ea typeface="+mn-ea"/>
            </a:endParaRPr>
          </a:p>
          <a:p>
            <a:pPr marL="20638" lvl="2" latinLnBrk="0"/>
            <a:endParaRPr lang="en-US" altLang="ko-KR" sz="1100" dirty="0">
              <a:latin typeface="+mn-lt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후보 알고리즘</a:t>
            </a:r>
            <a:endParaRPr lang="en-US" altLang="ko-KR" sz="1100" dirty="0">
              <a:latin typeface="+mn-lt"/>
              <a:ea typeface="+mn-ea"/>
            </a:endParaRPr>
          </a:p>
          <a:p>
            <a:pPr marL="20638" lvl="2" latinLnBrk="0"/>
            <a:r>
              <a:rPr lang="ko-KR" altLang="en-US" sz="1100" dirty="0">
                <a:latin typeface="+mn-lt"/>
                <a:ea typeface="+mn-ea"/>
              </a:rPr>
              <a:t>    </a:t>
            </a:r>
            <a:r>
              <a:rPr lang="en-US" altLang="ko-KR" sz="1100">
                <a:latin typeface="+mn-lt"/>
                <a:ea typeface="+mn-ea"/>
              </a:rPr>
              <a:t>- Decision Tree Regression</a:t>
            </a:r>
            <a:endParaRPr lang="en-US" altLang="ko-KR" sz="1100" dirty="0">
              <a:latin typeface="+mn-lt"/>
              <a:ea typeface="+mn-ea"/>
            </a:endParaRPr>
          </a:p>
          <a:p>
            <a:pPr marL="20638" lvl="2" latinLnBrk="0"/>
            <a:r>
              <a:rPr lang="en-US" altLang="ko-KR" sz="1100" dirty="0">
                <a:latin typeface="+mn-lt"/>
                <a:ea typeface="+mn-ea"/>
              </a:rPr>
              <a:t>    </a:t>
            </a:r>
            <a:r>
              <a:rPr lang="en-US" altLang="ko-KR" sz="1100">
                <a:latin typeface="+mn-lt"/>
                <a:ea typeface="+mn-ea"/>
              </a:rPr>
              <a:t>- </a:t>
            </a:r>
            <a:r>
              <a:rPr lang="en-US" altLang="ko-KR" sz="1100" dirty="0">
                <a:latin typeface="+mn-lt"/>
                <a:ea typeface="+mn-ea"/>
              </a:rPr>
              <a:t>R</a:t>
            </a:r>
            <a:r>
              <a:rPr lang="en-US" altLang="ko-KR" sz="1100">
                <a:latin typeface="+mn-lt"/>
                <a:ea typeface="+mn-ea"/>
              </a:rPr>
              <a:t>andomForest </a:t>
            </a:r>
            <a:r>
              <a:rPr lang="en-US" altLang="ko-KR" sz="1100" dirty="0">
                <a:latin typeface="+mn-lt"/>
                <a:ea typeface="+mn-ea"/>
              </a:rPr>
              <a:t>Regression </a:t>
            </a:r>
          </a:p>
          <a:p>
            <a:pPr marL="20638" lvl="2" latinLnBrk="0"/>
            <a:r>
              <a:rPr lang="en-US" altLang="ko-KR" sz="1100" dirty="0">
                <a:latin typeface="+mn-lt"/>
                <a:ea typeface="+mn-ea"/>
              </a:rPr>
              <a:t>    - Support Vector Machine </a:t>
            </a:r>
            <a:r>
              <a:rPr lang="en-US" altLang="ko-KR" sz="1100">
                <a:latin typeface="+mn-lt"/>
                <a:ea typeface="+mn-ea"/>
              </a:rPr>
              <a:t>Regression </a:t>
            </a:r>
          </a:p>
          <a:p>
            <a:pPr marL="20638" lvl="2" latinLnBrk="0"/>
            <a:r>
              <a:rPr lang="en-US" altLang="ko-KR" sz="1100">
                <a:latin typeface="+mn-lt"/>
                <a:ea typeface="+mn-ea"/>
              </a:rPr>
              <a:t>    - </a:t>
            </a:r>
            <a:r>
              <a:rPr lang="en-US" altLang="ko-KR" sz="1100" dirty="0" err="1">
                <a:latin typeface="+mn-lt"/>
                <a:ea typeface="+mn-ea"/>
              </a:rPr>
              <a:t>XGBoost</a:t>
            </a:r>
            <a:r>
              <a:rPr lang="en-US" altLang="ko-KR" sz="1100" dirty="0">
                <a:latin typeface="+mn-lt"/>
                <a:ea typeface="+mn-ea"/>
              </a:rPr>
              <a:t> </a:t>
            </a:r>
            <a:r>
              <a:rPr lang="en-US" altLang="ko-KR" sz="1100">
                <a:latin typeface="+mn-lt"/>
                <a:ea typeface="+mn-ea"/>
              </a:rPr>
              <a:t>Regression</a:t>
            </a:r>
            <a:r>
              <a:rPr lang="ko-KR" altLang="en-US" sz="1100">
                <a:latin typeface="+mn-lt"/>
                <a:ea typeface="+mn-ea"/>
              </a:rPr>
              <a:t> </a:t>
            </a:r>
            <a:endParaRPr lang="en-US" altLang="ko-KR" sz="1100">
              <a:latin typeface="+mn-lt"/>
              <a:ea typeface="+mn-ea"/>
            </a:endParaRPr>
          </a:p>
          <a:p>
            <a:pPr marL="20638" lvl="2" latinLnBrk="0"/>
            <a:r>
              <a:rPr lang="ko-KR" altLang="en-US" sz="1100">
                <a:latin typeface="+mn-lt"/>
                <a:ea typeface="+mn-ea"/>
              </a:rPr>
              <a:t> </a:t>
            </a:r>
            <a:r>
              <a:rPr lang="en-US" altLang="ko-KR" sz="1100">
                <a:latin typeface="+mn-lt"/>
                <a:ea typeface="+mn-ea"/>
              </a:rPr>
              <a:t>   - CatBoost</a:t>
            </a:r>
          </a:p>
          <a:p>
            <a:pPr marL="20638" lvl="2" latinLnBrk="0"/>
            <a:r>
              <a:rPr lang="en-US" altLang="ko-KR" sz="1100">
                <a:latin typeface="+mn-lt"/>
                <a:ea typeface="+mn-ea"/>
              </a:rPr>
              <a:t>    - LightGBM</a:t>
            </a:r>
            <a:endParaRPr lang="en-US" altLang="ko-KR" sz="1100" dirty="0">
              <a:latin typeface="+mn-lt"/>
              <a:ea typeface="+mn-ea"/>
            </a:endParaRPr>
          </a:p>
        </p:txBody>
      </p:sp>
      <p:sp>
        <p:nvSpPr>
          <p:cNvPr id="64" name="사다리꼴 3">
            <a:extLst>
              <a:ext uri="{FF2B5EF4-FFF2-40B4-BE49-F238E27FC236}">
                <a16:creationId xmlns:a16="http://schemas.microsoft.com/office/drawing/2014/main" id="{3E2F2B08-1A1C-47D6-AB20-83AF22A6F0E7}"/>
              </a:ext>
            </a:extLst>
          </p:cNvPr>
          <p:cNvSpPr/>
          <p:nvPr/>
        </p:nvSpPr>
        <p:spPr>
          <a:xfrm rot="16200000">
            <a:off x="2658190" y="3794606"/>
            <a:ext cx="4770413" cy="447858"/>
          </a:xfrm>
          <a:prstGeom prst="trapezoid">
            <a:avLst>
              <a:gd name="adj" fmla="val 49069"/>
            </a:avLst>
          </a:prstGeom>
          <a:gradFill flip="none" rotWithShape="1">
            <a:gsLst>
              <a:gs pos="0">
                <a:schemeClr val="tx1">
                  <a:lumMod val="75000"/>
                  <a:alpha val="43000"/>
                </a:schemeClr>
              </a:gs>
              <a:gs pos="100000">
                <a:schemeClr val="accent1">
                  <a:tint val="23500"/>
                  <a:satMod val="160000"/>
                  <a:alpha val="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3">
            <a:extLst>
              <a:ext uri="{FF2B5EF4-FFF2-40B4-BE49-F238E27FC236}">
                <a16:creationId xmlns:a16="http://schemas.microsoft.com/office/drawing/2014/main" id="{DF51119D-61AD-4F7B-B61C-87FB89FAA516}"/>
              </a:ext>
            </a:extLst>
          </p:cNvPr>
          <p:cNvGrpSpPr>
            <a:grpSpLocks/>
          </p:cNvGrpSpPr>
          <p:nvPr/>
        </p:nvGrpSpPr>
        <p:grpSpPr bwMode="auto">
          <a:xfrm>
            <a:off x="5413441" y="4748589"/>
            <a:ext cx="4092621" cy="431800"/>
            <a:chOff x="6799450" y="2467138"/>
            <a:chExt cx="4095146" cy="431800"/>
          </a:xfrm>
        </p:grpSpPr>
        <p:sp>
          <p:nvSpPr>
            <p:cNvPr id="66" name="모서리가 둥근 직사각형 67">
              <a:extLst>
                <a:ext uri="{FF2B5EF4-FFF2-40B4-BE49-F238E27FC236}">
                  <a16:creationId xmlns:a16="http://schemas.microsoft.com/office/drawing/2014/main" id="{7E20F184-FF72-426D-88DE-1E5B50529A69}"/>
                </a:ext>
              </a:extLst>
            </p:cNvPr>
            <p:cNvSpPr/>
            <p:nvPr/>
          </p:nvSpPr>
          <p:spPr bwMode="auto">
            <a:xfrm>
              <a:off x="6969417" y="2467138"/>
              <a:ext cx="3925179" cy="431800"/>
            </a:xfrm>
            <a:prstGeom prst="roundRect">
              <a:avLst>
                <a:gd name="adj" fmla="val 16321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spcBef>
                  <a:spcPts val="0"/>
                </a:spcBef>
                <a:defRPr/>
              </a:pPr>
              <a:r>
                <a:rPr lang="ko-KR" altLang="en-US" sz="1200" b="1">
                  <a:latin typeface="+mn-lt"/>
                  <a:ea typeface="맑은 고딕" pitchFamily="50" charset="-127"/>
                </a:rPr>
                <a:t>     </a:t>
              </a:r>
              <a:r>
                <a:rPr lang="en-US" altLang="ko-KR" sz="1200" b="1">
                  <a:latin typeface="+mn-lt"/>
                  <a:ea typeface="맑은 고딕" pitchFamily="50" charset="-127"/>
                </a:rPr>
                <a:t>Convolution</a:t>
              </a:r>
              <a:r>
                <a:rPr lang="ko-KR" altLang="en-US" sz="1200" b="1">
                  <a:latin typeface="+mn-lt"/>
                  <a:ea typeface="맑은 고딕" pitchFamily="50" charset="-127"/>
                </a:rPr>
                <a:t> 활용 </a:t>
              </a:r>
              <a:r>
                <a:rPr lang="en-US" altLang="ko-KR" sz="1200" b="1" dirty="0">
                  <a:latin typeface="+mn-lt"/>
                  <a:ea typeface="맑은 고딕" pitchFamily="50" charset="-127"/>
                </a:rPr>
                <a:t>DL </a:t>
              </a:r>
              <a:r>
                <a:rPr lang="ko-KR" altLang="en-US" sz="1200" b="1" dirty="0">
                  <a:latin typeface="+mn-lt"/>
                  <a:ea typeface="맑은 고딕" pitchFamily="50" charset="-127"/>
                </a:rPr>
                <a:t>알고리즘 적용</a:t>
              </a:r>
              <a:endParaRPr lang="en-US" altLang="ko-KR" sz="1200" b="1" dirty="0">
                <a:latin typeface="+mn-lt"/>
                <a:ea typeface="맑은 고딕" pitchFamily="50" charset="-127"/>
              </a:endParaRPr>
            </a:p>
          </p:txBody>
        </p:sp>
        <p:sp>
          <p:nvSpPr>
            <p:cNvPr id="67" name="Oval 121">
              <a:extLst>
                <a:ext uri="{FF2B5EF4-FFF2-40B4-BE49-F238E27FC236}">
                  <a16:creationId xmlns:a16="http://schemas.microsoft.com/office/drawing/2014/main" id="{A14B2E07-F4E4-4CBE-8E3E-03D1BB9D5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9450" y="2510000"/>
              <a:ext cx="362173" cy="3508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400" b="1" dirty="0">
                  <a:solidFill>
                    <a:schemeClr val="bg1"/>
                  </a:solidFill>
                  <a:latin typeface="+mn-lt"/>
                  <a:ea typeface="맑은 고딕" panose="020B0503020000020004" pitchFamily="34" charset="-127"/>
                </a:rPr>
                <a:t>2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9137A4F-F85C-4C56-960B-219A85FE3272}"/>
              </a:ext>
            </a:extLst>
          </p:cNvPr>
          <p:cNvSpPr txBox="1"/>
          <p:nvPr/>
        </p:nvSpPr>
        <p:spPr>
          <a:xfrm>
            <a:off x="5513025" y="5049792"/>
            <a:ext cx="41371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100" dirty="0">
              <a:latin typeface="+mn-lt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lt"/>
                <a:ea typeface="+mn-ea"/>
              </a:rPr>
              <a:t>윈도우를 시간별로 </a:t>
            </a:r>
            <a:r>
              <a:rPr lang="ko-KR" altLang="en-US" sz="1100" dirty="0">
                <a:latin typeface="+mn-lt"/>
                <a:ea typeface="+mn-ea"/>
              </a:rPr>
              <a:t>움직이면서 패턴 학습 가능 </a:t>
            </a:r>
            <a:endParaRPr lang="en-US" altLang="ko-KR" sz="1100" dirty="0">
              <a:latin typeface="+mn-lt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lt"/>
                <a:ea typeface="+mn-ea"/>
              </a:rPr>
              <a:t>X</a:t>
            </a:r>
            <a:r>
              <a:rPr lang="ko-KR" altLang="en-US" sz="1100" dirty="0">
                <a:latin typeface="+mn-lt"/>
                <a:ea typeface="+mn-ea"/>
              </a:rPr>
              <a:t>변수들을 </a:t>
            </a:r>
            <a:r>
              <a:rPr lang="en-US" altLang="ko-KR" sz="1100">
                <a:latin typeface="+mn-lt"/>
                <a:ea typeface="+mn-ea"/>
              </a:rPr>
              <a:t>Convolution </a:t>
            </a:r>
            <a:r>
              <a:rPr lang="ko-KR" altLang="en-US" sz="1100">
                <a:latin typeface="+mn-lt"/>
                <a:ea typeface="+mn-ea"/>
              </a:rPr>
              <a:t>기법을 </a:t>
            </a:r>
            <a:r>
              <a:rPr lang="ko-KR" altLang="en-US" sz="1100" dirty="0">
                <a:latin typeface="+mn-lt"/>
                <a:ea typeface="+mn-ea"/>
              </a:rPr>
              <a:t>통해 패턴 생성 </a:t>
            </a:r>
            <a:endParaRPr lang="en-US" altLang="ko-KR" sz="1100" dirty="0">
              <a:latin typeface="+mn-lt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lt"/>
                <a:ea typeface="+mn-ea"/>
              </a:rPr>
              <a:t>후보 알고리즘 </a:t>
            </a:r>
            <a:endParaRPr lang="en-US" altLang="ko-KR" sz="1100" dirty="0">
              <a:latin typeface="+mn-lt"/>
              <a:ea typeface="+mn-ea"/>
            </a:endParaRPr>
          </a:p>
          <a:p>
            <a:pPr marL="20638" lvl="2" latinLnBrk="0"/>
            <a:r>
              <a:rPr lang="ko-KR" altLang="en-US" sz="1100" dirty="0">
                <a:latin typeface="+mn-lt"/>
                <a:ea typeface="+mn-ea"/>
              </a:rPr>
              <a:t>    </a:t>
            </a:r>
            <a:r>
              <a:rPr lang="en-US" altLang="ko-KR" sz="1100" dirty="0">
                <a:latin typeface="+mn-lt"/>
                <a:ea typeface="+mn-ea"/>
              </a:rPr>
              <a:t>- </a:t>
            </a:r>
            <a:r>
              <a:rPr lang="en-US" altLang="ko-KR" sz="1100">
                <a:latin typeface="+mn-lt"/>
                <a:ea typeface="+mn-ea"/>
              </a:rPr>
              <a:t>1D-CNN </a:t>
            </a:r>
            <a:r>
              <a:rPr lang="en-US" altLang="ko-KR" sz="1100" baseline="30000">
                <a:latin typeface="+mn-lt"/>
                <a:ea typeface="+mn-ea"/>
              </a:rPr>
              <a:t>Convolutional </a:t>
            </a:r>
            <a:r>
              <a:rPr lang="en-US" altLang="ko-KR" sz="1100" baseline="30000" dirty="0">
                <a:latin typeface="+mn-lt"/>
                <a:ea typeface="+mn-ea"/>
              </a:rPr>
              <a:t>Neural Network</a:t>
            </a:r>
            <a:r>
              <a:rPr lang="en-US" altLang="ko-KR" sz="1100" dirty="0">
                <a:latin typeface="+mn-lt"/>
                <a:ea typeface="+mn-ea"/>
              </a:rPr>
              <a:t> </a:t>
            </a:r>
            <a:r>
              <a:rPr lang="ko-KR" altLang="en-US" sz="1100" dirty="0">
                <a:latin typeface="+mn-lt"/>
                <a:ea typeface="+mn-ea"/>
              </a:rPr>
              <a:t> </a:t>
            </a:r>
            <a:endParaRPr lang="en-US" altLang="ko-KR" sz="1100" dirty="0">
              <a:latin typeface="+mn-lt"/>
              <a:ea typeface="+mn-ea"/>
            </a:endParaRPr>
          </a:p>
        </p:txBody>
      </p:sp>
      <p:grpSp>
        <p:nvGrpSpPr>
          <p:cNvPr id="69" name="Group 192">
            <a:extLst>
              <a:ext uri="{FF2B5EF4-FFF2-40B4-BE49-F238E27FC236}">
                <a16:creationId xmlns:a16="http://schemas.microsoft.com/office/drawing/2014/main" id="{6705B0CB-E993-4494-ACDF-CFEAD6510547}"/>
              </a:ext>
            </a:extLst>
          </p:cNvPr>
          <p:cNvGrpSpPr/>
          <p:nvPr/>
        </p:nvGrpSpPr>
        <p:grpSpPr>
          <a:xfrm>
            <a:off x="1210737" y="2055843"/>
            <a:ext cx="3133298" cy="1659322"/>
            <a:chOff x="1862887" y="2199638"/>
            <a:chExt cx="3133298" cy="1659322"/>
          </a:xfrm>
        </p:grpSpPr>
        <p:grpSp>
          <p:nvGrpSpPr>
            <p:cNvPr id="70" name="그룹 50">
              <a:extLst>
                <a:ext uri="{FF2B5EF4-FFF2-40B4-BE49-F238E27FC236}">
                  <a16:creationId xmlns:a16="http://schemas.microsoft.com/office/drawing/2014/main" id="{2426B62B-BE44-4D6C-AFEC-13BAA671360A}"/>
                </a:ext>
              </a:extLst>
            </p:cNvPr>
            <p:cNvGrpSpPr/>
            <p:nvPr/>
          </p:nvGrpSpPr>
          <p:grpSpPr>
            <a:xfrm>
              <a:off x="1862887" y="2199638"/>
              <a:ext cx="3133298" cy="1609847"/>
              <a:chOff x="467966" y="2718321"/>
              <a:chExt cx="2429303" cy="4017818"/>
            </a:xfrm>
          </p:grpSpPr>
          <p:sp>
            <p:nvSpPr>
              <p:cNvPr id="72" name="자유형 51">
                <a:extLst>
                  <a:ext uri="{FF2B5EF4-FFF2-40B4-BE49-F238E27FC236}">
                    <a16:creationId xmlns:a16="http://schemas.microsoft.com/office/drawing/2014/main" id="{123E4565-F37A-4B23-94D8-1BBCB8291EEE}"/>
                  </a:ext>
                </a:extLst>
              </p:cNvPr>
              <p:cNvSpPr/>
              <p:nvPr/>
            </p:nvSpPr>
            <p:spPr bwMode="auto">
              <a:xfrm>
                <a:off x="467966" y="2718321"/>
                <a:ext cx="845127" cy="4017818"/>
              </a:xfrm>
              <a:custGeom>
                <a:avLst/>
                <a:gdLst>
                  <a:gd name="connsiteX0" fmla="*/ 0 w 845127"/>
                  <a:gd name="connsiteY0" fmla="*/ 0 h 4017818"/>
                  <a:gd name="connsiteX1" fmla="*/ 651163 w 845127"/>
                  <a:gd name="connsiteY1" fmla="*/ 1704109 h 4017818"/>
                  <a:gd name="connsiteX2" fmla="*/ 845127 w 845127"/>
                  <a:gd name="connsiteY2" fmla="*/ 4017818 h 4017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5127" h="4017818">
                    <a:moveTo>
                      <a:pt x="0" y="0"/>
                    </a:moveTo>
                    <a:cubicBezTo>
                      <a:pt x="255154" y="517236"/>
                      <a:pt x="510309" y="1034473"/>
                      <a:pt x="651163" y="1704109"/>
                    </a:cubicBezTo>
                    <a:cubicBezTo>
                      <a:pt x="792018" y="2373745"/>
                      <a:pt x="818572" y="3195781"/>
                      <a:pt x="845127" y="4017818"/>
                    </a:cubicBezTo>
                  </a:path>
                </a:pathLst>
              </a:custGeom>
              <a:noFill/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0" rIns="1800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태고딕" pitchFamily="18" charset="-127"/>
                  <a:cs typeface="Arials"/>
                </a:endParaRPr>
              </a:p>
            </p:txBody>
          </p:sp>
          <p:sp>
            <p:nvSpPr>
              <p:cNvPr id="73" name="자유형 52">
                <a:extLst>
                  <a:ext uri="{FF2B5EF4-FFF2-40B4-BE49-F238E27FC236}">
                    <a16:creationId xmlns:a16="http://schemas.microsoft.com/office/drawing/2014/main" id="{CA8F4B99-B044-4C22-8B34-63F3F1BBC7E8}"/>
                  </a:ext>
                </a:extLst>
              </p:cNvPr>
              <p:cNvSpPr/>
              <p:nvPr/>
            </p:nvSpPr>
            <p:spPr bwMode="auto">
              <a:xfrm flipH="1">
                <a:off x="2052142" y="2718321"/>
                <a:ext cx="845127" cy="4017818"/>
              </a:xfrm>
              <a:custGeom>
                <a:avLst/>
                <a:gdLst>
                  <a:gd name="connsiteX0" fmla="*/ 0 w 845127"/>
                  <a:gd name="connsiteY0" fmla="*/ 0 h 4017818"/>
                  <a:gd name="connsiteX1" fmla="*/ 651163 w 845127"/>
                  <a:gd name="connsiteY1" fmla="*/ 1704109 h 4017818"/>
                  <a:gd name="connsiteX2" fmla="*/ 845127 w 845127"/>
                  <a:gd name="connsiteY2" fmla="*/ 4017818 h 4017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5127" h="4017818">
                    <a:moveTo>
                      <a:pt x="0" y="0"/>
                    </a:moveTo>
                    <a:cubicBezTo>
                      <a:pt x="255154" y="517236"/>
                      <a:pt x="510309" y="1034473"/>
                      <a:pt x="651163" y="1704109"/>
                    </a:cubicBezTo>
                    <a:cubicBezTo>
                      <a:pt x="792018" y="2373745"/>
                      <a:pt x="818572" y="3195781"/>
                      <a:pt x="845127" y="4017818"/>
                    </a:cubicBezTo>
                  </a:path>
                </a:pathLst>
              </a:custGeom>
              <a:noFill/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0" rIns="1800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태고딕" pitchFamily="18" charset="-127"/>
                  <a:cs typeface="Arials"/>
                </a:endParaRPr>
              </a:p>
            </p:txBody>
          </p:sp>
        </p:grpSp>
        <p:sp>
          <p:nvSpPr>
            <p:cNvPr id="71" name="타원 53">
              <a:extLst>
                <a:ext uri="{FF2B5EF4-FFF2-40B4-BE49-F238E27FC236}">
                  <a16:creationId xmlns:a16="http://schemas.microsoft.com/office/drawing/2014/main" id="{12F8C2A8-E30B-41A1-AE76-A8759B09380B}"/>
                </a:ext>
              </a:extLst>
            </p:cNvPr>
            <p:cNvSpPr/>
            <p:nvPr/>
          </p:nvSpPr>
          <p:spPr bwMode="auto">
            <a:xfrm>
              <a:off x="2948735" y="3737421"/>
              <a:ext cx="954019" cy="12153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5997" tIns="35997" rIns="35997" bIns="3599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ts val="1900"/>
                </a:lnSpc>
                <a:spcBef>
                  <a:spcPts val="600"/>
                </a:spcBef>
              </a:pPr>
              <a:endParaRPr lang="ko-KR" altLang="en-US" sz="1400" b="1" dirty="0">
                <a:latin typeface="+mn-ea"/>
                <a:ea typeface="+mn-ea"/>
                <a:cs typeface="Arials"/>
              </a:endParaRPr>
            </a:p>
          </p:txBody>
        </p:sp>
      </p:grpSp>
      <p:cxnSp>
        <p:nvCxnSpPr>
          <p:cNvPr id="74" name="직선 화살표 연결선 63">
            <a:extLst>
              <a:ext uri="{FF2B5EF4-FFF2-40B4-BE49-F238E27FC236}">
                <a16:creationId xmlns:a16="http://schemas.microsoft.com/office/drawing/2014/main" id="{2CA26332-AAEB-4A73-B3DA-25131AB5B8FF}"/>
              </a:ext>
            </a:extLst>
          </p:cNvPr>
          <p:cNvCxnSpPr/>
          <p:nvPr/>
        </p:nvCxnSpPr>
        <p:spPr bwMode="auto">
          <a:xfrm>
            <a:off x="2788105" y="3642809"/>
            <a:ext cx="3214" cy="26786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5" name="직선 화살표 연결선 64">
            <a:extLst>
              <a:ext uri="{FF2B5EF4-FFF2-40B4-BE49-F238E27FC236}">
                <a16:creationId xmlns:a16="http://schemas.microsoft.com/office/drawing/2014/main" id="{F5EDD90A-C2C4-422B-88F9-69C3C36724B3}"/>
              </a:ext>
            </a:extLst>
          </p:cNvPr>
          <p:cNvCxnSpPr/>
          <p:nvPr/>
        </p:nvCxnSpPr>
        <p:spPr bwMode="auto">
          <a:xfrm>
            <a:off x="2541624" y="3641198"/>
            <a:ext cx="3214" cy="26786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직선 화살표 연결선 65">
            <a:extLst>
              <a:ext uri="{FF2B5EF4-FFF2-40B4-BE49-F238E27FC236}">
                <a16:creationId xmlns:a16="http://schemas.microsoft.com/office/drawing/2014/main" id="{2D94D557-2645-45C0-B7B4-6E981F3E2ABA}"/>
              </a:ext>
            </a:extLst>
          </p:cNvPr>
          <p:cNvCxnSpPr/>
          <p:nvPr/>
        </p:nvCxnSpPr>
        <p:spPr bwMode="auto">
          <a:xfrm>
            <a:off x="3058988" y="3642809"/>
            <a:ext cx="3214" cy="26786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7" name="Group 72">
            <a:extLst>
              <a:ext uri="{FF2B5EF4-FFF2-40B4-BE49-F238E27FC236}">
                <a16:creationId xmlns:a16="http://schemas.microsoft.com/office/drawing/2014/main" id="{D5478BA0-91D9-40BF-9ED6-FD0B7D836C42}"/>
              </a:ext>
            </a:extLst>
          </p:cNvPr>
          <p:cNvGrpSpPr/>
          <p:nvPr/>
        </p:nvGrpSpPr>
        <p:grpSpPr>
          <a:xfrm>
            <a:off x="2185951" y="2900984"/>
            <a:ext cx="1210938" cy="487581"/>
            <a:chOff x="2800038" y="2873699"/>
            <a:chExt cx="1278176" cy="511709"/>
          </a:xfrm>
        </p:grpSpPr>
        <p:sp>
          <p:nvSpPr>
            <p:cNvPr id="78" name="타원 70">
              <a:extLst>
                <a:ext uri="{FF2B5EF4-FFF2-40B4-BE49-F238E27FC236}">
                  <a16:creationId xmlns:a16="http://schemas.microsoft.com/office/drawing/2014/main" id="{61A133EB-6476-44D0-8B45-75AAC7294C70}"/>
                </a:ext>
              </a:extLst>
            </p:cNvPr>
            <p:cNvSpPr/>
            <p:nvPr/>
          </p:nvSpPr>
          <p:spPr bwMode="auto">
            <a:xfrm>
              <a:off x="2800038" y="2873699"/>
              <a:ext cx="1278176" cy="511709"/>
            </a:xfrm>
            <a:prstGeom prst="ellipse">
              <a:avLst/>
            </a:prstGeom>
            <a:pattFill prst="openDmnd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5997" tIns="35997" rIns="35997" bIns="3599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ts val="1900"/>
                </a:lnSpc>
                <a:spcBef>
                  <a:spcPts val="600"/>
                </a:spcBef>
              </a:pPr>
              <a:endParaRPr lang="ko-KR" altLang="en-US" sz="1400" b="1" dirty="0">
                <a:latin typeface="+mn-lt"/>
                <a:ea typeface="+mn-ea"/>
                <a:cs typeface="Arials"/>
              </a:endParaRPr>
            </a:p>
          </p:txBody>
        </p:sp>
        <p:sp>
          <p:nvSpPr>
            <p:cNvPr id="79" name="직사각형 71">
              <a:extLst>
                <a:ext uri="{FF2B5EF4-FFF2-40B4-BE49-F238E27FC236}">
                  <a16:creationId xmlns:a16="http://schemas.microsoft.com/office/drawing/2014/main" id="{2B8B1EED-418D-4B77-9C85-5FAA12594B08}"/>
                </a:ext>
              </a:extLst>
            </p:cNvPr>
            <p:cNvSpPr/>
            <p:nvPr/>
          </p:nvSpPr>
          <p:spPr>
            <a:xfrm>
              <a:off x="2892881" y="2890359"/>
              <a:ext cx="1093378" cy="4845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  <a:ea typeface="+mn-ea"/>
                </a:rPr>
                <a:t>Feature</a:t>
              </a:r>
            </a:p>
            <a:p>
              <a:pPr algn="ctr"/>
              <a:r>
                <a:rPr lang="en-US" altLang="ko-KR" sz="1200" b="1" dirty="0">
                  <a:latin typeface="+mn-lt"/>
                  <a:ea typeface="+mn-ea"/>
                </a:rPr>
                <a:t>Engineering</a:t>
              </a:r>
              <a:endParaRPr lang="ko-KR" altLang="en-US" sz="1200" b="1" dirty="0">
                <a:latin typeface="+mn-lt"/>
                <a:ea typeface="+mn-ea"/>
              </a:endParaRPr>
            </a:p>
          </p:txBody>
        </p:sp>
      </p:grpSp>
      <p:sp>
        <p:nvSpPr>
          <p:cNvPr id="80" name="직사각형 61">
            <a:extLst>
              <a:ext uri="{FF2B5EF4-FFF2-40B4-BE49-F238E27FC236}">
                <a16:creationId xmlns:a16="http://schemas.microsoft.com/office/drawing/2014/main" id="{C9462D98-DAB9-48CF-9BB4-03F720A1941E}"/>
              </a:ext>
            </a:extLst>
          </p:cNvPr>
          <p:cNvSpPr/>
          <p:nvPr/>
        </p:nvSpPr>
        <p:spPr>
          <a:xfrm>
            <a:off x="5267325" y="1774859"/>
            <a:ext cx="4365624" cy="497572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b="1" i="1">
                <a:latin typeface="+mn-lt"/>
                <a:ea typeface="+mj-ea"/>
              </a:rPr>
              <a:t>상품 속성과 방송일시 정보를 </a:t>
            </a:r>
            <a:r>
              <a:rPr lang="ko-KR" altLang="en-US" sz="1300" b="1" i="1" dirty="0">
                <a:latin typeface="+mn-lt"/>
                <a:ea typeface="+mj-ea"/>
              </a:rPr>
              <a:t>반영하여</a:t>
            </a:r>
            <a:endParaRPr lang="en-US" altLang="ko-KR" sz="1300" b="1" i="1" dirty="0">
              <a:latin typeface="+mn-lt"/>
              <a:ea typeface="+mj-ea"/>
            </a:endParaRPr>
          </a:p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b="1" i="1">
                <a:latin typeface="+mn-lt"/>
                <a:ea typeface="+mj-ea"/>
              </a:rPr>
              <a:t>방송일시별 상품 취급액 예측 </a:t>
            </a:r>
            <a:r>
              <a:rPr lang="ko-KR" altLang="en-US" sz="1300" b="1" i="1" dirty="0">
                <a:latin typeface="+mn-lt"/>
                <a:ea typeface="+mj-ea"/>
              </a:rPr>
              <a:t>모델 개발</a:t>
            </a:r>
            <a:endParaRPr lang="en-US" altLang="ko-KR" sz="1300" b="1" i="1" dirty="0">
              <a:latin typeface="+mn-lt"/>
              <a:ea typeface="+mj-ea"/>
            </a:endParaRPr>
          </a:p>
        </p:txBody>
      </p:sp>
      <p:sp>
        <p:nvSpPr>
          <p:cNvPr id="81" name="직사각형 61">
            <a:extLst>
              <a:ext uri="{FF2B5EF4-FFF2-40B4-BE49-F238E27FC236}">
                <a16:creationId xmlns:a16="http://schemas.microsoft.com/office/drawing/2014/main" id="{7D0037CC-CDF0-46FE-B9A5-DC9B9D747740}"/>
              </a:ext>
            </a:extLst>
          </p:cNvPr>
          <p:cNvSpPr/>
          <p:nvPr/>
        </p:nvSpPr>
        <p:spPr>
          <a:xfrm>
            <a:off x="5267896" y="6108104"/>
            <a:ext cx="4365624" cy="246221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b="1" i="1">
                <a:latin typeface="+mn-lt"/>
                <a:ea typeface="+mj-ea"/>
              </a:rPr>
              <a:t>Competition</a:t>
            </a:r>
            <a:r>
              <a:rPr lang="ko-KR" altLang="en-US" sz="1300" b="1" i="1">
                <a:latin typeface="+mn-lt"/>
                <a:ea typeface="+mj-ea"/>
              </a:rPr>
              <a:t>을 통한 </a:t>
            </a:r>
            <a:r>
              <a:rPr lang="ko-KR" altLang="en-US" sz="1300" b="1" i="1" dirty="0" err="1">
                <a:latin typeface="+mn-lt"/>
                <a:ea typeface="+mj-ea"/>
              </a:rPr>
              <a:t>최종모델</a:t>
            </a:r>
            <a:r>
              <a:rPr lang="ko-KR" altLang="en-US" sz="1300" b="1" i="1" dirty="0">
                <a:latin typeface="+mn-lt"/>
                <a:ea typeface="+mj-ea"/>
              </a:rPr>
              <a:t> 결정</a:t>
            </a:r>
            <a:endParaRPr lang="en-US" altLang="ko-KR" sz="1300" b="1" i="1" dirty="0">
              <a:latin typeface="+mn-lt"/>
              <a:ea typeface="+mj-ea"/>
            </a:endParaRPr>
          </a:p>
        </p:txBody>
      </p:sp>
      <p:sp>
        <p:nvSpPr>
          <p:cNvPr id="2" name="Rounded Rectangle 87">
            <a:extLst>
              <a:ext uri="{FF2B5EF4-FFF2-40B4-BE49-F238E27FC236}">
                <a16:creationId xmlns:a16="http://schemas.microsoft.com/office/drawing/2014/main" id="{E5A7D5F7-3329-4306-A0E3-81C0BB8FD024}"/>
              </a:ext>
            </a:extLst>
          </p:cNvPr>
          <p:cNvSpPr/>
          <p:nvPr/>
        </p:nvSpPr>
        <p:spPr bwMode="auto">
          <a:xfrm>
            <a:off x="2126056" y="2126314"/>
            <a:ext cx="670484" cy="25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맑은 고딕" pitchFamily="50" charset="-127"/>
              </a:rPr>
              <a:t>일</a:t>
            </a:r>
            <a:endParaRPr kumimoji="1" lang="en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맑은 고딕" pitchFamily="50" charset="-127"/>
            </a:endParaRPr>
          </a:p>
        </p:txBody>
      </p:sp>
      <p:sp>
        <p:nvSpPr>
          <p:cNvPr id="83" name="Rounded Rectangle 87">
            <a:extLst>
              <a:ext uri="{FF2B5EF4-FFF2-40B4-BE49-F238E27FC236}">
                <a16:creationId xmlns:a16="http://schemas.microsoft.com/office/drawing/2014/main" id="{056D44AA-CB53-48F2-8C69-68F4FF0CCF13}"/>
              </a:ext>
            </a:extLst>
          </p:cNvPr>
          <p:cNvSpPr/>
          <p:nvPr/>
        </p:nvSpPr>
        <p:spPr bwMode="auto">
          <a:xfrm>
            <a:off x="2126056" y="2428843"/>
            <a:ext cx="670484" cy="25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b="1">
                <a:latin typeface="+mn-lt"/>
                <a:ea typeface="맑은 고딕" pitchFamily="50" charset="-127"/>
              </a:rPr>
              <a:t>마더코드</a:t>
            </a:r>
            <a:endParaRPr kumimoji="1" lang="en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33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63" y="9863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5. </a:t>
            </a:r>
            <a:r>
              <a:rPr lang="ko-KR" altLang="en-US" b="1">
                <a:latin typeface="+mn-ea"/>
                <a:ea typeface="+mn-ea"/>
              </a:rPr>
              <a:t>모델링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C72EE4-D9FC-45D5-8F74-73CEE9DCA10A}"/>
              </a:ext>
            </a:extLst>
          </p:cNvPr>
          <p:cNvSpPr txBox="1">
            <a:spLocks/>
          </p:cNvSpPr>
          <p:nvPr/>
        </p:nvSpPr>
        <p:spPr>
          <a:xfrm>
            <a:off x="340272" y="413665"/>
            <a:ext cx="9428263" cy="675075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en-US" altLang="ko-KR" sz="1400" kern="0">
                <a:latin typeface="+mn-ea"/>
              </a:rPr>
              <a:t>Competition</a:t>
            </a:r>
            <a:r>
              <a:rPr lang="ko-KR" altLang="en-US" sz="1400" kern="0">
                <a:latin typeface="+mn-ea"/>
              </a:rPr>
              <a:t>을 통해 그룹별 최적 모델을 선정하고 </a:t>
            </a:r>
            <a:r>
              <a:rPr lang="en-US" altLang="ko-KR" sz="1400" kern="0">
                <a:latin typeface="+mn-ea"/>
              </a:rPr>
              <a:t>Bayesian Optimization</a:t>
            </a:r>
            <a:r>
              <a:rPr lang="ko-KR" altLang="en-US" sz="1400" kern="0">
                <a:latin typeface="+mn-ea"/>
              </a:rPr>
              <a:t>을 통해 </a:t>
            </a:r>
            <a:r>
              <a:rPr lang="en-US" altLang="ko-KR" sz="1400" kern="0">
                <a:latin typeface="+mn-ea"/>
              </a:rPr>
              <a:t>Hyperparameter Tuning </a:t>
            </a:r>
            <a:r>
              <a:rPr lang="ko-KR" altLang="en-US" sz="1400" kern="0">
                <a:latin typeface="+mn-ea"/>
              </a:rPr>
              <a:t>진행</a:t>
            </a:r>
            <a:endParaRPr lang="en-US" altLang="ko-KR" sz="1400" kern="0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FD25D6C-ECD9-444E-A2E6-5790B379D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46649"/>
              </p:ext>
            </p:extLst>
          </p:nvPr>
        </p:nvGraphicFramePr>
        <p:xfrm>
          <a:off x="452500" y="1748357"/>
          <a:ext cx="8865985" cy="165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319">
                  <a:extLst>
                    <a:ext uri="{9D8B030D-6E8A-4147-A177-3AD203B41FA5}">
                      <a16:colId xmlns:a16="http://schemas.microsoft.com/office/drawing/2014/main" val="627997018"/>
                    </a:ext>
                  </a:extLst>
                </a:gridCol>
                <a:gridCol w="134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611">
                  <a:extLst>
                    <a:ext uri="{9D8B030D-6E8A-4147-A177-3AD203B41FA5}">
                      <a16:colId xmlns:a16="http://schemas.microsoft.com/office/drawing/2014/main" val="845434936"/>
                    </a:ext>
                  </a:extLst>
                </a:gridCol>
                <a:gridCol w="1349611">
                  <a:extLst>
                    <a:ext uri="{9D8B030D-6E8A-4147-A177-3AD203B41FA5}">
                      <a16:colId xmlns:a16="http://schemas.microsoft.com/office/drawing/2014/main" val="1467045634"/>
                    </a:ext>
                  </a:extLst>
                </a:gridCol>
                <a:gridCol w="1349611">
                  <a:extLst>
                    <a:ext uri="{9D8B030D-6E8A-4147-A177-3AD203B41FA5}">
                      <a16:colId xmlns:a16="http://schemas.microsoft.com/office/drawing/2014/main" val="749862146"/>
                    </a:ext>
                  </a:extLst>
                </a:gridCol>
                <a:gridCol w="1349611">
                  <a:extLst>
                    <a:ext uri="{9D8B030D-6E8A-4147-A177-3AD203B41FA5}">
                      <a16:colId xmlns:a16="http://schemas.microsoft.com/office/drawing/2014/main" val="1827032553"/>
                    </a:ext>
                  </a:extLst>
                </a:gridCol>
                <a:gridCol w="1349611">
                  <a:extLst>
                    <a:ext uri="{9D8B030D-6E8A-4147-A177-3AD203B41FA5}">
                      <a16:colId xmlns:a16="http://schemas.microsoft.com/office/drawing/2014/main" val="220682231"/>
                    </a:ext>
                  </a:extLst>
                </a:gridCol>
              </a:tblGrid>
              <a:tr h="3390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DecisionTree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RandomForest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XGBoost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CatBoost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LighGBM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1D-CNN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54.32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52.30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57.49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50.45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48.46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59.39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586871"/>
                  </a:ext>
                </a:extLst>
              </a:tr>
              <a:tr h="331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33.48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29.80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57.49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29.58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25.98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38.12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76204"/>
                  </a:ext>
                </a:extLst>
              </a:tr>
              <a:tr h="316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53.90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42.97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47.14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48.35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39.25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52.32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76697"/>
                  </a:ext>
                </a:extLst>
              </a:tr>
              <a:tr h="331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55.39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49.03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62.22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50.70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48.73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55.35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997509"/>
                  </a:ext>
                </a:extLst>
              </a:tr>
            </a:tbl>
          </a:graphicData>
        </a:graphic>
      </p:graphicFrame>
      <p:grpSp>
        <p:nvGrpSpPr>
          <p:cNvPr id="84" name="그룹 63">
            <a:extLst>
              <a:ext uri="{FF2B5EF4-FFF2-40B4-BE49-F238E27FC236}">
                <a16:creationId xmlns:a16="http://schemas.microsoft.com/office/drawing/2014/main" id="{F9CF983E-AF4B-4E13-A29E-6818EAC230E3}"/>
              </a:ext>
            </a:extLst>
          </p:cNvPr>
          <p:cNvGrpSpPr>
            <a:grpSpLocks/>
          </p:cNvGrpSpPr>
          <p:nvPr/>
        </p:nvGrpSpPr>
        <p:grpSpPr bwMode="auto">
          <a:xfrm>
            <a:off x="452500" y="1159374"/>
            <a:ext cx="4815535" cy="431800"/>
            <a:chOff x="6799450" y="2467138"/>
            <a:chExt cx="4188047" cy="431800"/>
          </a:xfrm>
        </p:grpSpPr>
        <p:sp>
          <p:nvSpPr>
            <p:cNvPr id="85" name="모서리가 둥근 직사각형 67">
              <a:extLst>
                <a:ext uri="{FF2B5EF4-FFF2-40B4-BE49-F238E27FC236}">
                  <a16:creationId xmlns:a16="http://schemas.microsoft.com/office/drawing/2014/main" id="{7160440D-A5EC-4E1B-B155-13F83BF26634}"/>
                </a:ext>
              </a:extLst>
            </p:cNvPr>
            <p:cNvSpPr/>
            <p:nvPr/>
          </p:nvSpPr>
          <p:spPr bwMode="auto">
            <a:xfrm>
              <a:off x="6969417" y="2467138"/>
              <a:ext cx="4018080" cy="431800"/>
            </a:xfrm>
            <a:prstGeom prst="roundRect">
              <a:avLst>
                <a:gd name="adj" fmla="val 16321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spcBef>
                  <a:spcPts val="0"/>
                </a:spcBef>
                <a:defRPr/>
              </a:pPr>
              <a:r>
                <a:rPr lang="ko-KR" altLang="en-US" sz="1200" b="1">
                  <a:latin typeface="+mn-ea"/>
                  <a:ea typeface="+mn-ea"/>
                </a:rPr>
                <a:t>         </a:t>
              </a:r>
              <a:r>
                <a:rPr lang="en-US" altLang="ko-KR" sz="1200" b="1">
                  <a:latin typeface="+mn-ea"/>
                  <a:ea typeface="+mn-ea"/>
                </a:rPr>
                <a:t>MAPE</a:t>
              </a:r>
              <a:r>
                <a:rPr lang="ko-KR" altLang="en-US" sz="1200" b="1">
                  <a:latin typeface="+mn-ea"/>
                  <a:ea typeface="+mn-ea"/>
                </a:rPr>
                <a:t> 기준 </a:t>
              </a:r>
              <a:r>
                <a:rPr lang="en-US" altLang="ko-KR" sz="1200" b="1">
                  <a:latin typeface="+mn-ea"/>
                  <a:ea typeface="+mn-ea"/>
                </a:rPr>
                <a:t>Best Model </a:t>
              </a:r>
              <a:r>
                <a:rPr lang="ko-KR" altLang="en-US" sz="1200" b="1">
                  <a:latin typeface="+mn-ea"/>
                  <a:ea typeface="+mn-ea"/>
                </a:rPr>
                <a:t>선정 </a:t>
              </a:r>
              <a:r>
                <a:rPr lang="en-US" altLang="ko-KR" sz="1200" b="1">
                  <a:latin typeface="+mn-ea"/>
                  <a:ea typeface="+mn-ea"/>
                </a:rPr>
                <a:t>: CatBoost, LightGBM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sp>
          <p:nvSpPr>
            <p:cNvPr id="86" name="Oval 121">
              <a:extLst>
                <a:ext uri="{FF2B5EF4-FFF2-40B4-BE49-F238E27FC236}">
                  <a16:creationId xmlns:a16="http://schemas.microsoft.com/office/drawing/2014/main" id="{62C32561-827F-4AA2-977F-126C86B60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9450" y="2510000"/>
              <a:ext cx="362173" cy="3508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400" b="1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91" name="그룹 63">
            <a:extLst>
              <a:ext uri="{FF2B5EF4-FFF2-40B4-BE49-F238E27FC236}">
                <a16:creationId xmlns:a16="http://schemas.microsoft.com/office/drawing/2014/main" id="{2F8E2C62-0AC7-4787-9B7A-789A8A409994}"/>
              </a:ext>
            </a:extLst>
          </p:cNvPr>
          <p:cNvGrpSpPr>
            <a:grpSpLocks/>
          </p:cNvGrpSpPr>
          <p:nvPr/>
        </p:nvGrpSpPr>
        <p:grpSpPr bwMode="auto">
          <a:xfrm>
            <a:off x="452500" y="3704346"/>
            <a:ext cx="4815535" cy="431800"/>
            <a:chOff x="6799450" y="2467138"/>
            <a:chExt cx="4095146" cy="431800"/>
          </a:xfrm>
        </p:grpSpPr>
        <p:sp>
          <p:nvSpPr>
            <p:cNvPr id="92" name="모서리가 둥근 직사각형 67">
              <a:extLst>
                <a:ext uri="{FF2B5EF4-FFF2-40B4-BE49-F238E27FC236}">
                  <a16:creationId xmlns:a16="http://schemas.microsoft.com/office/drawing/2014/main" id="{641E95DD-571A-4B31-9BE5-DB67FBB2719A}"/>
                </a:ext>
              </a:extLst>
            </p:cNvPr>
            <p:cNvSpPr/>
            <p:nvPr/>
          </p:nvSpPr>
          <p:spPr bwMode="auto">
            <a:xfrm>
              <a:off x="6969417" y="2467138"/>
              <a:ext cx="3925179" cy="431800"/>
            </a:xfrm>
            <a:prstGeom prst="roundRect">
              <a:avLst>
                <a:gd name="adj" fmla="val 16321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spcBef>
                  <a:spcPts val="0"/>
                </a:spcBef>
                <a:defRPr/>
              </a:pPr>
              <a:r>
                <a:rPr lang="ko-KR" altLang="en-US" sz="1200" b="1">
                  <a:latin typeface="+mn-ea"/>
                  <a:ea typeface="+mn-ea"/>
                </a:rPr>
                <a:t>               </a:t>
              </a:r>
              <a:r>
                <a:rPr lang="en-US" altLang="ko-KR" sz="1200" b="1">
                  <a:latin typeface="+mn-ea"/>
                  <a:ea typeface="+mn-ea"/>
                </a:rPr>
                <a:t>Best Model</a:t>
              </a:r>
              <a:r>
                <a:rPr lang="ko-KR" altLang="en-US" sz="1200" b="1">
                  <a:latin typeface="+mn-ea"/>
                  <a:ea typeface="+mn-ea"/>
                </a:rPr>
                <a:t>에 </a:t>
              </a:r>
              <a:r>
                <a:rPr lang="en-US" altLang="ko-KR" sz="1200" b="1">
                  <a:latin typeface="+mn-ea"/>
                  <a:ea typeface="+mn-ea"/>
                </a:rPr>
                <a:t>Bayesian Optimizatoin </a:t>
              </a:r>
              <a:r>
                <a:rPr lang="ko-KR" altLang="en-US" sz="1200" b="1">
                  <a:latin typeface="+mn-ea"/>
                  <a:ea typeface="+mn-ea"/>
                </a:rPr>
                <a:t>적용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sp>
          <p:nvSpPr>
            <p:cNvPr id="93" name="Oval 121">
              <a:extLst>
                <a:ext uri="{FF2B5EF4-FFF2-40B4-BE49-F238E27FC236}">
                  <a16:creationId xmlns:a16="http://schemas.microsoft.com/office/drawing/2014/main" id="{5FE2B040-9336-4427-9EA7-03B7F303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9450" y="2510000"/>
              <a:ext cx="362173" cy="3508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400" b="1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55B690-4850-4A96-A3C5-FDDD6F031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87404"/>
              </p:ext>
            </p:extLst>
          </p:nvPr>
        </p:nvGraphicFramePr>
        <p:xfrm>
          <a:off x="6528175" y="4266795"/>
          <a:ext cx="2790310" cy="180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99">
                  <a:extLst>
                    <a:ext uri="{9D8B030D-6E8A-4147-A177-3AD203B41FA5}">
                      <a16:colId xmlns:a16="http://schemas.microsoft.com/office/drawing/2014/main" val="883142128"/>
                    </a:ext>
                  </a:extLst>
                </a:gridCol>
                <a:gridCol w="1349611">
                  <a:extLst>
                    <a:ext uri="{9D8B030D-6E8A-4147-A177-3AD203B41FA5}">
                      <a16:colId xmlns:a16="http://schemas.microsoft.com/office/drawing/2014/main" val="2678001511"/>
                    </a:ext>
                  </a:extLst>
                </a:gridCol>
              </a:tblGrid>
              <a:tr h="37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CatBoost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LightGBM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25343"/>
                  </a:ext>
                </a:extLst>
              </a:tr>
              <a:tr h="36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u="none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49.86</a:t>
                      </a:r>
                      <a:endParaRPr lang="ko-KR" altLang="en-US" sz="1500" b="0" u="none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47.60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738512"/>
                  </a:ext>
                </a:extLst>
              </a:tr>
              <a:tr h="36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u="none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28.01</a:t>
                      </a:r>
                      <a:endParaRPr lang="ko-KR" altLang="en-US" sz="1500" b="0" u="none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25.05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311965"/>
                  </a:ext>
                </a:extLst>
              </a:tr>
              <a:tr h="346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39.18</a:t>
                      </a:r>
                      <a:endParaRPr lang="ko-KR" altLang="en-US" sz="1400" b="0" u="none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37.23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501820"/>
                  </a:ext>
                </a:extLst>
              </a:tr>
              <a:tr h="36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u="none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49.31</a:t>
                      </a:r>
                      <a:endParaRPr lang="ko-KR" altLang="en-US" sz="1500" b="0" u="none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u="sng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45.40</a:t>
                      </a:r>
                      <a:endParaRPr lang="ko-KR" altLang="en-US" sz="1500" b="1" u="sng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681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389A8F4-72BA-43F2-A903-9D6336B35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32527"/>
              </p:ext>
            </p:extLst>
          </p:nvPr>
        </p:nvGraphicFramePr>
        <p:xfrm>
          <a:off x="5850944" y="4270025"/>
          <a:ext cx="677231" cy="180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31">
                  <a:extLst>
                    <a:ext uri="{9D8B030D-6E8A-4147-A177-3AD203B41FA5}">
                      <a16:colId xmlns:a16="http://schemas.microsoft.com/office/drawing/2014/main" val="1715558992"/>
                    </a:ext>
                  </a:extLst>
                </a:gridCol>
              </a:tblGrid>
              <a:tr h="3714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84241"/>
                  </a:ext>
                </a:extLst>
              </a:tr>
              <a:tr h="363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39349"/>
                  </a:ext>
                </a:extLst>
              </a:tr>
              <a:tr h="363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675791"/>
                  </a:ext>
                </a:extLst>
              </a:tr>
              <a:tr h="346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507759"/>
                  </a:ext>
                </a:extLst>
              </a:tr>
              <a:tr h="363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b="0" baseline="30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37679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9D3D0F2-C67A-4F53-BD31-C0A535811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3" t="1371" r="19595"/>
          <a:stretch/>
        </p:blipFill>
        <p:spPr>
          <a:xfrm>
            <a:off x="452500" y="4284095"/>
            <a:ext cx="4815535" cy="22593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AC29593-85A5-4CA5-BFD8-E609366C76A1}"/>
              </a:ext>
            </a:extLst>
          </p:cNvPr>
          <p:cNvSpPr txBox="1">
            <a:spLocks/>
          </p:cNvSpPr>
          <p:nvPr/>
        </p:nvSpPr>
        <p:spPr>
          <a:xfrm>
            <a:off x="6438165" y="3556850"/>
            <a:ext cx="2270697" cy="675075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en-US" altLang="ko-KR" sz="1400" kern="0">
                <a:latin typeface="+mn-ea"/>
              </a:rPr>
              <a:t>Final</a:t>
            </a:r>
            <a:r>
              <a:rPr lang="ko-KR" altLang="en-US" sz="1400" kern="0">
                <a:latin typeface="+mn-ea"/>
              </a:rPr>
              <a:t> </a:t>
            </a:r>
            <a:r>
              <a:rPr lang="en-US" altLang="ko-KR" sz="1400" kern="0">
                <a:latin typeface="+mn-ea"/>
              </a:rPr>
              <a:t>Validation Score</a:t>
            </a:r>
            <a:endParaRPr lang="en-US" altLang="ko-KR" sz="1400" kern="0" dirty="0">
              <a:latin typeface="+mn-ea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74E4FF9-BCDC-4B9C-9082-5A1925B70DD2}"/>
              </a:ext>
            </a:extLst>
          </p:cNvPr>
          <p:cNvSpPr txBox="1">
            <a:spLocks/>
          </p:cNvSpPr>
          <p:nvPr/>
        </p:nvSpPr>
        <p:spPr>
          <a:xfrm>
            <a:off x="6330422" y="6037045"/>
            <a:ext cx="3330370" cy="675075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>
                <a:solidFill>
                  <a:schemeClr val="accent2">
                    <a:lumMod val="75000"/>
                  </a:schemeClr>
                </a:solidFill>
                <a:latin typeface="+mn-ea"/>
              </a:rPr>
              <a:t>최종 모델로 </a:t>
            </a:r>
            <a:r>
              <a:rPr lang="en-US" altLang="ko-KR" sz="1400" kern="0">
                <a:solidFill>
                  <a:schemeClr val="accent2">
                    <a:lumMod val="75000"/>
                  </a:schemeClr>
                </a:solidFill>
                <a:latin typeface="+mn-ea"/>
              </a:rPr>
              <a:t>LightGBM </a:t>
            </a:r>
            <a:r>
              <a:rPr lang="ko-KR" altLang="en-US" sz="1400" kern="0">
                <a:solidFill>
                  <a:schemeClr val="accent2">
                    <a:lumMod val="75000"/>
                  </a:schemeClr>
                </a:solidFill>
                <a:latin typeface="+mn-ea"/>
              </a:rPr>
              <a:t>선정</a:t>
            </a:r>
            <a:endParaRPr lang="en-US" altLang="ko-KR" sz="1400" kern="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2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757151" y="1313767"/>
            <a:ext cx="4180397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sz="120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86" y="107029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5. </a:t>
            </a:r>
            <a:r>
              <a:rPr lang="ko-KR" altLang="en-US" b="1">
                <a:latin typeface="+mn-ea"/>
                <a:ea typeface="+mn-ea"/>
              </a:rPr>
              <a:t>모델링 </a:t>
            </a:r>
            <a:r>
              <a:rPr lang="en-US" altLang="ko-KR" b="1">
                <a:latin typeface="+mn-ea"/>
                <a:ea typeface="+mn-ea"/>
              </a:rPr>
              <a:t>–</a:t>
            </a:r>
            <a:r>
              <a:rPr lang="ko-KR" altLang="en-US" b="1">
                <a:latin typeface="+mn-ea"/>
                <a:ea typeface="+mn-ea"/>
              </a:rPr>
              <a:t> 최종 모델 </a:t>
            </a:r>
            <a:r>
              <a:rPr lang="en-US" altLang="ko-KR" b="1">
                <a:latin typeface="+mn-ea"/>
                <a:ea typeface="+mn-ea"/>
              </a:rPr>
              <a:t>lightGBM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50ECEA-A368-C94E-9288-89D3673B429B}"/>
              </a:ext>
            </a:extLst>
          </p:cNvPr>
          <p:cNvSpPr txBox="1"/>
          <p:nvPr/>
        </p:nvSpPr>
        <p:spPr>
          <a:xfrm>
            <a:off x="1037425" y="5036754"/>
            <a:ext cx="40240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40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ea typeface="+mn-ea"/>
              </a:rPr>
              <a:t>첫 번째 그룹의 모델은 상품의 단가</a:t>
            </a:r>
            <a:r>
              <a:rPr lang="en-US" altLang="ko-KR" sz="1200">
                <a:latin typeface="+mn-ea"/>
                <a:ea typeface="+mn-ea"/>
              </a:rPr>
              <a:t>, </a:t>
            </a:r>
            <a:r>
              <a:rPr lang="ko-KR" altLang="en-US" sz="1200">
                <a:latin typeface="+mn-ea"/>
                <a:ea typeface="+mn-ea"/>
              </a:rPr>
              <a:t>기온</a:t>
            </a:r>
            <a:r>
              <a:rPr lang="en-US" altLang="ko-KR" sz="1200">
                <a:latin typeface="+mn-ea"/>
                <a:ea typeface="+mn-ea"/>
              </a:rPr>
              <a:t>, </a:t>
            </a:r>
            <a:r>
              <a:rPr lang="ko-KR" altLang="en-US" sz="1200">
                <a:latin typeface="+mn-ea"/>
                <a:ea typeface="+mn-ea"/>
              </a:rPr>
              <a:t>습도</a:t>
            </a:r>
            <a:r>
              <a:rPr lang="en-US" altLang="ko-KR" sz="1200">
                <a:latin typeface="+mn-ea"/>
                <a:ea typeface="+mn-ea"/>
              </a:rPr>
              <a:t>, order_group </a:t>
            </a:r>
            <a:r>
              <a:rPr lang="ko-KR" altLang="en-US" sz="1200">
                <a:latin typeface="+mn-ea"/>
                <a:ea typeface="+mn-ea"/>
              </a:rPr>
              <a:t>순으로 영향을 많이 받음</a:t>
            </a:r>
            <a:endParaRPr lang="en-US" altLang="ko-KR" sz="120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410356" y="5035130"/>
            <a:ext cx="38146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40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두 번째 그룹의 모델은 상품의 </a:t>
            </a:r>
            <a:r>
              <a:rPr lang="en-US" altLang="ko-KR" sz="1200">
                <a:solidFill>
                  <a:prstClr val="black"/>
                </a:solidFill>
                <a:latin typeface="+mn-ea"/>
                <a:ea typeface="+mn-ea"/>
              </a:rPr>
              <a:t>mother_cd, </a:t>
            </a: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기온</a:t>
            </a:r>
            <a:r>
              <a:rPr lang="en-US" altLang="ko-KR" sz="120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습도</a:t>
            </a:r>
            <a:r>
              <a:rPr lang="en-US" altLang="ko-KR" sz="120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시간</a:t>
            </a:r>
            <a:r>
              <a:rPr lang="en-US" altLang="ko-KR" sz="120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상품의 단가</a:t>
            </a:r>
            <a:r>
              <a:rPr lang="en-US" altLang="ko-KR" sz="120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순으로 영향을 많이 받음</a:t>
            </a:r>
            <a:endParaRPr lang="en-US" altLang="ko-KR" sz="12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634338-7B93-ED4F-884C-9369F205F879}"/>
              </a:ext>
            </a:extLst>
          </p:cNvPr>
          <p:cNvSpPr txBox="1"/>
          <p:nvPr/>
        </p:nvSpPr>
        <p:spPr>
          <a:xfrm>
            <a:off x="1499609" y="1144138"/>
            <a:ext cx="26954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u="sng">
                <a:latin typeface="+mn-ea"/>
                <a:ea typeface="+mn-ea"/>
              </a:rPr>
              <a:t>Feature Importance (Group1)</a:t>
            </a:r>
            <a:endParaRPr lang="x-none" sz="1400" b="1" u="sng">
              <a:latin typeface="+mn-ea"/>
              <a:ea typeface="+mn-e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E0B7C-AA50-344E-ABB4-88EB4038FADC}"/>
              </a:ext>
            </a:extLst>
          </p:cNvPr>
          <p:cNvSpPr/>
          <p:nvPr/>
        </p:nvSpPr>
        <p:spPr bwMode="auto">
          <a:xfrm>
            <a:off x="5093085" y="1313767"/>
            <a:ext cx="4180397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sz="120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ED4E3-A3E6-C34D-AD8E-B31D70860AC6}"/>
              </a:ext>
            </a:extLst>
          </p:cNvPr>
          <p:cNvSpPr txBox="1"/>
          <p:nvPr/>
        </p:nvSpPr>
        <p:spPr>
          <a:xfrm>
            <a:off x="5835541" y="1144138"/>
            <a:ext cx="26954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u="sng">
                <a:latin typeface="+mn-ea"/>
                <a:ea typeface="+mn-ea"/>
              </a:rPr>
              <a:t>Feature Importance (Group2)</a:t>
            </a:r>
            <a:endParaRPr lang="x-none" sz="1400" b="1" u="sng">
              <a:latin typeface="+mn-ea"/>
              <a:ea typeface="+mn-ea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CC58D-6C6F-2049-AF73-D010E8300D03}"/>
              </a:ext>
            </a:extLst>
          </p:cNvPr>
          <p:cNvSpPr txBox="1">
            <a:spLocks/>
          </p:cNvSpPr>
          <p:nvPr/>
        </p:nvSpPr>
        <p:spPr>
          <a:xfrm>
            <a:off x="757150" y="548680"/>
            <a:ext cx="851580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>
                <a:latin typeface="+mn-ea"/>
              </a:rPr>
              <a:t>그룹 별 모델의 </a:t>
            </a:r>
            <a:r>
              <a:rPr lang="en-US" altLang="ko-KR" sz="1400" kern="0">
                <a:latin typeface="+mn-ea"/>
              </a:rPr>
              <a:t>Feature Importance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60" y="2123854"/>
            <a:ext cx="3957983" cy="24515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42" y="2123854"/>
            <a:ext cx="4031278" cy="2451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2BA6C-1B1C-4C6F-B154-DDE09CA9538E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</p:spTree>
    <p:extLst>
      <p:ext uri="{BB962C8B-B14F-4D97-AF65-F5344CB8AC3E}">
        <p14:creationId xmlns:p14="http://schemas.microsoft.com/office/powerpoint/2010/main" val="402896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829874-6F2B-C44D-A100-3FC5398EF40B}"/>
              </a:ext>
            </a:extLst>
          </p:cNvPr>
          <p:cNvSpPr txBox="1"/>
          <p:nvPr/>
        </p:nvSpPr>
        <p:spPr>
          <a:xfrm>
            <a:off x="3296815" y="1268760"/>
            <a:ext cx="6120235" cy="4425728"/>
          </a:xfrm>
          <a:prstGeom prst="rect">
            <a:avLst/>
          </a:prstGeom>
          <a:noFill/>
        </p:spPr>
        <p:txBody>
          <a:bodyPr wrap="square" lIns="85247" tIns="42623" rIns="85247" bIns="42623" rtlCol="0">
            <a:spAutoFit/>
          </a:bodyPr>
          <a:lstStyle>
            <a:defPPr>
              <a:defRPr lang="en-US"/>
            </a:defPPr>
            <a:lvl1pPr algn="l">
              <a:defRPr sz="2400" b="1" i="1">
                <a:solidFill>
                  <a:srgbClr val="FFFFFF">
                    <a:lumMod val="95000"/>
                  </a:srgbClr>
                </a:solidFill>
                <a:latin typeface="+mn-ea"/>
                <a:ea typeface="+mn-ea"/>
              </a:defRPr>
            </a:lvl1pPr>
          </a:lstStyle>
          <a:p>
            <a:pPr marL="514350" indent="-514350" defTabSz="857982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1" lang="ko-KR" altLang="en-US" sz="2000" i="0">
                <a:solidFill>
                  <a:schemeClr val="tx1"/>
                </a:solidFill>
                <a:cs typeface="Times New Roman" panose="02020603050405020304" pitchFamily="18" charset="0"/>
              </a:rPr>
              <a:t>과제 정의</a:t>
            </a:r>
            <a:endParaRPr kumimoji="1" lang="en-US" altLang="ko-KR" sz="2000" i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defTabSz="85798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kumimoji="1" lang="en-US" altLang="ko-KR" sz="2000" i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indent="-514350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1" lang="ko-KR" altLang="en-US" sz="2000" i="0">
                <a:solidFill>
                  <a:schemeClr val="tx1"/>
                </a:solidFill>
                <a:cs typeface="Times New Roman" panose="02020603050405020304" pitchFamily="18" charset="0"/>
              </a:rPr>
              <a:t>과제 상세</a:t>
            </a:r>
            <a:endParaRPr kumimoji="1" lang="en-US" altLang="ko-KR" sz="2000" i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1.</a:t>
            </a: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 데이터 </a:t>
            </a:r>
            <a:r>
              <a:rPr kumimoji="1" lang="ko-KR" altLang="en-US" err="1">
                <a:latin typeface="+mn-ea"/>
                <a:ea typeface="+mn-ea"/>
                <a:cs typeface="Times New Roman" panose="02020603050405020304" pitchFamily="18" charset="0"/>
              </a:rPr>
              <a:t>전처리</a:t>
            </a:r>
            <a:endParaRPr kumimoji="1" lang="en-US" altLang="ko-KR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 탐색적 자료 분석</a:t>
            </a:r>
            <a:endParaRPr lang="en-US" altLang="ko-KR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+mn-ea"/>
                <a:ea typeface="+mn-ea"/>
                <a:cs typeface="Times New Roman" panose="02020603050405020304" pitchFamily="18" charset="0"/>
              </a:rPr>
              <a:t>외부변수 선정</a:t>
            </a:r>
            <a:endParaRPr kumimoji="1" lang="en-US" altLang="ko-KR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+mn-ea"/>
                <a:ea typeface="+mn-ea"/>
                <a:cs typeface="Times New Roman" panose="02020603050405020304" pitchFamily="18" charset="0"/>
              </a:rPr>
              <a:t> 4. </a:t>
            </a:r>
            <a:r>
              <a:rPr lang="ko-KR" altLang="en-US">
                <a:latin typeface="+mn-ea"/>
                <a:ea typeface="+mn-ea"/>
                <a:cs typeface="Times New Roman" panose="02020603050405020304" pitchFamily="18" charset="0"/>
              </a:rPr>
              <a:t>변수 </a:t>
            </a:r>
            <a:r>
              <a:rPr lang="en-US" altLang="ko-KR">
                <a:latin typeface="+mn-ea"/>
                <a:ea typeface="+mn-ea"/>
                <a:cs typeface="Times New Roman" panose="02020603050405020304" pitchFamily="18" charset="0"/>
              </a:rPr>
              <a:t>pool </a:t>
            </a:r>
            <a:r>
              <a:rPr lang="ko-KR" altLang="en-US">
                <a:latin typeface="+mn-ea"/>
                <a:ea typeface="+mn-ea"/>
                <a:cs typeface="Times New Roman" panose="02020603050405020304" pitchFamily="18" charset="0"/>
              </a:rPr>
              <a:t>설정 </a:t>
            </a:r>
            <a:r>
              <a:rPr lang="en-US" altLang="ko-KR">
                <a:latin typeface="+mn-ea"/>
                <a:ea typeface="+mn-ea"/>
                <a:cs typeface="Times New Roman" panose="02020603050405020304" pitchFamily="18" charset="0"/>
              </a:rPr>
              <a:t>/ Feature Engineering</a:t>
            </a: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 5. </a:t>
            </a: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모델링</a:t>
            </a:r>
            <a:endParaRPr kumimoji="1" lang="en-US" altLang="ko-KR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+mn-ea"/>
                <a:ea typeface="+mn-ea"/>
                <a:cs typeface="Times New Roman" panose="02020603050405020304" pitchFamily="18" charset="0"/>
              </a:rPr>
              <a:t> 6. </a:t>
            </a:r>
            <a:r>
              <a:rPr lang="ko-KR" altLang="en-US">
                <a:latin typeface="+mn-ea"/>
                <a:ea typeface="+mn-ea"/>
                <a:cs typeface="Times New Roman" panose="02020603050405020304" pitchFamily="18" charset="0"/>
              </a:rPr>
              <a:t>최적화 방안 </a:t>
            </a:r>
            <a:endParaRPr lang="en-US" altLang="ko-KR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 </a:t>
            </a:r>
          </a:p>
          <a:p>
            <a:pPr defTabSz="857982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800" b="0" i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857982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000" i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97871-D4FC-894D-85D1-E028EF28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63" y="1142425"/>
            <a:ext cx="2122488" cy="59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/>
          <a:lstStyle/>
          <a:p>
            <a:pPr algn="r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ko-KR" sz="32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Agenda</a:t>
            </a:r>
            <a:r>
              <a:rPr lang="en-US" altLang="en-US" sz="32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br>
              <a:rPr lang="ko-KR" altLang="en-US" sz="32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</a:br>
            <a:endParaRPr lang="ko-KR" altLang="en-US" sz="3200" b="1">
              <a:solidFill>
                <a:schemeClr val="bg2">
                  <a:lumMod val="25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9F719-E4A9-CA42-99FA-77190B1275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68066" y="1196974"/>
            <a:ext cx="96702" cy="37080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0" rIns="108000" bIns="0" anchor="ctr"/>
          <a:lstStyle/>
          <a:p>
            <a:pPr eaLnBrk="0" latinLnBrk="0" hangingPunct="0"/>
            <a:endParaRPr kumimoji="0"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57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757151" y="1313767"/>
            <a:ext cx="4180397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sz="120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50ECEA-A368-C94E-9288-89D3673B429B}"/>
              </a:ext>
            </a:extLst>
          </p:cNvPr>
          <p:cNvSpPr txBox="1"/>
          <p:nvPr/>
        </p:nvSpPr>
        <p:spPr>
          <a:xfrm>
            <a:off x="801746" y="5053178"/>
            <a:ext cx="40240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40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ea typeface="+mn-ea"/>
              </a:rPr>
              <a:t>세 번째 그룹의 모델은 상품의 단가</a:t>
            </a:r>
            <a:r>
              <a:rPr lang="en-US" altLang="ko-KR" sz="1200">
                <a:latin typeface="+mn-ea"/>
                <a:ea typeface="+mn-ea"/>
              </a:rPr>
              <a:t>, mother_cd, </a:t>
            </a:r>
            <a:r>
              <a:rPr lang="ko-KR" altLang="en-US" sz="1200">
                <a:latin typeface="+mn-ea"/>
                <a:ea typeface="+mn-ea"/>
              </a:rPr>
              <a:t>기온</a:t>
            </a:r>
            <a:r>
              <a:rPr lang="en-US" altLang="ko-KR" sz="1200">
                <a:latin typeface="+mn-ea"/>
                <a:ea typeface="+mn-ea"/>
              </a:rPr>
              <a:t>, </a:t>
            </a:r>
            <a:r>
              <a:rPr lang="ko-KR" altLang="en-US" sz="1200">
                <a:latin typeface="+mn-ea"/>
                <a:ea typeface="+mn-ea"/>
              </a:rPr>
              <a:t>습도</a:t>
            </a:r>
            <a:r>
              <a:rPr lang="en-US" altLang="ko-KR" sz="1200">
                <a:latin typeface="+mn-ea"/>
                <a:ea typeface="+mn-ea"/>
              </a:rPr>
              <a:t>, </a:t>
            </a:r>
            <a:r>
              <a:rPr lang="ko-KR" altLang="en-US" sz="1200">
                <a:latin typeface="+mn-ea"/>
                <a:ea typeface="+mn-ea"/>
              </a:rPr>
              <a:t>시간</a:t>
            </a:r>
            <a:r>
              <a:rPr lang="en-US" altLang="ko-KR" sz="1200">
                <a:latin typeface="+mn-ea"/>
                <a:ea typeface="+mn-ea"/>
              </a:rPr>
              <a:t> order_group </a:t>
            </a:r>
            <a:r>
              <a:rPr lang="ko-KR" altLang="en-US" sz="1200">
                <a:latin typeface="+mn-ea"/>
                <a:ea typeface="+mn-ea"/>
              </a:rPr>
              <a:t>순으로 영향을 많이 받음</a:t>
            </a:r>
            <a:endParaRPr lang="en-US" altLang="ko-KR" sz="120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249390" y="5053178"/>
            <a:ext cx="40240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40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네 번째 그룹의 모델은 상품의 </a:t>
            </a:r>
            <a:r>
              <a:rPr lang="en-US" altLang="ko-KR" sz="1200">
                <a:solidFill>
                  <a:prstClr val="black"/>
                </a:solidFill>
                <a:latin typeface="+mn-ea"/>
                <a:ea typeface="+mn-ea"/>
              </a:rPr>
              <a:t>mother_cd, </a:t>
            </a: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기온</a:t>
            </a:r>
            <a:r>
              <a:rPr lang="en-US" altLang="ko-KR" sz="120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상품의 단가</a:t>
            </a:r>
            <a:r>
              <a:rPr lang="en-US" altLang="ko-KR" sz="120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습도</a:t>
            </a:r>
            <a:r>
              <a:rPr lang="en-US" altLang="ko-KR" sz="120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시간</a:t>
            </a:r>
            <a:r>
              <a:rPr lang="en-US" altLang="ko-KR" sz="120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prstClr val="black"/>
                </a:solidFill>
                <a:latin typeface="+mn-ea"/>
                <a:ea typeface="+mn-ea"/>
              </a:rPr>
              <a:t>순으로 영향을 많이 받음</a:t>
            </a:r>
            <a:endParaRPr lang="en-US" altLang="ko-KR" sz="12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634338-7B93-ED4F-884C-9369F205F879}"/>
              </a:ext>
            </a:extLst>
          </p:cNvPr>
          <p:cNvSpPr txBox="1"/>
          <p:nvPr/>
        </p:nvSpPr>
        <p:spPr>
          <a:xfrm>
            <a:off x="1499609" y="1144138"/>
            <a:ext cx="26954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u="sng">
                <a:latin typeface="+mn-ea"/>
                <a:ea typeface="+mn-ea"/>
              </a:rPr>
              <a:t>Feature Importance (Group3)</a:t>
            </a:r>
            <a:endParaRPr lang="x-none" sz="1400" b="1" u="sng">
              <a:latin typeface="+mn-ea"/>
              <a:ea typeface="+mn-e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E0B7C-AA50-344E-ABB4-88EB4038FADC}"/>
              </a:ext>
            </a:extLst>
          </p:cNvPr>
          <p:cNvSpPr/>
          <p:nvPr/>
        </p:nvSpPr>
        <p:spPr bwMode="auto">
          <a:xfrm>
            <a:off x="5093085" y="1313767"/>
            <a:ext cx="4180397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sz="120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ED4E3-A3E6-C34D-AD8E-B31D70860AC6}"/>
              </a:ext>
            </a:extLst>
          </p:cNvPr>
          <p:cNvSpPr txBox="1"/>
          <p:nvPr/>
        </p:nvSpPr>
        <p:spPr>
          <a:xfrm>
            <a:off x="5835541" y="1144138"/>
            <a:ext cx="26954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u="sng">
                <a:latin typeface="+mn-ea"/>
                <a:ea typeface="+mn-ea"/>
              </a:rPr>
              <a:t>Feature Importance (Group4)</a:t>
            </a:r>
            <a:endParaRPr lang="x-none" sz="1400" b="1" u="sng">
              <a:latin typeface="+mn-ea"/>
              <a:ea typeface="+mn-ea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CC58D-6C6F-2049-AF73-D010E8300D03}"/>
              </a:ext>
            </a:extLst>
          </p:cNvPr>
          <p:cNvSpPr txBox="1">
            <a:spLocks/>
          </p:cNvSpPr>
          <p:nvPr/>
        </p:nvSpPr>
        <p:spPr>
          <a:xfrm>
            <a:off x="757150" y="548680"/>
            <a:ext cx="851580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>
                <a:latin typeface="+mn-ea"/>
              </a:rPr>
              <a:t>그룹 별 모델의 </a:t>
            </a:r>
            <a:r>
              <a:rPr lang="en-US" altLang="ko-KR" sz="1400" kern="0">
                <a:latin typeface="+mn-ea"/>
              </a:rPr>
              <a:t>Feature Importance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72" y="2123855"/>
            <a:ext cx="3947241" cy="24449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58" y="2123857"/>
            <a:ext cx="3947239" cy="24449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5D707-0F10-4407-BB4E-73D60858F01A}"/>
              </a:ext>
            </a:extLst>
          </p:cNvPr>
          <p:cNvSpPr txBox="1"/>
          <p:nvPr/>
        </p:nvSpPr>
        <p:spPr>
          <a:xfrm>
            <a:off x="44086" y="107029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5. </a:t>
            </a:r>
            <a:r>
              <a:rPr lang="ko-KR" altLang="en-US" b="1">
                <a:latin typeface="+mn-ea"/>
                <a:ea typeface="+mn-ea"/>
              </a:rPr>
              <a:t>모델링 </a:t>
            </a:r>
            <a:r>
              <a:rPr lang="en-US" altLang="ko-KR" b="1">
                <a:latin typeface="+mn-ea"/>
                <a:ea typeface="+mn-ea"/>
              </a:rPr>
              <a:t>–</a:t>
            </a:r>
            <a:r>
              <a:rPr lang="ko-KR" altLang="en-US" b="1">
                <a:latin typeface="+mn-ea"/>
                <a:ea typeface="+mn-ea"/>
              </a:rPr>
              <a:t> 최종 모델 </a:t>
            </a:r>
            <a:r>
              <a:rPr lang="en-US" altLang="ko-KR" b="1">
                <a:latin typeface="+mn-ea"/>
                <a:ea typeface="+mn-ea"/>
              </a:rPr>
              <a:t>lightGBM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B7222-69EC-4C7F-955B-0BA05BCE0361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</p:spTree>
    <p:extLst>
      <p:ext uri="{BB962C8B-B14F-4D97-AF65-F5344CB8AC3E}">
        <p14:creationId xmlns:p14="http://schemas.microsoft.com/office/powerpoint/2010/main" val="248898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881780" y="1275508"/>
            <a:ext cx="4055767" cy="26899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sz="1200">
              <a:latin typeface="+mn-lt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634338-7B93-ED4F-884C-9369F205F879}"/>
              </a:ext>
            </a:extLst>
          </p:cNvPr>
          <p:cNvSpPr txBox="1"/>
          <p:nvPr/>
        </p:nvSpPr>
        <p:spPr>
          <a:xfrm>
            <a:off x="1907928" y="1105879"/>
            <a:ext cx="187884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u="sng">
                <a:latin typeface="+mn-lt"/>
                <a:ea typeface="+mn-ea"/>
              </a:rPr>
              <a:t>Prediction (Group1)</a:t>
            </a:r>
            <a:endParaRPr lang="x-none" sz="1400" b="1" u="sng">
              <a:latin typeface="+mn-lt"/>
              <a:ea typeface="+mn-ea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CC58D-6C6F-2049-AF73-D010E8300D03}"/>
              </a:ext>
            </a:extLst>
          </p:cNvPr>
          <p:cNvSpPr txBox="1">
            <a:spLocks/>
          </p:cNvSpPr>
          <p:nvPr/>
        </p:nvSpPr>
        <p:spPr>
          <a:xfrm>
            <a:off x="757150" y="548682"/>
            <a:ext cx="8515805" cy="611415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en-US" altLang="ko-KR" sz="1400" kern="0"/>
              <a:t>train_test_split </a:t>
            </a:r>
            <a:r>
              <a:rPr lang="ko-KR" altLang="en-US" sz="1400" kern="0"/>
              <a:t>한 후 </a:t>
            </a:r>
            <a:r>
              <a:rPr lang="en-US" altLang="ko-KR" sz="1400" kern="0"/>
              <a:t>test set</a:t>
            </a:r>
            <a:r>
              <a:rPr lang="ko-KR" altLang="en-US" sz="1400" kern="0"/>
              <a:t>에서의 예측</a:t>
            </a:r>
            <a:endParaRPr lang="en-US" altLang="ko-KR" sz="1400" kern="0"/>
          </a:p>
          <a:p>
            <a:pPr marL="9525" indent="-9525"/>
            <a:r>
              <a:rPr lang="en-US" altLang="ko-KR" sz="1400" b="0" kern="0"/>
              <a:t>Scatter-Plot (X</a:t>
            </a:r>
            <a:r>
              <a:rPr lang="ko-KR" altLang="en-US" sz="1400" b="0" kern="0"/>
              <a:t>축은 </a:t>
            </a:r>
            <a:r>
              <a:rPr lang="en-US" altLang="ko-KR" sz="1400" b="0" kern="0"/>
              <a:t>true-value, Y</a:t>
            </a:r>
            <a:r>
              <a:rPr lang="ko-KR" altLang="en-US" sz="1400" b="0" kern="0"/>
              <a:t>축은 </a:t>
            </a:r>
            <a:r>
              <a:rPr lang="en-US" altLang="ko-KR" sz="1400" b="0" kern="0"/>
              <a:t>prediction-value</a:t>
            </a:r>
            <a:r>
              <a:rPr lang="en-US" altLang="ko-KR" sz="1400" ker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10" y="1413654"/>
            <a:ext cx="3157274" cy="2438956"/>
          </a:xfrm>
          <a:prstGeom prst="rect">
            <a:avLst/>
          </a:prstGeom>
        </p:spPr>
      </p:pic>
      <p:sp>
        <p:nvSpPr>
          <p:cNvPr id="14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873814" y="4080828"/>
            <a:ext cx="4055767" cy="26899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sz="1200">
              <a:latin typeface="+mn-lt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34338-7B93-ED4F-884C-9369F205F879}"/>
              </a:ext>
            </a:extLst>
          </p:cNvPr>
          <p:cNvSpPr txBox="1"/>
          <p:nvPr/>
        </p:nvSpPr>
        <p:spPr>
          <a:xfrm>
            <a:off x="1899962" y="3911199"/>
            <a:ext cx="187884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u="sng">
                <a:latin typeface="+mn-lt"/>
                <a:ea typeface="+mn-ea"/>
              </a:rPr>
              <a:t>Prediction (Group3)</a:t>
            </a:r>
            <a:endParaRPr lang="x-none" sz="1400" b="1" u="sng">
              <a:latin typeface="+mn-lt"/>
              <a:ea typeface="+mn-ea"/>
            </a:endParaRPr>
          </a:p>
        </p:txBody>
      </p:sp>
      <p:sp>
        <p:nvSpPr>
          <p:cNvPr id="17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5032815" y="1275507"/>
            <a:ext cx="4040916" cy="26899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sz="1200">
              <a:latin typeface="+mn-lt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34338-7B93-ED4F-884C-9369F205F879}"/>
              </a:ext>
            </a:extLst>
          </p:cNvPr>
          <p:cNvSpPr txBox="1"/>
          <p:nvPr/>
        </p:nvSpPr>
        <p:spPr>
          <a:xfrm>
            <a:off x="6183593" y="1105878"/>
            <a:ext cx="187884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u="sng">
                <a:latin typeface="+mn-lt"/>
                <a:ea typeface="+mn-ea"/>
              </a:rPr>
              <a:t>Prediction (Group2)</a:t>
            </a:r>
            <a:endParaRPr lang="x-none" sz="1400" b="1" u="sng">
              <a:latin typeface="+mn-lt"/>
              <a:ea typeface="+mn-ea"/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5024849" y="4080827"/>
            <a:ext cx="4040916" cy="26899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sz="1200">
              <a:latin typeface="+mn-lt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634338-7B93-ED4F-884C-9369F205F879}"/>
              </a:ext>
            </a:extLst>
          </p:cNvPr>
          <p:cNvSpPr txBox="1"/>
          <p:nvPr/>
        </p:nvSpPr>
        <p:spPr>
          <a:xfrm>
            <a:off x="6175627" y="3911198"/>
            <a:ext cx="187884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u="sng">
                <a:latin typeface="+mn-lt"/>
                <a:ea typeface="+mn-ea"/>
              </a:rPr>
              <a:t>Prediction (Group4)</a:t>
            </a:r>
            <a:endParaRPr lang="x-none" sz="1400" b="1" u="sng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78" y="1431986"/>
            <a:ext cx="3157274" cy="2438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10" y="4218974"/>
            <a:ext cx="3157274" cy="24206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09" y="4218975"/>
            <a:ext cx="3157274" cy="2420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363D65-7BBB-4197-ADDE-C8C770BAB7A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A5FBA-BEA8-4426-8221-6A91180A112A}"/>
              </a:ext>
            </a:extLst>
          </p:cNvPr>
          <p:cNvSpPr txBox="1"/>
          <p:nvPr/>
        </p:nvSpPr>
        <p:spPr>
          <a:xfrm>
            <a:off x="44086" y="107029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5. </a:t>
            </a:r>
            <a:r>
              <a:rPr lang="ko-KR" altLang="en-US" b="1">
                <a:latin typeface="+mn-ea"/>
                <a:ea typeface="+mn-ea"/>
              </a:rPr>
              <a:t>모델링 </a:t>
            </a:r>
            <a:r>
              <a:rPr lang="en-US" altLang="ko-KR" b="1">
                <a:latin typeface="+mn-ea"/>
                <a:ea typeface="+mn-ea"/>
              </a:rPr>
              <a:t>–</a:t>
            </a:r>
            <a:r>
              <a:rPr lang="ko-KR" altLang="en-US" b="1">
                <a:latin typeface="+mn-ea"/>
                <a:ea typeface="+mn-ea"/>
              </a:rPr>
              <a:t> 최종 모델 </a:t>
            </a:r>
            <a:r>
              <a:rPr lang="en-US" altLang="ko-KR" b="1">
                <a:latin typeface="+mn-ea"/>
                <a:ea typeface="+mn-ea"/>
              </a:rPr>
              <a:t>lightGBM 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08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407495" y="1313765"/>
            <a:ext cx="4528763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9863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6. </a:t>
            </a:r>
            <a:r>
              <a:rPr lang="ko-KR" altLang="en-US" b="1">
                <a:latin typeface="+mn-ea"/>
                <a:ea typeface="+mn-ea"/>
              </a:rPr>
              <a:t>최적화 방안 </a:t>
            </a:r>
            <a:r>
              <a:rPr lang="en-US" altLang="ko-KR" b="1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 상품군별 최적화 </a:t>
            </a:r>
            <a:r>
              <a:rPr lang="en-US" altLang="ko-KR" b="1">
                <a:latin typeface="+mn-ea"/>
                <a:ea typeface="+mn-ea"/>
              </a:rPr>
              <a:t>&lt;</a:t>
            </a:r>
            <a:r>
              <a:rPr lang="ko-KR" altLang="en-US" b="1">
                <a:latin typeface="+mn-ea"/>
                <a:ea typeface="+mn-ea"/>
              </a:rPr>
              <a:t>속옷</a:t>
            </a:r>
            <a:r>
              <a:rPr lang="en-US" altLang="ko-KR" b="1">
                <a:latin typeface="+mn-ea"/>
                <a:ea typeface="+mn-ea"/>
              </a:rPr>
              <a:t>&gt;</a:t>
            </a:r>
            <a:r>
              <a:rPr lang="ko-KR" altLang="en-US" b="1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6991067-5ECA-FE4F-8146-F81786BD4C65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189421" y="1394334"/>
            <a:ext cx="43594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전체 속옷의 토요일 판매건수는 다른 요일에 비해 </a:t>
            </a:r>
            <a:r>
              <a:rPr lang="ko-KR" altLang="en-US" sz="1400">
                <a:latin typeface="+mn-ea"/>
                <a:ea typeface="+mn-ea"/>
              </a:rPr>
              <a:t>비중이 적다</a:t>
            </a:r>
            <a:r>
              <a:rPr lang="en-US" altLang="ko-KR" sz="1400">
                <a:latin typeface="+mn-ea"/>
                <a:ea typeface="+mn-ea"/>
              </a:rPr>
              <a:t>. </a:t>
            </a:r>
            <a:r>
              <a:rPr lang="ko-KR" altLang="en-US" sz="1400">
                <a:latin typeface="+mn-ea"/>
                <a:ea typeface="+mn-ea"/>
              </a:rPr>
              <a:t>하지만 판매량 기준 </a:t>
            </a:r>
            <a:r>
              <a:rPr lang="en-US" altLang="ko-KR" sz="1400">
                <a:latin typeface="+mn-ea"/>
                <a:ea typeface="+mn-ea"/>
              </a:rPr>
              <a:t>TOP100</a:t>
            </a:r>
            <a:r>
              <a:rPr lang="ko-KR" altLang="en-US" sz="1400">
                <a:latin typeface="+mn-ea"/>
                <a:ea typeface="+mn-ea"/>
              </a:rPr>
              <a:t>의 속옷은 토요일에 방송된 비율이 높았다</a:t>
            </a:r>
            <a:r>
              <a:rPr lang="en-US" altLang="ko-KR" sz="1400">
                <a:latin typeface="+mn-ea"/>
                <a:ea typeface="+mn-ea"/>
              </a:rPr>
              <a:t>.</a:t>
            </a:r>
            <a:endParaRPr lang="en-US" altLang="ko-KR" sz="1400" dirty="0">
              <a:latin typeface="+mn-ea"/>
              <a:ea typeface="+mn-ea"/>
            </a:endParaRPr>
          </a:p>
          <a:p>
            <a:pPr marL="2063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반대로 전체 속옷의 화요일 판매건수는 다른 요일에 비해 비중이 높다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하지만 </a:t>
            </a:r>
            <a:r>
              <a:rPr lang="ko-KR" altLang="en-US" sz="1400" dirty="0">
                <a:latin typeface="+mn-ea"/>
                <a:ea typeface="+mn-ea"/>
              </a:rPr>
              <a:t>판매량 기준 </a:t>
            </a:r>
            <a:r>
              <a:rPr lang="en-US" altLang="ko-KR" sz="1400" dirty="0">
                <a:latin typeface="+mn-ea"/>
                <a:ea typeface="+mn-ea"/>
              </a:rPr>
              <a:t>TOP100</a:t>
            </a:r>
            <a:r>
              <a:rPr lang="ko-KR" altLang="en-US" sz="1400" dirty="0">
                <a:latin typeface="+mn-ea"/>
                <a:ea typeface="+mn-ea"/>
              </a:rPr>
              <a:t>의 속옷은 화요일에 방송된 비율이 제일 낮았다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E0B7C-AA50-344E-ABB4-88EB4038FADC}"/>
              </a:ext>
            </a:extLst>
          </p:cNvPr>
          <p:cNvSpPr/>
          <p:nvPr/>
        </p:nvSpPr>
        <p:spPr bwMode="auto">
          <a:xfrm>
            <a:off x="5104757" y="1313765"/>
            <a:ext cx="4528763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CC58D-6C6F-2049-AF73-D010E8300D03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 dirty="0">
                <a:latin typeface="+mn-ea"/>
              </a:rPr>
              <a:t>요일 별 속옷의 전체 방송건수와 판매량 기준 </a:t>
            </a:r>
            <a:r>
              <a:rPr lang="en-US" altLang="ko-KR" sz="1400" kern="0" dirty="0">
                <a:latin typeface="+mn-ea"/>
              </a:rPr>
              <a:t>TOP100</a:t>
            </a:r>
            <a:r>
              <a:rPr lang="ko-KR" altLang="en-US" sz="1400" kern="0" dirty="0">
                <a:latin typeface="+mn-ea"/>
              </a:rPr>
              <a:t>개의 요일 별 속옷의 방송건수 비교</a:t>
            </a:r>
            <a:endParaRPr lang="en-US" altLang="ko-KR" sz="1400" kern="0" dirty="0">
              <a:latin typeface="+mn-ea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6379028" y="3505547"/>
            <a:ext cx="1980220" cy="103511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189421" y="4554125"/>
            <a:ext cx="43594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주력 속옷 상품 혹은 인기 있는 속옷 상품을 토요일에 더 배치하면 매출이 증가 할 것이다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반대로 주력 상품 혹은 인기 있는 속옷 상품을 화요일을 피해서 배치해야 더 높은 매출을 기록할 수 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3" y="1777752"/>
            <a:ext cx="4244386" cy="407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58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5" y="1718810"/>
            <a:ext cx="5950629" cy="409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407495" y="1313765"/>
            <a:ext cx="5895655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98630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6. </a:t>
            </a:r>
            <a:r>
              <a:rPr lang="ko-KR" altLang="en-US" b="1" dirty="0">
                <a:latin typeface="+mn-ea"/>
                <a:ea typeface="+mn-ea"/>
              </a:rPr>
              <a:t>최적화 </a:t>
            </a:r>
            <a:r>
              <a:rPr lang="ko-KR" altLang="en-US" b="1">
                <a:latin typeface="+mn-ea"/>
                <a:ea typeface="+mn-ea"/>
              </a:rPr>
              <a:t>방안 </a:t>
            </a:r>
            <a:r>
              <a:rPr lang="en-US" altLang="ko-KR" b="1">
                <a:latin typeface="+mn-ea"/>
                <a:ea typeface="+mn-ea"/>
              </a:rPr>
              <a:t>- </a:t>
            </a:r>
            <a:r>
              <a:rPr lang="ko-KR" altLang="en-US" b="1">
                <a:latin typeface="+mn-ea"/>
                <a:ea typeface="+mn-ea"/>
              </a:rPr>
              <a:t>상품군별 최적화 </a:t>
            </a:r>
            <a:r>
              <a:rPr lang="en-US" altLang="ko-KR" b="1">
                <a:latin typeface="+mn-ea"/>
                <a:ea typeface="+mn-ea"/>
              </a:rPr>
              <a:t>&lt;</a:t>
            </a:r>
            <a:r>
              <a:rPr lang="ko-KR" altLang="en-US" b="1">
                <a:latin typeface="+mn-ea"/>
                <a:ea typeface="+mn-ea"/>
              </a:rPr>
              <a:t>농수축</a:t>
            </a:r>
            <a:r>
              <a:rPr lang="en-US" altLang="ko-KR" b="1">
                <a:latin typeface="+mn-ea"/>
                <a:ea typeface="+mn-ea"/>
              </a:rPr>
              <a:t>&gt;</a:t>
            </a:r>
            <a:r>
              <a:rPr lang="ko-KR" altLang="en-US" b="1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6991067-5ECA-FE4F-8146-F81786BD4C65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6646262" y="1560891"/>
            <a:ext cx="29025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전체 </a:t>
            </a:r>
            <a:r>
              <a:rPr lang="ko-KR" altLang="en-US" sz="1400" dirty="0" err="1">
                <a:latin typeface="+mn-ea"/>
                <a:ea typeface="+mn-ea"/>
              </a:rPr>
              <a:t>농수축</a:t>
            </a:r>
            <a:r>
              <a:rPr lang="ko-KR" altLang="en-US" sz="1400" dirty="0">
                <a:latin typeface="+mn-ea"/>
                <a:ea typeface="+mn-ea"/>
              </a:rPr>
              <a:t> 상품의 </a:t>
            </a:r>
            <a:r>
              <a:rPr lang="en-US" altLang="ko-KR" sz="1400" dirty="0">
                <a:latin typeface="+mn-ea"/>
                <a:ea typeface="+mn-ea"/>
              </a:rPr>
              <a:t>16</a:t>
            </a:r>
            <a:r>
              <a:rPr lang="ko-KR" altLang="en-US" sz="1400" dirty="0">
                <a:latin typeface="+mn-ea"/>
                <a:ea typeface="+mn-ea"/>
              </a:rPr>
              <a:t>시 </a:t>
            </a:r>
            <a:r>
              <a:rPr lang="en-US" altLang="ko-KR" sz="1400" dirty="0">
                <a:latin typeface="+mn-ea"/>
                <a:ea typeface="+mn-ea"/>
              </a:rPr>
              <a:t>~ 18</a:t>
            </a:r>
            <a:r>
              <a:rPr lang="ko-KR" altLang="en-US" sz="1400" dirty="0">
                <a:latin typeface="+mn-ea"/>
                <a:ea typeface="+mn-ea"/>
              </a:rPr>
              <a:t>시 방송건수는 다른 시간에 비해 비중이 매우 크다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하지만 판매량 기준 </a:t>
            </a:r>
            <a:r>
              <a:rPr lang="en-US" altLang="ko-KR" sz="1400" dirty="0">
                <a:latin typeface="+mn-ea"/>
                <a:ea typeface="+mn-ea"/>
              </a:rPr>
              <a:t>TOP100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ko-KR" altLang="en-US" sz="1400" dirty="0" err="1">
                <a:latin typeface="+mn-ea"/>
                <a:ea typeface="+mn-ea"/>
              </a:rPr>
              <a:t>농수축</a:t>
            </a:r>
            <a:r>
              <a:rPr lang="ko-KR" altLang="en-US" sz="1400" dirty="0">
                <a:latin typeface="+mn-ea"/>
                <a:ea typeface="+mn-ea"/>
              </a:rPr>
              <a:t> 상품의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16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~ 18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시 방송건수</a:t>
            </a:r>
            <a:r>
              <a:rPr lang="ko-KR" altLang="en-US" sz="1400" dirty="0">
                <a:latin typeface="+mn-ea"/>
                <a:ea typeface="+mn-ea"/>
              </a:rPr>
              <a:t>는 굉장히 적거나 없었다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E0B7C-AA50-344E-ABB4-88EB4038FADC}"/>
              </a:ext>
            </a:extLst>
          </p:cNvPr>
          <p:cNvSpPr/>
          <p:nvPr/>
        </p:nvSpPr>
        <p:spPr bwMode="auto">
          <a:xfrm>
            <a:off x="6618185" y="1313765"/>
            <a:ext cx="3015335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CC58D-6C6F-2049-AF73-D010E8300D03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 dirty="0">
                <a:latin typeface="+mn-ea"/>
              </a:rPr>
              <a:t>요일 </a:t>
            </a:r>
            <a:r>
              <a:rPr lang="ko-KR" altLang="en-US" sz="1400" kern="0">
                <a:latin typeface="+mn-ea"/>
              </a:rPr>
              <a:t>별 농수축의 </a:t>
            </a:r>
            <a:r>
              <a:rPr lang="ko-KR" altLang="en-US" sz="1400" kern="0" dirty="0">
                <a:latin typeface="+mn-ea"/>
              </a:rPr>
              <a:t>전체 방송건수와 판매량 기준 </a:t>
            </a:r>
            <a:r>
              <a:rPr lang="en-US" altLang="ko-KR" sz="1400" kern="0" dirty="0">
                <a:latin typeface="+mn-ea"/>
              </a:rPr>
              <a:t>TOP100</a:t>
            </a:r>
            <a:r>
              <a:rPr lang="ko-KR" altLang="en-US" sz="1400" kern="0" dirty="0">
                <a:latin typeface="+mn-ea"/>
              </a:rPr>
              <a:t>개의 요일 </a:t>
            </a:r>
            <a:r>
              <a:rPr lang="ko-KR" altLang="en-US" sz="1400" kern="0">
                <a:latin typeface="+mn-ea"/>
              </a:rPr>
              <a:t>별 농수축의 </a:t>
            </a:r>
            <a:r>
              <a:rPr lang="ko-KR" altLang="en-US" sz="1400" kern="0" dirty="0">
                <a:latin typeface="+mn-ea"/>
              </a:rPr>
              <a:t>방송건수 비교</a:t>
            </a:r>
            <a:endParaRPr lang="en-US" altLang="ko-KR" sz="1400" kern="0" dirty="0">
              <a:latin typeface="+mn-ea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7438324" y="3672104"/>
            <a:ext cx="1318467" cy="103511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6646262" y="4855697"/>
            <a:ext cx="29025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농수축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>
                <a:latin typeface="+mn-ea"/>
                <a:ea typeface="+mn-ea"/>
              </a:rPr>
              <a:t>상품의 경우 </a:t>
            </a:r>
            <a:r>
              <a:rPr lang="en-US" altLang="ko-KR" sz="1400">
                <a:latin typeface="+mn-ea"/>
                <a:ea typeface="+mn-ea"/>
              </a:rPr>
              <a:t>16</a:t>
            </a:r>
            <a:r>
              <a:rPr lang="ko-KR" altLang="en-US" sz="1400" dirty="0">
                <a:latin typeface="+mn-ea"/>
                <a:ea typeface="+mn-ea"/>
              </a:rPr>
              <a:t>시 </a:t>
            </a:r>
            <a:r>
              <a:rPr lang="en-US" altLang="ko-KR" sz="1400" dirty="0">
                <a:latin typeface="+mn-ea"/>
                <a:ea typeface="+mn-ea"/>
              </a:rPr>
              <a:t>~ 18</a:t>
            </a:r>
            <a:r>
              <a:rPr lang="ko-KR" altLang="en-US" sz="1400" dirty="0">
                <a:latin typeface="+mn-ea"/>
                <a:ea typeface="+mn-ea"/>
              </a:rPr>
              <a:t>시에 배치를 최소화하면 매출이 더욱 증가할 것이다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07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407495" y="1313765"/>
            <a:ext cx="4528763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98630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6. </a:t>
            </a:r>
            <a:r>
              <a:rPr lang="ko-KR" altLang="en-US" b="1">
                <a:latin typeface="+mn-ea"/>
                <a:ea typeface="+mn-ea"/>
              </a:rPr>
              <a:t>최적화 방안 </a:t>
            </a:r>
            <a:r>
              <a:rPr lang="en-US" altLang="ko-KR" b="1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 상품군별 최적화 </a:t>
            </a:r>
            <a:r>
              <a:rPr lang="en-US" altLang="ko-KR" b="1">
                <a:latin typeface="+mn-ea"/>
                <a:ea typeface="+mn-ea"/>
              </a:rPr>
              <a:t>&lt;</a:t>
            </a:r>
            <a:r>
              <a:rPr lang="ko-KR" altLang="en-US" b="1">
                <a:latin typeface="+mn-ea"/>
                <a:ea typeface="+mn-ea"/>
              </a:rPr>
              <a:t>주방</a:t>
            </a:r>
            <a:r>
              <a:rPr lang="en-US" altLang="ko-KR" b="1">
                <a:latin typeface="+mn-ea"/>
                <a:ea typeface="+mn-ea"/>
              </a:rPr>
              <a:t>&gt;</a:t>
            </a:r>
            <a:r>
              <a:rPr lang="ko-KR" altLang="en-US" b="1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6991067-5ECA-FE4F-8146-F81786BD4C65}"/>
              </a:ext>
            </a:extLst>
          </p:cNvPr>
          <p:cNvSpPr txBox="1"/>
          <p:nvPr/>
        </p:nvSpPr>
        <p:spPr>
          <a:xfrm>
            <a:off x="8580112" y="42992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</a:t>
            </a:r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189421" y="1540741"/>
            <a:ext cx="4359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7</a:t>
            </a:r>
            <a:r>
              <a:rPr lang="ko-KR" altLang="en-US" sz="1400" dirty="0">
                <a:latin typeface="+mn-ea"/>
                <a:ea typeface="+mn-ea"/>
              </a:rPr>
              <a:t>시 </a:t>
            </a:r>
            <a:r>
              <a:rPr lang="en-US" altLang="ko-KR" sz="1400" dirty="0">
                <a:latin typeface="+mn-ea"/>
                <a:ea typeface="+mn-ea"/>
              </a:rPr>
              <a:t>~ 9</a:t>
            </a:r>
            <a:r>
              <a:rPr lang="ko-KR" altLang="en-US" sz="1400" dirty="0">
                <a:latin typeface="+mn-ea"/>
                <a:ea typeface="+mn-ea"/>
              </a:rPr>
              <a:t>시</a:t>
            </a:r>
            <a:r>
              <a:rPr lang="en-US" altLang="ko-KR" sz="1400" dirty="0">
                <a:latin typeface="+mn-ea"/>
                <a:ea typeface="+mn-ea"/>
              </a:rPr>
              <a:t>, 14</a:t>
            </a:r>
            <a:r>
              <a:rPr lang="ko-KR" altLang="en-US" sz="1400" dirty="0">
                <a:latin typeface="+mn-ea"/>
                <a:ea typeface="+mn-ea"/>
              </a:rPr>
              <a:t>시</a:t>
            </a:r>
            <a:r>
              <a:rPr lang="en-US" altLang="ko-KR" sz="1400" dirty="0">
                <a:latin typeface="+mn-ea"/>
                <a:ea typeface="+mn-ea"/>
              </a:rPr>
              <a:t> ~ 16</a:t>
            </a:r>
            <a:r>
              <a:rPr lang="ko-KR" altLang="en-US" sz="1400" dirty="0">
                <a:latin typeface="+mn-ea"/>
                <a:ea typeface="+mn-ea"/>
              </a:rPr>
              <a:t>시에 판매한 주방용품의 평균 판매량이 높다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E0B7C-AA50-344E-ABB4-88EB4038FADC}"/>
              </a:ext>
            </a:extLst>
          </p:cNvPr>
          <p:cNvSpPr/>
          <p:nvPr/>
        </p:nvSpPr>
        <p:spPr bwMode="auto">
          <a:xfrm>
            <a:off x="5104757" y="1313765"/>
            <a:ext cx="4528763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CC58D-6C6F-2049-AF73-D010E8300D03}"/>
              </a:ext>
            </a:extLst>
          </p:cNvPr>
          <p:cNvSpPr txBox="1">
            <a:spLocks/>
          </p:cNvSpPr>
          <p:nvPr/>
        </p:nvSpPr>
        <p:spPr>
          <a:xfrm>
            <a:off x="423905" y="585009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 dirty="0">
                <a:latin typeface="+mn-ea"/>
              </a:rPr>
              <a:t>주방용품의 시간 별 평균 판매량</a:t>
            </a:r>
            <a:endParaRPr lang="en-US" altLang="ko-KR" sz="1400" kern="0" dirty="0">
              <a:latin typeface="+mn-ea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6379027" y="3166279"/>
            <a:ext cx="1980220" cy="103511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289927" y="4879976"/>
            <a:ext cx="43594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주력 주방용품 혹은 인기 있는 주방용품을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7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~ 9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시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또는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14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시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~ 16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시에</a:t>
            </a:r>
            <a:r>
              <a:rPr lang="ko-KR" altLang="en-US" sz="1400" dirty="0">
                <a:latin typeface="+mn-ea"/>
                <a:ea typeface="+mn-ea"/>
              </a:rPr>
              <a:t> 배치하면 매출이 증가 할 것이다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8" y="1538790"/>
            <a:ext cx="3448595" cy="486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445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407495" y="1313765"/>
            <a:ext cx="4528763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9863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6. </a:t>
            </a:r>
            <a:r>
              <a:rPr lang="ko-KR" altLang="en-US" b="1" dirty="0">
                <a:latin typeface="+mn-ea"/>
                <a:ea typeface="+mn-ea"/>
              </a:rPr>
              <a:t>최적화 </a:t>
            </a:r>
            <a:r>
              <a:rPr lang="ko-KR" altLang="en-US" b="1">
                <a:latin typeface="+mn-ea"/>
                <a:ea typeface="+mn-ea"/>
              </a:rPr>
              <a:t>방안 </a:t>
            </a:r>
            <a:r>
              <a:rPr lang="en-US" altLang="ko-KR" b="1">
                <a:latin typeface="+mn-ea"/>
                <a:ea typeface="+mn-ea"/>
              </a:rPr>
              <a:t>- </a:t>
            </a:r>
            <a:r>
              <a:rPr lang="ko-KR" altLang="en-US" b="1">
                <a:latin typeface="+mn-ea"/>
                <a:ea typeface="+mn-ea"/>
              </a:rPr>
              <a:t>상품군별 최적화 </a:t>
            </a:r>
            <a:r>
              <a:rPr lang="en-US" altLang="ko-KR" b="1">
                <a:latin typeface="+mn-ea"/>
                <a:ea typeface="+mn-ea"/>
              </a:rPr>
              <a:t>&lt;</a:t>
            </a:r>
            <a:r>
              <a:rPr lang="ko-KR" altLang="en-US" b="1">
                <a:latin typeface="+mn-ea"/>
                <a:ea typeface="+mn-ea"/>
              </a:rPr>
              <a:t>가전제품</a:t>
            </a:r>
            <a:r>
              <a:rPr lang="en-US" altLang="ko-KR" b="1">
                <a:latin typeface="+mn-ea"/>
                <a:ea typeface="+mn-ea"/>
              </a:rPr>
              <a:t>&gt;</a:t>
            </a:r>
            <a:r>
              <a:rPr lang="ko-KR" altLang="en-US" b="1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6991067-5ECA-FE4F-8146-F81786BD4C65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146732" y="1641400"/>
            <a:ext cx="4359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prstClr val="black"/>
                </a:solidFill>
                <a:latin typeface="+mn-ea"/>
                <a:ea typeface="+mn-ea"/>
              </a:rPr>
              <a:t>저렴한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가격대의 가전제품이 비싸거나 중간 가격대의 가전제품에 비해 평균적으로 더 많이 팔리고 판매액 또한 평균적으로 더 높다</a:t>
            </a:r>
            <a:endParaRPr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E0B7C-AA50-344E-ABB4-88EB4038FADC}"/>
              </a:ext>
            </a:extLst>
          </p:cNvPr>
          <p:cNvSpPr/>
          <p:nvPr/>
        </p:nvSpPr>
        <p:spPr bwMode="auto">
          <a:xfrm>
            <a:off x="5104757" y="1313765"/>
            <a:ext cx="4528763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CC58D-6C6F-2049-AF73-D010E8300D03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 dirty="0">
                <a:latin typeface="+mn-ea"/>
              </a:rPr>
              <a:t>가전제품의 가격대 별 평균 판매량과 평균 판매액</a:t>
            </a:r>
            <a:endParaRPr lang="en-US" altLang="ko-KR" sz="1400" kern="0" dirty="0">
              <a:latin typeface="+mn-ea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6379028" y="3261375"/>
            <a:ext cx="1980220" cy="103511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358045" y="4978578"/>
            <a:ext cx="4359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ea typeface="+mn-ea"/>
              </a:rPr>
              <a:t>저렴한 </a:t>
            </a:r>
            <a:r>
              <a:rPr lang="ko-KR" altLang="en-US" sz="1400" dirty="0">
                <a:latin typeface="+mn-ea"/>
                <a:ea typeface="+mn-ea"/>
              </a:rPr>
              <a:t>가격대의 가전제품에 집중해서 판매하면 매출이 더욱 증가할 것이다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51" y="2367237"/>
            <a:ext cx="20002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51" y="4554125"/>
            <a:ext cx="20002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0540" y="1883529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가전제품의 가격대별 평균 판매량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90539" y="4119785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가전제품의 가격대별 평균 판매액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41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14489"/>
            <a:ext cx="4524374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407495" y="1313765"/>
            <a:ext cx="4528763" cy="246516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9863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6. </a:t>
            </a:r>
            <a:r>
              <a:rPr lang="ko-KR" altLang="en-US" b="1">
                <a:latin typeface="+mn-ea"/>
                <a:ea typeface="+mn-ea"/>
              </a:rPr>
              <a:t>최적화 방안</a:t>
            </a:r>
            <a:r>
              <a:rPr lang="en-US" altLang="ko-KR" b="1">
                <a:latin typeface="+mn-ea"/>
                <a:ea typeface="+mn-ea"/>
              </a:rPr>
              <a:t> - </a:t>
            </a:r>
            <a:r>
              <a:rPr lang="ko-KR" altLang="en-US" b="1">
                <a:latin typeface="+mn-ea"/>
                <a:ea typeface="+mn-ea"/>
              </a:rPr>
              <a:t>상품군별 최적화 </a:t>
            </a:r>
            <a:r>
              <a:rPr lang="en-US" altLang="ko-KR" b="1">
                <a:latin typeface="+mn-ea"/>
                <a:ea typeface="+mn-ea"/>
              </a:rPr>
              <a:t>&lt;</a:t>
            </a:r>
            <a:r>
              <a:rPr lang="ko-KR" altLang="en-US" b="1">
                <a:latin typeface="+mn-ea"/>
                <a:ea typeface="+mn-ea"/>
              </a:rPr>
              <a:t>생활용품</a:t>
            </a:r>
            <a:r>
              <a:rPr lang="en-US" altLang="ko-KR" b="1">
                <a:latin typeface="+mn-ea"/>
                <a:ea typeface="+mn-ea"/>
              </a:rPr>
              <a:t>&gt;</a:t>
            </a:r>
            <a:r>
              <a:rPr lang="ko-KR" altLang="en-US" b="1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6991067-5ECA-FE4F-8146-F81786BD4C65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CC58D-6C6F-2049-AF73-D010E8300D03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 dirty="0">
                <a:latin typeface="+mn-ea"/>
              </a:rPr>
              <a:t>생활용품의 시간 </a:t>
            </a:r>
            <a:r>
              <a:rPr lang="ko-KR" altLang="en-US" sz="1400" kern="0">
                <a:latin typeface="+mn-ea"/>
              </a:rPr>
              <a:t>별 평균 판매량 </a:t>
            </a:r>
            <a:r>
              <a:rPr lang="en-US" altLang="ko-KR" sz="1400" kern="0" dirty="0">
                <a:latin typeface="+mn-ea"/>
              </a:rPr>
              <a:t>/ </a:t>
            </a:r>
            <a:r>
              <a:rPr lang="ko-KR" altLang="en-US" sz="1400" kern="0" dirty="0">
                <a:latin typeface="+mn-ea"/>
              </a:rPr>
              <a:t>가격대 별 평균 판매량과 평균 판매액</a:t>
            </a:r>
            <a:endParaRPr lang="en-US" altLang="ko-KR" sz="1400" kern="0" dirty="0">
              <a:latin typeface="+mn-ea"/>
            </a:endParaRPr>
          </a:p>
        </p:txBody>
      </p:sp>
      <p:sp>
        <p:nvSpPr>
          <p:cNvPr id="17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393920" y="3934163"/>
            <a:ext cx="4528763" cy="246516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8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5013072" y="1313764"/>
            <a:ext cx="4528763" cy="246516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4999497" y="3934162"/>
            <a:ext cx="4528763" cy="246516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689140"/>
            <a:ext cx="19526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128" y="4651040"/>
            <a:ext cx="19907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2510" y="4411789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가격대 별 평균 판매량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92760" y="4411789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가격대 별 평균 판매액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097736" y="1577719"/>
            <a:ext cx="435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12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~ 14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시의 평균 판매량이 다른 시간대에 비해 높다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아래쪽 화살표 5"/>
          <p:cNvSpPr/>
          <p:nvPr/>
        </p:nvSpPr>
        <p:spPr bwMode="auto">
          <a:xfrm>
            <a:off x="6485906" y="2213865"/>
            <a:ext cx="1555944" cy="49505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097736" y="2905781"/>
            <a:ext cx="435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생활용품 주력 상품을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12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시 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~ 14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시에 배치할 경우 더 높은 매출을 기록할 것이다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084161" y="4150179"/>
            <a:ext cx="435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prstClr val="black"/>
                </a:solidFill>
                <a:latin typeface="+mn-ea"/>
                <a:ea typeface="+mn-ea"/>
              </a:rPr>
              <a:t>저렴한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가격대의 평균 판매량이 가장 높고 평균 판매액은 비싼 가격대가 가장 높다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8" name="아래쪽 화살표 27"/>
          <p:cNvSpPr/>
          <p:nvPr/>
        </p:nvSpPr>
        <p:spPr bwMode="auto">
          <a:xfrm>
            <a:off x="6472331" y="4786325"/>
            <a:ext cx="1555944" cy="49505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070586" y="5478241"/>
            <a:ext cx="435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생활용품의 경우 저가상품과 고급상품을 주력으로 하면 더 높은 매출을 기록할 수 있다</a:t>
            </a:r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738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407495" y="1313765"/>
            <a:ext cx="4528763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98630"/>
            <a:ext cx="598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6. </a:t>
            </a:r>
            <a:r>
              <a:rPr lang="ko-KR" altLang="en-US" b="1">
                <a:latin typeface="+mn-ea"/>
                <a:ea typeface="+mn-ea"/>
              </a:rPr>
              <a:t>최적화 방안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TOP1000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통한 효자 상품 도출</a:t>
            </a:r>
            <a:r>
              <a:rPr lang="ko-KR" altLang="en-US" b="1">
                <a:latin typeface="+mn-ea"/>
                <a:ea typeface="+mn-ea"/>
              </a:rPr>
              <a:t>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6991067-5ECA-FE4F-8146-F81786BD4C65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189421" y="1492617"/>
            <a:ext cx="4359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40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1"/>
                </a:solidFill>
                <a:latin typeface="+mn-lt"/>
                <a:ea typeface="맑은 고딕" panose="020B0503020000020004" pitchFamily="50" charset="-127"/>
              </a:rPr>
              <a:t>전체 평균 판매량 </a:t>
            </a:r>
            <a:r>
              <a:rPr lang="en-US" altLang="ko-KR" sz="1400">
                <a:solidFill>
                  <a:schemeClr val="accent1"/>
                </a:solidFill>
                <a:latin typeface="+mn-lt"/>
                <a:ea typeface="맑은 고딕" panose="020B0503020000020004" pitchFamily="50" charset="-127"/>
              </a:rPr>
              <a:t>: 314.797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1"/>
                </a:solidFill>
                <a:latin typeface="+mn-lt"/>
                <a:ea typeface="맑은 고딕" panose="020B0503020000020004" pitchFamily="50" charset="-127"/>
              </a:rPr>
              <a:t>TOP1000</a:t>
            </a:r>
            <a:r>
              <a:rPr lang="ko-KR" altLang="en-US" sz="1400">
                <a:solidFill>
                  <a:schemeClr val="accent1"/>
                </a:solidFill>
                <a:latin typeface="+mn-lt"/>
                <a:ea typeface="맑은 고딕" panose="020B0503020000020004" pitchFamily="50" charset="-127"/>
              </a:rPr>
              <a:t> 상품 평균 판매량 </a:t>
            </a:r>
            <a:r>
              <a:rPr lang="en-US" altLang="ko-KR" sz="1400">
                <a:solidFill>
                  <a:schemeClr val="accent1"/>
                </a:solidFill>
                <a:latin typeface="+mn-lt"/>
                <a:ea typeface="맑은 고딕" panose="020B0503020000020004" pitchFamily="50" charset="-127"/>
              </a:rPr>
              <a:t>: 1865.923</a:t>
            </a:r>
            <a:endParaRPr lang="en-US" altLang="ko-KR" sz="1400">
              <a:solidFill>
                <a:prstClr val="black"/>
              </a:solidFill>
              <a:latin typeface="+mn-ea"/>
              <a:ea typeface="+mn-ea"/>
            </a:endParaRPr>
          </a:p>
          <a:p>
            <a:pPr marL="2063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전체 방송 횟수는 </a:t>
            </a:r>
            <a:r>
              <a:rPr lang="ko-KR" altLang="en-US" sz="1400" dirty="0" err="1">
                <a:latin typeface="+mn-ea"/>
                <a:ea typeface="+mn-ea"/>
              </a:rPr>
              <a:t>농수축이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11</a:t>
            </a:r>
            <a:r>
              <a:rPr lang="ko-KR" altLang="en-US" sz="1400" dirty="0">
                <a:latin typeface="+mn-ea"/>
                <a:ea typeface="+mn-ea"/>
              </a:rPr>
              <a:t>개의 </a:t>
            </a:r>
            <a:r>
              <a:rPr lang="ko-KR" altLang="en-US" sz="1400" dirty="0" err="1">
                <a:latin typeface="+mn-ea"/>
                <a:ea typeface="+mn-ea"/>
              </a:rPr>
              <a:t>상품군</a:t>
            </a:r>
            <a:r>
              <a:rPr lang="ko-KR" altLang="en-US" sz="1400" dirty="0">
                <a:latin typeface="+mn-ea"/>
                <a:ea typeface="+mn-ea"/>
              </a:rPr>
              <a:t>  중 상위 </a:t>
            </a:r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번째이지만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판매량 상위 </a:t>
            </a:r>
            <a:r>
              <a:rPr lang="en-US" altLang="ko-KR" sz="1400" dirty="0">
                <a:latin typeface="+mn-ea"/>
                <a:ea typeface="+mn-ea"/>
              </a:rPr>
              <a:t>1000</a:t>
            </a:r>
            <a:r>
              <a:rPr lang="ko-KR" altLang="en-US" sz="1400" dirty="0">
                <a:latin typeface="+mn-ea"/>
                <a:ea typeface="+mn-ea"/>
              </a:rPr>
              <a:t>개중에서는 </a:t>
            </a:r>
            <a:r>
              <a:rPr lang="en-US" altLang="ko-KR" sz="1400">
                <a:latin typeface="+mn-ea"/>
                <a:ea typeface="+mn-ea"/>
              </a:rPr>
              <a:t>62%</a:t>
            </a:r>
            <a:r>
              <a:rPr lang="ko-KR" altLang="en-US" sz="1400">
                <a:latin typeface="+mn-ea"/>
                <a:ea typeface="+mn-ea"/>
              </a:rPr>
              <a:t>로 가장 많은 비중을 차지</a:t>
            </a:r>
            <a:r>
              <a:rPr lang="en-US" altLang="ko-KR" sz="140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marL="20638" lvl="2" latinLnBrk="0"/>
            <a:r>
              <a:rPr lang="en-US" altLang="ko-KR" sz="14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0638" lvl="2" latinLnBrk="0"/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E0B7C-AA50-344E-ABB4-88EB4038FADC}"/>
              </a:ext>
            </a:extLst>
          </p:cNvPr>
          <p:cNvSpPr/>
          <p:nvPr/>
        </p:nvSpPr>
        <p:spPr bwMode="auto">
          <a:xfrm>
            <a:off x="5104757" y="1313765"/>
            <a:ext cx="4528763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CC58D-6C6F-2049-AF73-D010E8300D03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ko-KR" altLang="en-US" sz="1400">
                <a:latin typeface="+mn-lt"/>
                <a:ea typeface="맑은 고딕" panose="020B0503020000020004" pitchFamily="50" charset="-127"/>
              </a:rPr>
              <a:t>판매량 기준 상위 </a:t>
            </a:r>
            <a:r>
              <a:rPr lang="en-US" altLang="ko-KR" sz="1400">
                <a:latin typeface="+mn-lt"/>
                <a:ea typeface="맑은 고딕" panose="020B0503020000020004" pitchFamily="50" charset="-127"/>
              </a:rPr>
              <a:t>1000</a:t>
            </a:r>
            <a:r>
              <a:rPr lang="ko-KR" altLang="en-US" sz="1400">
                <a:latin typeface="+mn-lt"/>
                <a:ea typeface="맑은 고딕" panose="020B0503020000020004" pitchFamily="50" charset="-127"/>
              </a:rPr>
              <a:t>개의 상품과 그렇지 않은 상품 비교 분석</a:t>
            </a:r>
            <a:endParaRPr lang="en-US" altLang="ko-KR" sz="1400">
              <a:latin typeface="+mn-lt"/>
              <a:ea typeface="맑은 고딕" panose="020B0503020000020004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8" y="1801588"/>
            <a:ext cx="4386215" cy="410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 bwMode="auto">
          <a:xfrm>
            <a:off x="7189117" y="3523942"/>
            <a:ext cx="360040" cy="78642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210008" y="4499447"/>
            <a:ext cx="43594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농수축</a:t>
            </a:r>
            <a:r>
              <a:rPr lang="ko-KR" altLang="en-US" sz="1400" dirty="0">
                <a:latin typeface="+mn-ea"/>
                <a:ea typeface="+mn-ea"/>
              </a:rPr>
              <a:t> 상품을 주력으로 판매하여 </a:t>
            </a:r>
            <a:r>
              <a:rPr lang="ko-KR" altLang="en-US" sz="1400" err="1">
                <a:latin typeface="+mn-ea"/>
                <a:ea typeface="+mn-ea"/>
              </a:rPr>
              <a:t>농수축</a:t>
            </a:r>
            <a:r>
              <a:rPr lang="ko-KR" altLang="en-US" sz="1400">
                <a:latin typeface="+mn-ea"/>
                <a:ea typeface="+mn-ea"/>
              </a:rPr>
              <a:t> 상품 대표 홈쇼핑이라는 이미지 각인으로 매출 증대 예상</a:t>
            </a:r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추후 다른 </a:t>
            </a:r>
            <a:r>
              <a:rPr lang="ko-KR" altLang="en-US" sz="1400" dirty="0" err="1">
                <a:solidFill>
                  <a:prstClr val="black"/>
                </a:solidFill>
                <a:latin typeface="+mn-ea"/>
                <a:ea typeface="+mn-ea"/>
              </a:rPr>
              <a:t>상품군에</a:t>
            </a:r>
            <a:r>
              <a:rPr lang="ko-KR" altLang="en-US" sz="1400" dirty="0">
                <a:solidFill>
                  <a:prstClr val="black"/>
                </a:solidFill>
                <a:latin typeface="+mn-ea"/>
                <a:ea typeface="+mn-ea"/>
              </a:rPr>
              <a:t> 대해 공격적인 마케팅을 통해 </a:t>
            </a:r>
            <a:r>
              <a:rPr lang="ko-KR" altLang="en-US" sz="1400">
                <a:solidFill>
                  <a:prstClr val="black"/>
                </a:solidFill>
                <a:latin typeface="+mn-ea"/>
                <a:ea typeface="+mn-ea"/>
              </a:rPr>
              <a:t>사업 다각화 가능</a:t>
            </a:r>
            <a:endParaRPr lang="en-US" altLang="ko-KR" sz="14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659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63" y="98630"/>
            <a:ext cx="626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6. </a:t>
            </a:r>
            <a:r>
              <a:rPr lang="ko-KR" altLang="en-US" b="1">
                <a:latin typeface="+mn-ea"/>
                <a:ea typeface="+mn-ea"/>
              </a:rPr>
              <a:t>최적화 방안 </a:t>
            </a:r>
            <a:r>
              <a:rPr lang="en-US" altLang="ko-KR" b="1">
                <a:latin typeface="+mn-ea"/>
                <a:ea typeface="+mn-ea"/>
              </a:rPr>
              <a:t>– TOP1000 </a:t>
            </a:r>
            <a:r>
              <a:rPr lang="ko-KR" altLang="en-US" b="1">
                <a:latin typeface="+mn-ea"/>
                <a:ea typeface="+mn-ea"/>
              </a:rPr>
              <a:t>분석을 통한 효자 상품 도출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10" name="Rounded Rectangle 306">
            <a:extLst>
              <a:ext uri="{FF2B5EF4-FFF2-40B4-BE49-F238E27FC236}">
                <a16:creationId xmlns:a16="http://schemas.microsoft.com/office/drawing/2014/main" id="{2F15DF37-B9B0-44CA-B112-6828A6C5CA1B}"/>
              </a:ext>
            </a:extLst>
          </p:cNvPr>
          <p:cNvSpPr/>
          <p:nvPr/>
        </p:nvSpPr>
        <p:spPr>
          <a:xfrm>
            <a:off x="1322871" y="4878710"/>
            <a:ext cx="288032" cy="1511069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내용</a:t>
            </a:r>
            <a:endParaRPr lang="x-none" sz="1200" b="1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31">
            <a:extLst>
              <a:ext uri="{FF2B5EF4-FFF2-40B4-BE49-F238E27FC236}">
                <a16:creationId xmlns:a16="http://schemas.microsoft.com/office/drawing/2014/main" id="{2E9C3C94-E881-4929-97FB-4D44F4F2B372}"/>
              </a:ext>
            </a:extLst>
          </p:cNvPr>
          <p:cNvSpPr/>
          <p:nvPr/>
        </p:nvSpPr>
        <p:spPr>
          <a:xfrm>
            <a:off x="1594256" y="4881443"/>
            <a:ext cx="7417538" cy="151107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7FA07-655D-489A-BD6D-C3F894293F51}"/>
              </a:ext>
            </a:extLst>
          </p:cNvPr>
          <p:cNvSpPr txBox="1"/>
          <p:nvPr/>
        </p:nvSpPr>
        <p:spPr>
          <a:xfrm>
            <a:off x="1655339" y="5218745"/>
            <a:ext cx="711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ea typeface="+mn-ea"/>
              </a:rPr>
              <a:t>NS </a:t>
            </a:r>
            <a:r>
              <a:rPr lang="ko-KR" altLang="en-US" sz="1200">
                <a:latin typeface="+mn-ea"/>
                <a:ea typeface="+mn-ea"/>
              </a:rPr>
              <a:t>홈쇼핑 </a:t>
            </a:r>
            <a:r>
              <a:rPr lang="en-US" altLang="ko-KR" sz="1200">
                <a:latin typeface="+mn-ea"/>
                <a:ea typeface="+mn-ea"/>
              </a:rPr>
              <a:t>shop + </a:t>
            </a:r>
            <a:r>
              <a:rPr lang="ko-KR" altLang="en-US" sz="1200">
                <a:latin typeface="+mn-ea"/>
                <a:ea typeface="+mn-ea"/>
              </a:rPr>
              <a:t>주력상품답게 농수축이 압도적</a:t>
            </a:r>
            <a:endParaRPr lang="en-US" altLang="ko-KR" sz="120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ea typeface="+mn-ea"/>
              </a:rPr>
              <a:t>TOP1000</a:t>
            </a:r>
            <a:r>
              <a:rPr lang="ko-KR" altLang="en-US" sz="1200">
                <a:latin typeface="+mn-ea"/>
                <a:ea typeface="+mn-ea"/>
              </a:rPr>
              <a:t>에 포함된 상품군별로 효자 상품 선정</a:t>
            </a:r>
            <a:endParaRPr lang="en-US" altLang="ko-KR" sz="120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ea typeface="+mn-ea"/>
              </a:rPr>
              <a:t>마더 코드별 총 방송 노출 횟수 대비 </a:t>
            </a:r>
            <a:r>
              <a:rPr lang="en-US" altLang="ko-KR" sz="1200">
                <a:latin typeface="+mn-ea"/>
                <a:ea typeface="+mn-ea"/>
              </a:rPr>
              <a:t>TOP1000 </a:t>
            </a:r>
            <a:r>
              <a:rPr lang="ko-KR" altLang="en-US" sz="1200">
                <a:latin typeface="+mn-ea"/>
                <a:ea typeface="+mn-ea"/>
              </a:rPr>
              <a:t>포함 비율을 기준으로 </a:t>
            </a:r>
            <a:r>
              <a:rPr lang="en-US" altLang="ko-KR" sz="1200">
                <a:latin typeface="+mn-ea"/>
                <a:ea typeface="+mn-ea"/>
              </a:rPr>
              <a:t>0.3</a:t>
            </a:r>
            <a:r>
              <a:rPr lang="ko-KR" altLang="en-US" sz="1200">
                <a:latin typeface="+mn-ea"/>
                <a:ea typeface="+mn-ea"/>
              </a:rPr>
              <a:t>이상의 마더코드 호출</a:t>
            </a:r>
            <a:endParaRPr lang="en-US" altLang="ko-KR" sz="120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ea typeface="+mn-ea"/>
              </a:rPr>
              <a:t>총 </a:t>
            </a:r>
            <a:r>
              <a:rPr lang="en-US" altLang="ko-KR" sz="1200">
                <a:latin typeface="+mn-ea"/>
                <a:ea typeface="+mn-ea"/>
              </a:rPr>
              <a:t>27</a:t>
            </a:r>
            <a:r>
              <a:rPr lang="ko-KR" altLang="en-US" sz="1200">
                <a:latin typeface="+mn-ea"/>
                <a:ea typeface="+mn-ea"/>
              </a:rPr>
              <a:t>개의 효자상품 도출 </a:t>
            </a:r>
            <a:endParaRPr lang="en-US" altLang="ko-KR" sz="120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9EAC47-778A-4BD3-BCAE-4055EB01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526" y="1486440"/>
            <a:ext cx="3715268" cy="3146439"/>
          </a:xfrm>
          <a:prstGeom prst="rect">
            <a:avLst/>
          </a:prstGeom>
        </p:spPr>
      </p:pic>
      <p:sp>
        <p:nvSpPr>
          <p:cNvPr id="4" name="모서리가 둥근 직사각형 144">
            <a:extLst>
              <a:ext uri="{FF2B5EF4-FFF2-40B4-BE49-F238E27FC236}">
                <a16:creationId xmlns:a16="http://schemas.microsoft.com/office/drawing/2014/main" id="{AB68DED9-E812-4FBE-A8E4-8F676A0FA0E3}"/>
              </a:ext>
            </a:extLst>
          </p:cNvPr>
          <p:cNvSpPr/>
          <p:nvPr/>
        </p:nvSpPr>
        <p:spPr bwMode="auto">
          <a:xfrm>
            <a:off x="5230550" y="938558"/>
            <a:ext cx="3781244" cy="331366"/>
          </a:xfrm>
          <a:prstGeom prst="roundRect">
            <a:avLst>
              <a:gd name="adj" fmla="val 8791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3663" indent="-93663" algn="ctr"/>
            <a:r>
              <a:rPr lang="ko-KR" altLang="en-US" sz="1400" b="1">
                <a:latin typeface="+mn-ea"/>
                <a:ea typeface="+mn-ea"/>
                <a:cs typeface="Times New Roman" panose="02020603050405020304" pitchFamily="18" charset="0"/>
              </a:rPr>
              <a:t>효자상품 상위 </a:t>
            </a:r>
            <a:r>
              <a:rPr lang="en-US" altLang="ko-KR" sz="1400" b="1">
                <a:latin typeface="+mn-ea"/>
                <a:ea typeface="+mn-ea"/>
                <a:cs typeface="Times New Roman" panose="02020603050405020304" pitchFamily="18" charset="0"/>
              </a:rPr>
              <a:t>27 </a:t>
            </a:r>
            <a:r>
              <a:rPr lang="ko-KR" altLang="en-US" sz="1400" b="1">
                <a:latin typeface="+mn-ea"/>
                <a:ea typeface="+mn-ea"/>
                <a:cs typeface="Times New Roman" panose="02020603050405020304" pitchFamily="18" charset="0"/>
              </a:rPr>
              <a:t>품목</a:t>
            </a:r>
            <a:endParaRPr lang="en-US" altLang="ko-KR" sz="14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144">
            <a:extLst>
              <a:ext uri="{FF2B5EF4-FFF2-40B4-BE49-F238E27FC236}">
                <a16:creationId xmlns:a16="http://schemas.microsoft.com/office/drawing/2014/main" id="{187D60F3-388F-4688-939C-4D405ADDCE35}"/>
              </a:ext>
            </a:extLst>
          </p:cNvPr>
          <p:cNvSpPr/>
          <p:nvPr/>
        </p:nvSpPr>
        <p:spPr bwMode="auto">
          <a:xfrm>
            <a:off x="1240568" y="938557"/>
            <a:ext cx="3781244" cy="331366"/>
          </a:xfrm>
          <a:prstGeom prst="roundRect">
            <a:avLst>
              <a:gd name="adj" fmla="val 8791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3663" indent="-93663" algn="ctr"/>
            <a:r>
              <a:rPr lang="en-US" altLang="ko-KR" sz="1400" b="1">
                <a:latin typeface="+mn-ea"/>
                <a:ea typeface="+mn-ea"/>
                <a:cs typeface="Times New Roman" panose="02020603050405020304" pitchFamily="18" charset="0"/>
              </a:rPr>
              <a:t>TOP1000 </a:t>
            </a:r>
            <a:r>
              <a:rPr lang="ko-KR" altLang="en-US" sz="1400" b="1">
                <a:latin typeface="+mn-ea"/>
                <a:ea typeface="+mn-ea"/>
                <a:cs typeface="Times New Roman" panose="02020603050405020304" pitchFamily="18" charset="0"/>
              </a:rPr>
              <a:t>기준 상품군 비중</a:t>
            </a:r>
            <a:endParaRPr lang="en-US" altLang="ko-KR" sz="14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0EFDA0-D788-48EC-9D24-58F4741B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44" y="1494177"/>
            <a:ext cx="3715268" cy="29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6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E88E715-A9C6-654C-BC0C-D145563A73DB}"/>
              </a:ext>
            </a:extLst>
          </p:cNvPr>
          <p:cNvSpPr/>
          <p:nvPr/>
        </p:nvSpPr>
        <p:spPr bwMode="auto">
          <a:xfrm>
            <a:off x="407495" y="1353368"/>
            <a:ext cx="4528763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KR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100871"/>
            <a:ext cx="58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6. </a:t>
            </a:r>
            <a:r>
              <a:rPr lang="ko-KR" altLang="en-US" b="1">
                <a:latin typeface="+mn-ea"/>
                <a:ea typeface="+mn-ea"/>
              </a:rPr>
              <a:t>최적화 방안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효자 상품 방송 배치 </a:t>
            </a:r>
            <a:r>
              <a:rPr lang="en-US" altLang="ko-KR" b="1">
                <a:latin typeface="+mn-ea"/>
                <a:ea typeface="+mn-ea"/>
              </a:rPr>
              <a:t>&lt;</a:t>
            </a:r>
            <a:r>
              <a:rPr lang="ko-KR" altLang="en-US" b="1">
                <a:latin typeface="+mn-ea"/>
                <a:ea typeface="+mn-ea"/>
              </a:rPr>
              <a:t>안동간고등어</a:t>
            </a:r>
            <a:r>
              <a:rPr lang="en-US" altLang="ko-KR" b="1">
                <a:latin typeface="+mn-ea"/>
                <a:ea typeface="+mn-ea"/>
              </a:rPr>
              <a:t>&gt;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6991067-5ECA-FE4F-8146-F81786BD4C65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03D17-5141-B846-B6D1-B5CF25123009}"/>
              </a:ext>
            </a:extLst>
          </p:cNvPr>
          <p:cNvSpPr txBox="1"/>
          <p:nvPr/>
        </p:nvSpPr>
        <p:spPr>
          <a:xfrm>
            <a:off x="5251007" y="4306449"/>
            <a:ext cx="43594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0088" lvl="2" latinLnBrk="0"/>
            <a:endParaRPr lang="en-US" altLang="ko-KR" sz="100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ea typeface="+mn-ea"/>
              </a:rPr>
              <a:t>안동간고등어는 전체 평균 판매량인 </a:t>
            </a:r>
            <a:r>
              <a:rPr lang="en-US" altLang="ko-KR" sz="1200">
                <a:latin typeface="+mn-ea"/>
                <a:ea typeface="+mn-ea"/>
              </a:rPr>
              <a:t>314.797</a:t>
            </a:r>
            <a:r>
              <a:rPr lang="ko-KR" altLang="en-US" sz="1200">
                <a:latin typeface="+mn-ea"/>
                <a:ea typeface="+mn-ea"/>
              </a:rPr>
              <a:t>보다 월등한 판매량을 보임</a:t>
            </a:r>
            <a:endParaRPr lang="en-US" altLang="ko-KR" sz="120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ea typeface="+mn-ea"/>
              </a:rPr>
              <a:t>현재 </a:t>
            </a:r>
            <a:r>
              <a:rPr lang="en-US" altLang="ko-KR" sz="1200">
                <a:latin typeface="+mn-ea"/>
                <a:ea typeface="+mn-ea"/>
              </a:rPr>
              <a:t>8</a:t>
            </a:r>
            <a:r>
              <a:rPr lang="ko-KR" altLang="en-US" sz="1200">
                <a:latin typeface="+mn-ea"/>
                <a:ea typeface="+mn-ea"/>
              </a:rPr>
              <a:t>월에 많은 판매 방송을 시도하지만 </a:t>
            </a:r>
            <a:r>
              <a:rPr lang="en-US" altLang="ko-KR" sz="1200">
                <a:latin typeface="+mn-ea"/>
                <a:ea typeface="+mn-ea"/>
              </a:rPr>
              <a:t>TOP 1000</a:t>
            </a:r>
            <a:r>
              <a:rPr lang="ko-KR" altLang="en-US" sz="1200">
                <a:latin typeface="+mn-ea"/>
                <a:ea typeface="+mn-ea"/>
              </a:rPr>
              <a:t>의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월별 판매 횟수와 </a:t>
            </a:r>
            <a:r>
              <a:rPr lang="en-US" altLang="ko-KR" sz="1200">
                <a:latin typeface="+mn-ea"/>
                <a:ea typeface="+mn-ea"/>
              </a:rPr>
              <a:t>TOP1000</a:t>
            </a:r>
            <a:r>
              <a:rPr lang="ko-KR" altLang="en-US" sz="1200">
                <a:latin typeface="+mn-ea"/>
                <a:ea typeface="+mn-ea"/>
              </a:rPr>
              <a:t> 제외 월별 판매 횟수를 살펴보면 </a:t>
            </a:r>
            <a:r>
              <a:rPr lang="en-US" altLang="ko-KR" sz="1200">
                <a:latin typeface="+mn-ea"/>
                <a:ea typeface="+mn-ea"/>
              </a:rPr>
              <a:t>11</a:t>
            </a:r>
            <a:r>
              <a:rPr lang="ko-KR" altLang="en-US" sz="1200">
                <a:latin typeface="+mn-ea"/>
                <a:ea typeface="+mn-ea"/>
              </a:rPr>
              <a:t>월</a:t>
            </a:r>
            <a:r>
              <a:rPr lang="en-US" altLang="ko-KR" sz="1200">
                <a:latin typeface="+mn-ea"/>
                <a:ea typeface="+mn-ea"/>
              </a:rPr>
              <a:t>, 12</a:t>
            </a:r>
            <a:r>
              <a:rPr lang="ko-KR" altLang="en-US" sz="1200">
                <a:latin typeface="+mn-ea"/>
                <a:ea typeface="+mn-ea"/>
              </a:rPr>
              <a:t>월에 판매량을 늘리는 것이 우수한 판매량을 보일 가능성이 큼</a:t>
            </a:r>
            <a:endParaRPr lang="en-US" altLang="ko-KR" sz="1200"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200">
              <a:solidFill>
                <a:prstClr val="black"/>
              </a:solidFill>
              <a:latin typeface="+mn-ea"/>
              <a:ea typeface="+mn-ea"/>
            </a:endParaRPr>
          </a:p>
          <a:p>
            <a:pPr marL="20638" lvl="2" latinLnBrk="0"/>
            <a:endParaRPr lang="en-US" altLang="ko-KR" sz="1000">
              <a:solidFill>
                <a:prstClr val="black"/>
              </a:solidFill>
              <a:latin typeface="+mn-ea"/>
              <a:ea typeface="+mn-ea"/>
            </a:endParaRPr>
          </a:p>
          <a:p>
            <a:pPr marL="192088" lvl="2" indent="-171450" latinLnBrk="0">
              <a:buFont typeface="Arial" panose="020B0604020202020204" pitchFamily="34" charset="0"/>
              <a:buChar char="•"/>
            </a:pPr>
            <a:endParaRPr lang="en-US" altLang="ko-KR" sz="100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634338-7B93-ED4F-884C-9369F205F879}"/>
              </a:ext>
            </a:extLst>
          </p:cNvPr>
          <p:cNvSpPr txBox="1"/>
          <p:nvPr/>
        </p:nvSpPr>
        <p:spPr>
          <a:xfrm>
            <a:off x="2579506" y="1144136"/>
            <a:ext cx="1847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endParaRPr lang="en-KR" sz="1400" b="1" u="sng">
              <a:latin typeface="+mn-ea"/>
              <a:ea typeface="+mn-e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E0B7C-AA50-344E-ABB4-88EB4038FADC}"/>
              </a:ext>
            </a:extLst>
          </p:cNvPr>
          <p:cNvSpPr/>
          <p:nvPr/>
        </p:nvSpPr>
        <p:spPr bwMode="auto">
          <a:xfrm>
            <a:off x="5104757" y="1313765"/>
            <a:ext cx="4528763" cy="508556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KR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ED4E3-A3E6-C34D-AD8E-B31D70860AC6}"/>
              </a:ext>
            </a:extLst>
          </p:cNvPr>
          <p:cNvSpPr txBox="1"/>
          <p:nvPr/>
        </p:nvSpPr>
        <p:spPr>
          <a:xfrm>
            <a:off x="4326762" y="1199480"/>
            <a:ext cx="13869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u="sng">
                <a:latin typeface="+mn-ea"/>
                <a:ea typeface="+mn-ea"/>
              </a:rPr>
              <a:t>방송 편성 제안</a:t>
            </a:r>
            <a:endParaRPr lang="en-KR" sz="1400" b="1" u="sng">
              <a:latin typeface="+mn-ea"/>
              <a:ea typeface="+mn-ea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CC58D-6C6F-2049-AF73-D010E8300D03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>
                <a:latin typeface="+mn-ea"/>
              </a:rPr>
              <a:t>농수축 상품군의 안동간고등어는 제공데이터 기준 </a:t>
            </a:r>
            <a:r>
              <a:rPr lang="en-US" altLang="ko-KR" sz="1400" kern="0">
                <a:latin typeface="+mn-ea"/>
              </a:rPr>
              <a:t>318</a:t>
            </a:r>
            <a:r>
              <a:rPr lang="ko-KR" altLang="en-US" sz="1400" kern="0">
                <a:latin typeface="+mn-ea"/>
              </a:rPr>
              <a:t>번 방송되었고</a:t>
            </a:r>
            <a:r>
              <a:rPr lang="en-US" altLang="ko-KR" sz="1400" kern="0">
                <a:latin typeface="+mn-ea"/>
              </a:rPr>
              <a:t>, </a:t>
            </a:r>
            <a:r>
              <a:rPr lang="ko-KR" altLang="en-US" sz="1400" kern="0">
                <a:latin typeface="+mn-ea"/>
              </a:rPr>
              <a:t>그 중 </a:t>
            </a:r>
            <a:r>
              <a:rPr lang="en-US" altLang="ko-KR" sz="1400" kern="0">
                <a:latin typeface="+mn-ea"/>
              </a:rPr>
              <a:t>147</a:t>
            </a:r>
            <a:r>
              <a:rPr lang="ko-KR" altLang="en-US" sz="1400" kern="0">
                <a:latin typeface="+mn-ea"/>
              </a:rPr>
              <a:t>번의 방송이 </a:t>
            </a:r>
            <a:r>
              <a:rPr lang="en-US" altLang="ko-KR" sz="1400" kern="0">
                <a:latin typeface="+mn-ea"/>
              </a:rPr>
              <a:t>TOP1000</a:t>
            </a:r>
            <a:r>
              <a:rPr lang="ko-KR" altLang="en-US" sz="1400" kern="0">
                <a:latin typeface="+mn-ea"/>
              </a:rPr>
              <a:t>에 포함되어 </a:t>
            </a:r>
            <a:r>
              <a:rPr lang="en-US" altLang="ko-KR" sz="1400" kern="0">
                <a:latin typeface="+mn-ea"/>
              </a:rPr>
              <a:t>46.2%</a:t>
            </a:r>
            <a:r>
              <a:rPr lang="ko-KR" altLang="en-US" sz="1400" kern="0">
                <a:latin typeface="+mn-ea"/>
              </a:rPr>
              <a:t>의 비중을 보임</a:t>
            </a:r>
            <a:endParaRPr lang="en-US" altLang="ko-KR" sz="1400" kern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AF5071-B1F5-4948-A001-65525F32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0" y="1546437"/>
            <a:ext cx="3322307" cy="47426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A87D86-5252-473E-89E0-002B0EBD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26" y="1451913"/>
            <a:ext cx="3530232" cy="25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829874-6F2B-C44D-A100-3FC5398EF40B}"/>
              </a:ext>
            </a:extLst>
          </p:cNvPr>
          <p:cNvSpPr txBox="1"/>
          <p:nvPr/>
        </p:nvSpPr>
        <p:spPr>
          <a:xfrm>
            <a:off x="3296815" y="1268760"/>
            <a:ext cx="6120235" cy="4425728"/>
          </a:xfrm>
          <a:prstGeom prst="rect">
            <a:avLst/>
          </a:prstGeom>
          <a:noFill/>
        </p:spPr>
        <p:txBody>
          <a:bodyPr wrap="square" lIns="85247" tIns="42623" rIns="85247" bIns="42623" rtlCol="0">
            <a:spAutoFit/>
          </a:bodyPr>
          <a:lstStyle>
            <a:defPPr>
              <a:defRPr lang="en-US"/>
            </a:defPPr>
            <a:lvl1pPr algn="l">
              <a:defRPr sz="2400" b="1" i="1">
                <a:solidFill>
                  <a:srgbClr val="FFFFFF">
                    <a:lumMod val="95000"/>
                  </a:srgbClr>
                </a:solidFill>
                <a:latin typeface="+mn-ea"/>
                <a:ea typeface="+mn-ea"/>
              </a:defRPr>
            </a:lvl1pPr>
          </a:lstStyle>
          <a:p>
            <a:pPr marL="514350" indent="-514350" defTabSz="857982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1" lang="ko-KR" altLang="en-US" sz="2000" i="0">
                <a:solidFill>
                  <a:schemeClr val="tx1"/>
                </a:solidFill>
                <a:cs typeface="Times New Roman" panose="02020603050405020304" pitchFamily="18" charset="0"/>
              </a:rPr>
              <a:t>과제 정의</a:t>
            </a:r>
            <a:endParaRPr kumimoji="1" lang="en-US" altLang="ko-KR" sz="2000" i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defTabSz="85798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kumimoji="1" lang="en-US" altLang="ko-KR" sz="2000" i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indent="-514350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1" lang="ko-KR" altLang="en-US" sz="2000" i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과제 상세</a:t>
            </a:r>
            <a:endParaRPr kumimoji="1" lang="en-US" altLang="ko-KR" sz="2000" i="0">
              <a:solidFill>
                <a:schemeClr val="bg2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ko-KR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1.</a:t>
            </a:r>
            <a:r>
              <a:rPr kumimoji="1" lang="ko-KR" altLang="en-US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데이터 </a:t>
            </a:r>
            <a:r>
              <a:rPr kumimoji="1" lang="ko-KR" altLang="en-US" err="1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전처리</a:t>
            </a:r>
            <a:endParaRPr kumimoji="1" lang="en-US" altLang="ko-KR">
              <a:solidFill>
                <a:schemeClr val="bg2">
                  <a:lumMod val="20000"/>
                  <a:lumOff val="80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ko-KR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r>
              <a:rPr kumimoji="1" lang="ko-KR" altLang="en-US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탐색적 자료 분석</a:t>
            </a:r>
            <a:endParaRPr lang="en-US" altLang="ko-KR">
              <a:solidFill>
                <a:schemeClr val="bg2">
                  <a:lumMod val="20000"/>
                  <a:lumOff val="80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ko-KR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kumimoji="1" lang="ko-KR" altLang="en-US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외부변수 선정</a:t>
            </a:r>
            <a:endParaRPr kumimoji="1" lang="en-US" altLang="ko-KR">
              <a:solidFill>
                <a:schemeClr val="bg2">
                  <a:lumMod val="20000"/>
                  <a:lumOff val="80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4. </a:t>
            </a: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변수 </a:t>
            </a:r>
            <a:r>
              <a:rPr lang="en-US" altLang="ko-KR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pool </a:t>
            </a: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설정 </a:t>
            </a:r>
            <a:r>
              <a:rPr lang="en-US" altLang="ko-KR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/ Feature Engineering</a:t>
            </a: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5. </a:t>
            </a:r>
            <a:r>
              <a:rPr kumimoji="1" lang="ko-KR" altLang="en-US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모델링</a:t>
            </a:r>
            <a:endParaRPr kumimoji="1" lang="en-US" altLang="ko-KR">
              <a:solidFill>
                <a:schemeClr val="bg2">
                  <a:lumMod val="20000"/>
                  <a:lumOff val="80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6. </a:t>
            </a: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최적화 방안 </a:t>
            </a:r>
            <a:endParaRPr lang="en-US" altLang="ko-KR">
              <a:solidFill>
                <a:schemeClr val="bg2">
                  <a:lumMod val="20000"/>
                  <a:lumOff val="80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 </a:t>
            </a:r>
          </a:p>
          <a:p>
            <a:pPr defTabSz="857982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800" b="0" i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857982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000" i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97871-D4FC-894D-85D1-E028EF28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63" y="1142425"/>
            <a:ext cx="2122488" cy="59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/>
          <a:lstStyle/>
          <a:p>
            <a:pPr algn="r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ko-KR" sz="32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Agenda</a:t>
            </a:r>
            <a:r>
              <a:rPr lang="en-US" altLang="en-US" sz="32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br>
              <a:rPr lang="ko-KR" altLang="en-US" sz="32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</a:br>
            <a:endParaRPr lang="ko-KR" altLang="en-US" sz="3200" b="1">
              <a:solidFill>
                <a:schemeClr val="bg2">
                  <a:lumMod val="25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9F719-E4A9-CA42-99FA-77190B1275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68066" y="1196974"/>
            <a:ext cx="96702" cy="37080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0" rIns="108000" bIns="0" anchor="ctr"/>
          <a:lstStyle/>
          <a:p>
            <a:pPr eaLnBrk="0" latinLnBrk="0" hangingPunct="0"/>
            <a:endParaRPr kumimoji="0"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086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63" y="98630"/>
            <a:ext cx="668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6. </a:t>
            </a:r>
            <a:r>
              <a:rPr lang="ko-KR" altLang="en-US" b="1">
                <a:latin typeface="+mn-ea"/>
                <a:ea typeface="+mn-ea"/>
              </a:rPr>
              <a:t>최적화 방안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효자 상품 방송 배치 </a:t>
            </a:r>
            <a:r>
              <a:rPr lang="en-US" altLang="ko-KR" b="1">
                <a:latin typeface="+mn-ea"/>
                <a:ea typeface="+mn-ea"/>
              </a:rPr>
              <a:t>&lt;</a:t>
            </a:r>
            <a:r>
              <a:rPr lang="ko-KR" altLang="en-US" b="1">
                <a:latin typeface="+mn-ea"/>
                <a:ea typeface="+mn-ea"/>
              </a:rPr>
              <a:t>국내산 손질 갑오징어</a:t>
            </a:r>
            <a:r>
              <a:rPr lang="en-US" altLang="ko-KR" b="1">
                <a:latin typeface="+mn-ea"/>
                <a:ea typeface="+mn-ea"/>
              </a:rPr>
              <a:t>&gt;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10" name="Rounded Rectangle 306">
            <a:extLst>
              <a:ext uri="{FF2B5EF4-FFF2-40B4-BE49-F238E27FC236}">
                <a16:creationId xmlns:a16="http://schemas.microsoft.com/office/drawing/2014/main" id="{2F15DF37-B9B0-44CA-B112-6828A6C5CA1B}"/>
              </a:ext>
            </a:extLst>
          </p:cNvPr>
          <p:cNvSpPr/>
          <p:nvPr/>
        </p:nvSpPr>
        <p:spPr>
          <a:xfrm>
            <a:off x="947555" y="4878710"/>
            <a:ext cx="360040" cy="1511069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내용</a:t>
            </a:r>
            <a:endParaRPr lang="x-none" sz="1200" b="1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31">
            <a:extLst>
              <a:ext uri="{FF2B5EF4-FFF2-40B4-BE49-F238E27FC236}">
                <a16:creationId xmlns:a16="http://schemas.microsoft.com/office/drawing/2014/main" id="{2E9C3C94-E881-4929-97FB-4D44F4F2B372}"/>
              </a:ext>
            </a:extLst>
          </p:cNvPr>
          <p:cNvSpPr/>
          <p:nvPr/>
        </p:nvSpPr>
        <p:spPr>
          <a:xfrm>
            <a:off x="1307594" y="5084201"/>
            <a:ext cx="7875875" cy="1308312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/>
            <a:endParaRPr lang="ko-KR" altLang="en-US" sz="12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7FA07-655D-489A-BD6D-C3F894293F51}"/>
              </a:ext>
            </a:extLst>
          </p:cNvPr>
          <p:cNvSpPr txBox="1"/>
          <p:nvPr/>
        </p:nvSpPr>
        <p:spPr>
          <a:xfrm>
            <a:off x="1483995" y="5244064"/>
            <a:ext cx="711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ea typeface="+mn-ea"/>
              </a:rPr>
              <a:t>국내산 손질갑오징어는 방송 노출 기준 처음 방송시에는 </a:t>
            </a:r>
            <a:r>
              <a:rPr lang="en-US" altLang="ko-KR" sz="1200">
                <a:latin typeface="+mn-ea"/>
                <a:ea typeface="+mn-ea"/>
              </a:rPr>
              <a:t>TOP1000</a:t>
            </a:r>
            <a:r>
              <a:rPr lang="ko-KR" altLang="en-US" sz="1200">
                <a:latin typeface="+mn-ea"/>
                <a:ea typeface="+mn-ea"/>
              </a:rPr>
              <a:t>에</a:t>
            </a:r>
            <a:r>
              <a:rPr lang="en-US" altLang="ko-KR" sz="120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포함되지 않음</a:t>
            </a:r>
            <a:endParaRPr lang="en-US" altLang="ko-KR" sz="120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ea typeface="+mn-ea"/>
              </a:rPr>
              <a:t>방송 초반 공략이 새로운 매출 증대의 기회가 될 수 있음</a:t>
            </a:r>
            <a:endParaRPr lang="en-US" altLang="ko-KR" sz="120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  <a:ea typeface="+mn-ea"/>
              </a:rPr>
              <a:t>초반 할인 이벤트</a:t>
            </a:r>
            <a:r>
              <a:rPr lang="en-US" altLang="ko-KR" sz="1200">
                <a:latin typeface="+mn-ea"/>
                <a:ea typeface="+mn-ea"/>
              </a:rPr>
              <a:t>, </a:t>
            </a:r>
            <a:r>
              <a:rPr lang="ko-KR" altLang="en-US" sz="1200">
                <a:latin typeface="+mn-ea"/>
                <a:ea typeface="+mn-ea"/>
              </a:rPr>
              <a:t>연예인 출연 등의 마케팅 전략으로 방송 초반 매출 증대를 기대</a:t>
            </a:r>
            <a:r>
              <a:rPr lang="en-US" altLang="ko-KR" sz="1200">
                <a:latin typeface="+mn-ea"/>
                <a:ea typeface="+mn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3BA7BA-DE3E-4704-AF93-600ADB80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4" y="1083482"/>
            <a:ext cx="8740031" cy="400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7427E-9A8A-4EEA-AD01-8F00F2A1E4C3}"/>
              </a:ext>
            </a:extLst>
          </p:cNvPr>
          <p:cNvSpPr txBox="1"/>
          <p:nvPr/>
        </p:nvSpPr>
        <p:spPr>
          <a:xfrm>
            <a:off x="4326762" y="730958"/>
            <a:ext cx="13869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u="sng">
                <a:latin typeface="+mn-ea"/>
                <a:ea typeface="+mn-ea"/>
              </a:rPr>
              <a:t>방송 편성 제안</a:t>
            </a:r>
            <a:endParaRPr lang="en-KR" sz="1400" b="1" u="sng">
              <a:latin typeface="+mn-ea"/>
              <a:ea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7110CDD-8AD0-443D-B7E2-E713F02F8CC6}"/>
              </a:ext>
            </a:extLst>
          </p:cNvPr>
          <p:cNvSpPr/>
          <p:nvPr/>
        </p:nvSpPr>
        <p:spPr bwMode="auto">
          <a:xfrm>
            <a:off x="6978225" y="2438890"/>
            <a:ext cx="540060" cy="49505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BB655CE-B198-42B3-BA80-1F62082E1085}"/>
              </a:ext>
            </a:extLst>
          </p:cNvPr>
          <p:cNvSpPr/>
          <p:nvPr/>
        </p:nvSpPr>
        <p:spPr bwMode="auto">
          <a:xfrm>
            <a:off x="6996752" y="4543518"/>
            <a:ext cx="503006" cy="49505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616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4">
            <a:extLst>
              <a:ext uri="{FF2B5EF4-FFF2-40B4-BE49-F238E27FC236}">
                <a16:creationId xmlns:a16="http://schemas.microsoft.com/office/drawing/2014/main" id="{DE99D7F0-C7AD-AC4F-8DF7-DCD74E98F7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7988" y="2898959"/>
            <a:ext cx="9224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4000" rIns="54000" anchor="ctr">
            <a:spAutoFit/>
          </a:bodyPr>
          <a:lstStyle/>
          <a:p>
            <a:pPr algn="ctr" eaLnBrk="0" fontAlgn="base" hangingPunct="0">
              <a:spcBef>
                <a:spcPct val="45000"/>
              </a:spcBef>
              <a:spcAft>
                <a:spcPct val="0"/>
              </a:spcAft>
            </a:pPr>
            <a:r>
              <a:rPr lang="en-US" altLang="ko-KR" sz="3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of Document</a:t>
            </a:r>
            <a:endParaRPr lang="ko-KR" altLang="en-US" sz="36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7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63" y="9863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𝐈. </a:t>
            </a:r>
            <a:r>
              <a:rPr lang="ko-KR" altLang="en-US" b="1">
                <a:latin typeface="+mn-ea"/>
                <a:ea typeface="+mn-ea"/>
              </a:rPr>
              <a:t>과제 정의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DF5E2C89-C165-CE45-9560-256572925691}"/>
              </a:ext>
            </a:extLst>
          </p:cNvPr>
          <p:cNvSpPr txBox="1">
            <a:spLocks/>
          </p:cNvSpPr>
          <p:nvPr/>
        </p:nvSpPr>
        <p:spPr>
          <a:xfrm>
            <a:off x="407495" y="670859"/>
            <a:ext cx="9225455" cy="688875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>
                <a:solidFill>
                  <a:srgbClr val="333333"/>
                </a:solidFill>
                <a:effectLst/>
                <a:latin typeface="+mn-ea"/>
              </a:rPr>
              <a:t>NS Shop+</a:t>
            </a:r>
            <a:r>
              <a:rPr lang="ko-KR" altLang="en-US" sz="1600" b="1" i="0">
                <a:solidFill>
                  <a:srgbClr val="333333"/>
                </a:solidFill>
                <a:effectLst/>
                <a:latin typeface="+mn-ea"/>
              </a:rPr>
              <a:t>편성데이터</a:t>
            </a:r>
            <a:r>
              <a:rPr lang="en-US" altLang="ko-KR" sz="1600" b="1" i="0">
                <a:solidFill>
                  <a:srgbClr val="333333"/>
                </a:solidFill>
                <a:effectLst/>
                <a:latin typeface="+mn-ea"/>
              </a:rPr>
              <a:t>(NS</a:t>
            </a:r>
            <a:r>
              <a:rPr lang="ko-KR" altLang="en-US" sz="1600" b="1" i="0">
                <a:solidFill>
                  <a:srgbClr val="333333"/>
                </a:solidFill>
                <a:effectLst/>
                <a:latin typeface="+mn-ea"/>
              </a:rPr>
              <a:t>홈쇼핑</a:t>
            </a:r>
            <a:r>
              <a:rPr lang="en-US" altLang="ko-KR" sz="1600" b="1" i="0">
                <a:solidFill>
                  <a:srgbClr val="333333"/>
                </a:solidFill>
                <a:effectLst/>
                <a:latin typeface="+mn-ea"/>
              </a:rPr>
              <a:t>) </a:t>
            </a:r>
            <a:r>
              <a:rPr lang="ko-KR" altLang="en-US" sz="1600" b="1" i="0">
                <a:solidFill>
                  <a:srgbClr val="333333"/>
                </a:solidFill>
                <a:effectLst/>
                <a:latin typeface="+mn-ea"/>
              </a:rPr>
              <a:t>를 활용하여 방송편성표에 따른 판매실적을 예측하고</a:t>
            </a:r>
            <a:r>
              <a:rPr lang="en-US" altLang="ko-KR" sz="1600" b="1" i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600" b="1" i="0">
                <a:solidFill>
                  <a:srgbClr val="333333"/>
                </a:solidFill>
                <a:effectLst/>
                <a:latin typeface="+mn-ea"/>
              </a:rPr>
              <a:t>최적 수익을 고려한 </a:t>
            </a:r>
            <a:r>
              <a:rPr lang="ko-KR" altLang="en-US" sz="1600" b="1" i="0" err="1">
                <a:solidFill>
                  <a:srgbClr val="333333"/>
                </a:solidFill>
                <a:effectLst/>
                <a:latin typeface="+mn-ea"/>
              </a:rPr>
              <a:t>요일별</a:t>
            </a:r>
            <a:r>
              <a:rPr lang="en-US" altLang="ko-KR" sz="1600" b="1" i="0">
                <a:solidFill>
                  <a:srgbClr val="333333"/>
                </a:solidFill>
                <a:effectLst/>
                <a:latin typeface="+mn-ea"/>
              </a:rPr>
              <a:t>/ </a:t>
            </a:r>
            <a:r>
              <a:rPr lang="ko-KR" altLang="en-US" sz="1600" b="1" i="0">
                <a:solidFill>
                  <a:srgbClr val="333333"/>
                </a:solidFill>
                <a:effectLst/>
                <a:latin typeface="+mn-ea"/>
              </a:rPr>
              <a:t>시간대별 </a:t>
            </a:r>
            <a:r>
              <a:rPr lang="en-US" altLang="ko-KR" sz="1600" b="1" i="0">
                <a:solidFill>
                  <a:srgbClr val="333333"/>
                </a:solidFill>
                <a:effectLst/>
                <a:latin typeface="+mn-ea"/>
              </a:rPr>
              <a:t>/ </a:t>
            </a:r>
            <a:r>
              <a:rPr lang="ko-KR" altLang="en-US" sz="1600" b="1" i="0">
                <a:solidFill>
                  <a:srgbClr val="333333"/>
                </a:solidFill>
                <a:effectLst/>
                <a:latin typeface="+mn-ea"/>
              </a:rPr>
              <a:t>카테고리별 편성</a:t>
            </a:r>
            <a:r>
              <a:rPr lang="en-US" altLang="ko-KR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>
                <a:solidFill>
                  <a:srgbClr val="333333"/>
                </a:solidFill>
                <a:latin typeface="+mn-ea"/>
              </a:rPr>
              <a:t>및 </a:t>
            </a:r>
            <a:r>
              <a:rPr lang="ko-KR" altLang="en-US" sz="1600" b="1" i="0">
                <a:solidFill>
                  <a:srgbClr val="333333"/>
                </a:solidFill>
                <a:effectLst/>
                <a:latin typeface="+mn-ea"/>
              </a:rPr>
              <a:t>최적화 방안</a:t>
            </a:r>
            <a:r>
              <a:rPr lang="en-US" altLang="ko-KR" sz="1600" b="1" i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ko-KR" altLang="en-US" sz="1600" b="1" i="0">
                <a:solidFill>
                  <a:srgbClr val="333333"/>
                </a:solidFill>
                <a:effectLst/>
                <a:latin typeface="+mn-ea"/>
              </a:rPr>
              <a:t>모형</a:t>
            </a:r>
            <a:r>
              <a:rPr lang="en-US" altLang="ko-KR" sz="1600" b="1" i="0">
                <a:solidFill>
                  <a:srgbClr val="333333"/>
                </a:solidFill>
                <a:effectLst/>
                <a:latin typeface="+mn-ea"/>
              </a:rPr>
              <a:t>) </a:t>
            </a:r>
            <a:r>
              <a:rPr lang="ko-KR" altLang="en-US" sz="1600" b="1" i="0">
                <a:solidFill>
                  <a:srgbClr val="333333"/>
                </a:solidFill>
                <a:effectLst/>
                <a:latin typeface="+mn-ea"/>
              </a:rPr>
              <a:t>제시</a:t>
            </a:r>
          </a:p>
        </p:txBody>
      </p:sp>
      <p:sp>
        <p:nvSpPr>
          <p:cNvPr id="347" name="Right Arrow 101">
            <a:extLst>
              <a:ext uri="{FF2B5EF4-FFF2-40B4-BE49-F238E27FC236}">
                <a16:creationId xmlns:a16="http://schemas.microsoft.com/office/drawing/2014/main" id="{6A88A98C-F01F-7140-B699-03A93F6106C2}"/>
              </a:ext>
            </a:extLst>
          </p:cNvPr>
          <p:cNvSpPr/>
          <p:nvPr/>
        </p:nvSpPr>
        <p:spPr>
          <a:xfrm>
            <a:off x="4340035" y="2596112"/>
            <a:ext cx="3043236" cy="890595"/>
          </a:xfrm>
          <a:prstGeom prst="rightArrow">
            <a:avLst>
              <a:gd name="adj1" fmla="val 50000"/>
              <a:gd name="adj2" fmla="val 37332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46" name="Right Arrow 101">
            <a:extLst>
              <a:ext uri="{FF2B5EF4-FFF2-40B4-BE49-F238E27FC236}">
                <a16:creationId xmlns:a16="http://schemas.microsoft.com/office/drawing/2014/main" id="{BB728AC8-18A2-1942-AF37-54B833ED34D0}"/>
              </a:ext>
            </a:extLst>
          </p:cNvPr>
          <p:cNvSpPr/>
          <p:nvPr/>
        </p:nvSpPr>
        <p:spPr>
          <a:xfrm>
            <a:off x="2581366" y="3610645"/>
            <a:ext cx="6062044" cy="727617"/>
          </a:xfrm>
          <a:prstGeom prst="rightArrow">
            <a:avLst>
              <a:gd name="adj1" fmla="val 50000"/>
              <a:gd name="adj2" fmla="val 37332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86D7EA7E-26E0-4043-997B-D66B1F25ABE7}"/>
              </a:ext>
            </a:extLst>
          </p:cNvPr>
          <p:cNvGrpSpPr/>
          <p:nvPr/>
        </p:nvGrpSpPr>
        <p:grpSpPr>
          <a:xfrm rot="16200000">
            <a:off x="3233511" y="2438897"/>
            <a:ext cx="1161899" cy="1196960"/>
            <a:chOff x="2321152" y="2939552"/>
            <a:chExt cx="2216768" cy="919408"/>
          </a:xfrm>
        </p:grpSpPr>
        <p:grpSp>
          <p:nvGrpSpPr>
            <p:cNvPr id="311" name="그룹 50">
              <a:extLst>
                <a:ext uri="{FF2B5EF4-FFF2-40B4-BE49-F238E27FC236}">
                  <a16:creationId xmlns:a16="http://schemas.microsoft.com/office/drawing/2014/main" id="{B0C7A301-1EB1-7C4F-8E67-5F70D4578A8C}"/>
                </a:ext>
              </a:extLst>
            </p:cNvPr>
            <p:cNvGrpSpPr/>
            <p:nvPr/>
          </p:nvGrpSpPr>
          <p:grpSpPr>
            <a:xfrm>
              <a:off x="2321152" y="2939552"/>
              <a:ext cx="2216768" cy="130027"/>
              <a:chOff x="823268" y="4564963"/>
              <a:chExt cx="1718701" cy="324517"/>
            </a:xfrm>
          </p:grpSpPr>
          <p:sp>
            <p:nvSpPr>
              <p:cNvPr id="313" name="자유형 51">
                <a:extLst>
                  <a:ext uri="{FF2B5EF4-FFF2-40B4-BE49-F238E27FC236}">
                    <a16:creationId xmlns:a16="http://schemas.microsoft.com/office/drawing/2014/main" id="{271EFF20-3DD7-4849-8415-4BCF186D86C2}"/>
                  </a:ext>
                </a:extLst>
              </p:cNvPr>
              <p:cNvSpPr/>
              <p:nvPr/>
            </p:nvSpPr>
            <p:spPr bwMode="auto">
              <a:xfrm>
                <a:off x="823268" y="4564963"/>
                <a:ext cx="134526" cy="324513"/>
              </a:xfrm>
              <a:custGeom>
                <a:avLst/>
                <a:gdLst>
                  <a:gd name="connsiteX0" fmla="*/ 0 w 845127"/>
                  <a:gd name="connsiteY0" fmla="*/ 0 h 4017818"/>
                  <a:gd name="connsiteX1" fmla="*/ 651163 w 845127"/>
                  <a:gd name="connsiteY1" fmla="*/ 1704109 h 4017818"/>
                  <a:gd name="connsiteX2" fmla="*/ 845127 w 845127"/>
                  <a:gd name="connsiteY2" fmla="*/ 4017818 h 4017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5127" h="4017818">
                    <a:moveTo>
                      <a:pt x="0" y="0"/>
                    </a:moveTo>
                    <a:cubicBezTo>
                      <a:pt x="255154" y="517236"/>
                      <a:pt x="510309" y="1034473"/>
                      <a:pt x="651163" y="1704109"/>
                    </a:cubicBezTo>
                    <a:cubicBezTo>
                      <a:pt x="792018" y="2373745"/>
                      <a:pt x="818572" y="3195781"/>
                      <a:pt x="845127" y="4017818"/>
                    </a:cubicBezTo>
                  </a:path>
                </a:pathLst>
              </a:custGeom>
              <a:noFill/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0" rIns="1800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Arials"/>
                </a:endParaRPr>
              </a:p>
            </p:txBody>
          </p:sp>
          <p:sp>
            <p:nvSpPr>
              <p:cNvPr id="314" name="자유형 52">
                <a:extLst>
                  <a:ext uri="{FF2B5EF4-FFF2-40B4-BE49-F238E27FC236}">
                    <a16:creationId xmlns:a16="http://schemas.microsoft.com/office/drawing/2014/main" id="{AA7DAC0F-3244-1D42-85AD-BF415F650932}"/>
                  </a:ext>
                </a:extLst>
              </p:cNvPr>
              <p:cNvSpPr/>
              <p:nvPr/>
            </p:nvSpPr>
            <p:spPr bwMode="auto">
              <a:xfrm flipH="1">
                <a:off x="2407443" y="4564967"/>
                <a:ext cx="134526" cy="324513"/>
              </a:xfrm>
              <a:custGeom>
                <a:avLst/>
                <a:gdLst>
                  <a:gd name="connsiteX0" fmla="*/ 0 w 845127"/>
                  <a:gd name="connsiteY0" fmla="*/ 0 h 4017818"/>
                  <a:gd name="connsiteX1" fmla="*/ 651163 w 845127"/>
                  <a:gd name="connsiteY1" fmla="*/ 1704109 h 4017818"/>
                  <a:gd name="connsiteX2" fmla="*/ 845127 w 845127"/>
                  <a:gd name="connsiteY2" fmla="*/ 4017818 h 4017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5127" h="4017818">
                    <a:moveTo>
                      <a:pt x="0" y="0"/>
                    </a:moveTo>
                    <a:cubicBezTo>
                      <a:pt x="255154" y="517236"/>
                      <a:pt x="510309" y="1034473"/>
                      <a:pt x="651163" y="1704109"/>
                    </a:cubicBezTo>
                    <a:cubicBezTo>
                      <a:pt x="792018" y="2373745"/>
                      <a:pt x="818572" y="3195781"/>
                      <a:pt x="845127" y="4017818"/>
                    </a:cubicBezTo>
                  </a:path>
                </a:pathLst>
              </a:custGeom>
              <a:noFill/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0" rIns="1800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Arials"/>
                </a:endParaRPr>
              </a:p>
            </p:txBody>
          </p:sp>
        </p:grpSp>
        <p:sp>
          <p:nvSpPr>
            <p:cNvPr id="312" name="타원 53">
              <a:extLst>
                <a:ext uri="{FF2B5EF4-FFF2-40B4-BE49-F238E27FC236}">
                  <a16:creationId xmlns:a16="http://schemas.microsoft.com/office/drawing/2014/main" id="{0FEDD7D5-B351-FC46-A77F-9A5215F4054C}"/>
                </a:ext>
              </a:extLst>
            </p:cNvPr>
            <p:cNvSpPr/>
            <p:nvPr/>
          </p:nvSpPr>
          <p:spPr bwMode="auto">
            <a:xfrm>
              <a:off x="2948735" y="3737421"/>
              <a:ext cx="954019" cy="12153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5997" tIns="35997" rIns="35997" bIns="3599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ts val="1900"/>
                </a:lnSpc>
                <a:spcBef>
                  <a:spcPts val="600"/>
                </a:spcBef>
              </a:pPr>
              <a:endParaRPr lang="ko-KR" altLang="en-US" sz="1400" b="1">
                <a:latin typeface="+mn-ea"/>
                <a:ea typeface="+mn-ea"/>
                <a:cs typeface="Arial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45FC4F-D0ED-8A4D-8919-A623CFCE74E1}"/>
              </a:ext>
            </a:extLst>
          </p:cNvPr>
          <p:cNvGrpSpPr/>
          <p:nvPr/>
        </p:nvGrpSpPr>
        <p:grpSpPr>
          <a:xfrm>
            <a:off x="407494" y="3093760"/>
            <a:ext cx="2316287" cy="1415360"/>
            <a:chOff x="2819676" y="1614575"/>
            <a:chExt cx="2316287" cy="1541855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5A6C9E08-E466-B649-BAF6-BA80D958CDA8}"/>
                </a:ext>
              </a:extLst>
            </p:cNvPr>
            <p:cNvGrpSpPr/>
            <p:nvPr/>
          </p:nvGrpSpPr>
          <p:grpSpPr>
            <a:xfrm>
              <a:off x="2819676" y="1614575"/>
              <a:ext cx="2316287" cy="1541855"/>
              <a:chOff x="410202" y="1614575"/>
              <a:chExt cx="2316287" cy="1541855"/>
            </a:xfrm>
          </p:grpSpPr>
          <p:sp>
            <p:nvSpPr>
              <p:cNvPr id="254" name="모서리가 둥근 직사각형 131">
                <a:extLst>
                  <a:ext uri="{FF2B5EF4-FFF2-40B4-BE49-F238E27FC236}">
                    <a16:creationId xmlns:a16="http://schemas.microsoft.com/office/drawing/2014/main" id="{2CB58519-221F-2E45-A6B8-C952424E0EC2}"/>
                  </a:ext>
                </a:extLst>
              </p:cNvPr>
              <p:cNvSpPr/>
              <p:nvPr/>
            </p:nvSpPr>
            <p:spPr>
              <a:xfrm>
                <a:off x="410202" y="1631650"/>
                <a:ext cx="2316287" cy="1524780"/>
              </a:xfrm>
              <a:prstGeom prst="roundRect">
                <a:avLst>
                  <a:gd name="adj" fmla="val 6406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/>
                <a:endParaRPr lang="ko-KR" altLang="en-US" sz="1200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89C69B34-ABA9-8D48-943A-86BD5464D970}"/>
                  </a:ext>
                </a:extLst>
              </p:cNvPr>
              <p:cNvSpPr txBox="1"/>
              <p:nvPr/>
            </p:nvSpPr>
            <p:spPr>
              <a:xfrm>
                <a:off x="552617" y="1614575"/>
                <a:ext cx="2031457" cy="315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100" b="1" kern="0">
                    <a:solidFill>
                      <a:srgbClr val="00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 외부 요인 정보</a:t>
                </a:r>
              </a:p>
            </p:txBody>
          </p:sp>
        </p:grp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86DF2939-9AE1-E748-907E-2A1029F65E0E}"/>
                </a:ext>
              </a:extLst>
            </p:cNvPr>
            <p:cNvSpPr/>
            <p:nvPr/>
          </p:nvSpPr>
          <p:spPr>
            <a:xfrm>
              <a:off x="2941808" y="1872552"/>
              <a:ext cx="976077" cy="12151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anchor="t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>
                  <a:solidFill>
                    <a:schemeClr val="tx1"/>
                  </a:solidFill>
                  <a:latin typeface="+mn-ea"/>
                </a:rPr>
                <a:t>날씨</a:t>
              </a:r>
              <a:endParaRPr lang="x-none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EF77B45-E9AB-934F-9258-443C6560234D}"/>
                </a:ext>
              </a:extLst>
            </p:cNvPr>
            <p:cNvSpPr/>
            <p:nvPr/>
          </p:nvSpPr>
          <p:spPr>
            <a:xfrm>
              <a:off x="4045667" y="1872551"/>
              <a:ext cx="976077" cy="12151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anchor="t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>
                  <a:solidFill>
                    <a:schemeClr val="tx1"/>
                  </a:solidFill>
                  <a:latin typeface="+mn-ea"/>
                </a:rPr>
                <a:t>이슈</a:t>
              </a:r>
              <a:endParaRPr lang="x-none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8" name="모서리가 둥근 직사각형 131">
              <a:extLst>
                <a:ext uri="{FF2B5EF4-FFF2-40B4-BE49-F238E27FC236}">
                  <a16:creationId xmlns:a16="http://schemas.microsoft.com/office/drawing/2014/main" id="{325DEBE6-85AC-C845-BA3C-41837EEBBBB2}"/>
                </a:ext>
              </a:extLst>
            </p:cNvPr>
            <p:cNvSpPr/>
            <p:nvPr/>
          </p:nvSpPr>
          <p:spPr>
            <a:xfrm>
              <a:off x="2986674" y="2157434"/>
              <a:ext cx="879540" cy="8697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/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9" name="모서리가 둥근 직사각형 131">
              <a:extLst>
                <a:ext uri="{FF2B5EF4-FFF2-40B4-BE49-F238E27FC236}">
                  <a16:creationId xmlns:a16="http://schemas.microsoft.com/office/drawing/2014/main" id="{866202C7-9C3A-D94D-892B-AF96E7D345E5}"/>
                </a:ext>
              </a:extLst>
            </p:cNvPr>
            <p:cNvSpPr/>
            <p:nvPr/>
          </p:nvSpPr>
          <p:spPr>
            <a:xfrm>
              <a:off x="4097199" y="2157434"/>
              <a:ext cx="879540" cy="8697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/>
              <a:endParaRPr lang="ko-KR" altLang="en-US" sz="105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4" name="직사각형 145">
              <a:extLst>
                <a:ext uri="{FF2B5EF4-FFF2-40B4-BE49-F238E27FC236}">
                  <a16:creationId xmlns:a16="http://schemas.microsoft.com/office/drawing/2014/main" id="{30175A28-B3F0-174B-964C-0CF2E2225A07}"/>
                </a:ext>
              </a:extLst>
            </p:cNvPr>
            <p:cNvSpPr/>
            <p:nvPr/>
          </p:nvSpPr>
          <p:spPr bwMode="auto">
            <a:xfrm>
              <a:off x="2955162" y="2210635"/>
              <a:ext cx="1034645" cy="7085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9525" lvl="1" indent="-9525" eaLnBrk="0" latinLnBrk="0" hangingPunct="0">
                <a:lnSpc>
                  <a:spcPct val="80000"/>
                </a:lnSpc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평균기온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9525" lvl="1" indent="-9525" eaLnBrk="0" latinLnBrk="0" hangingPunct="0">
                <a:lnSpc>
                  <a:spcPct val="80000"/>
                </a:lnSpc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강수량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9525" lvl="1" indent="-9525" eaLnBrk="0" latinLnBrk="0" hangingPunct="0">
                <a:lnSpc>
                  <a:spcPct val="80000"/>
                </a:lnSpc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강설량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9525" lvl="1" indent="-9525" eaLnBrk="0" latinLnBrk="0" hangingPunct="0">
                <a:lnSpc>
                  <a:spcPct val="80000"/>
                </a:lnSpc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습도</a:t>
              </a: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/</a:t>
              </a: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기압 등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5" name="직사각형 145">
              <a:extLst>
                <a:ext uri="{FF2B5EF4-FFF2-40B4-BE49-F238E27FC236}">
                  <a16:creationId xmlns:a16="http://schemas.microsoft.com/office/drawing/2014/main" id="{3066208A-F977-474D-AD02-3CBE3228C380}"/>
                </a:ext>
              </a:extLst>
            </p:cNvPr>
            <p:cNvSpPr/>
            <p:nvPr/>
          </p:nvSpPr>
          <p:spPr bwMode="auto">
            <a:xfrm>
              <a:off x="4062021" y="2251748"/>
              <a:ext cx="1021011" cy="7085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47625" lvl="1" indent="-39688" eaLnBrk="0" latinLnBrk="0" hangingPunct="0"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코로나</a:t>
              </a: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19</a:t>
              </a:r>
            </a:p>
            <a:p>
              <a:pPr marL="47625" lvl="1" indent="-39688" eaLnBrk="0" latinLnBrk="0" hangingPunct="0"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소비자동향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47625" lvl="1" indent="-39688" eaLnBrk="0" latinLnBrk="0" hangingPunct="0"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ko-KR" altLang="en-US" sz="900" kern="0" err="1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채널유동성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C8D86DA0-9D00-3943-A1A0-76F317DCF552}"/>
              </a:ext>
            </a:extLst>
          </p:cNvPr>
          <p:cNvSpPr txBox="1"/>
          <p:nvPr/>
        </p:nvSpPr>
        <p:spPr>
          <a:xfrm>
            <a:off x="2972779" y="2123386"/>
            <a:ext cx="32403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i="1" kern="0" err="1">
                <a:latin typeface="+mn-ea"/>
                <a:ea typeface="+mn-ea"/>
                <a:cs typeface="Times New Roman" panose="02020603050405020304" pitchFamily="18" charset="0"/>
              </a:rPr>
              <a:t>내외부</a:t>
            </a:r>
            <a:r>
              <a:rPr lang="ko-KR" altLang="en-US" sz="1300" b="1" i="1" kern="0">
                <a:latin typeface="+mn-ea"/>
                <a:ea typeface="+mn-ea"/>
                <a:cs typeface="Times New Roman" panose="02020603050405020304" pitchFamily="18" charset="0"/>
              </a:rPr>
              <a:t> 데이터 활용한 시장 변동성 반영</a:t>
            </a:r>
          </a:p>
        </p:txBody>
      </p:sp>
      <p:sp>
        <p:nvSpPr>
          <p:cNvPr id="309" name="직사각형 62">
            <a:extLst>
              <a:ext uri="{FF2B5EF4-FFF2-40B4-BE49-F238E27FC236}">
                <a16:creationId xmlns:a16="http://schemas.microsoft.com/office/drawing/2014/main" id="{ECC7C0D3-C772-1A4B-82F5-FAE7833159EF}"/>
              </a:ext>
            </a:extLst>
          </p:cNvPr>
          <p:cNvSpPr/>
          <p:nvPr/>
        </p:nvSpPr>
        <p:spPr>
          <a:xfrm>
            <a:off x="4547955" y="2824967"/>
            <a:ext cx="1096919" cy="497572"/>
          </a:xfrm>
          <a:prstGeom prst="rect">
            <a:avLst/>
          </a:prstGeom>
          <a:noFill/>
        </p:spPr>
        <p:txBody>
          <a:bodyPr wrap="square" lIns="0" tIns="0" rIns="0">
            <a:spAutoFit/>
          </a:bodyPr>
          <a:lstStyle/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b="1" i="1" err="1">
                <a:latin typeface="+mn-ea"/>
                <a:ea typeface="+mn-ea"/>
              </a:rPr>
              <a:t>영향인자</a:t>
            </a:r>
            <a:endParaRPr lang="en-US" altLang="ko-KR" sz="1300" b="1" i="1">
              <a:latin typeface="+mn-ea"/>
              <a:ea typeface="+mn-ea"/>
            </a:endParaRPr>
          </a:p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b="1" i="1">
                <a:latin typeface="+mn-ea"/>
                <a:ea typeface="+mn-ea"/>
              </a:rPr>
              <a:t>도출</a:t>
            </a:r>
            <a:endParaRPr lang="en-US" altLang="ko-KR" sz="1300" b="1" i="1">
              <a:latin typeface="+mn-ea"/>
              <a:ea typeface="+mn-ea"/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F99FF49-CB09-B54D-937C-546DEFC48256}"/>
              </a:ext>
            </a:extLst>
          </p:cNvPr>
          <p:cNvGrpSpPr/>
          <p:nvPr/>
        </p:nvGrpSpPr>
        <p:grpSpPr>
          <a:xfrm>
            <a:off x="4320150" y="2874269"/>
            <a:ext cx="282806" cy="336433"/>
            <a:chOff x="4212138" y="2777698"/>
            <a:chExt cx="282806" cy="366501"/>
          </a:xfrm>
        </p:grpSpPr>
        <p:cxnSp>
          <p:nvCxnSpPr>
            <p:cNvPr id="316" name="직선 화살표 연결선 63">
              <a:extLst>
                <a:ext uri="{FF2B5EF4-FFF2-40B4-BE49-F238E27FC236}">
                  <a16:creationId xmlns:a16="http://schemas.microsoft.com/office/drawing/2014/main" id="{D9027746-0809-4C46-B955-04BFFF8C9D99}"/>
                </a:ext>
              </a:extLst>
            </p:cNvPr>
            <p:cNvCxnSpPr/>
            <p:nvPr/>
          </p:nvCxnSpPr>
          <p:spPr bwMode="auto">
            <a:xfrm rot="16200000">
              <a:off x="4352772" y="2820390"/>
              <a:ext cx="3230" cy="28111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7" name="직선 화살표 연결선 64">
              <a:extLst>
                <a:ext uri="{FF2B5EF4-FFF2-40B4-BE49-F238E27FC236}">
                  <a16:creationId xmlns:a16="http://schemas.microsoft.com/office/drawing/2014/main" id="{17723B16-75E9-5E47-B550-910B5D1ABDEC}"/>
                </a:ext>
              </a:extLst>
            </p:cNvPr>
            <p:cNvCxnSpPr/>
            <p:nvPr/>
          </p:nvCxnSpPr>
          <p:spPr bwMode="auto">
            <a:xfrm rot="16200000">
              <a:off x="4351081" y="3002026"/>
              <a:ext cx="3230" cy="28111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8" name="직선 화살표 연결선 65">
              <a:extLst>
                <a:ext uri="{FF2B5EF4-FFF2-40B4-BE49-F238E27FC236}">
                  <a16:creationId xmlns:a16="http://schemas.microsoft.com/office/drawing/2014/main" id="{F1BEFEC3-425A-AE4B-BF65-0BC39215B812}"/>
                </a:ext>
              </a:extLst>
            </p:cNvPr>
            <p:cNvCxnSpPr/>
            <p:nvPr/>
          </p:nvCxnSpPr>
          <p:spPr bwMode="auto">
            <a:xfrm rot="16200000">
              <a:off x="4352772" y="2638755"/>
              <a:ext cx="3230" cy="28111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30714D55-D178-FE49-BDDE-207220221B2A}"/>
              </a:ext>
            </a:extLst>
          </p:cNvPr>
          <p:cNvGrpSpPr/>
          <p:nvPr/>
        </p:nvGrpSpPr>
        <p:grpSpPr>
          <a:xfrm>
            <a:off x="3036911" y="2652472"/>
            <a:ext cx="909223" cy="753374"/>
            <a:chOff x="2985202" y="3027609"/>
            <a:chExt cx="909223" cy="820705"/>
          </a:xfrm>
        </p:grpSpPr>
        <p:sp>
          <p:nvSpPr>
            <p:cNvPr id="320" name="타원 70">
              <a:extLst>
                <a:ext uri="{FF2B5EF4-FFF2-40B4-BE49-F238E27FC236}">
                  <a16:creationId xmlns:a16="http://schemas.microsoft.com/office/drawing/2014/main" id="{B6B126BE-3D6C-9B48-8430-74D3F3DBDE13}"/>
                </a:ext>
              </a:extLst>
            </p:cNvPr>
            <p:cNvSpPr/>
            <p:nvPr/>
          </p:nvSpPr>
          <p:spPr bwMode="auto">
            <a:xfrm>
              <a:off x="3001818" y="3027609"/>
              <a:ext cx="854721" cy="820705"/>
            </a:xfrm>
            <a:prstGeom prst="ellipse">
              <a:avLst/>
            </a:prstGeom>
            <a:pattFill prst="openDmnd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5997" tIns="35997" rIns="35997" bIns="35997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ts val="1900"/>
                </a:lnSpc>
                <a:spcBef>
                  <a:spcPts val="600"/>
                </a:spcBef>
              </a:pPr>
              <a:endParaRPr lang="ko-KR" altLang="en-US" sz="1400" b="1">
                <a:latin typeface="+mn-ea"/>
                <a:ea typeface="+mn-ea"/>
                <a:cs typeface="Arials"/>
              </a:endParaRPr>
            </a:p>
          </p:txBody>
        </p:sp>
        <p:sp>
          <p:nvSpPr>
            <p:cNvPr id="321" name="직사각형 71">
              <a:extLst>
                <a:ext uri="{FF2B5EF4-FFF2-40B4-BE49-F238E27FC236}">
                  <a16:creationId xmlns:a16="http://schemas.microsoft.com/office/drawing/2014/main" id="{5C46247A-A1D6-A34E-96B7-9EF2324E03D0}"/>
                </a:ext>
              </a:extLst>
            </p:cNvPr>
            <p:cNvSpPr/>
            <p:nvPr/>
          </p:nvSpPr>
          <p:spPr>
            <a:xfrm>
              <a:off x="2985202" y="3237588"/>
              <a:ext cx="909223" cy="5029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i="1">
                  <a:latin typeface="+mn-ea"/>
                  <a:ea typeface="+mn-ea"/>
                </a:rPr>
                <a:t>매출 증대 </a:t>
              </a:r>
              <a:endParaRPr lang="en-US" altLang="ko-KR" sz="1200" b="1" i="1">
                <a:latin typeface="+mn-ea"/>
                <a:ea typeface="+mn-ea"/>
              </a:endParaRPr>
            </a:p>
            <a:p>
              <a:pPr algn="ctr"/>
              <a:r>
                <a:rPr lang="ko-KR" altLang="en-US" sz="1200" b="1" i="1">
                  <a:latin typeface="+mn-ea"/>
                  <a:ea typeface="+mn-ea"/>
                </a:rPr>
                <a:t>관점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693513-BD03-204F-A08E-0E3A989E976A}"/>
              </a:ext>
            </a:extLst>
          </p:cNvPr>
          <p:cNvGrpSpPr/>
          <p:nvPr/>
        </p:nvGrpSpPr>
        <p:grpSpPr>
          <a:xfrm>
            <a:off x="5470055" y="2602613"/>
            <a:ext cx="1553175" cy="1062156"/>
            <a:chOff x="6083391" y="2690918"/>
            <a:chExt cx="1553175" cy="1157085"/>
          </a:xfrm>
        </p:grpSpPr>
        <p:grpSp>
          <p:nvGrpSpPr>
            <p:cNvPr id="273" name="그룹 34">
              <a:extLst>
                <a:ext uri="{FF2B5EF4-FFF2-40B4-BE49-F238E27FC236}">
                  <a16:creationId xmlns:a16="http://schemas.microsoft.com/office/drawing/2014/main" id="{1D3B459C-7293-6B4B-A1EE-4DC7C52D1A69}"/>
                </a:ext>
              </a:extLst>
            </p:cNvPr>
            <p:cNvGrpSpPr/>
            <p:nvPr/>
          </p:nvGrpSpPr>
          <p:grpSpPr>
            <a:xfrm>
              <a:off x="6391133" y="2690918"/>
              <a:ext cx="893126" cy="875216"/>
              <a:chOff x="4153928" y="5808690"/>
              <a:chExt cx="674250" cy="652414"/>
            </a:xfrm>
          </p:grpSpPr>
          <p:sp>
            <p:nvSpPr>
              <p:cNvPr id="274" name="직사각형 265">
                <a:extLst>
                  <a:ext uri="{FF2B5EF4-FFF2-40B4-BE49-F238E27FC236}">
                    <a16:creationId xmlns:a16="http://schemas.microsoft.com/office/drawing/2014/main" id="{86B98472-8E8E-4C49-BC07-287CF2DC6C6A}"/>
                  </a:ext>
                </a:extLst>
              </p:cNvPr>
              <p:cNvSpPr/>
              <p:nvPr/>
            </p:nvSpPr>
            <p:spPr>
              <a:xfrm>
                <a:off x="4153928" y="5808690"/>
                <a:ext cx="674250" cy="652414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-50" normalizeH="0" baseline="0" noProof="0">
                  <a:ln>
                    <a:solidFill>
                      <a:srgbClr val="0C0C0C">
                        <a:alpha val="10000"/>
                      </a:srgbClr>
                    </a:solidFill>
                  </a:ln>
                  <a:solidFill>
                    <a:srgbClr val="0C0C0C"/>
                  </a:solidFill>
                  <a:effectLst/>
                  <a:uLnTx/>
                  <a:uFillTx/>
                  <a:latin typeface="+mn-ea"/>
                  <a:ea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275" name="그룹 266">
                <a:extLst>
                  <a:ext uri="{FF2B5EF4-FFF2-40B4-BE49-F238E27FC236}">
                    <a16:creationId xmlns:a16="http://schemas.microsoft.com/office/drawing/2014/main" id="{9B239311-3965-354B-81CC-D5A745424BC5}"/>
                  </a:ext>
                </a:extLst>
              </p:cNvPr>
              <p:cNvGrpSpPr/>
              <p:nvPr/>
            </p:nvGrpSpPr>
            <p:grpSpPr>
              <a:xfrm>
                <a:off x="4244148" y="5870673"/>
                <a:ext cx="493816" cy="528433"/>
                <a:chOff x="2326955" y="4843530"/>
                <a:chExt cx="493815" cy="528434"/>
              </a:xfrm>
            </p:grpSpPr>
            <p:grpSp>
              <p:nvGrpSpPr>
                <p:cNvPr id="276" name="그룹 267">
                  <a:extLst>
                    <a:ext uri="{FF2B5EF4-FFF2-40B4-BE49-F238E27FC236}">
                      <a16:creationId xmlns:a16="http://schemas.microsoft.com/office/drawing/2014/main" id="{D5EE469E-61CB-DC44-A6D3-DC8AF0D08A03}"/>
                    </a:ext>
                  </a:extLst>
                </p:cNvPr>
                <p:cNvGrpSpPr/>
                <p:nvPr/>
              </p:nvGrpSpPr>
              <p:grpSpPr>
                <a:xfrm>
                  <a:off x="2326955" y="4901705"/>
                  <a:ext cx="77566" cy="412091"/>
                  <a:chOff x="2326964" y="4882294"/>
                  <a:chExt cx="77566" cy="412090"/>
                </a:xfrm>
              </p:grpSpPr>
              <p:sp>
                <p:nvSpPr>
                  <p:cNvPr id="305" name="타원 296">
                    <a:extLst>
                      <a:ext uri="{FF2B5EF4-FFF2-40B4-BE49-F238E27FC236}">
                        <a16:creationId xmlns:a16="http://schemas.microsoft.com/office/drawing/2014/main" id="{7874ED57-17F3-DD4E-87BB-2B8817F2D50A}"/>
                      </a:ext>
                    </a:extLst>
                  </p:cNvPr>
                  <p:cNvSpPr/>
                  <p:nvPr/>
                </p:nvSpPr>
                <p:spPr>
                  <a:xfrm>
                    <a:off x="2326964" y="4882294"/>
                    <a:ext cx="77566" cy="7756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-50" normalizeH="0" baseline="0" noProof="0">
                      <a:ln>
                        <a:solidFill>
                          <a:sysClr val="windowText" lastClr="000000">
                            <a:alpha val="1000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6" name="타원 297">
                    <a:extLst>
                      <a:ext uri="{FF2B5EF4-FFF2-40B4-BE49-F238E27FC236}">
                        <a16:creationId xmlns:a16="http://schemas.microsoft.com/office/drawing/2014/main" id="{23E2BB7E-F3EB-AA4D-A31F-7EFB323FB163}"/>
                      </a:ext>
                    </a:extLst>
                  </p:cNvPr>
                  <p:cNvSpPr/>
                  <p:nvPr/>
                </p:nvSpPr>
                <p:spPr>
                  <a:xfrm>
                    <a:off x="2326964" y="5049556"/>
                    <a:ext cx="77566" cy="7756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-50" normalizeH="0" baseline="0" noProof="0">
                      <a:ln>
                        <a:solidFill>
                          <a:sysClr val="windowText" lastClr="000000">
                            <a:alpha val="1000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7" name="타원 298">
                    <a:extLst>
                      <a:ext uri="{FF2B5EF4-FFF2-40B4-BE49-F238E27FC236}">
                        <a16:creationId xmlns:a16="http://schemas.microsoft.com/office/drawing/2014/main" id="{BB2D8A6E-771B-C348-9E6D-90557F0422D4}"/>
                      </a:ext>
                    </a:extLst>
                  </p:cNvPr>
                  <p:cNvSpPr/>
                  <p:nvPr/>
                </p:nvSpPr>
                <p:spPr>
                  <a:xfrm>
                    <a:off x="2326964" y="5216818"/>
                    <a:ext cx="77566" cy="7756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-50" normalizeH="0" baseline="0" noProof="0">
                      <a:ln>
                        <a:solidFill>
                          <a:sysClr val="windowText" lastClr="000000">
                            <a:alpha val="1000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77" name="그룹 268">
                  <a:extLst>
                    <a:ext uri="{FF2B5EF4-FFF2-40B4-BE49-F238E27FC236}">
                      <a16:creationId xmlns:a16="http://schemas.microsoft.com/office/drawing/2014/main" id="{829EE2E1-6CCA-B04A-920C-3AF622ABAE22}"/>
                    </a:ext>
                  </a:extLst>
                </p:cNvPr>
                <p:cNvGrpSpPr/>
                <p:nvPr/>
              </p:nvGrpSpPr>
              <p:grpSpPr>
                <a:xfrm>
                  <a:off x="2535079" y="4843530"/>
                  <a:ext cx="77567" cy="528434"/>
                  <a:chOff x="2530153" y="4843517"/>
                  <a:chExt cx="77567" cy="528433"/>
                </a:xfrm>
              </p:grpSpPr>
              <p:sp>
                <p:nvSpPr>
                  <p:cNvPr id="301" name="타원 292">
                    <a:extLst>
                      <a:ext uri="{FF2B5EF4-FFF2-40B4-BE49-F238E27FC236}">
                        <a16:creationId xmlns:a16="http://schemas.microsoft.com/office/drawing/2014/main" id="{7FDCC401-5102-6148-B3C0-DFED049C4F8B}"/>
                      </a:ext>
                    </a:extLst>
                  </p:cNvPr>
                  <p:cNvSpPr/>
                  <p:nvPr/>
                </p:nvSpPr>
                <p:spPr>
                  <a:xfrm>
                    <a:off x="2530154" y="4843517"/>
                    <a:ext cx="77566" cy="77566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-50" normalizeH="0" baseline="0" noProof="0">
                      <a:ln>
                        <a:solidFill>
                          <a:sysClr val="windowText" lastClr="000000">
                            <a:alpha val="1000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2" name="타원 293">
                    <a:extLst>
                      <a:ext uri="{FF2B5EF4-FFF2-40B4-BE49-F238E27FC236}">
                        <a16:creationId xmlns:a16="http://schemas.microsoft.com/office/drawing/2014/main" id="{BC4CDA7B-5072-874E-825B-5097E6894265}"/>
                      </a:ext>
                    </a:extLst>
                  </p:cNvPr>
                  <p:cNvSpPr/>
                  <p:nvPr/>
                </p:nvSpPr>
                <p:spPr>
                  <a:xfrm>
                    <a:off x="2530153" y="4993802"/>
                    <a:ext cx="77566" cy="77566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-50" normalizeH="0" baseline="0" noProof="0">
                      <a:ln>
                        <a:solidFill>
                          <a:sysClr val="windowText" lastClr="000000">
                            <a:alpha val="1000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3" name="타원 294">
                    <a:extLst>
                      <a:ext uri="{FF2B5EF4-FFF2-40B4-BE49-F238E27FC236}">
                        <a16:creationId xmlns:a16="http://schemas.microsoft.com/office/drawing/2014/main" id="{9F476DCB-BB0F-9648-9870-A50B56C44A9D}"/>
                      </a:ext>
                    </a:extLst>
                  </p:cNvPr>
                  <p:cNvSpPr/>
                  <p:nvPr/>
                </p:nvSpPr>
                <p:spPr>
                  <a:xfrm>
                    <a:off x="2530153" y="5144093"/>
                    <a:ext cx="77566" cy="77566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-50" normalizeH="0" baseline="0" noProof="0">
                      <a:ln>
                        <a:solidFill>
                          <a:sysClr val="windowText" lastClr="000000">
                            <a:alpha val="1000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4" name="타원 295">
                    <a:extLst>
                      <a:ext uri="{FF2B5EF4-FFF2-40B4-BE49-F238E27FC236}">
                        <a16:creationId xmlns:a16="http://schemas.microsoft.com/office/drawing/2014/main" id="{35AC1D92-142C-0D47-A095-77003507A16F}"/>
                      </a:ext>
                    </a:extLst>
                  </p:cNvPr>
                  <p:cNvSpPr/>
                  <p:nvPr/>
                </p:nvSpPr>
                <p:spPr>
                  <a:xfrm>
                    <a:off x="2530153" y="5294384"/>
                    <a:ext cx="77566" cy="77566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-50" normalizeH="0" baseline="0" noProof="0">
                      <a:ln>
                        <a:solidFill>
                          <a:sysClr val="windowText" lastClr="000000">
                            <a:alpha val="1000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78" name="그룹 269">
                  <a:extLst>
                    <a:ext uri="{FF2B5EF4-FFF2-40B4-BE49-F238E27FC236}">
                      <a16:creationId xmlns:a16="http://schemas.microsoft.com/office/drawing/2014/main" id="{1203A35F-47FA-744E-92D2-C01B6561FFF3}"/>
                    </a:ext>
                  </a:extLst>
                </p:cNvPr>
                <p:cNvGrpSpPr/>
                <p:nvPr/>
              </p:nvGrpSpPr>
              <p:grpSpPr>
                <a:xfrm>
                  <a:off x="2743204" y="4959061"/>
                  <a:ext cx="77566" cy="297385"/>
                  <a:chOff x="2743214" y="4913987"/>
                  <a:chExt cx="77566" cy="297383"/>
                </a:xfrm>
              </p:grpSpPr>
              <p:sp>
                <p:nvSpPr>
                  <p:cNvPr id="299" name="타원 290">
                    <a:extLst>
                      <a:ext uri="{FF2B5EF4-FFF2-40B4-BE49-F238E27FC236}">
                        <a16:creationId xmlns:a16="http://schemas.microsoft.com/office/drawing/2014/main" id="{E5C9CA02-B060-854D-B473-27254560CD1F}"/>
                      </a:ext>
                    </a:extLst>
                  </p:cNvPr>
                  <p:cNvSpPr/>
                  <p:nvPr/>
                </p:nvSpPr>
                <p:spPr>
                  <a:xfrm>
                    <a:off x="2743214" y="4913987"/>
                    <a:ext cx="77566" cy="77566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-50" normalizeH="0" baseline="0" noProof="0">
                      <a:ln>
                        <a:solidFill>
                          <a:sysClr val="windowText" lastClr="000000">
                            <a:alpha val="1000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0" name="타원 291">
                    <a:extLst>
                      <a:ext uri="{FF2B5EF4-FFF2-40B4-BE49-F238E27FC236}">
                        <a16:creationId xmlns:a16="http://schemas.microsoft.com/office/drawing/2014/main" id="{22DE6150-E1A0-4440-BE85-C1257346D51B}"/>
                      </a:ext>
                    </a:extLst>
                  </p:cNvPr>
                  <p:cNvSpPr/>
                  <p:nvPr/>
                </p:nvSpPr>
                <p:spPr>
                  <a:xfrm>
                    <a:off x="2743214" y="5133804"/>
                    <a:ext cx="77566" cy="77566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-50" normalizeH="0" baseline="0" noProof="0">
                      <a:ln>
                        <a:solidFill>
                          <a:sysClr val="windowText" lastClr="000000">
                            <a:alpha val="10000"/>
                          </a:sys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ea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79" name="직선 연결선 270">
                  <a:extLst>
                    <a:ext uri="{FF2B5EF4-FFF2-40B4-BE49-F238E27FC236}">
                      <a16:creationId xmlns:a16="http://schemas.microsoft.com/office/drawing/2014/main" id="{568CA301-3072-E347-8591-8527562D5176}"/>
                    </a:ext>
                  </a:extLst>
                </p:cNvPr>
                <p:cNvCxnSpPr>
                  <a:stCxn id="305" idx="6"/>
                  <a:endCxn id="301" idx="2"/>
                </p:cNvCxnSpPr>
                <p:nvPr/>
              </p:nvCxnSpPr>
              <p:spPr>
                <a:xfrm flipV="1">
                  <a:off x="2404522" y="4882316"/>
                  <a:ext cx="130559" cy="5817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0" name="직선 연결선 271">
                  <a:extLst>
                    <a:ext uri="{FF2B5EF4-FFF2-40B4-BE49-F238E27FC236}">
                      <a16:creationId xmlns:a16="http://schemas.microsoft.com/office/drawing/2014/main" id="{22C97988-90CC-4744-9B9D-724A572F8AA1}"/>
                    </a:ext>
                  </a:extLst>
                </p:cNvPr>
                <p:cNvCxnSpPr>
                  <a:cxnSpLocks/>
                  <a:stCxn id="305" idx="6"/>
                  <a:endCxn id="303" idx="3"/>
                </p:cNvCxnSpPr>
                <p:nvPr/>
              </p:nvCxnSpPr>
              <p:spPr>
                <a:xfrm>
                  <a:off x="2404522" y="4940491"/>
                  <a:ext cx="141917" cy="26983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1" name="직선 연결선 272">
                  <a:extLst>
                    <a:ext uri="{FF2B5EF4-FFF2-40B4-BE49-F238E27FC236}">
                      <a16:creationId xmlns:a16="http://schemas.microsoft.com/office/drawing/2014/main" id="{DE917FAD-56C9-FB4C-AC28-F47BF87474D9}"/>
                    </a:ext>
                  </a:extLst>
                </p:cNvPr>
                <p:cNvCxnSpPr>
                  <a:cxnSpLocks/>
                  <a:stCxn id="305" idx="6"/>
                  <a:endCxn id="302" idx="2"/>
                </p:cNvCxnSpPr>
                <p:nvPr/>
              </p:nvCxnSpPr>
              <p:spPr>
                <a:xfrm>
                  <a:off x="2404522" y="4940491"/>
                  <a:ext cx="130559" cy="9211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2" name="직선 연결선 273">
                  <a:extLst>
                    <a:ext uri="{FF2B5EF4-FFF2-40B4-BE49-F238E27FC236}">
                      <a16:creationId xmlns:a16="http://schemas.microsoft.com/office/drawing/2014/main" id="{B150B44C-E11B-1C4F-9D13-BBD89FC465FB}"/>
                    </a:ext>
                  </a:extLst>
                </p:cNvPr>
                <p:cNvCxnSpPr>
                  <a:cxnSpLocks/>
                  <a:stCxn id="305" idx="6"/>
                  <a:endCxn id="304" idx="2"/>
                </p:cNvCxnSpPr>
                <p:nvPr/>
              </p:nvCxnSpPr>
              <p:spPr>
                <a:xfrm>
                  <a:off x="2404522" y="4940485"/>
                  <a:ext cx="130559" cy="39270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3" name="직선 연결선 274">
                  <a:extLst>
                    <a:ext uri="{FF2B5EF4-FFF2-40B4-BE49-F238E27FC236}">
                      <a16:creationId xmlns:a16="http://schemas.microsoft.com/office/drawing/2014/main" id="{F550E3D9-AD4B-4D4C-9BD3-600EBBFA6B9E}"/>
                    </a:ext>
                  </a:extLst>
                </p:cNvPr>
                <p:cNvCxnSpPr>
                  <a:cxnSpLocks/>
                  <a:stCxn id="306" idx="6"/>
                  <a:endCxn id="302" idx="2"/>
                </p:cNvCxnSpPr>
                <p:nvPr/>
              </p:nvCxnSpPr>
              <p:spPr>
                <a:xfrm flipV="1">
                  <a:off x="2404522" y="5032602"/>
                  <a:ext cx="130559" cy="7514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4" name="직선 연결선 275">
                  <a:extLst>
                    <a:ext uri="{FF2B5EF4-FFF2-40B4-BE49-F238E27FC236}">
                      <a16:creationId xmlns:a16="http://schemas.microsoft.com/office/drawing/2014/main" id="{04695FA5-7D5C-0F49-A8FB-2496F16A231B}"/>
                    </a:ext>
                  </a:extLst>
                </p:cNvPr>
                <p:cNvCxnSpPr>
                  <a:cxnSpLocks/>
                  <a:stCxn id="306" idx="6"/>
                  <a:endCxn id="301" idx="2"/>
                </p:cNvCxnSpPr>
                <p:nvPr/>
              </p:nvCxnSpPr>
              <p:spPr>
                <a:xfrm flipV="1">
                  <a:off x="2404522" y="4882310"/>
                  <a:ext cx="130559" cy="2254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5" name="직선 연결선 276">
                  <a:extLst>
                    <a:ext uri="{FF2B5EF4-FFF2-40B4-BE49-F238E27FC236}">
                      <a16:creationId xmlns:a16="http://schemas.microsoft.com/office/drawing/2014/main" id="{686BCBD0-1ED4-A14A-9594-74D8DD940C2E}"/>
                    </a:ext>
                  </a:extLst>
                </p:cNvPr>
                <p:cNvCxnSpPr>
                  <a:cxnSpLocks/>
                  <a:stCxn id="306" idx="6"/>
                  <a:endCxn id="303" idx="2"/>
                </p:cNvCxnSpPr>
                <p:nvPr/>
              </p:nvCxnSpPr>
              <p:spPr>
                <a:xfrm>
                  <a:off x="2404522" y="5107747"/>
                  <a:ext cx="130559" cy="7514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6" name="직선 연결선 277">
                  <a:extLst>
                    <a:ext uri="{FF2B5EF4-FFF2-40B4-BE49-F238E27FC236}">
                      <a16:creationId xmlns:a16="http://schemas.microsoft.com/office/drawing/2014/main" id="{3B7AA014-6C15-0D4B-8B8E-15CA7048DF4E}"/>
                    </a:ext>
                  </a:extLst>
                </p:cNvPr>
                <p:cNvCxnSpPr>
                  <a:cxnSpLocks/>
                  <a:stCxn id="306" idx="6"/>
                  <a:endCxn id="304" idx="2"/>
                </p:cNvCxnSpPr>
                <p:nvPr/>
              </p:nvCxnSpPr>
              <p:spPr>
                <a:xfrm>
                  <a:off x="2404522" y="5107746"/>
                  <a:ext cx="130559" cy="22543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7" name="직선 연결선 278">
                  <a:extLst>
                    <a:ext uri="{FF2B5EF4-FFF2-40B4-BE49-F238E27FC236}">
                      <a16:creationId xmlns:a16="http://schemas.microsoft.com/office/drawing/2014/main" id="{3CF0F825-7615-9240-9B13-3272AA0A83FA}"/>
                    </a:ext>
                  </a:extLst>
                </p:cNvPr>
                <p:cNvCxnSpPr>
                  <a:cxnSpLocks/>
                  <a:stCxn id="307" idx="6"/>
                  <a:endCxn id="301" idx="2"/>
                </p:cNvCxnSpPr>
                <p:nvPr/>
              </p:nvCxnSpPr>
              <p:spPr>
                <a:xfrm flipV="1">
                  <a:off x="2404522" y="4882309"/>
                  <a:ext cx="130559" cy="39269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8" name="직선 연결선 279">
                  <a:extLst>
                    <a:ext uri="{FF2B5EF4-FFF2-40B4-BE49-F238E27FC236}">
                      <a16:creationId xmlns:a16="http://schemas.microsoft.com/office/drawing/2014/main" id="{96621F84-F09F-FE43-B507-9E7C2F59BA2E}"/>
                    </a:ext>
                  </a:extLst>
                </p:cNvPr>
                <p:cNvCxnSpPr>
                  <a:cxnSpLocks/>
                  <a:stCxn id="307" idx="6"/>
                  <a:endCxn id="302" idx="2"/>
                </p:cNvCxnSpPr>
                <p:nvPr/>
              </p:nvCxnSpPr>
              <p:spPr>
                <a:xfrm flipV="1">
                  <a:off x="2404522" y="5032600"/>
                  <a:ext cx="130559" cy="24240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89" name="직선 연결선 280">
                  <a:extLst>
                    <a:ext uri="{FF2B5EF4-FFF2-40B4-BE49-F238E27FC236}">
                      <a16:creationId xmlns:a16="http://schemas.microsoft.com/office/drawing/2014/main" id="{EEEE4145-4EBE-F846-A281-4C00ABE7862D}"/>
                    </a:ext>
                  </a:extLst>
                </p:cNvPr>
                <p:cNvCxnSpPr>
                  <a:cxnSpLocks/>
                  <a:stCxn id="307" idx="6"/>
                  <a:endCxn id="303" idx="2"/>
                </p:cNvCxnSpPr>
                <p:nvPr/>
              </p:nvCxnSpPr>
              <p:spPr>
                <a:xfrm flipV="1">
                  <a:off x="2404522" y="5182892"/>
                  <a:ext cx="130559" cy="9211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0" name="직선 연결선 281">
                  <a:extLst>
                    <a:ext uri="{FF2B5EF4-FFF2-40B4-BE49-F238E27FC236}">
                      <a16:creationId xmlns:a16="http://schemas.microsoft.com/office/drawing/2014/main" id="{AD4DD482-A76A-9941-8885-3D6F3ADAD76B}"/>
                    </a:ext>
                  </a:extLst>
                </p:cNvPr>
                <p:cNvCxnSpPr>
                  <a:cxnSpLocks/>
                  <a:stCxn id="307" idx="6"/>
                  <a:endCxn id="304" idx="2"/>
                </p:cNvCxnSpPr>
                <p:nvPr/>
              </p:nvCxnSpPr>
              <p:spPr>
                <a:xfrm>
                  <a:off x="2404522" y="5275006"/>
                  <a:ext cx="130559" cy="5817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1" name="직선 연결선 282">
                  <a:extLst>
                    <a:ext uri="{FF2B5EF4-FFF2-40B4-BE49-F238E27FC236}">
                      <a16:creationId xmlns:a16="http://schemas.microsoft.com/office/drawing/2014/main" id="{41F8DF40-F43E-8247-B589-FB7FCC1B8E0C}"/>
                    </a:ext>
                  </a:extLst>
                </p:cNvPr>
                <p:cNvCxnSpPr>
                  <a:cxnSpLocks/>
                  <a:stCxn id="304" idx="6"/>
                  <a:endCxn id="300" idx="2"/>
                </p:cNvCxnSpPr>
                <p:nvPr/>
              </p:nvCxnSpPr>
              <p:spPr>
                <a:xfrm flipV="1">
                  <a:off x="2612645" y="5217647"/>
                  <a:ext cx="130559" cy="1155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2" name="직선 연결선 283">
                  <a:extLst>
                    <a:ext uri="{FF2B5EF4-FFF2-40B4-BE49-F238E27FC236}">
                      <a16:creationId xmlns:a16="http://schemas.microsoft.com/office/drawing/2014/main" id="{E051BB1C-DDEA-5442-96E6-8B38C66A2D46}"/>
                    </a:ext>
                  </a:extLst>
                </p:cNvPr>
                <p:cNvCxnSpPr>
                  <a:cxnSpLocks/>
                  <a:stCxn id="304" idx="6"/>
                  <a:endCxn id="299" idx="2"/>
                </p:cNvCxnSpPr>
                <p:nvPr/>
              </p:nvCxnSpPr>
              <p:spPr>
                <a:xfrm flipV="1">
                  <a:off x="2612645" y="4997825"/>
                  <a:ext cx="130559" cy="33534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3" name="직선 연결선 284">
                  <a:extLst>
                    <a:ext uri="{FF2B5EF4-FFF2-40B4-BE49-F238E27FC236}">
                      <a16:creationId xmlns:a16="http://schemas.microsoft.com/office/drawing/2014/main" id="{A7F6F53D-3524-784B-80EB-1994B43D6F1C}"/>
                    </a:ext>
                  </a:extLst>
                </p:cNvPr>
                <p:cNvCxnSpPr>
                  <a:cxnSpLocks/>
                  <a:stCxn id="303" idx="6"/>
                  <a:endCxn id="300" idx="2"/>
                </p:cNvCxnSpPr>
                <p:nvPr/>
              </p:nvCxnSpPr>
              <p:spPr>
                <a:xfrm>
                  <a:off x="2612645" y="5182878"/>
                  <a:ext cx="130559" cy="3476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4" name="직선 연결선 285">
                  <a:extLst>
                    <a:ext uri="{FF2B5EF4-FFF2-40B4-BE49-F238E27FC236}">
                      <a16:creationId xmlns:a16="http://schemas.microsoft.com/office/drawing/2014/main" id="{0F92E4FB-F963-1645-A2F0-E89E273955DF}"/>
                    </a:ext>
                  </a:extLst>
                </p:cNvPr>
                <p:cNvCxnSpPr>
                  <a:cxnSpLocks/>
                  <a:stCxn id="303" idx="6"/>
                  <a:endCxn id="299" idx="2"/>
                </p:cNvCxnSpPr>
                <p:nvPr/>
              </p:nvCxnSpPr>
              <p:spPr>
                <a:xfrm flipV="1">
                  <a:off x="2612645" y="4997825"/>
                  <a:ext cx="130559" cy="18505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5" name="직선 연결선 286">
                  <a:extLst>
                    <a:ext uri="{FF2B5EF4-FFF2-40B4-BE49-F238E27FC236}">
                      <a16:creationId xmlns:a16="http://schemas.microsoft.com/office/drawing/2014/main" id="{344A5CA5-4B01-3243-ADCA-00BF0D884B82}"/>
                    </a:ext>
                  </a:extLst>
                </p:cNvPr>
                <p:cNvCxnSpPr>
                  <a:cxnSpLocks/>
                  <a:stCxn id="302" idx="6"/>
                  <a:endCxn id="299" idx="2"/>
                </p:cNvCxnSpPr>
                <p:nvPr/>
              </p:nvCxnSpPr>
              <p:spPr>
                <a:xfrm flipV="1">
                  <a:off x="2612645" y="4997825"/>
                  <a:ext cx="130559" cy="3476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6" name="직선 연결선 287">
                  <a:extLst>
                    <a:ext uri="{FF2B5EF4-FFF2-40B4-BE49-F238E27FC236}">
                      <a16:creationId xmlns:a16="http://schemas.microsoft.com/office/drawing/2014/main" id="{2113CF8A-DB1D-DC4B-BB14-697B605AB11B}"/>
                    </a:ext>
                  </a:extLst>
                </p:cNvPr>
                <p:cNvCxnSpPr>
                  <a:cxnSpLocks/>
                  <a:endCxn id="300" idx="2"/>
                </p:cNvCxnSpPr>
                <p:nvPr/>
              </p:nvCxnSpPr>
              <p:spPr>
                <a:xfrm>
                  <a:off x="2612641" y="5042267"/>
                  <a:ext cx="130559" cy="17537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7" name="직선 연결선 288">
                  <a:extLst>
                    <a:ext uri="{FF2B5EF4-FFF2-40B4-BE49-F238E27FC236}">
                      <a16:creationId xmlns:a16="http://schemas.microsoft.com/office/drawing/2014/main" id="{E478B66A-027A-4546-8AF5-E2EEDD3904CC}"/>
                    </a:ext>
                  </a:extLst>
                </p:cNvPr>
                <p:cNvCxnSpPr>
                  <a:cxnSpLocks/>
                  <a:stCxn id="301" idx="6"/>
                  <a:endCxn id="300" idx="2"/>
                </p:cNvCxnSpPr>
                <p:nvPr/>
              </p:nvCxnSpPr>
              <p:spPr>
                <a:xfrm>
                  <a:off x="2612650" y="4882306"/>
                  <a:ext cx="130559" cy="33534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98" name="직선 연결선 289">
                  <a:extLst>
                    <a:ext uri="{FF2B5EF4-FFF2-40B4-BE49-F238E27FC236}">
                      <a16:creationId xmlns:a16="http://schemas.microsoft.com/office/drawing/2014/main" id="{00675806-EF7B-5946-A076-8342ACFC7195}"/>
                    </a:ext>
                  </a:extLst>
                </p:cNvPr>
                <p:cNvCxnSpPr>
                  <a:cxnSpLocks/>
                  <a:stCxn id="301" idx="6"/>
                  <a:endCxn id="299" idx="2"/>
                </p:cNvCxnSpPr>
                <p:nvPr/>
              </p:nvCxnSpPr>
              <p:spPr>
                <a:xfrm>
                  <a:off x="2612654" y="4882294"/>
                  <a:ext cx="130559" cy="1155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C0C0C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3DFB52E9-1D1A-5948-9B58-DFA9E06FF55F}"/>
                </a:ext>
              </a:extLst>
            </p:cNvPr>
            <p:cNvSpPr txBox="1"/>
            <p:nvPr/>
          </p:nvSpPr>
          <p:spPr>
            <a:xfrm>
              <a:off x="6083391" y="3543802"/>
              <a:ext cx="1553175" cy="304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050" b="1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ML/DL Model</a:t>
              </a:r>
              <a:endParaRPr lang="ko-KR" altLang="en-US" sz="1050" b="1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49" name="직사각형 62">
            <a:extLst>
              <a:ext uri="{FF2B5EF4-FFF2-40B4-BE49-F238E27FC236}">
                <a16:creationId xmlns:a16="http://schemas.microsoft.com/office/drawing/2014/main" id="{517FC244-D990-D74B-8BDD-FAC846D5C7BD}"/>
              </a:ext>
            </a:extLst>
          </p:cNvPr>
          <p:cNvSpPr/>
          <p:nvPr/>
        </p:nvSpPr>
        <p:spPr>
          <a:xfrm>
            <a:off x="7415171" y="2602614"/>
            <a:ext cx="725414" cy="17796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b="1" i="1">
                <a:latin typeface="+mn-ea"/>
                <a:ea typeface="+mn-ea"/>
              </a:rPr>
              <a:t>2020</a:t>
            </a:r>
            <a:r>
              <a:rPr lang="ko-KR" altLang="en-US" sz="1300" b="1" i="1">
                <a:latin typeface="+mn-ea"/>
                <a:ea typeface="+mn-ea"/>
              </a:rPr>
              <a:t>년</a:t>
            </a:r>
            <a:endParaRPr lang="en-US" altLang="ko-KR" sz="1300" b="1" i="1">
              <a:latin typeface="+mn-ea"/>
              <a:ea typeface="+mn-ea"/>
            </a:endParaRPr>
          </a:p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en-US" altLang="ko-KR" sz="1300" b="1" i="1">
                <a:latin typeface="+mn-ea"/>
                <a:ea typeface="+mn-ea"/>
              </a:rPr>
              <a:t>6</a:t>
            </a:r>
            <a:r>
              <a:rPr lang="ko-KR" altLang="en-US" sz="1300" b="1" i="1">
                <a:latin typeface="+mn-ea"/>
                <a:ea typeface="+mn-ea"/>
              </a:rPr>
              <a:t>월</a:t>
            </a:r>
            <a:endParaRPr lang="en-US" altLang="ko-KR" sz="1300" b="1" i="1">
              <a:latin typeface="+mn-ea"/>
              <a:ea typeface="+mn-ea"/>
            </a:endParaRPr>
          </a:p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b="1" i="1">
                <a:latin typeface="+mn-ea"/>
                <a:ea typeface="+mn-ea"/>
              </a:rPr>
              <a:t>판매량 </a:t>
            </a:r>
            <a:endParaRPr lang="en-US" altLang="ko-KR" sz="1300" b="1" i="1">
              <a:latin typeface="+mn-ea"/>
              <a:ea typeface="+mn-ea"/>
            </a:endParaRPr>
          </a:p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b="1" i="1">
                <a:latin typeface="+mn-ea"/>
                <a:ea typeface="+mn-ea"/>
              </a:rPr>
              <a:t>예측</a:t>
            </a:r>
            <a:endParaRPr lang="en-US" altLang="ko-KR" sz="1300" b="1" i="1">
              <a:latin typeface="+mn-ea"/>
              <a:ea typeface="+mn-ea"/>
            </a:endParaRPr>
          </a:p>
        </p:txBody>
      </p:sp>
      <p:sp>
        <p:nvSpPr>
          <p:cNvPr id="350" name="직사각형 62">
            <a:extLst>
              <a:ext uri="{FF2B5EF4-FFF2-40B4-BE49-F238E27FC236}">
                <a16:creationId xmlns:a16="http://schemas.microsoft.com/office/drawing/2014/main" id="{B78E1160-AD35-8F41-B664-5655E03A515C}"/>
              </a:ext>
            </a:extLst>
          </p:cNvPr>
          <p:cNvSpPr/>
          <p:nvPr/>
        </p:nvSpPr>
        <p:spPr>
          <a:xfrm>
            <a:off x="8675310" y="3592083"/>
            <a:ext cx="957640" cy="7901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algn="ctr"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300" b="1" i="1">
                <a:latin typeface="+mn-ea"/>
                <a:ea typeface="+mn-ea"/>
              </a:rPr>
              <a:t>수익 최적화 방안</a:t>
            </a:r>
            <a:endParaRPr lang="en-US" altLang="ko-KR" sz="1300" b="1" i="1">
              <a:latin typeface="+mn-ea"/>
              <a:ea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839E22-6EC5-A74F-A9BB-D4D6E13688E4}"/>
              </a:ext>
            </a:extLst>
          </p:cNvPr>
          <p:cNvGrpSpPr/>
          <p:nvPr/>
        </p:nvGrpSpPr>
        <p:grpSpPr>
          <a:xfrm>
            <a:off x="399569" y="4644134"/>
            <a:ext cx="9225455" cy="1755079"/>
            <a:chOff x="399569" y="4644134"/>
            <a:chExt cx="9225455" cy="1755079"/>
          </a:xfrm>
        </p:grpSpPr>
        <p:sp>
          <p:nvSpPr>
            <p:cNvPr id="359" name="Rounded Rectangle 358">
              <a:extLst>
                <a:ext uri="{FF2B5EF4-FFF2-40B4-BE49-F238E27FC236}">
                  <a16:creationId xmlns:a16="http://schemas.microsoft.com/office/drawing/2014/main" id="{CFB703C9-895E-E941-8BD0-BCBBEE8A01D2}"/>
                </a:ext>
              </a:extLst>
            </p:cNvPr>
            <p:cNvSpPr/>
            <p:nvPr/>
          </p:nvSpPr>
          <p:spPr>
            <a:xfrm>
              <a:off x="399569" y="4644135"/>
              <a:ext cx="288032" cy="1755078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r>
                <a:rPr lang="ko-KR" altLang="en-US" sz="1200" b="1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rPr>
                <a:t>추진과제</a:t>
              </a:r>
              <a:endParaRPr lang="x-none" sz="1200" b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1" name="모서리가 둥근 직사각형 131">
              <a:extLst>
                <a:ext uri="{FF2B5EF4-FFF2-40B4-BE49-F238E27FC236}">
                  <a16:creationId xmlns:a16="http://schemas.microsoft.com/office/drawing/2014/main" id="{17C01EB5-F987-7244-8BFF-7D2D62CF1F72}"/>
                </a:ext>
              </a:extLst>
            </p:cNvPr>
            <p:cNvSpPr/>
            <p:nvPr/>
          </p:nvSpPr>
          <p:spPr>
            <a:xfrm>
              <a:off x="399569" y="4644134"/>
              <a:ext cx="9225455" cy="1755079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/>
              <a:endParaRPr lang="ko-KR" altLang="en-US" sz="1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1" name="Text Box 5">
              <a:extLst>
                <a:ext uri="{FF2B5EF4-FFF2-40B4-BE49-F238E27FC236}">
                  <a16:creationId xmlns:a16="http://schemas.microsoft.com/office/drawing/2014/main" id="{DA4B386B-6DB9-1343-87C0-2333CA6C5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570" y="4809893"/>
              <a:ext cx="2016729" cy="45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lIns="36000" rIns="0" anchor="ctr"/>
            <a:lstStyle/>
            <a:p>
              <a:pPr algn="ctr">
                <a:lnSpc>
                  <a:spcPct val="110000"/>
                </a:lnSpc>
                <a:defRPr/>
              </a:pPr>
              <a:r>
                <a:rPr kumimoji="1" lang="ko-KR" altLang="en-US" sz="1200" b="1">
                  <a:solidFill>
                    <a:srgbClr val="0070C0"/>
                  </a:solidFill>
                  <a:latin typeface="+mn-ea"/>
                  <a:ea typeface="+mn-ea"/>
                  <a:cs typeface="Tahoma" panose="020B0604030504040204" pitchFamily="34" charset="0"/>
                </a:rPr>
                <a:t>데이터 </a:t>
              </a:r>
              <a:r>
                <a:rPr kumimoji="1" lang="ko-KR" altLang="en-US" sz="1200" b="1" err="1">
                  <a:solidFill>
                    <a:srgbClr val="0070C0"/>
                  </a:solidFill>
                  <a:latin typeface="+mn-ea"/>
                  <a:ea typeface="+mn-ea"/>
                  <a:cs typeface="Tahoma" panose="020B0604030504040204" pitchFamily="34" charset="0"/>
                </a:rPr>
                <a:t>전처리</a:t>
              </a:r>
              <a:endParaRPr kumimoji="1" lang="ko-KR" altLang="en-US" sz="1200" b="1">
                <a:solidFill>
                  <a:srgbClr val="0070C0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352" name="직사각형 145">
              <a:extLst>
                <a:ext uri="{FF2B5EF4-FFF2-40B4-BE49-F238E27FC236}">
                  <a16:creationId xmlns:a16="http://schemas.microsoft.com/office/drawing/2014/main" id="{1B07C58F-D93A-D548-AC9B-9C571A8B7DEF}"/>
                </a:ext>
              </a:extLst>
            </p:cNvPr>
            <p:cNvSpPr/>
            <p:nvPr/>
          </p:nvSpPr>
          <p:spPr bwMode="auto">
            <a:xfrm>
              <a:off x="756661" y="5350922"/>
              <a:ext cx="1967114" cy="6396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03188" marR="0" lvl="1" indent="-95250" defTabSz="91440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85000"/>
                <a:buFont typeface="Wingdings" pitchFamily="2" charset="2"/>
                <a:buChar char="§"/>
                <a:tabLst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판매량을 나타내는 </a:t>
              </a: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target </a:t>
              </a: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변수 설정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103188" marR="0" lvl="1" indent="-95250" defTabSz="91440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85000"/>
                <a:buFont typeface="Wingdings" pitchFamily="2" charset="2"/>
                <a:buChar char="§"/>
                <a:tabLst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방송일시 </a:t>
              </a:r>
              <a:r>
                <a:rPr lang="ko-KR" altLang="en-US" sz="900" kern="0" err="1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카데고리화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103188" marR="0" lvl="1" indent="-95250" defTabSz="91440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85000"/>
                <a:buFont typeface="Wingdings" pitchFamily="2" charset="2"/>
                <a:buChar char="§"/>
                <a:tabLst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노출</a:t>
              </a: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분</a:t>
              </a: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) NA</a:t>
              </a: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imputation</a:t>
              </a: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7938" marR="0" lvl="1" defTabSz="91440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85000"/>
                <a:tabLst/>
                <a:defRPr/>
              </a:pPr>
              <a:endParaRPr lang="en-US" altLang="ko-KR" sz="900" b="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A832C630-F56B-2C4A-B1B6-06AE11FF3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570" y="4809893"/>
              <a:ext cx="252000" cy="242788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+mn-ea"/>
                  <a:ea typeface="+mn-ea"/>
                  <a:cs typeface="Tahoma" panose="020B0604030504040204" pitchFamily="34" charset="0"/>
                </a:rPr>
                <a:t>1</a:t>
              </a:r>
              <a:endParaRPr kumimoji="1" lang="ko-KR" altLang="en-US" sz="1050" b="1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07" name="모서리가 둥근 직사각형 131">
              <a:extLst>
                <a:ext uri="{FF2B5EF4-FFF2-40B4-BE49-F238E27FC236}">
                  <a16:creationId xmlns:a16="http://schemas.microsoft.com/office/drawing/2014/main" id="{7B5482F3-939B-7244-8E15-BEC18896B3BB}"/>
                </a:ext>
              </a:extLst>
            </p:cNvPr>
            <p:cNvSpPr/>
            <p:nvPr/>
          </p:nvSpPr>
          <p:spPr>
            <a:xfrm>
              <a:off x="793570" y="4809893"/>
              <a:ext cx="2016729" cy="1418518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/>
              <a:endParaRPr lang="ko-KR" altLang="en-US" sz="1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3" name="Text Box 5">
              <a:extLst>
                <a:ext uri="{FF2B5EF4-FFF2-40B4-BE49-F238E27FC236}">
                  <a16:creationId xmlns:a16="http://schemas.microsoft.com/office/drawing/2014/main" id="{FA2C0FA9-F0FD-B143-AB4E-6DCF30FDF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325" y="4809893"/>
              <a:ext cx="2016729" cy="45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+mn-ea"/>
                  <a:ea typeface="+mn-ea"/>
                  <a:cs typeface="Tahoma" panose="020B0604030504040204" pitchFamily="34" charset="0"/>
                </a:rPr>
                <a:t>모델링 </a:t>
              </a:r>
              <a:endParaRPr kumimoji="1" lang="ko-KR" altLang="en-US" sz="1200" b="1">
                <a:solidFill>
                  <a:srgbClr val="0070C0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354" name="직사각형 145">
              <a:extLst>
                <a:ext uri="{FF2B5EF4-FFF2-40B4-BE49-F238E27FC236}">
                  <a16:creationId xmlns:a16="http://schemas.microsoft.com/office/drawing/2014/main" id="{72B7CCDA-6E6D-8944-B978-663E691536D4}"/>
                </a:ext>
              </a:extLst>
            </p:cNvPr>
            <p:cNvSpPr/>
            <p:nvPr/>
          </p:nvSpPr>
          <p:spPr bwMode="auto">
            <a:xfrm>
              <a:off x="2964348" y="5350922"/>
              <a:ext cx="2132231" cy="6396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03188" lvl="1" indent="-9525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85000"/>
                <a:buFont typeface="Wingdings" pitchFamily="2" charset="2"/>
                <a:buChar char="§"/>
              </a:pPr>
              <a:r>
                <a:rPr lang="en-US" altLang="ko-KR" sz="900" b="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EDA </a:t>
              </a:r>
              <a:r>
                <a:rPr lang="en-US" altLang="ko-KR" sz="900" b="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  <a:sym typeface="Wingdings" pitchFamily="2" charset="2"/>
                </a:rPr>
                <a:t> </a:t>
              </a:r>
              <a:r>
                <a:rPr lang="ko-KR" altLang="en-US" sz="900" b="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  <a:sym typeface="Wingdings" pitchFamily="2" charset="2"/>
                </a:rPr>
                <a:t>변수</a:t>
              </a:r>
              <a:r>
                <a:rPr lang="en-US" altLang="ko-KR" sz="900" b="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  <a:sym typeface="Wingdings" pitchFamily="2" charset="2"/>
                </a:rPr>
                <a:t>Pool  </a:t>
              </a: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  <a:sym typeface="Wingdings" pitchFamily="2" charset="2"/>
                </a:rPr>
                <a:t>Engineering </a:t>
              </a: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  <a:sym typeface="Wingdings" pitchFamily="2" charset="2"/>
                </a:rPr>
                <a:t>과정 통해 정의된 데이터로 판매량 예측 모델 개발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  <a:sym typeface="Wingdings" pitchFamily="2" charset="2"/>
              </a:endParaRPr>
            </a:p>
            <a:p>
              <a:pPr marL="103188" lvl="1" indent="-9525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85000"/>
                <a:buFont typeface="Wingdings" pitchFamily="2" charset="2"/>
                <a:buChar char="§"/>
              </a:pPr>
              <a:r>
                <a:rPr lang="en-US" altLang="ko-KR" sz="900" b="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  <a:sym typeface="Wingdings" pitchFamily="2" charset="2"/>
                </a:rPr>
                <a:t> model competition</a:t>
              </a:r>
              <a:r>
                <a:rPr lang="ko-KR" altLang="en-US" sz="900" b="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  <a:sym typeface="Wingdings" pitchFamily="2" charset="2"/>
                </a:rPr>
                <a:t>을 통한 최종 모델 선정</a:t>
              </a:r>
              <a:endParaRPr lang="en-US" altLang="ko-KR" sz="900" b="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5">
              <a:extLst>
                <a:ext uri="{FF2B5EF4-FFF2-40B4-BE49-F238E27FC236}">
                  <a16:creationId xmlns:a16="http://schemas.microsoft.com/office/drawing/2014/main" id="{D545BF81-2A87-C748-A24B-0F0FFEB05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325" y="4809893"/>
              <a:ext cx="252000" cy="242788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+mn-ea"/>
                  <a:ea typeface="+mn-ea"/>
                  <a:cs typeface="Tahoma" panose="020B0604030504040204" pitchFamily="34" charset="0"/>
                </a:rPr>
                <a:t>2</a:t>
              </a:r>
              <a:endParaRPr kumimoji="1" lang="ko-KR" altLang="en-US" sz="1050" b="1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08" name="모서리가 둥근 직사각형 131">
              <a:extLst>
                <a:ext uri="{FF2B5EF4-FFF2-40B4-BE49-F238E27FC236}">
                  <a16:creationId xmlns:a16="http://schemas.microsoft.com/office/drawing/2014/main" id="{5AD974E3-3DC2-FE4C-82AE-1B569134F3CB}"/>
                </a:ext>
              </a:extLst>
            </p:cNvPr>
            <p:cNvSpPr/>
            <p:nvPr/>
          </p:nvSpPr>
          <p:spPr>
            <a:xfrm>
              <a:off x="3012325" y="4809893"/>
              <a:ext cx="2016729" cy="1418518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/>
              <a:endParaRPr lang="ko-KR" altLang="en-US" sz="1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5" name="Text Box 5">
              <a:extLst>
                <a:ext uri="{FF2B5EF4-FFF2-40B4-BE49-F238E27FC236}">
                  <a16:creationId xmlns:a16="http://schemas.microsoft.com/office/drawing/2014/main" id="{ACA72331-4F62-5641-B003-C6DB7364B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056" y="4809893"/>
              <a:ext cx="2016729" cy="45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+mn-ea"/>
                  <a:ea typeface="+mn-ea"/>
                  <a:cs typeface="Tahoma" panose="020B0604030504040204" pitchFamily="34" charset="0"/>
                </a:rPr>
                <a:t>판매량 예측</a:t>
              </a:r>
              <a:endParaRPr kumimoji="1" lang="ko-KR" altLang="en-US" sz="1200" b="1">
                <a:solidFill>
                  <a:srgbClr val="0070C0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356" name="직사각형 145">
              <a:extLst>
                <a:ext uri="{FF2B5EF4-FFF2-40B4-BE49-F238E27FC236}">
                  <a16:creationId xmlns:a16="http://schemas.microsoft.com/office/drawing/2014/main" id="{87CDDAA5-D320-4E41-AFDC-653732ADBBD3}"/>
                </a:ext>
              </a:extLst>
            </p:cNvPr>
            <p:cNvSpPr/>
            <p:nvPr/>
          </p:nvSpPr>
          <p:spPr bwMode="auto">
            <a:xfrm>
              <a:off x="5215377" y="5350922"/>
              <a:ext cx="1942072" cy="90300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03188" lvl="1" indent="-95250" eaLnBrk="1" fontAlgn="auto" hangingPunct="1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85000"/>
                <a:buFont typeface="Wingdings" pitchFamily="2" charset="2"/>
                <a:buChar char="§"/>
              </a:pPr>
              <a:r>
                <a:rPr lang="en-US" altLang="ko-KR" sz="900" b="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2020</a:t>
              </a:r>
              <a:r>
                <a:rPr lang="ko-KR" altLang="en-US" sz="900" b="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년</a:t>
              </a:r>
              <a:r>
                <a:rPr lang="en-US" altLang="ko-KR" sz="900" b="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6</a:t>
              </a:r>
              <a:r>
                <a:rPr lang="ko-KR" altLang="en-US" sz="900" b="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월 판매량 예측</a:t>
              </a:r>
              <a:endParaRPr lang="en-US" altLang="ko-KR" sz="900" b="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5">
              <a:extLst>
                <a:ext uri="{FF2B5EF4-FFF2-40B4-BE49-F238E27FC236}">
                  <a16:creationId xmlns:a16="http://schemas.microsoft.com/office/drawing/2014/main" id="{E173D19B-A34A-F64C-BEC2-3800022F1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056" y="4809893"/>
              <a:ext cx="252000" cy="242788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110000"/>
                </a:lnSpc>
                <a:defRPr/>
              </a:pPr>
              <a:r>
                <a:rPr kumimoji="1" lang="en-US" altLang="ko-KR" sz="1050" b="1">
                  <a:solidFill>
                    <a:schemeClr val="bg1"/>
                  </a:solidFill>
                  <a:latin typeface="+mn-ea"/>
                  <a:ea typeface="+mn-ea"/>
                  <a:cs typeface="Tahoma" panose="020B0604030504040204" pitchFamily="34" charset="0"/>
                </a:rPr>
                <a:t>3</a:t>
              </a:r>
              <a:endParaRPr kumimoji="1" lang="ko-KR" altLang="en-US" sz="1050" b="1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09" name="모서리가 둥근 직사각형 131">
              <a:extLst>
                <a:ext uri="{FF2B5EF4-FFF2-40B4-BE49-F238E27FC236}">
                  <a16:creationId xmlns:a16="http://schemas.microsoft.com/office/drawing/2014/main" id="{713A3A46-5886-5146-954E-7EE4CF6C1E3B}"/>
                </a:ext>
              </a:extLst>
            </p:cNvPr>
            <p:cNvSpPr/>
            <p:nvPr/>
          </p:nvSpPr>
          <p:spPr>
            <a:xfrm>
              <a:off x="5239056" y="4809893"/>
              <a:ext cx="2016729" cy="1418518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/>
              <a:endParaRPr lang="ko-KR" altLang="en-US" sz="1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7" name="Text Box 5">
              <a:extLst>
                <a:ext uri="{FF2B5EF4-FFF2-40B4-BE49-F238E27FC236}">
                  <a16:creationId xmlns:a16="http://schemas.microsoft.com/office/drawing/2014/main" id="{53618404-7FB2-4046-8F24-7829560D0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6720" y="4809893"/>
              <a:ext cx="2016729" cy="45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+mn-ea"/>
                  <a:ea typeface="+mn-ea"/>
                  <a:cs typeface="Tahoma" panose="020B0604030504040204" pitchFamily="34" charset="0"/>
                </a:rPr>
                <a:t> 수익 최적화 방안</a:t>
              </a:r>
              <a:endParaRPr kumimoji="1" lang="ko-KR" altLang="en-US" sz="1200" b="1">
                <a:solidFill>
                  <a:srgbClr val="0070C0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364" name="직사각형 145">
              <a:extLst>
                <a:ext uri="{FF2B5EF4-FFF2-40B4-BE49-F238E27FC236}">
                  <a16:creationId xmlns:a16="http://schemas.microsoft.com/office/drawing/2014/main" id="{EF86B533-047E-A943-B41D-8E69C0301117}"/>
                </a:ext>
              </a:extLst>
            </p:cNvPr>
            <p:cNvSpPr/>
            <p:nvPr/>
          </p:nvSpPr>
          <p:spPr bwMode="auto">
            <a:xfrm>
              <a:off x="7442107" y="5350922"/>
              <a:ext cx="2090442" cy="6396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03188" lvl="1" indent="-95250" fontAlgn="auto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85000"/>
                <a:buFont typeface="Wingdings" pitchFamily="2" charset="2"/>
                <a:buChar char="§"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월별</a:t>
              </a: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/</a:t>
              </a:r>
              <a:r>
                <a:rPr lang="ko-KR" altLang="en-US" sz="900" kern="0" err="1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요일별</a:t>
              </a: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/</a:t>
              </a: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시간대별 </a:t>
              </a:r>
              <a:r>
                <a:rPr lang="en-US" altLang="ko-KR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/ </a:t>
              </a:r>
              <a:r>
                <a:rPr lang="ko-KR" altLang="en-US" sz="900" kern="0" err="1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상품군별</a:t>
              </a: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 최적 편성 제안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103188" lvl="1" indent="-95250" fontAlgn="auto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85000"/>
                <a:buFont typeface="Wingdings" pitchFamily="2" charset="2"/>
                <a:buChar char="§"/>
              </a:pPr>
              <a:r>
                <a:rPr lang="ko-KR" altLang="en-US" sz="900" kern="0">
                  <a:solidFill>
                    <a:srgbClr val="0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매출 증대를 위한 효자 상품 제안</a:t>
              </a: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7938" lvl="1" fontAlgn="auto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ct val="85000"/>
              </a:pPr>
              <a:endParaRPr lang="en-US" altLang="ko-KR" sz="900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5">
              <a:extLst>
                <a:ext uri="{FF2B5EF4-FFF2-40B4-BE49-F238E27FC236}">
                  <a16:creationId xmlns:a16="http://schemas.microsoft.com/office/drawing/2014/main" id="{40F57809-B046-E446-B00A-BFB28556B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6720" y="4809893"/>
              <a:ext cx="252000" cy="242788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050" b="1">
                  <a:solidFill>
                    <a:schemeClr val="bg1"/>
                  </a:solidFill>
                  <a:latin typeface="+mn-ea"/>
                  <a:ea typeface="+mn-ea"/>
                  <a:cs typeface="Tahoma" panose="020B0604030504040204" pitchFamily="34" charset="0"/>
                </a:rPr>
                <a:t>4</a:t>
              </a:r>
              <a:endParaRPr kumimoji="1" lang="ko-KR" altLang="en-US" sz="1050" b="1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10" name="모서리가 둥근 직사각형 131">
              <a:extLst>
                <a:ext uri="{FF2B5EF4-FFF2-40B4-BE49-F238E27FC236}">
                  <a16:creationId xmlns:a16="http://schemas.microsoft.com/office/drawing/2014/main" id="{56A96935-1901-B448-9978-07BFC6F89ED4}"/>
                </a:ext>
              </a:extLst>
            </p:cNvPr>
            <p:cNvSpPr/>
            <p:nvPr/>
          </p:nvSpPr>
          <p:spPr>
            <a:xfrm>
              <a:off x="7476720" y="4809893"/>
              <a:ext cx="2016729" cy="1418518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/>
              <a:endParaRPr lang="ko-KR" altLang="en-US" sz="1200" b="1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01B06A-A6AC-1949-8A00-824BC88821D4}"/>
              </a:ext>
            </a:extLst>
          </p:cNvPr>
          <p:cNvGrpSpPr/>
          <p:nvPr/>
        </p:nvGrpSpPr>
        <p:grpSpPr>
          <a:xfrm>
            <a:off x="399569" y="1614575"/>
            <a:ext cx="2316287" cy="1415360"/>
            <a:chOff x="399569" y="1614575"/>
            <a:chExt cx="2316287" cy="14153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49C45C-0D3C-D34B-BC92-ADD4EBACEE10}"/>
                </a:ext>
              </a:extLst>
            </p:cNvPr>
            <p:cNvGrpSpPr/>
            <p:nvPr/>
          </p:nvGrpSpPr>
          <p:grpSpPr>
            <a:xfrm>
              <a:off x="399569" y="1614575"/>
              <a:ext cx="2316287" cy="1415360"/>
              <a:chOff x="410202" y="1614575"/>
              <a:chExt cx="2316287" cy="1541855"/>
            </a:xfrm>
          </p:grpSpPr>
          <p:sp>
            <p:nvSpPr>
              <p:cNvPr id="193" name="모서리가 둥근 직사각형 131">
                <a:extLst>
                  <a:ext uri="{FF2B5EF4-FFF2-40B4-BE49-F238E27FC236}">
                    <a16:creationId xmlns:a16="http://schemas.microsoft.com/office/drawing/2014/main" id="{85B839B1-48A8-3046-9449-1BED7429551E}"/>
                  </a:ext>
                </a:extLst>
              </p:cNvPr>
              <p:cNvSpPr/>
              <p:nvPr/>
            </p:nvSpPr>
            <p:spPr>
              <a:xfrm>
                <a:off x="410202" y="1631650"/>
                <a:ext cx="2316287" cy="1524780"/>
              </a:xfrm>
              <a:prstGeom prst="roundRect">
                <a:avLst>
                  <a:gd name="adj" fmla="val 6406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/>
                <a:endParaRPr lang="ko-KR" altLang="en-US" sz="1200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A32498A-B9C3-A14A-A566-026F0D09FD15}"/>
                  </a:ext>
                </a:extLst>
              </p:cNvPr>
              <p:cNvSpPr txBox="1"/>
              <p:nvPr/>
            </p:nvSpPr>
            <p:spPr>
              <a:xfrm>
                <a:off x="552617" y="1614575"/>
                <a:ext cx="2031457" cy="315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100" b="1" kern="0">
                    <a:solidFill>
                      <a:srgbClr val="000000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상품 판매 실적 제공 데이터</a:t>
                </a:r>
              </a:p>
            </p:txBody>
          </p:sp>
        </p:grpSp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179B187F-81DF-5E4C-B70C-CF808D061EC8}"/>
                </a:ext>
              </a:extLst>
            </p:cNvPr>
            <p:cNvSpPr/>
            <p:nvPr/>
          </p:nvSpPr>
          <p:spPr>
            <a:xfrm>
              <a:off x="621098" y="1909463"/>
              <a:ext cx="911522" cy="2522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anchor="t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>
                  <a:solidFill>
                    <a:schemeClr val="tx1"/>
                  </a:solidFill>
                  <a:latin typeface="+mn-ea"/>
                </a:rPr>
                <a:t>내부</a:t>
              </a:r>
              <a:endParaRPr lang="x-none" sz="11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199C085-68D1-BB4F-A540-024F93824B3F}"/>
                </a:ext>
              </a:extLst>
            </p:cNvPr>
            <p:cNvSpPr/>
            <p:nvPr/>
          </p:nvSpPr>
          <p:spPr>
            <a:xfrm>
              <a:off x="1622630" y="1909463"/>
              <a:ext cx="911522" cy="25227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anchor="t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>
                  <a:solidFill>
                    <a:schemeClr val="tx1"/>
                  </a:solidFill>
                  <a:latin typeface="+mn-ea"/>
                </a:rPr>
                <a:t>외부</a:t>
              </a:r>
              <a:endParaRPr lang="x-none" sz="1100" b="1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36BDE5-E5BB-C747-B3A7-DFD2BBD6B3EC}"/>
                </a:ext>
              </a:extLst>
            </p:cNvPr>
            <p:cNvGrpSpPr/>
            <p:nvPr/>
          </p:nvGrpSpPr>
          <p:grpSpPr>
            <a:xfrm>
              <a:off x="485725" y="2115161"/>
              <a:ext cx="2227658" cy="851714"/>
              <a:chOff x="485725" y="2115161"/>
              <a:chExt cx="2227658" cy="851714"/>
            </a:xfrm>
          </p:grpSpPr>
          <p:sp>
            <p:nvSpPr>
              <p:cNvPr id="252" name="모서리가 둥근 직사각형 131">
                <a:extLst>
                  <a:ext uri="{FF2B5EF4-FFF2-40B4-BE49-F238E27FC236}">
                    <a16:creationId xmlns:a16="http://schemas.microsoft.com/office/drawing/2014/main" id="{A62FFEA5-F108-C943-B8D0-75BD43215598}"/>
                  </a:ext>
                </a:extLst>
              </p:cNvPr>
              <p:cNvSpPr/>
              <p:nvPr/>
            </p:nvSpPr>
            <p:spPr>
              <a:xfrm>
                <a:off x="485725" y="2115161"/>
                <a:ext cx="2170072" cy="8517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/>
                <a:endParaRPr lang="ko-KR" altLang="en-US" sz="1200" b="1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33CB1D6-DBB1-A341-B17C-BE6B192209CA}"/>
                  </a:ext>
                </a:extLst>
              </p:cNvPr>
              <p:cNvGrpSpPr/>
              <p:nvPr/>
            </p:nvGrpSpPr>
            <p:grpSpPr>
              <a:xfrm>
                <a:off x="520160" y="2210566"/>
                <a:ext cx="2084348" cy="700765"/>
                <a:chOff x="6824019" y="1308812"/>
                <a:chExt cx="2084348" cy="76339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FDBDCDB-B8BC-D749-81A1-CFB47DBCEB89}"/>
                    </a:ext>
                  </a:extLst>
                </p:cNvPr>
                <p:cNvSpPr/>
                <p:nvPr/>
              </p:nvSpPr>
              <p:spPr>
                <a:xfrm>
                  <a:off x="7358539" y="1308812"/>
                  <a:ext cx="480789" cy="405876"/>
                </a:xfrm>
                <a:prstGeom prst="ellipse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+mn-ea"/>
                      <a:cs typeface="Times New Roman" panose="02020603050405020304" pitchFamily="18" charset="0"/>
                    </a:rPr>
                    <a:t>상품명</a:t>
                  </a:r>
                  <a:endParaRPr lang="x-none" sz="90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5F4C3E80-9AA6-DB44-BC76-F2F06DE653B2}"/>
                    </a:ext>
                  </a:extLst>
                </p:cNvPr>
                <p:cNvSpPr/>
                <p:nvPr/>
              </p:nvSpPr>
              <p:spPr>
                <a:xfrm>
                  <a:off x="7630999" y="1666331"/>
                  <a:ext cx="480789" cy="405876"/>
                </a:xfrm>
                <a:prstGeom prst="ellipse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+mn-ea"/>
                      <a:cs typeface="Times New Roman" panose="02020603050405020304" pitchFamily="18" charset="0"/>
                    </a:rPr>
                    <a:t>상품코드</a:t>
                  </a:r>
                  <a:endParaRPr lang="x-none" sz="90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C31BD293-3A6E-4444-A7A8-A4D1B8E123B2}"/>
                    </a:ext>
                  </a:extLst>
                </p:cNvPr>
                <p:cNvSpPr/>
                <p:nvPr/>
              </p:nvSpPr>
              <p:spPr>
                <a:xfrm>
                  <a:off x="7097431" y="1666331"/>
                  <a:ext cx="480789" cy="405875"/>
                </a:xfrm>
                <a:prstGeom prst="ellipse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+mn-ea"/>
                      <a:cs typeface="Times New Roman" panose="02020603050405020304" pitchFamily="18" charset="0"/>
                    </a:rPr>
                    <a:t>판매가</a:t>
                  </a:r>
                  <a:endParaRPr lang="x-none" sz="90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E039C4F6-EFAA-D445-82BD-845CFDB801B9}"/>
                    </a:ext>
                  </a:extLst>
                </p:cNvPr>
                <p:cNvSpPr/>
                <p:nvPr/>
              </p:nvSpPr>
              <p:spPr>
                <a:xfrm>
                  <a:off x="7893059" y="1308812"/>
                  <a:ext cx="480789" cy="405876"/>
                </a:xfrm>
                <a:prstGeom prst="ellipse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 err="1">
                      <a:solidFill>
                        <a:schemeClr val="tx1"/>
                      </a:solidFill>
                      <a:latin typeface="+mn-ea"/>
                      <a:cs typeface="Times New Roman" panose="02020603050405020304" pitchFamily="18" charset="0"/>
                    </a:rPr>
                    <a:t>상품군</a:t>
                  </a:r>
                  <a:endParaRPr lang="x-none" sz="90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3CCF59DD-CEA8-BC48-BB89-8B71701A63B1}"/>
                    </a:ext>
                  </a:extLst>
                </p:cNvPr>
                <p:cNvSpPr/>
                <p:nvPr/>
              </p:nvSpPr>
              <p:spPr>
                <a:xfrm>
                  <a:off x="8164566" y="1666331"/>
                  <a:ext cx="480789" cy="40587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+mn-ea"/>
                      <a:cs typeface="Times New Roman" panose="02020603050405020304" pitchFamily="18" charset="0"/>
                    </a:rPr>
                    <a:t>시청률</a:t>
                  </a:r>
                  <a:endParaRPr lang="x-none" sz="90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BCE49F61-661A-304D-A90F-6AB6D82897E1}"/>
                    </a:ext>
                  </a:extLst>
                </p:cNvPr>
                <p:cNvSpPr/>
                <p:nvPr/>
              </p:nvSpPr>
              <p:spPr>
                <a:xfrm>
                  <a:off x="8427578" y="1308812"/>
                  <a:ext cx="480789" cy="405876"/>
                </a:xfrm>
                <a:prstGeom prst="ellipse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+mn-ea"/>
                      <a:cs typeface="Times New Roman" panose="02020603050405020304" pitchFamily="18" charset="0"/>
                    </a:rPr>
                    <a:t>노출</a:t>
                  </a:r>
                  <a:endParaRPr lang="en-US" altLang="ko-KR" sz="90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endParaRPr>
                </a:p>
                <a:p>
                  <a:pPr algn="ctr" latinLnBrk="0"/>
                  <a:r>
                    <a:rPr lang="en-US" altLang="ko-KR" sz="900">
                      <a:solidFill>
                        <a:schemeClr val="tx1"/>
                      </a:solidFill>
                      <a:latin typeface="+mn-ea"/>
                      <a:cs typeface="Times New Roman" panose="02020603050405020304" pitchFamily="18" charset="0"/>
                    </a:rPr>
                    <a:t>(</a:t>
                  </a:r>
                  <a:r>
                    <a:rPr lang="ko-KR" altLang="en-US" sz="900">
                      <a:solidFill>
                        <a:schemeClr val="tx1"/>
                      </a:solidFill>
                      <a:latin typeface="+mn-ea"/>
                      <a:cs typeface="Times New Roman" panose="02020603050405020304" pitchFamily="18" charset="0"/>
                    </a:rPr>
                    <a:t>분</a:t>
                  </a:r>
                  <a:r>
                    <a:rPr lang="en-US" altLang="ko-KR" sz="900">
                      <a:solidFill>
                        <a:schemeClr val="tx1"/>
                      </a:solidFill>
                      <a:latin typeface="+mn-ea"/>
                      <a:cs typeface="Times New Roman" panose="02020603050405020304" pitchFamily="18" charset="0"/>
                    </a:rPr>
                    <a:t>)</a:t>
                  </a:r>
                  <a:endParaRPr lang="x-none" sz="90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C3BB3A0B-4851-6042-A8A2-CDCE1C48AEFA}"/>
                    </a:ext>
                  </a:extLst>
                </p:cNvPr>
                <p:cNvSpPr/>
                <p:nvPr/>
              </p:nvSpPr>
              <p:spPr>
                <a:xfrm>
                  <a:off x="6824019" y="1308812"/>
                  <a:ext cx="480789" cy="405875"/>
                </a:xfrm>
                <a:prstGeom prst="ellipse">
                  <a:avLst/>
                </a:pr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+mn-ea"/>
                      <a:cs typeface="Times New Roman" panose="02020603050405020304" pitchFamily="18" charset="0"/>
                    </a:rPr>
                    <a:t>방송일시</a:t>
                  </a:r>
                  <a:endParaRPr lang="en-US" altLang="ko-KR" sz="90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21302E9-5D03-A54A-9D2E-76E330BC5FAF}"/>
                  </a:ext>
                </a:extLst>
              </p:cNvPr>
              <p:cNvSpPr txBox="1"/>
              <p:nvPr/>
            </p:nvSpPr>
            <p:spPr>
              <a:xfrm>
                <a:off x="2253506" y="2432096"/>
                <a:ext cx="459877" cy="448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2000" b="1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...</a:t>
                </a:r>
                <a:endParaRPr lang="ko-KR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772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3B72A2DC-EA75-CC44-ABD6-F14560B8488F}"/>
              </a:ext>
            </a:extLst>
          </p:cNvPr>
          <p:cNvSpPr/>
          <p:nvPr/>
        </p:nvSpPr>
        <p:spPr bwMode="auto">
          <a:xfrm>
            <a:off x="6123130" y="4892357"/>
            <a:ext cx="766756" cy="837496"/>
          </a:xfrm>
          <a:prstGeom prst="rightArrow">
            <a:avLst>
              <a:gd name="adj1" fmla="val 50000"/>
              <a:gd name="adj2" fmla="val 3509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0" name="Right Arrow 149">
            <a:extLst>
              <a:ext uri="{FF2B5EF4-FFF2-40B4-BE49-F238E27FC236}">
                <a16:creationId xmlns:a16="http://schemas.microsoft.com/office/drawing/2014/main" id="{D53F9BB6-E055-D840-816D-12077358269F}"/>
              </a:ext>
            </a:extLst>
          </p:cNvPr>
          <p:cNvSpPr/>
          <p:nvPr/>
        </p:nvSpPr>
        <p:spPr bwMode="auto">
          <a:xfrm>
            <a:off x="6123130" y="2462087"/>
            <a:ext cx="766756" cy="837496"/>
          </a:xfrm>
          <a:prstGeom prst="rightArrow">
            <a:avLst>
              <a:gd name="adj1" fmla="val 50000"/>
              <a:gd name="adj2" fmla="val 3509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9863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𝐈. </a:t>
            </a:r>
            <a:r>
              <a:rPr lang="ko-KR" altLang="en-US" b="1">
                <a:latin typeface="+mn-ea"/>
                <a:ea typeface="+mn-ea"/>
              </a:rPr>
              <a:t>과제 정의 </a:t>
            </a:r>
            <a:r>
              <a:rPr lang="en-US" altLang="ko-KR" b="1">
                <a:latin typeface="+mn-ea"/>
                <a:ea typeface="+mn-ea"/>
              </a:rPr>
              <a:t>–</a:t>
            </a:r>
            <a:r>
              <a:rPr lang="ko-KR" altLang="en-US" b="1">
                <a:latin typeface="+mn-ea"/>
                <a:ea typeface="+mn-ea"/>
              </a:rPr>
              <a:t> 데이터 개요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DF5E2C89-C165-CE45-9560-256572925691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en-US" altLang="ko-KR" sz="1400" kern="0">
                <a:latin typeface="+mn-ea"/>
              </a:rPr>
              <a:t>2019</a:t>
            </a:r>
            <a:r>
              <a:rPr lang="ko-KR" altLang="en-US" sz="1400" kern="0">
                <a:latin typeface="+mn-ea"/>
              </a:rPr>
              <a:t>년 </a:t>
            </a:r>
            <a:r>
              <a:rPr lang="en-US" altLang="ko-KR" sz="1400" kern="0">
                <a:latin typeface="+mn-ea"/>
              </a:rPr>
              <a:t>1</a:t>
            </a:r>
            <a:r>
              <a:rPr lang="ko-KR" altLang="en-US" sz="1400" kern="0">
                <a:latin typeface="+mn-ea"/>
              </a:rPr>
              <a:t>월 </a:t>
            </a:r>
            <a:r>
              <a:rPr lang="en-US" altLang="ko-KR" sz="1400" kern="0">
                <a:latin typeface="+mn-ea"/>
              </a:rPr>
              <a:t>1</a:t>
            </a:r>
            <a:r>
              <a:rPr lang="ko-KR" altLang="en-US" sz="1400" kern="0">
                <a:latin typeface="+mn-ea"/>
              </a:rPr>
              <a:t>일부터 </a:t>
            </a:r>
            <a:r>
              <a:rPr lang="en-US" altLang="ko-KR" sz="1400" kern="0">
                <a:latin typeface="+mn-ea"/>
              </a:rPr>
              <a:t>2019</a:t>
            </a:r>
            <a:r>
              <a:rPr lang="ko-KR" altLang="en-US" sz="1400" kern="0">
                <a:latin typeface="+mn-ea"/>
              </a:rPr>
              <a:t>년 </a:t>
            </a:r>
            <a:r>
              <a:rPr lang="en-US" altLang="ko-KR" sz="1400" kern="0">
                <a:latin typeface="+mn-ea"/>
              </a:rPr>
              <a:t>12</a:t>
            </a:r>
            <a:r>
              <a:rPr lang="ko-KR" altLang="en-US" sz="1400" kern="0">
                <a:latin typeface="+mn-ea"/>
              </a:rPr>
              <a:t>월 </a:t>
            </a:r>
            <a:r>
              <a:rPr lang="en-US" altLang="ko-KR" sz="1400" kern="0">
                <a:latin typeface="+mn-ea"/>
              </a:rPr>
              <a:t>31</a:t>
            </a:r>
            <a:r>
              <a:rPr lang="ko-KR" altLang="en-US" sz="1400" kern="0">
                <a:latin typeface="+mn-ea"/>
              </a:rPr>
              <a:t>일</a:t>
            </a:r>
            <a:r>
              <a:rPr lang="en-US" altLang="ko-KR" sz="1400" kern="0">
                <a:latin typeface="+mn-ea"/>
              </a:rPr>
              <a:t> </a:t>
            </a:r>
            <a:r>
              <a:rPr lang="ko-KR" altLang="en-US" sz="1400" kern="0">
                <a:latin typeface="+mn-ea"/>
              </a:rPr>
              <a:t>동안 방송된 </a:t>
            </a:r>
            <a:r>
              <a:rPr lang="en-US" altLang="ko-KR" sz="1400" kern="0">
                <a:latin typeface="+mn-ea"/>
              </a:rPr>
              <a:t>NS Shop+</a:t>
            </a:r>
            <a:r>
              <a:rPr lang="ko-KR" altLang="en-US" sz="1400" kern="0">
                <a:latin typeface="+mn-ea"/>
              </a:rPr>
              <a:t>의</a:t>
            </a:r>
            <a:r>
              <a:rPr lang="en-US" altLang="ko-KR" sz="1400" kern="0">
                <a:latin typeface="+mn-ea"/>
              </a:rPr>
              <a:t> </a:t>
            </a:r>
            <a:r>
              <a:rPr lang="ko-KR" altLang="en-US" sz="1400" kern="0">
                <a:latin typeface="+mn-ea"/>
              </a:rPr>
              <a:t>홈쇼핑 편성 정보</a:t>
            </a:r>
            <a:r>
              <a:rPr lang="en-US" altLang="ko-KR" sz="1400" kern="0">
                <a:latin typeface="+mn-ea"/>
              </a:rPr>
              <a:t>,</a:t>
            </a:r>
            <a:r>
              <a:rPr lang="ko-KR" altLang="en-US" sz="1400" kern="0">
                <a:latin typeface="+mn-ea"/>
              </a:rPr>
              <a:t> 판매 상품 정보</a:t>
            </a:r>
            <a:r>
              <a:rPr lang="en-US" altLang="ko-KR" sz="1400" kern="0">
                <a:latin typeface="+mn-ea"/>
              </a:rPr>
              <a:t>, </a:t>
            </a:r>
            <a:r>
              <a:rPr lang="ko-KR" altLang="en-US" sz="1400" kern="0">
                <a:latin typeface="+mn-ea"/>
              </a:rPr>
              <a:t>총 판매액</a:t>
            </a:r>
            <a:endParaRPr lang="en-US" sz="1400" kern="0">
              <a:latin typeface="+mn-ea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A3BAFD-E96A-5B4B-A86C-6893CD086834}"/>
              </a:ext>
            </a:extLst>
          </p:cNvPr>
          <p:cNvSpPr/>
          <p:nvPr/>
        </p:nvSpPr>
        <p:spPr bwMode="auto">
          <a:xfrm>
            <a:off x="407494" y="1343336"/>
            <a:ext cx="6023721" cy="285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제공 데이터</a:t>
            </a:r>
            <a:endParaRPr kumimoji="1" lang="x-non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C8CA4CAD-B072-A145-93A3-D77CEAD308D0}"/>
              </a:ext>
            </a:extLst>
          </p:cNvPr>
          <p:cNvSpPr/>
          <p:nvPr/>
        </p:nvSpPr>
        <p:spPr bwMode="auto">
          <a:xfrm>
            <a:off x="6933220" y="1347799"/>
            <a:ext cx="2699729" cy="285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데이터 설명</a:t>
            </a:r>
            <a:endParaRPr kumimoji="1" lang="x-non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2025C40-2121-7A46-8153-0EF776C2F6CF}"/>
              </a:ext>
            </a:extLst>
          </p:cNvPr>
          <p:cNvSpPr/>
          <p:nvPr/>
        </p:nvSpPr>
        <p:spPr bwMode="auto">
          <a:xfrm>
            <a:off x="6933220" y="1792611"/>
            <a:ext cx="2699730" cy="289652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73C2EB-AECB-464E-9182-A859C68F62E6}"/>
              </a:ext>
            </a:extLst>
          </p:cNvPr>
          <p:cNvSpPr txBox="1"/>
          <p:nvPr/>
        </p:nvSpPr>
        <p:spPr>
          <a:xfrm>
            <a:off x="7053643" y="1976741"/>
            <a:ext cx="2444861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  <a:ea typeface="+mn-ea"/>
              </a:rPr>
              <a:t>기간</a:t>
            </a:r>
            <a:r>
              <a:rPr lang="en-US" altLang="ko-KR" sz="1100">
                <a:latin typeface="+mn-ea"/>
                <a:ea typeface="+mn-ea"/>
              </a:rPr>
              <a:t>: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’19.01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~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‘19.12</a:t>
            </a:r>
            <a:r>
              <a:rPr lang="ko-KR" altLang="en-US" sz="1100">
                <a:latin typeface="+mn-ea"/>
                <a:ea typeface="+mn-ea"/>
              </a:rPr>
              <a:t> 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n-ea"/>
                <a:ea typeface="+mn-ea"/>
              </a:rPr>
              <a:t>총 </a:t>
            </a:r>
            <a:r>
              <a:rPr lang="en-US" altLang="ko-KR" sz="1100" b="1">
                <a:latin typeface="+mn-ea"/>
                <a:ea typeface="+mn-ea"/>
              </a:rPr>
              <a:t>38309</a:t>
            </a:r>
            <a:r>
              <a:rPr lang="ko-KR" altLang="en-US" sz="1100" b="1">
                <a:latin typeface="+mn-ea"/>
                <a:ea typeface="+mn-ea"/>
              </a:rPr>
              <a:t>개 </a:t>
            </a:r>
            <a:endParaRPr lang="en-US" altLang="ko-KR" sz="1100" b="1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b="1">
              <a:solidFill>
                <a:srgbClr val="0070C0"/>
              </a:solidFill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err="1">
                <a:latin typeface="+mn-ea"/>
                <a:ea typeface="+mn-ea"/>
              </a:rPr>
              <a:t>방송일시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  <a:ea typeface="+mn-ea"/>
              </a:rPr>
              <a:t>노출</a:t>
            </a:r>
            <a:r>
              <a:rPr lang="en-US" altLang="ko-KR" sz="1100">
                <a:latin typeface="+mn-ea"/>
                <a:ea typeface="+mn-ea"/>
              </a:rPr>
              <a:t>(</a:t>
            </a:r>
            <a:r>
              <a:rPr lang="ko-KR" altLang="en-US" sz="1100">
                <a:latin typeface="+mn-ea"/>
                <a:ea typeface="+mn-ea"/>
              </a:rPr>
              <a:t>분</a:t>
            </a:r>
            <a:r>
              <a:rPr lang="en-US" altLang="ko-KR" sz="1100">
                <a:latin typeface="+mn-ea"/>
                <a:ea typeface="+mn-ea"/>
              </a:rPr>
              <a:t>) : </a:t>
            </a:r>
            <a:r>
              <a:rPr lang="ko-KR" altLang="en-US" sz="1100">
                <a:latin typeface="+mn-ea"/>
                <a:ea typeface="+mn-ea"/>
              </a:rPr>
              <a:t>연속 방영 시간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err="1">
                <a:latin typeface="+mn-ea"/>
                <a:ea typeface="+mn-ea"/>
              </a:rPr>
              <a:t>마더코드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: </a:t>
            </a:r>
            <a:r>
              <a:rPr lang="ko-KR" altLang="en-US" sz="1100">
                <a:latin typeface="+mn-ea"/>
                <a:ea typeface="+mn-ea"/>
              </a:rPr>
              <a:t>상품 </a:t>
            </a:r>
            <a:r>
              <a:rPr lang="ko-KR" altLang="en-US" sz="1100" err="1">
                <a:latin typeface="+mn-ea"/>
                <a:ea typeface="+mn-ea"/>
              </a:rPr>
              <a:t>대분류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  <a:ea typeface="+mn-ea"/>
              </a:rPr>
              <a:t>상품코드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  <a:ea typeface="+mn-ea"/>
              </a:rPr>
              <a:t>상품명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err="1">
                <a:latin typeface="+mn-ea"/>
                <a:ea typeface="+mn-ea"/>
              </a:rPr>
              <a:t>상품군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: </a:t>
            </a:r>
            <a:r>
              <a:rPr lang="ko-KR" altLang="en-US" sz="1100">
                <a:latin typeface="+mn-ea"/>
                <a:ea typeface="+mn-ea"/>
              </a:rPr>
              <a:t>의류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속옷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주방</a:t>
            </a:r>
            <a:r>
              <a:rPr lang="en-US" altLang="ko-KR" sz="1100">
                <a:latin typeface="+mn-ea"/>
                <a:ea typeface="+mn-ea"/>
              </a:rPr>
              <a:t>,  </a:t>
            </a:r>
            <a:r>
              <a:rPr lang="ko-KR" altLang="en-US" sz="1100" err="1">
                <a:latin typeface="+mn-ea"/>
                <a:ea typeface="+mn-ea"/>
              </a:rPr>
              <a:t>농수축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이미용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가전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생활용품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건강기능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잡화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가구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침구 총 </a:t>
            </a:r>
            <a:r>
              <a:rPr lang="en-US" altLang="ko-KR" sz="1100">
                <a:latin typeface="+mn-ea"/>
                <a:ea typeface="+mn-ea"/>
              </a:rPr>
              <a:t>11</a:t>
            </a:r>
            <a:r>
              <a:rPr lang="ko-KR" altLang="en-US" sz="1100">
                <a:latin typeface="+mn-ea"/>
                <a:ea typeface="+mn-ea"/>
              </a:rPr>
              <a:t>개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  <a:ea typeface="+mn-ea"/>
              </a:rPr>
              <a:t>판매단가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err="1">
                <a:latin typeface="+mn-ea"/>
                <a:ea typeface="+mn-ea"/>
              </a:rPr>
              <a:t>취급액</a:t>
            </a:r>
            <a:endParaRPr lang="en-US" altLang="ko-KR" sz="1100">
              <a:latin typeface="+mn-ea"/>
              <a:ea typeface="+mn-ea"/>
            </a:endParaRPr>
          </a:p>
          <a:p>
            <a:pPr latinLnBrk="0">
              <a:spcBef>
                <a:spcPts val="300"/>
              </a:spcBef>
            </a:pP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27"/>
          <a:stretch/>
        </p:blipFill>
        <p:spPr bwMode="auto">
          <a:xfrm>
            <a:off x="407494" y="1812305"/>
            <a:ext cx="5687442" cy="202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ounded Rectangle 156">
            <a:extLst>
              <a:ext uri="{FF2B5EF4-FFF2-40B4-BE49-F238E27FC236}">
                <a16:creationId xmlns:a16="http://schemas.microsoft.com/office/drawing/2014/main" id="{29A3BAFD-E96A-5B4B-A86C-6893CD086834}"/>
              </a:ext>
            </a:extLst>
          </p:cNvPr>
          <p:cNvSpPr/>
          <p:nvPr/>
        </p:nvSpPr>
        <p:spPr bwMode="auto">
          <a:xfrm>
            <a:off x="407494" y="4033406"/>
            <a:ext cx="6023721" cy="285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>
                <a:latin typeface="+mn-ea"/>
                <a:ea typeface="+mn-ea"/>
              </a:rPr>
              <a:t>평가</a:t>
            </a: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데이터</a:t>
            </a:r>
            <a:endParaRPr kumimoji="1" lang="x-non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" t="-20124" r="212" b="31659"/>
          <a:stretch/>
        </p:blipFill>
        <p:spPr bwMode="auto">
          <a:xfrm>
            <a:off x="407494" y="4033406"/>
            <a:ext cx="5687442" cy="20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Rounded Rectangle 165">
            <a:extLst>
              <a:ext uri="{FF2B5EF4-FFF2-40B4-BE49-F238E27FC236}">
                <a16:creationId xmlns:a16="http://schemas.microsoft.com/office/drawing/2014/main" id="{72025C40-2121-7A46-8153-0EF776C2F6CF}"/>
              </a:ext>
            </a:extLst>
          </p:cNvPr>
          <p:cNvSpPr/>
          <p:nvPr/>
        </p:nvSpPr>
        <p:spPr bwMode="auto">
          <a:xfrm>
            <a:off x="6933219" y="4892357"/>
            <a:ext cx="2699730" cy="1239914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73C2EB-AECB-464E-9182-A859C68F62E6}"/>
              </a:ext>
            </a:extLst>
          </p:cNvPr>
          <p:cNvSpPr txBox="1"/>
          <p:nvPr/>
        </p:nvSpPr>
        <p:spPr>
          <a:xfrm>
            <a:off x="7053642" y="5055924"/>
            <a:ext cx="2444861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  <a:ea typeface="+mn-ea"/>
              </a:rPr>
              <a:t>기간</a:t>
            </a:r>
            <a:r>
              <a:rPr lang="en-US" altLang="ko-KR" sz="1100">
                <a:latin typeface="+mn-ea"/>
                <a:ea typeface="+mn-ea"/>
              </a:rPr>
              <a:t>: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’20.06</a:t>
            </a:r>
            <a:r>
              <a:rPr lang="ko-KR" altLang="en-US" sz="1100">
                <a:latin typeface="+mn-ea"/>
                <a:ea typeface="+mn-ea"/>
              </a:rPr>
              <a:t>  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n-ea"/>
                <a:ea typeface="+mn-ea"/>
              </a:rPr>
              <a:t>총 </a:t>
            </a:r>
            <a:r>
              <a:rPr lang="en-US" altLang="ko-KR" sz="1100" b="1">
                <a:latin typeface="+mn-ea"/>
                <a:ea typeface="+mn-ea"/>
              </a:rPr>
              <a:t>2892</a:t>
            </a:r>
            <a:r>
              <a:rPr lang="ko-KR" altLang="en-US" sz="1100" b="1">
                <a:latin typeface="+mn-ea"/>
                <a:ea typeface="+mn-ea"/>
              </a:rPr>
              <a:t>개 </a:t>
            </a:r>
            <a:endParaRPr lang="en-US" altLang="ko-KR" sz="1100" b="1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b="1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err="1">
                <a:latin typeface="+mn-ea"/>
                <a:ea typeface="+mn-ea"/>
              </a:rPr>
              <a:t>취급액</a:t>
            </a:r>
            <a:r>
              <a:rPr lang="ko-KR" altLang="en-US" sz="1100">
                <a:latin typeface="+mn-ea"/>
                <a:ea typeface="+mn-ea"/>
              </a:rPr>
              <a:t> 예측</a:t>
            </a: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b="1">
              <a:solidFill>
                <a:srgbClr val="0070C0"/>
              </a:solidFill>
              <a:latin typeface="+mn-ea"/>
              <a:ea typeface="+mn-ea"/>
            </a:endParaRPr>
          </a:p>
          <a:p>
            <a:pPr latinLnBrk="0">
              <a:spcBef>
                <a:spcPts val="300"/>
              </a:spcBef>
            </a:pP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05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829874-6F2B-C44D-A100-3FC5398EF40B}"/>
              </a:ext>
            </a:extLst>
          </p:cNvPr>
          <p:cNvSpPr txBox="1"/>
          <p:nvPr/>
        </p:nvSpPr>
        <p:spPr>
          <a:xfrm>
            <a:off x="3296815" y="1268760"/>
            <a:ext cx="6120235" cy="4425728"/>
          </a:xfrm>
          <a:prstGeom prst="rect">
            <a:avLst/>
          </a:prstGeom>
          <a:noFill/>
        </p:spPr>
        <p:txBody>
          <a:bodyPr wrap="square" lIns="85247" tIns="42623" rIns="85247" bIns="42623" rtlCol="0">
            <a:spAutoFit/>
          </a:bodyPr>
          <a:lstStyle>
            <a:defPPr>
              <a:defRPr lang="en-US"/>
            </a:defPPr>
            <a:lvl1pPr algn="l">
              <a:defRPr sz="2400" b="1" i="1">
                <a:solidFill>
                  <a:srgbClr val="FFFFFF">
                    <a:lumMod val="95000"/>
                  </a:srgbClr>
                </a:solidFill>
                <a:latin typeface="+mn-ea"/>
                <a:ea typeface="+mn-ea"/>
              </a:defRPr>
            </a:lvl1pPr>
          </a:lstStyle>
          <a:p>
            <a:pPr marL="514350" indent="-514350" defTabSz="857982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1" lang="ko-KR" altLang="en-US" sz="2000" i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과제 정의</a:t>
            </a:r>
            <a:endParaRPr kumimoji="1" lang="en-US" altLang="ko-KR" sz="2000" i="0">
              <a:solidFill>
                <a:schemeClr val="bg2">
                  <a:lumMod val="20000"/>
                  <a:lumOff val="80000"/>
                </a:schemeClr>
              </a:solidFill>
              <a:cs typeface="Times New Roman" panose="02020603050405020304" pitchFamily="18" charset="0"/>
            </a:endParaRPr>
          </a:p>
          <a:p>
            <a:pPr lvl="1" defTabSz="85798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kumimoji="1" lang="en-US" altLang="ko-KR" sz="2000" i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indent="-514350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1" lang="ko-KR" altLang="en-US" sz="2000" i="0">
                <a:solidFill>
                  <a:schemeClr val="tx1"/>
                </a:solidFill>
                <a:cs typeface="Times New Roman" panose="02020603050405020304" pitchFamily="18" charset="0"/>
              </a:rPr>
              <a:t>과제 상세</a:t>
            </a:r>
            <a:endParaRPr kumimoji="1" lang="en-US" altLang="ko-KR" sz="2000" i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1.</a:t>
            </a: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 데이터 </a:t>
            </a:r>
            <a:r>
              <a:rPr kumimoji="1" lang="ko-KR" altLang="en-US" err="1">
                <a:latin typeface="+mn-ea"/>
                <a:ea typeface="+mn-ea"/>
                <a:cs typeface="Times New Roman" panose="02020603050405020304" pitchFamily="18" charset="0"/>
              </a:rPr>
              <a:t>전처리</a:t>
            </a:r>
            <a:endParaRPr kumimoji="1" lang="en-US" altLang="ko-KR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 탐색적 자료 분석</a:t>
            </a:r>
            <a:endParaRPr lang="en-US" altLang="ko-KR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+mn-ea"/>
                <a:ea typeface="+mn-ea"/>
                <a:cs typeface="Times New Roman" panose="02020603050405020304" pitchFamily="18" charset="0"/>
              </a:rPr>
              <a:t>외부변수 선정</a:t>
            </a:r>
            <a:endParaRPr kumimoji="1" lang="en-US" altLang="ko-KR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+mn-ea"/>
                <a:ea typeface="+mn-ea"/>
                <a:cs typeface="Times New Roman" panose="02020603050405020304" pitchFamily="18" charset="0"/>
              </a:rPr>
              <a:t> 4. </a:t>
            </a:r>
            <a:r>
              <a:rPr lang="ko-KR" altLang="en-US">
                <a:latin typeface="+mn-ea"/>
                <a:ea typeface="+mn-ea"/>
                <a:cs typeface="Times New Roman" panose="02020603050405020304" pitchFamily="18" charset="0"/>
              </a:rPr>
              <a:t>변수 </a:t>
            </a:r>
            <a:r>
              <a:rPr lang="en-US" altLang="ko-KR">
                <a:latin typeface="+mn-ea"/>
                <a:ea typeface="+mn-ea"/>
                <a:cs typeface="Times New Roman" panose="02020603050405020304" pitchFamily="18" charset="0"/>
              </a:rPr>
              <a:t>pool </a:t>
            </a:r>
            <a:r>
              <a:rPr lang="ko-KR" altLang="en-US">
                <a:latin typeface="+mn-ea"/>
                <a:ea typeface="+mn-ea"/>
                <a:cs typeface="Times New Roman" panose="02020603050405020304" pitchFamily="18" charset="0"/>
              </a:rPr>
              <a:t>설정 </a:t>
            </a:r>
            <a:r>
              <a:rPr lang="en-US" altLang="ko-KR">
                <a:latin typeface="+mn-ea"/>
                <a:ea typeface="+mn-ea"/>
                <a:cs typeface="Times New Roman" panose="02020603050405020304" pitchFamily="18" charset="0"/>
              </a:rPr>
              <a:t>/ Feature Engineering</a:t>
            </a: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 5. </a:t>
            </a:r>
            <a:r>
              <a:rPr kumimoji="1" lang="ko-KR" altLang="en-US">
                <a:latin typeface="+mn-ea"/>
                <a:ea typeface="+mn-ea"/>
                <a:cs typeface="Times New Roman" panose="02020603050405020304" pitchFamily="18" charset="0"/>
              </a:rPr>
              <a:t>모델링</a:t>
            </a:r>
            <a:endParaRPr kumimoji="1" lang="en-US" altLang="ko-KR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+mn-ea"/>
                <a:ea typeface="+mn-ea"/>
                <a:cs typeface="Times New Roman" panose="02020603050405020304" pitchFamily="18" charset="0"/>
              </a:rPr>
              <a:t> 6. </a:t>
            </a:r>
            <a:r>
              <a:rPr lang="ko-KR" altLang="en-US">
                <a:latin typeface="+mn-ea"/>
                <a:ea typeface="+mn-ea"/>
                <a:cs typeface="Times New Roman" panose="02020603050405020304" pitchFamily="18" charset="0"/>
              </a:rPr>
              <a:t>최적화 방안 </a:t>
            </a:r>
            <a:endParaRPr lang="en-US" altLang="ko-KR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defTabSz="85798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>
                <a:latin typeface="+mn-ea"/>
                <a:ea typeface="+mn-ea"/>
                <a:cs typeface="Times New Roman" panose="02020603050405020304" pitchFamily="18" charset="0"/>
              </a:rPr>
              <a:t> </a:t>
            </a:r>
          </a:p>
          <a:p>
            <a:pPr defTabSz="857982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800" b="0" i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defTabSz="857982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000" i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97871-D4FC-894D-85D1-E028EF28C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63" y="1142425"/>
            <a:ext cx="2122488" cy="59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/>
          <a:lstStyle/>
          <a:p>
            <a:pPr algn="r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ko-KR" sz="32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Agenda</a:t>
            </a:r>
            <a:r>
              <a:rPr lang="en-US" altLang="en-US" sz="32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br>
              <a:rPr lang="ko-KR" altLang="en-US" sz="3200" b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</a:br>
            <a:endParaRPr lang="ko-KR" altLang="en-US" sz="3200" b="1">
              <a:solidFill>
                <a:schemeClr val="bg2">
                  <a:lumMod val="25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9F719-E4A9-CA42-99FA-77190B1275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68066" y="1196974"/>
            <a:ext cx="96702" cy="37080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0" rIns="108000" bIns="0" anchor="ctr"/>
          <a:lstStyle/>
          <a:p>
            <a:pPr eaLnBrk="0" latinLnBrk="0" hangingPunct="0"/>
            <a:endParaRPr kumimoji="0"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548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63" y="9863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데이터 </a:t>
            </a:r>
            <a:r>
              <a:rPr lang="ko-KR" altLang="en-US" b="1" err="1">
                <a:latin typeface="+mn-ea"/>
                <a:ea typeface="+mn-ea"/>
              </a:rPr>
              <a:t>전처리</a:t>
            </a:r>
            <a:r>
              <a:rPr lang="ko-KR" altLang="en-US" b="1">
                <a:latin typeface="+mn-ea"/>
                <a:ea typeface="+mn-ea"/>
              </a:rPr>
              <a:t>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상세</a:t>
            </a:r>
          </a:p>
        </p:txBody>
      </p:sp>
      <p:sp>
        <p:nvSpPr>
          <p:cNvPr id="2" name="모서리가 둥근 직사각형 144">
            <a:extLst>
              <a:ext uri="{FF2B5EF4-FFF2-40B4-BE49-F238E27FC236}">
                <a16:creationId xmlns:a16="http://schemas.microsoft.com/office/drawing/2014/main" id="{80CB86B2-2675-4F81-BE57-B1D5EDB08B7C}"/>
              </a:ext>
            </a:extLst>
          </p:cNvPr>
          <p:cNvSpPr/>
          <p:nvPr/>
        </p:nvSpPr>
        <p:spPr bwMode="auto">
          <a:xfrm>
            <a:off x="407987" y="1011811"/>
            <a:ext cx="1619687" cy="2687218"/>
          </a:xfrm>
          <a:prstGeom prst="roundRect">
            <a:avLst>
              <a:gd name="adj" fmla="val 8791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3663" indent="-93663" algn="ctr"/>
            <a:r>
              <a:rPr lang="en-US" altLang="ko-KR" sz="1400" b="1">
                <a:latin typeface="+mn-ea"/>
                <a:ea typeface="+mn-ea"/>
                <a:cs typeface="Times New Roman" panose="02020603050405020304" pitchFamily="18" charset="0"/>
              </a:rPr>
              <a:t>preprocessing.py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C72EE4-D9FC-45D5-8F74-73CEE9DCA10A}"/>
              </a:ext>
            </a:extLst>
          </p:cNvPr>
          <p:cNvSpPr txBox="1">
            <a:spLocks/>
          </p:cNvSpPr>
          <p:nvPr/>
        </p:nvSpPr>
        <p:spPr>
          <a:xfrm>
            <a:off x="340272" y="545411"/>
            <a:ext cx="9428263" cy="369333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l"/>
            <a:r>
              <a:rPr lang="ko-KR" altLang="en-US" sz="1400">
                <a:solidFill>
                  <a:srgbClr val="333333"/>
                </a:solidFill>
                <a:latin typeface="+mn-ea"/>
              </a:rPr>
              <a:t>세 개의 파이썬 파일로 </a:t>
            </a:r>
            <a:r>
              <a:rPr lang="ko-KR" altLang="en-US" sz="1400" err="1">
                <a:solidFill>
                  <a:srgbClr val="333333"/>
                </a:solidFill>
                <a:latin typeface="+mn-ea"/>
              </a:rPr>
              <a:t>전처리</a:t>
            </a:r>
            <a:r>
              <a:rPr lang="en-US" altLang="ko-KR" sz="140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333333"/>
                </a:solidFill>
                <a:latin typeface="+mn-ea"/>
              </a:rPr>
              <a:t>외부변수 병합 및 파생변수 생성을 일괄적으로 처리하여 효율성 제고</a:t>
            </a:r>
            <a:endParaRPr lang="ko-KR" altLang="en-US" sz="1400" b="1" i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13" name="모서리가 둥근 직사각형 144">
            <a:extLst>
              <a:ext uri="{FF2B5EF4-FFF2-40B4-BE49-F238E27FC236}">
                <a16:creationId xmlns:a16="http://schemas.microsoft.com/office/drawing/2014/main" id="{23A05669-A622-4A3F-9E84-86369C64A57E}"/>
              </a:ext>
            </a:extLst>
          </p:cNvPr>
          <p:cNvSpPr/>
          <p:nvPr/>
        </p:nvSpPr>
        <p:spPr bwMode="auto">
          <a:xfrm>
            <a:off x="407987" y="3789040"/>
            <a:ext cx="1619687" cy="1440159"/>
          </a:xfrm>
          <a:prstGeom prst="roundRect">
            <a:avLst>
              <a:gd name="adj" fmla="val 8791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3663" indent="-93663" algn="ctr"/>
            <a:r>
              <a:rPr lang="en-US" altLang="ko-KR" sz="1400" b="1">
                <a:latin typeface="+mn-ea"/>
                <a:ea typeface="+mn-ea"/>
                <a:cs typeface="Times New Roman" panose="02020603050405020304" pitchFamily="18" charset="0"/>
              </a:rPr>
              <a:t>grouping.py</a:t>
            </a:r>
          </a:p>
        </p:txBody>
      </p:sp>
      <p:sp>
        <p:nvSpPr>
          <p:cNvPr id="14" name="모서리가 둥근 직사각형 144">
            <a:extLst>
              <a:ext uri="{FF2B5EF4-FFF2-40B4-BE49-F238E27FC236}">
                <a16:creationId xmlns:a16="http://schemas.microsoft.com/office/drawing/2014/main" id="{EA64E75D-0263-41D7-B01B-9DA747602D67}"/>
              </a:ext>
            </a:extLst>
          </p:cNvPr>
          <p:cNvSpPr/>
          <p:nvPr/>
        </p:nvSpPr>
        <p:spPr bwMode="auto">
          <a:xfrm>
            <a:off x="407987" y="5319210"/>
            <a:ext cx="1619687" cy="1248092"/>
          </a:xfrm>
          <a:prstGeom prst="roundRect">
            <a:avLst>
              <a:gd name="adj" fmla="val 8791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72000" rIns="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3663" indent="-93663" algn="ctr"/>
            <a:r>
              <a:rPr lang="en-US" altLang="ko-KR" sz="1400" b="1">
                <a:latin typeface="+mn-ea"/>
                <a:ea typeface="+mn-ea"/>
                <a:cs typeface="Times New Roman" panose="02020603050405020304" pitchFamily="18" charset="0"/>
              </a:rPr>
              <a:t>spliting.py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243DC-F3C8-4482-BE44-585D5F1203FE}"/>
              </a:ext>
            </a:extLst>
          </p:cNvPr>
          <p:cNvSpPr txBox="1"/>
          <p:nvPr/>
        </p:nvSpPr>
        <p:spPr>
          <a:xfrm>
            <a:off x="2155109" y="1101597"/>
            <a:ext cx="4137197" cy="24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make_count() : </a:t>
            </a:r>
            <a:r>
              <a:rPr lang="ko-KR" altLang="en-US" sz="1300">
                <a:latin typeface="+mn-ea"/>
                <a:ea typeface="+mn-ea"/>
              </a:rPr>
              <a:t>판매량 변수 생성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log</a:t>
            </a:r>
            <a:r>
              <a:rPr lang="en-US" altLang="ko-KR" sz="1300" err="1">
                <a:latin typeface="+mn-ea"/>
                <a:ea typeface="+mn-ea"/>
              </a:rPr>
              <a:t>_</a:t>
            </a:r>
            <a:r>
              <a:rPr lang="en-US" altLang="ko-KR" sz="1300">
                <a:latin typeface="+mn-ea"/>
                <a:ea typeface="+mn-ea"/>
              </a:rPr>
              <a:t>sales_cnt : </a:t>
            </a:r>
            <a:r>
              <a:rPr lang="ko-KR" altLang="en-US" sz="1300">
                <a:latin typeface="+mn-ea"/>
                <a:ea typeface="+mn-ea"/>
              </a:rPr>
              <a:t>종속변수 판매량 정규화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err="1">
                <a:latin typeface="+mn-ea"/>
                <a:ea typeface="+mn-ea"/>
              </a:rPr>
              <a:t>del_comma</a:t>
            </a:r>
            <a:r>
              <a:rPr lang="en-US" altLang="ko-KR" sz="1300">
                <a:latin typeface="+mn-ea"/>
                <a:ea typeface="+mn-ea"/>
              </a:rPr>
              <a:t>() : </a:t>
            </a:r>
            <a:r>
              <a:rPr lang="ko-KR" altLang="en-US" sz="1300">
                <a:latin typeface="+mn-ea"/>
                <a:ea typeface="+mn-ea"/>
              </a:rPr>
              <a:t>숫자형 변수 콤마 제거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divide</a:t>
            </a:r>
            <a:r>
              <a:rPr lang="en-US" altLang="ko-KR" sz="1300" err="1">
                <a:latin typeface="+mn-ea"/>
                <a:ea typeface="+mn-ea"/>
              </a:rPr>
              <a:t>_time</a:t>
            </a:r>
            <a:r>
              <a:rPr lang="en-US" altLang="ko-KR" sz="1300">
                <a:latin typeface="+mn-ea"/>
                <a:ea typeface="+mn-ea"/>
              </a:rPr>
              <a:t>() : </a:t>
            </a:r>
            <a:r>
              <a:rPr lang="ko-KR" altLang="en-US" sz="1300">
                <a:latin typeface="+mn-ea"/>
                <a:ea typeface="+mn-ea"/>
              </a:rPr>
              <a:t>방송일시 변수 분리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holiday</a:t>
            </a:r>
            <a:r>
              <a:rPr lang="en-US" altLang="ko-KR" sz="1300" err="1">
                <a:latin typeface="+mn-ea"/>
                <a:ea typeface="+mn-ea"/>
              </a:rPr>
              <a:t>_dummy</a:t>
            </a:r>
            <a:r>
              <a:rPr lang="en-US" altLang="ko-KR" sz="1300">
                <a:latin typeface="+mn-ea"/>
                <a:ea typeface="+mn-ea"/>
              </a:rPr>
              <a:t>() : </a:t>
            </a:r>
            <a:r>
              <a:rPr lang="ko-KR" altLang="en-US" sz="1300">
                <a:latin typeface="+mn-ea"/>
                <a:ea typeface="+mn-ea"/>
              </a:rPr>
              <a:t>공휴일 변수 생성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month</a:t>
            </a:r>
            <a:r>
              <a:rPr lang="en-US" altLang="ko-KR" sz="1300" err="1">
                <a:latin typeface="+mn-ea"/>
                <a:ea typeface="+mn-ea"/>
              </a:rPr>
              <a:t>_order</a:t>
            </a:r>
            <a:r>
              <a:rPr lang="en-US" altLang="ko-KR" sz="1300">
                <a:latin typeface="+mn-ea"/>
                <a:ea typeface="+mn-ea"/>
              </a:rPr>
              <a:t>() : </a:t>
            </a:r>
            <a:r>
              <a:rPr lang="ko-KR" altLang="en-US" sz="1300">
                <a:latin typeface="+mn-ea"/>
                <a:ea typeface="+mn-ea"/>
              </a:rPr>
              <a:t>월초</a:t>
            </a:r>
            <a:r>
              <a:rPr lang="en-US" altLang="ko-KR" sz="1300">
                <a:latin typeface="+mn-ea"/>
                <a:ea typeface="+mn-ea"/>
              </a:rPr>
              <a:t>, </a:t>
            </a:r>
            <a:r>
              <a:rPr lang="ko-KR" altLang="en-US" sz="1300">
                <a:latin typeface="+mn-ea"/>
                <a:ea typeface="+mn-ea"/>
              </a:rPr>
              <a:t>월말 변수 생성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pd</a:t>
            </a:r>
            <a:r>
              <a:rPr lang="en-US" altLang="ko-KR" sz="1300" err="1">
                <a:latin typeface="+mn-ea"/>
                <a:ea typeface="+mn-ea"/>
              </a:rPr>
              <a:t>.merge</a:t>
            </a:r>
            <a:r>
              <a:rPr lang="en-US" altLang="ko-KR" sz="1300">
                <a:latin typeface="+mn-ea"/>
                <a:ea typeface="+mn-ea"/>
              </a:rPr>
              <a:t>() : </a:t>
            </a:r>
            <a:r>
              <a:rPr lang="ko-KR" altLang="en-US" sz="1300">
                <a:latin typeface="+mn-ea"/>
                <a:ea typeface="+mn-ea"/>
              </a:rPr>
              <a:t>기상정보 외부변수 병합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err="1">
                <a:latin typeface="+mn-ea"/>
                <a:ea typeface="+mn-ea"/>
              </a:rPr>
              <a:t>fillna</a:t>
            </a:r>
            <a:r>
              <a:rPr lang="en-US" altLang="ko-KR" sz="1300">
                <a:latin typeface="+mn-ea"/>
                <a:ea typeface="+mn-ea"/>
              </a:rPr>
              <a:t>(method='ffill’) : </a:t>
            </a:r>
            <a:r>
              <a:rPr lang="ko-KR" altLang="en-US" sz="1300">
                <a:latin typeface="+mn-ea"/>
                <a:ea typeface="+mn-ea"/>
              </a:rPr>
              <a:t>결측값 처리</a:t>
            </a:r>
            <a:endParaRPr lang="en-US" altLang="ko-KR" sz="130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C16CF-9FF7-4666-A825-7C310DB8D1C7}"/>
              </a:ext>
            </a:extLst>
          </p:cNvPr>
          <p:cNvSpPr txBox="1"/>
          <p:nvPr/>
        </p:nvSpPr>
        <p:spPr>
          <a:xfrm>
            <a:off x="2155109" y="3881158"/>
            <a:ext cx="4137197" cy="12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err="1">
                <a:latin typeface="+mn-ea"/>
                <a:ea typeface="+mn-ea"/>
              </a:rPr>
              <a:t>make_group</a:t>
            </a:r>
            <a:r>
              <a:rPr lang="en-US" altLang="ko-KR" sz="1300">
                <a:latin typeface="+mn-ea"/>
                <a:ea typeface="+mn-ea"/>
              </a:rPr>
              <a:t>() : </a:t>
            </a:r>
            <a:r>
              <a:rPr lang="ko-KR" altLang="en-US" sz="1300">
                <a:latin typeface="+mn-ea"/>
                <a:ea typeface="+mn-ea"/>
              </a:rPr>
              <a:t>모델링 기준 그룹 정보 생성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make_g1() : </a:t>
            </a:r>
            <a:r>
              <a:rPr lang="ko-KR" altLang="en-US" sz="1300">
                <a:latin typeface="+mn-ea"/>
                <a:ea typeface="+mn-ea"/>
              </a:rPr>
              <a:t>그룹별 데이터프레임 분리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make</a:t>
            </a:r>
            <a:r>
              <a:rPr lang="en-US" altLang="ko-KR" sz="1300" err="1">
                <a:latin typeface="+mn-ea"/>
                <a:ea typeface="+mn-ea"/>
              </a:rPr>
              <a:t>_up_ind</a:t>
            </a:r>
            <a:r>
              <a:rPr lang="en-US" altLang="ko-KR" sz="1300">
                <a:latin typeface="+mn-ea"/>
                <a:ea typeface="+mn-ea"/>
              </a:rPr>
              <a:t>() : unit_price_group </a:t>
            </a:r>
            <a:r>
              <a:rPr lang="ko-KR" altLang="en-US" sz="1300">
                <a:latin typeface="+mn-ea"/>
                <a:ea typeface="+mn-ea"/>
              </a:rPr>
              <a:t>변수 생성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Make</a:t>
            </a:r>
            <a:r>
              <a:rPr lang="en-US" altLang="ko-KR" sz="1300" err="1">
                <a:latin typeface="+mn-ea"/>
                <a:ea typeface="+mn-ea"/>
              </a:rPr>
              <a:t>_cpi_csi</a:t>
            </a:r>
            <a:r>
              <a:rPr lang="en-US" altLang="ko-KR" sz="1300">
                <a:latin typeface="+mn-ea"/>
                <a:ea typeface="+mn-ea"/>
              </a:rPr>
              <a:t>() : </a:t>
            </a:r>
            <a:r>
              <a:rPr lang="ko-KR" altLang="en-US" sz="1300">
                <a:latin typeface="+mn-ea"/>
                <a:ea typeface="+mn-ea"/>
              </a:rPr>
              <a:t>소비자물가지수 외부변수</a:t>
            </a:r>
            <a:endParaRPr lang="en-US" altLang="ko-KR" sz="130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4A5E76-DE71-475C-96E9-5C5EBF3F0E31}"/>
              </a:ext>
            </a:extLst>
          </p:cNvPr>
          <p:cNvSpPr txBox="1"/>
          <p:nvPr/>
        </p:nvSpPr>
        <p:spPr>
          <a:xfrm>
            <a:off x="2156126" y="5615377"/>
            <a:ext cx="4137197" cy="65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err="1">
                <a:latin typeface="+mn-ea"/>
                <a:ea typeface="+mn-ea"/>
              </a:rPr>
              <a:t>variable_selection</a:t>
            </a:r>
            <a:r>
              <a:rPr lang="en-US" altLang="ko-KR" sz="1300">
                <a:latin typeface="+mn-ea"/>
                <a:ea typeface="+mn-ea"/>
              </a:rPr>
              <a:t>() : </a:t>
            </a:r>
            <a:r>
              <a:rPr lang="ko-KR" altLang="en-US" sz="1300">
                <a:latin typeface="+mn-ea"/>
                <a:ea typeface="+mn-ea"/>
              </a:rPr>
              <a:t>모델링 최종변수 선정</a:t>
            </a:r>
            <a:endParaRPr lang="en-US" altLang="ko-KR" sz="1300">
              <a:latin typeface="+mn-ea"/>
              <a:ea typeface="+mn-ea"/>
            </a:endParaRPr>
          </a:p>
          <a:p>
            <a:pPr marL="192088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n-ea"/>
                <a:ea typeface="+mn-ea"/>
              </a:rPr>
              <a:t>product</a:t>
            </a:r>
            <a:r>
              <a:rPr lang="en-US" altLang="ko-KR" sz="1300" err="1">
                <a:latin typeface="+mn-ea"/>
                <a:ea typeface="+mn-ea"/>
              </a:rPr>
              <a:t>_</a:t>
            </a:r>
            <a:r>
              <a:rPr lang="en-US" altLang="ko-KR" sz="1300">
                <a:latin typeface="+mn-ea"/>
                <a:ea typeface="+mn-ea"/>
              </a:rPr>
              <a:t>name : </a:t>
            </a:r>
            <a:r>
              <a:rPr lang="ko-KR" altLang="en-US" sz="1300">
                <a:latin typeface="+mn-ea"/>
                <a:ea typeface="+mn-ea"/>
              </a:rPr>
              <a:t>그룹</a:t>
            </a:r>
            <a:r>
              <a:rPr lang="en-US" altLang="ko-KR" sz="1300">
                <a:latin typeface="+mn-ea"/>
                <a:ea typeface="+mn-ea"/>
              </a:rPr>
              <a:t>1 </a:t>
            </a:r>
            <a:r>
              <a:rPr lang="ko-KR" altLang="en-US" sz="1300">
                <a:latin typeface="+mn-ea"/>
                <a:ea typeface="+mn-ea"/>
              </a:rPr>
              <a:t>상품명 변수 가공</a:t>
            </a:r>
            <a:endParaRPr lang="en-US" altLang="ko-KR" sz="1300">
              <a:latin typeface="+mn-ea"/>
              <a:ea typeface="+mn-ea"/>
            </a:endParaRPr>
          </a:p>
        </p:txBody>
      </p:sp>
      <p:sp>
        <p:nvSpPr>
          <p:cNvPr id="16" name="사다리꼴 3">
            <a:extLst>
              <a:ext uri="{FF2B5EF4-FFF2-40B4-BE49-F238E27FC236}">
                <a16:creationId xmlns:a16="http://schemas.microsoft.com/office/drawing/2014/main" id="{8B431502-E0BA-454E-910C-EE884B1AA144}"/>
              </a:ext>
            </a:extLst>
          </p:cNvPr>
          <p:cNvSpPr/>
          <p:nvPr/>
        </p:nvSpPr>
        <p:spPr>
          <a:xfrm rot="5400000">
            <a:off x="4175227" y="3239562"/>
            <a:ext cx="5088834" cy="1057220"/>
          </a:xfrm>
          <a:prstGeom prst="trapezoid">
            <a:avLst>
              <a:gd name="adj" fmla="val 49069"/>
            </a:avLst>
          </a:prstGeom>
          <a:gradFill flip="none" rotWithShape="1">
            <a:gsLst>
              <a:gs pos="0">
                <a:schemeClr val="tx1">
                  <a:lumMod val="75000"/>
                  <a:alpha val="43000"/>
                </a:schemeClr>
              </a:gs>
              <a:gs pos="100000">
                <a:schemeClr val="accent1">
                  <a:tint val="23500"/>
                  <a:satMod val="160000"/>
                  <a:alpha val="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974E88BB-0D28-4935-B4AA-15B2133FC98B}"/>
              </a:ext>
            </a:extLst>
          </p:cNvPr>
          <p:cNvGraphicFramePr>
            <a:graphicFrameLocks noGrp="1"/>
          </p:cNvGraphicFramePr>
          <p:nvPr/>
        </p:nvGraphicFramePr>
        <p:xfrm>
          <a:off x="7211203" y="2371364"/>
          <a:ext cx="2077333" cy="109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">
                  <a:extLst>
                    <a:ext uri="{9D8B030D-6E8A-4147-A177-3AD203B41FA5}">
                      <a16:colId xmlns:a16="http://schemas.microsoft.com/office/drawing/2014/main" val="627997018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1467045634"/>
                    </a:ext>
                  </a:extLst>
                </a:gridCol>
                <a:gridCol w="476104">
                  <a:extLst>
                    <a:ext uri="{9D8B030D-6E8A-4147-A177-3AD203B41FA5}">
                      <a16:colId xmlns:a16="http://schemas.microsoft.com/office/drawing/2014/main" val="1827032553"/>
                    </a:ext>
                  </a:extLst>
                </a:gridCol>
                <a:gridCol w="431099">
                  <a:extLst>
                    <a:ext uri="{9D8B030D-6E8A-4147-A177-3AD203B41FA5}">
                      <a16:colId xmlns:a16="http://schemas.microsoft.com/office/drawing/2014/main" val="220682231"/>
                    </a:ext>
                  </a:extLst>
                </a:gridCol>
              </a:tblGrid>
              <a:tr h="22199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month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min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grp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cnt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3000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586871"/>
                  </a:ext>
                </a:extLst>
              </a:tr>
              <a:tr h="221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3000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76204"/>
                  </a:ext>
                </a:extLst>
              </a:tr>
              <a:tr h="21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3000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76697"/>
                  </a:ext>
                </a:extLst>
              </a:tr>
              <a:tr h="221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3000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997509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87B06A98-1CAC-4D7F-A011-473DABFB6092}"/>
              </a:ext>
            </a:extLst>
          </p:cNvPr>
          <p:cNvGraphicFramePr>
            <a:graphicFrameLocks noGrp="1"/>
          </p:cNvGraphicFramePr>
          <p:nvPr/>
        </p:nvGraphicFramePr>
        <p:xfrm>
          <a:off x="7544097" y="4171563"/>
          <a:ext cx="2077333" cy="109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">
                  <a:extLst>
                    <a:ext uri="{9D8B030D-6E8A-4147-A177-3AD203B41FA5}">
                      <a16:colId xmlns:a16="http://schemas.microsoft.com/office/drawing/2014/main" val="627997018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1467045634"/>
                    </a:ext>
                  </a:extLst>
                </a:gridCol>
                <a:gridCol w="476104">
                  <a:extLst>
                    <a:ext uri="{9D8B030D-6E8A-4147-A177-3AD203B41FA5}">
                      <a16:colId xmlns:a16="http://schemas.microsoft.com/office/drawing/2014/main" val="1827032553"/>
                    </a:ext>
                  </a:extLst>
                </a:gridCol>
                <a:gridCol w="431099">
                  <a:extLst>
                    <a:ext uri="{9D8B030D-6E8A-4147-A177-3AD203B41FA5}">
                      <a16:colId xmlns:a16="http://schemas.microsoft.com/office/drawing/2014/main" val="220682231"/>
                    </a:ext>
                  </a:extLst>
                </a:gridCol>
              </a:tblGrid>
              <a:tr h="22199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month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min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grp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cnt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3000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586871"/>
                  </a:ext>
                </a:extLst>
              </a:tr>
              <a:tr h="221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3000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76204"/>
                  </a:ext>
                </a:extLst>
              </a:tr>
              <a:tr h="211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3000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76697"/>
                  </a:ext>
                </a:extLst>
              </a:tr>
              <a:tr h="221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3000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baseline="30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99750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4AC0E1F-1CAE-4FCD-82DE-ED996CA048CF}"/>
              </a:ext>
            </a:extLst>
          </p:cNvPr>
          <p:cNvSpPr txBox="1"/>
          <p:nvPr/>
        </p:nvSpPr>
        <p:spPr>
          <a:xfrm>
            <a:off x="7001139" y="2011324"/>
            <a:ext cx="15905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제공데이터</a:t>
            </a:r>
            <a:r>
              <a:rPr lang="en-US" altLang="ko-KR" sz="1400" b="1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baseline="300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df_train</a:t>
            </a:r>
            <a:endParaRPr lang="en-KR" sz="1400" b="1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DB6F52-A593-4F56-8A09-B64AEC5112D0}"/>
              </a:ext>
            </a:extLst>
          </p:cNvPr>
          <p:cNvSpPr txBox="1"/>
          <p:nvPr/>
        </p:nvSpPr>
        <p:spPr>
          <a:xfrm>
            <a:off x="7256208" y="3847211"/>
            <a:ext cx="15376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평가데이터</a:t>
            </a:r>
            <a:r>
              <a:rPr lang="en-US" altLang="ko-KR" sz="1400" b="1" ker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400" b="1" kern="0" baseline="300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df_test</a:t>
            </a:r>
            <a:endParaRPr lang="en-KR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23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463" y="98630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2. </a:t>
            </a:r>
            <a:r>
              <a:rPr lang="ko-KR" altLang="en-US" b="1" dirty="0">
                <a:latin typeface="+mn-ea"/>
                <a:ea typeface="+mn-ea"/>
              </a:rPr>
              <a:t>탐색적 </a:t>
            </a:r>
            <a:r>
              <a:rPr lang="ko-KR" altLang="en-US" b="1">
                <a:latin typeface="+mn-ea"/>
                <a:ea typeface="+mn-ea"/>
              </a:rPr>
              <a:t>자료 분석 </a:t>
            </a:r>
            <a:r>
              <a:rPr lang="en-US" altLang="ko-KR" b="1">
                <a:latin typeface="+mn-ea"/>
                <a:ea typeface="+mn-ea"/>
              </a:rPr>
              <a:t>- </a:t>
            </a:r>
            <a:r>
              <a:rPr lang="ko-KR" altLang="en-US" b="1">
                <a:latin typeface="+mn-ea"/>
                <a:ea typeface="+mn-ea"/>
              </a:rPr>
              <a:t>판매량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DF5E2C89-C165-CE45-9560-256572925691}"/>
              </a:ext>
            </a:extLst>
          </p:cNvPr>
          <p:cNvSpPr txBox="1">
            <a:spLocks/>
          </p:cNvSpPr>
          <p:nvPr/>
        </p:nvSpPr>
        <p:spPr>
          <a:xfrm>
            <a:off x="642351" y="602415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en-US" altLang="ko-KR" sz="1400" kern="0">
                <a:latin typeface="+mn-ea"/>
              </a:rPr>
              <a:t>&lt;Target </a:t>
            </a:r>
            <a:r>
              <a:rPr lang="ko-KR" altLang="en-US" sz="1400" kern="0">
                <a:latin typeface="+mn-ea"/>
              </a:rPr>
              <a:t>변수</a:t>
            </a:r>
            <a:r>
              <a:rPr lang="en-US" altLang="ko-KR" sz="1400" kern="0">
                <a:latin typeface="+mn-ea"/>
              </a:rPr>
              <a:t>&gt; </a:t>
            </a:r>
            <a:r>
              <a:rPr lang="ko-KR" altLang="en-US" sz="1400" kern="0">
                <a:latin typeface="+mn-ea"/>
              </a:rPr>
              <a:t>판매량 </a:t>
            </a:r>
            <a:r>
              <a:rPr lang="en-US" altLang="ko-KR" sz="1400" kern="0">
                <a:latin typeface="+mn-ea"/>
              </a:rPr>
              <a:t>(sales_cnt) = </a:t>
            </a:r>
            <a:r>
              <a:rPr lang="ko-KR" altLang="en-US" sz="1400" kern="0">
                <a:latin typeface="+mn-ea"/>
              </a:rPr>
              <a:t>판매액</a:t>
            </a:r>
            <a:r>
              <a:rPr lang="en-US" altLang="ko-KR" sz="1400" kern="0">
                <a:latin typeface="+mn-ea"/>
              </a:rPr>
              <a:t>(sell_price) </a:t>
            </a:r>
            <a:r>
              <a:rPr lang="ko-KR" altLang="en-US" sz="1400" kern="0">
                <a:latin typeface="+mn-ea"/>
              </a:rPr>
              <a:t>을 단위가격</a:t>
            </a:r>
            <a:r>
              <a:rPr lang="en-US" altLang="ko-KR" sz="1400" kern="0">
                <a:latin typeface="+mn-ea"/>
              </a:rPr>
              <a:t>(unit_price)</a:t>
            </a:r>
            <a:r>
              <a:rPr lang="ko-KR" altLang="en-US" sz="1400" kern="0">
                <a:latin typeface="+mn-ea"/>
              </a:rPr>
              <a:t>으로 나눈 값 </a:t>
            </a:r>
            <a:endParaRPr lang="en-US" sz="1400" kern="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</a:t>
            </a:r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A3BAFD-E96A-5B4B-A86C-6893CD086834}"/>
              </a:ext>
            </a:extLst>
          </p:cNvPr>
          <p:cNvSpPr/>
          <p:nvPr/>
        </p:nvSpPr>
        <p:spPr bwMode="auto">
          <a:xfrm>
            <a:off x="658152" y="1343336"/>
            <a:ext cx="3826134" cy="25542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원본 판매량</a:t>
            </a:r>
            <a:endParaRPr kumimoji="1" lang="x-non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9" name="모서리가 둥근 직사각형 131">
            <a:extLst>
              <a:ext uri="{FF2B5EF4-FFF2-40B4-BE49-F238E27FC236}">
                <a16:creationId xmlns:a16="http://schemas.microsoft.com/office/drawing/2014/main" id="{13CC457F-E9E5-6B47-AE64-826F4672F84B}"/>
              </a:ext>
            </a:extLst>
          </p:cNvPr>
          <p:cNvSpPr/>
          <p:nvPr/>
        </p:nvSpPr>
        <p:spPr>
          <a:xfrm>
            <a:off x="660985" y="1353369"/>
            <a:ext cx="3826135" cy="4514947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사다리꼴 3">
            <a:extLst>
              <a:ext uri="{FF2B5EF4-FFF2-40B4-BE49-F238E27FC236}">
                <a16:creationId xmlns:a16="http://schemas.microsoft.com/office/drawing/2014/main" id="{70FB4C19-1112-474D-857D-A62E282F09FB}"/>
              </a:ext>
            </a:extLst>
          </p:cNvPr>
          <p:cNvSpPr/>
          <p:nvPr/>
        </p:nvSpPr>
        <p:spPr>
          <a:xfrm rot="5400000">
            <a:off x="2726729" y="3365927"/>
            <a:ext cx="4263462" cy="729139"/>
          </a:xfrm>
          <a:prstGeom prst="trapezoid">
            <a:avLst>
              <a:gd name="adj" fmla="val 22373"/>
            </a:avLst>
          </a:prstGeom>
          <a:gradFill flip="none" rotWithShape="1">
            <a:gsLst>
              <a:gs pos="0">
                <a:schemeClr val="tx1">
                  <a:lumMod val="75000"/>
                  <a:alpha val="43000"/>
                </a:schemeClr>
              </a:gs>
              <a:gs pos="100000">
                <a:schemeClr val="accent1">
                  <a:tint val="23500"/>
                  <a:satMod val="160000"/>
                  <a:alpha val="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B357A82-B63D-7446-AC48-87CC1A1ADD88}"/>
              </a:ext>
            </a:extLst>
          </p:cNvPr>
          <p:cNvSpPr/>
          <p:nvPr/>
        </p:nvSpPr>
        <p:spPr bwMode="auto">
          <a:xfrm>
            <a:off x="5517982" y="1347799"/>
            <a:ext cx="3825702" cy="25542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로그변환 판매량</a:t>
            </a:r>
            <a:endParaRPr kumimoji="1" lang="x-non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9" name="모서리가 둥근 직사각형 131">
            <a:extLst>
              <a:ext uri="{FF2B5EF4-FFF2-40B4-BE49-F238E27FC236}">
                <a16:creationId xmlns:a16="http://schemas.microsoft.com/office/drawing/2014/main" id="{B9E2A863-494E-F44B-A829-1DB5951DFF3C}"/>
              </a:ext>
            </a:extLst>
          </p:cNvPr>
          <p:cNvSpPr/>
          <p:nvPr/>
        </p:nvSpPr>
        <p:spPr>
          <a:xfrm>
            <a:off x="5517982" y="1353369"/>
            <a:ext cx="3826135" cy="4514947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0" y="2129556"/>
            <a:ext cx="3630445" cy="334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82" y="2129554"/>
            <a:ext cx="3502628" cy="334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F5E2C89-C165-CE45-9560-256572925691}"/>
              </a:ext>
            </a:extLst>
          </p:cNvPr>
          <p:cNvSpPr txBox="1">
            <a:spLocks/>
          </p:cNvSpPr>
          <p:nvPr/>
        </p:nvSpPr>
        <p:spPr>
          <a:xfrm>
            <a:off x="622530" y="5994285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 dirty="0">
                <a:latin typeface="+mn-ea"/>
              </a:rPr>
              <a:t>변환 전 판매량은 지나치게 밀집되어 있어 </a:t>
            </a:r>
            <a:r>
              <a:rPr lang="ko-KR" altLang="en-US" sz="1400" kern="0" dirty="0" err="1">
                <a:latin typeface="+mn-ea"/>
              </a:rPr>
              <a:t>로그변환한</a:t>
            </a:r>
            <a:r>
              <a:rPr lang="ko-KR" altLang="en-US" sz="1400" kern="0" dirty="0">
                <a:latin typeface="+mn-ea"/>
              </a:rPr>
              <a:t> 판매량을 쓰기로 한다</a:t>
            </a:r>
            <a:r>
              <a:rPr lang="en-US" altLang="ko-KR" sz="1400" kern="0" dirty="0">
                <a:latin typeface="+mn-ea"/>
              </a:rPr>
              <a:t>.</a:t>
            </a:r>
            <a:endParaRPr 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10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3B72A2DC-EA75-CC44-ABD6-F14560B8488F}"/>
              </a:ext>
            </a:extLst>
          </p:cNvPr>
          <p:cNvSpPr/>
          <p:nvPr/>
        </p:nvSpPr>
        <p:spPr bwMode="auto">
          <a:xfrm>
            <a:off x="6123130" y="4892357"/>
            <a:ext cx="766756" cy="837496"/>
          </a:xfrm>
          <a:prstGeom prst="rightArrow">
            <a:avLst>
              <a:gd name="adj1" fmla="val 50000"/>
              <a:gd name="adj2" fmla="val 3509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0" name="Right Arrow 149">
            <a:extLst>
              <a:ext uri="{FF2B5EF4-FFF2-40B4-BE49-F238E27FC236}">
                <a16:creationId xmlns:a16="http://schemas.microsoft.com/office/drawing/2014/main" id="{D53F9BB6-E055-D840-816D-12077358269F}"/>
              </a:ext>
            </a:extLst>
          </p:cNvPr>
          <p:cNvSpPr/>
          <p:nvPr/>
        </p:nvSpPr>
        <p:spPr bwMode="auto">
          <a:xfrm>
            <a:off x="6123130" y="2462087"/>
            <a:ext cx="766756" cy="837496"/>
          </a:xfrm>
          <a:prstGeom prst="rightArrow">
            <a:avLst>
              <a:gd name="adj1" fmla="val 50000"/>
              <a:gd name="adj2" fmla="val 3509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x-none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63" y="9863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탐색적 자료 분석 </a:t>
            </a:r>
            <a:r>
              <a:rPr lang="en-US" altLang="ko-KR" b="1">
                <a:latin typeface="+mn-ea"/>
                <a:ea typeface="+mn-ea"/>
              </a:rPr>
              <a:t>- </a:t>
            </a:r>
            <a:r>
              <a:rPr lang="ko-KR" altLang="en-US" b="1">
                <a:latin typeface="+mn-ea"/>
                <a:ea typeface="+mn-ea"/>
              </a:rPr>
              <a:t>판매량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DF5E2C89-C165-CE45-9560-256572925691}"/>
              </a:ext>
            </a:extLst>
          </p:cNvPr>
          <p:cNvSpPr txBox="1">
            <a:spLocks/>
          </p:cNvSpPr>
          <p:nvPr/>
        </p:nvSpPr>
        <p:spPr>
          <a:xfrm>
            <a:off x="407494" y="548680"/>
            <a:ext cx="9225455" cy="576000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813" indent="-276225" algn="l" rtl="0" eaLnBrk="0" fontAlgn="base" latinLnBrk="1" hangingPunct="0">
              <a:spcBef>
                <a:spcPct val="100000"/>
              </a:spcBef>
              <a:spcAft>
                <a:spcPct val="0"/>
              </a:spcAft>
              <a:buChar char="•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2pPr>
            <a:lvl3pPr marL="560388" indent="-280988" algn="l" rtl="0" eaLnBrk="0" fontAlgn="base" latinLnBrk="1" hangingPunct="0">
              <a:spcBef>
                <a:spcPct val="35000"/>
              </a:spcBef>
              <a:spcAft>
                <a:spcPct val="0"/>
              </a:spcAft>
              <a:buChar char="-"/>
              <a:defRPr kumimoji="1" sz="1400">
                <a:solidFill>
                  <a:schemeClr val="tx2"/>
                </a:solidFill>
                <a:latin typeface="+mn-lt"/>
                <a:ea typeface="+mn-ea"/>
              </a:defRPr>
            </a:lvl3pPr>
            <a:lvl4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2860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743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200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657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525" indent="-9525"/>
            <a:r>
              <a:rPr lang="ko-KR" altLang="en-US" sz="1400" kern="0">
                <a:latin typeface="+mn-ea"/>
              </a:rPr>
              <a:t>피어슨 </a:t>
            </a:r>
            <a:r>
              <a:rPr lang="ko-KR" altLang="en-US" sz="1400" kern="0" dirty="0">
                <a:latin typeface="+mn-ea"/>
              </a:rPr>
              <a:t>상관계수 </a:t>
            </a:r>
            <a:r>
              <a:rPr lang="ko-KR" altLang="en-US" sz="1400" kern="0">
                <a:latin typeface="+mn-ea"/>
              </a:rPr>
              <a:t>그래프를 통한 변수들간 상관관계 파악 </a:t>
            </a:r>
            <a:endParaRPr lang="en-US" sz="1400" kern="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7365AA-1972-8B4A-9BF8-CB1722DFF4E3}"/>
              </a:ext>
            </a:extLst>
          </p:cNvPr>
          <p:cNvSpPr txBox="1"/>
          <p:nvPr/>
        </p:nvSpPr>
        <p:spPr>
          <a:xfrm>
            <a:off x="8580111" y="4299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𝐈𝐈</a:t>
            </a:r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과제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8038D53F-8A59-8E48-9466-05CBB3041341}"/>
              </a:ext>
            </a:extLst>
          </p:cNvPr>
          <p:cNvSpPr/>
          <p:nvPr/>
        </p:nvSpPr>
        <p:spPr bwMode="auto">
          <a:xfrm>
            <a:off x="408608" y="1763814"/>
            <a:ext cx="5624512" cy="4635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A3BAFD-E96A-5B4B-A86C-6893CD086834}"/>
              </a:ext>
            </a:extLst>
          </p:cNvPr>
          <p:cNvSpPr/>
          <p:nvPr/>
        </p:nvSpPr>
        <p:spPr bwMode="auto">
          <a:xfrm>
            <a:off x="407495" y="1343336"/>
            <a:ext cx="5625625" cy="285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피어슨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상관계수 그래프</a:t>
            </a:r>
            <a:endParaRPr kumimoji="1" lang="x-non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C8CA4CAD-B072-A145-93A3-D77CEAD308D0}"/>
              </a:ext>
            </a:extLst>
          </p:cNvPr>
          <p:cNvSpPr/>
          <p:nvPr/>
        </p:nvSpPr>
        <p:spPr bwMode="auto">
          <a:xfrm>
            <a:off x="6933220" y="1347799"/>
            <a:ext cx="2699729" cy="28546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>
                <a:latin typeface="+mn-ea"/>
                <a:ea typeface="+mn-ea"/>
              </a:rPr>
              <a:t>분석 결과</a:t>
            </a:r>
            <a:endParaRPr kumimoji="1" lang="x-non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2025C40-2121-7A46-8153-0EF776C2F6CF}"/>
              </a:ext>
            </a:extLst>
          </p:cNvPr>
          <p:cNvSpPr/>
          <p:nvPr/>
        </p:nvSpPr>
        <p:spPr bwMode="auto">
          <a:xfrm>
            <a:off x="6933220" y="1792611"/>
            <a:ext cx="2699730" cy="4528518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73C2EB-AECB-464E-9182-A859C68F62E6}"/>
              </a:ext>
            </a:extLst>
          </p:cNvPr>
          <p:cNvSpPr txBox="1"/>
          <p:nvPr/>
        </p:nvSpPr>
        <p:spPr>
          <a:xfrm>
            <a:off x="7049402" y="2376268"/>
            <a:ext cx="2486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상품의 단가와 판매량이 가장 큰 음의 상관관계를 갖는다 </a:t>
            </a:r>
            <a:r>
              <a:rPr lang="en-US" altLang="ko-KR" sz="1200" dirty="0">
                <a:latin typeface="+mn-ea"/>
                <a:ea typeface="+mn-ea"/>
              </a:rPr>
              <a:t>(-0.37)</a:t>
            </a:r>
          </a:p>
          <a:p>
            <a:pPr latinLnBrk="0">
              <a:spcBef>
                <a:spcPts val="300"/>
              </a:spcBef>
            </a:pPr>
            <a:r>
              <a:rPr lang="en-US" altLang="ko-KR" sz="1200" dirty="0">
                <a:latin typeface="+mn-ea"/>
                <a:ea typeface="+mn-ea"/>
              </a:rPr>
              <a:t>  (</a:t>
            </a:r>
            <a:r>
              <a:rPr lang="ko-KR" altLang="en-US" sz="1200" dirty="0">
                <a:latin typeface="+mn-ea"/>
                <a:ea typeface="+mn-ea"/>
              </a:rPr>
              <a:t>단가가 </a:t>
            </a:r>
            <a:r>
              <a:rPr lang="ko-KR" altLang="en-US" sz="1200">
                <a:latin typeface="+mn-ea"/>
                <a:ea typeface="+mn-ea"/>
              </a:rPr>
              <a:t>높을수록 적게 팔린다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latinLnBrk="0">
              <a:spcBef>
                <a:spcPts val="300"/>
              </a:spcBef>
            </a:pPr>
            <a:endParaRPr lang="en-US" altLang="ko-KR" sz="1200">
              <a:latin typeface="+mn-ea"/>
              <a:ea typeface="+mn-ea"/>
            </a:endParaRPr>
          </a:p>
          <a:p>
            <a:pPr latinLnBrk="0">
              <a:spcBef>
                <a:spcPts val="300"/>
              </a:spcBef>
            </a:pPr>
            <a:endParaRPr lang="en-US" altLang="ko-KR" sz="1200" dirty="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판매량을 </a:t>
            </a:r>
            <a:r>
              <a:rPr lang="ko-KR" altLang="en-US" sz="1200" dirty="0" err="1">
                <a:latin typeface="+mn-ea"/>
                <a:ea typeface="+mn-ea"/>
              </a:rPr>
              <a:t>로그변환했을</a:t>
            </a:r>
            <a:r>
              <a:rPr lang="ko-KR" altLang="en-US" sz="1200" dirty="0">
                <a:latin typeface="+mn-ea"/>
                <a:ea typeface="+mn-ea"/>
              </a:rPr>
              <a:t> 때 단과와 판매량의 상관계수가 더 커진다</a:t>
            </a:r>
            <a:endParaRPr lang="en-US" altLang="ko-KR" sz="1200" dirty="0">
              <a:latin typeface="+mn-ea"/>
              <a:ea typeface="+mn-ea"/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200" dirty="0">
                <a:latin typeface="+mn-ea"/>
                <a:ea typeface="+mn-ea"/>
              </a:rPr>
              <a:t>  (-0.37 -&gt; -0.7)</a:t>
            </a:r>
          </a:p>
          <a:p>
            <a:pPr latinLnBrk="0">
              <a:spcBef>
                <a:spcPts val="300"/>
              </a:spcBef>
            </a:pPr>
            <a:endParaRPr lang="en-US" altLang="ko-KR" sz="1200">
              <a:latin typeface="+mn-ea"/>
              <a:ea typeface="+mn-ea"/>
            </a:endParaRPr>
          </a:p>
          <a:p>
            <a:pPr latinLnBrk="0">
              <a:spcBef>
                <a:spcPts val="300"/>
              </a:spcBef>
            </a:pPr>
            <a:endParaRPr lang="en-US" altLang="ko-KR" sz="1200" dirty="0">
              <a:latin typeface="+mn-ea"/>
              <a:ea typeface="+mn-ea"/>
            </a:endParaRPr>
          </a:p>
          <a:p>
            <a:pPr marL="87313" indent="-87313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단가를 제외한 변수들은 판매량과의 상관계수가 매우 작은 것으로 보아 선형관계가 없는 것으로 보인다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99" y="1841899"/>
            <a:ext cx="4547930" cy="447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952345"/>
      </p:ext>
    </p:extLst>
  </p:cSld>
  <p:clrMapOvr>
    <a:masterClrMapping/>
  </p:clrMapOvr>
</p:sld>
</file>

<file path=ppt/theme/theme1.xml><?xml version="1.0" encoding="utf-8"?>
<a:theme xmlns:a="http://schemas.openxmlformats.org/drawingml/2006/main" name="2_새 프레젠테이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</a:objectDefaults>
  <a:extraClrSchemeLst>
    <a:extraClrScheme>
      <a:clrScheme name="2_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새 프레젠테이션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새 프레젠테이션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5CE7"/>
        </a:accent6>
        <a:hlink>
          <a:srgbClr val="DDDDDD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새 프레젠테이션">
  <a:themeElements>
    <a:clrScheme name="3_새 프레젠테이션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66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5CE7"/>
      </a:accent6>
      <a:hlink>
        <a:srgbClr val="DDDDDD"/>
      </a:hlink>
      <a:folHlink>
        <a:srgbClr val="009900"/>
      </a:folHlink>
    </a:clrScheme>
    <a:fontScheme name="사용자 지정 1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</a:objectDefaults>
  <a:extraClrSchemeLst>
    <a:extraClrScheme>
      <a:clrScheme name="3_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새 프레젠테이션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새 프레젠테이션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5CE7"/>
        </a:accent6>
        <a:hlink>
          <a:srgbClr val="DDDDDD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57385</TotalTime>
  <Words>2544</Words>
  <Application>Microsoft Office PowerPoint</Application>
  <PresentationFormat>A4 용지(210x297mm)</PresentationFormat>
  <Paragraphs>520</Paragraphs>
  <Slides>31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굴림</vt:lpstr>
      <vt:lpstr>맑은 고딕</vt:lpstr>
      <vt:lpstr>Arial</vt:lpstr>
      <vt:lpstr>Cambria Math</vt:lpstr>
      <vt:lpstr>Times New Roman</vt:lpstr>
      <vt:lpstr>Trebuchet MS</vt:lpstr>
      <vt:lpstr>Wingdings</vt:lpstr>
      <vt:lpstr>2_새 프레젠테이션</vt:lpstr>
      <vt:lpstr>3_새 프레젠테이션</vt:lpstr>
      <vt:lpstr>Custom Design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SKNETWORKS</dc:creator>
  <cp:lastModifiedBy>김 윤환</cp:lastModifiedBy>
  <cp:revision>4286</cp:revision>
  <cp:lastPrinted>2018-04-19T00:44:38Z</cp:lastPrinted>
  <dcterms:created xsi:type="dcterms:W3CDTF">2008-01-30T04:57:12Z</dcterms:created>
  <dcterms:modified xsi:type="dcterms:W3CDTF">2020-09-27T16:20:57Z</dcterms:modified>
</cp:coreProperties>
</file>